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622" r:id="rId5"/>
    <p:sldId id="258" r:id="rId6"/>
    <p:sldId id="462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392"/>
    <a:srgbClr val="AC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F2BB-5925-4C32-8FB1-A0A4D8485D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5806F-FEB3-4272-B9DC-6F46450720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3" y="4129"/>
            <a:ext cx="12188263" cy="686199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143339" y="164638"/>
            <a:ext cx="11905323" cy="6528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335360" y="452670"/>
            <a:ext cx="2394787" cy="57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点击添加相关标题文本预设 文字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5CE3-A7AD-4A25-A138-857D9F7D60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DC55C-F12B-4E09-8ECF-67B40FA3E0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10591"/>
          <a:stretch>
            <a:fillRect/>
          </a:stretch>
        </p:blipFill>
        <p:spPr>
          <a:xfrm>
            <a:off x="0" y="0"/>
            <a:ext cx="12156014" cy="68377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-450305" y="2025402"/>
            <a:ext cx="8434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</a:pPr>
            <a:r>
              <a:rPr lang="zh-CN" sz="8000" smtClean="0">
                <a:ln w="0"/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习题</a:t>
            </a:r>
            <a:r>
              <a:rPr lang="en-US" altLang="zh-CN" sz="8000" smtClean="0">
                <a:ln w="0"/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15.8</a:t>
            </a:r>
            <a:endParaRPr lang="en-US" altLang="zh-CN" sz="8000" dirty="0" smtClean="0">
              <a:ln w="0"/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25954" y="5056442"/>
            <a:ext cx="5575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1180300501-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余果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88" y="28513"/>
            <a:ext cx="1254826" cy="1254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0649" r="63441" b="10016"/>
          <a:stretch>
            <a:fillRect/>
          </a:stretch>
        </p:blipFill>
        <p:spPr>
          <a:xfrm flipH="1">
            <a:off x="8863188" y="2332695"/>
            <a:ext cx="3328811" cy="45247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9" b="38955"/>
          <a:stretch>
            <a:fillRect/>
          </a:stretch>
        </p:blipFill>
        <p:spPr>
          <a:xfrm>
            <a:off x="-246379" y="1"/>
            <a:ext cx="7457090" cy="398365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01495" y="1757680"/>
            <a:ext cx="8150860" cy="3081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确定下列声明序列中各个标识符的类型和相对地址</a:t>
            </a:r>
            <a:endParaRPr lang="zh-CN" altLang="en-US" sz="3600" b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float x;</a:t>
            </a:r>
            <a:endParaRPr lang="en-US" altLang="zh-CN" sz="3600" b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record ( float x; float y; ) p;</a:t>
            </a:r>
            <a:endParaRPr lang="en-US" altLang="zh-CN" sz="3600" b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record ( </a:t>
            </a:r>
            <a:r>
              <a:rPr lang="en-US" altLang="zh-CN" sz="3600" b="1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int</a:t>
            </a:r>
            <a:r>
              <a:rPr lang="en-US" altLang="zh-CN" sz="3600" b="1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tag; float x; float y; ) q;</a:t>
            </a:r>
            <a:endParaRPr lang="en-US" altLang="zh-CN" sz="3600" b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endParaRPr lang="zh-CN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0649" r="63441" b="10016"/>
          <a:stretch>
            <a:fillRect/>
          </a:stretch>
        </p:blipFill>
        <p:spPr>
          <a:xfrm flipH="1">
            <a:off x="8863188" y="2332695"/>
            <a:ext cx="3328811" cy="45247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9" b="38955"/>
          <a:stretch>
            <a:fillRect/>
          </a:stretch>
        </p:blipFill>
        <p:spPr>
          <a:xfrm>
            <a:off x="-246379" y="1"/>
            <a:ext cx="7457090" cy="39836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26715" y="1583055"/>
            <a:ext cx="63385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</a:t>
            </a:r>
            <a:r>
              <a:rPr lang="zh-CN" altLang="en-US" b="1"/>
              <a:t> -&gt;                  {top = new Evn(); offset = 0;}</a:t>
            </a:r>
            <a:endParaRPr lang="zh-CN" altLang="en-US" b="1"/>
          </a:p>
          <a:p>
            <a:r>
              <a:rPr lang="zh-CN" altLang="en-US" b="1"/>
              <a:t>     D </a:t>
            </a:r>
            <a:endParaRPr lang="zh-CN" altLang="en-US" b="1"/>
          </a:p>
          <a:p>
            <a:r>
              <a:rPr lang="zh-CN" altLang="en-US" b="1"/>
              <a:t>D -&gt; T id;            {top.put(id.lexeme, T.type, offset);</a:t>
            </a:r>
            <a:endParaRPr lang="zh-CN" altLang="en-US" b="1"/>
          </a:p>
          <a:p>
            <a:r>
              <a:rPr lang="zh-CN" altLang="en-US" b="1"/>
              <a:t>                       offset += T.width}</a:t>
            </a:r>
            <a:endParaRPr lang="zh-CN" altLang="en-US" b="1"/>
          </a:p>
          <a:p>
            <a:r>
              <a:rPr lang="zh-CN" altLang="en-US" b="1"/>
              <a:t>     D1</a:t>
            </a:r>
            <a:endParaRPr lang="zh-CN" altLang="en-US" b="1"/>
          </a:p>
          <a:p>
            <a:r>
              <a:rPr lang="zh-CN" altLang="en-US" b="1"/>
              <a:t>D -&gt; ε</a:t>
            </a:r>
            <a:endParaRPr lang="zh-CN" altLang="en-US" b="1"/>
          </a:p>
          <a:p>
            <a:r>
              <a:rPr lang="zh-CN" altLang="en-US" b="1"/>
              <a:t>T -&gt; int              {T.type = interget; T.width = 4;}</a:t>
            </a:r>
            <a:endParaRPr lang="zh-CN" altLang="en-US" b="1"/>
          </a:p>
          <a:p>
            <a:r>
              <a:rPr lang="zh-CN" altLang="en-US" b="1"/>
              <a:t>T -&gt; float            {T.type = float; T.width = 8;}</a:t>
            </a:r>
            <a:endParaRPr lang="zh-CN" altLang="en-US" b="1"/>
          </a:p>
          <a:p>
            <a:r>
              <a:rPr lang="zh-CN" altLang="en-US" b="1"/>
              <a:t>T -&gt; record '{'</a:t>
            </a:r>
            <a:endParaRPr lang="zh-CN" altLang="en-US" b="1"/>
          </a:p>
          <a:p>
            <a:r>
              <a:rPr lang="zh-CN" altLang="en-US" b="1"/>
              <a:t>                      {Evn.push(top), top = new Evn();</a:t>
            </a:r>
            <a:endParaRPr lang="zh-CN" altLang="en-US" b="1"/>
          </a:p>
          <a:p>
            <a:r>
              <a:rPr lang="zh-CN" altLang="en-US" b="1"/>
              <a:t>                       Stack.push(offset), offset = 0;}</a:t>
            </a:r>
            <a:endParaRPr lang="zh-CN" altLang="en-US" b="1"/>
          </a:p>
          <a:p>
            <a:r>
              <a:rPr lang="zh-CN" altLang="en-US" b="1"/>
              <a:t>     D '}'            {T.type = record(top); T.width = offset;</a:t>
            </a:r>
            <a:endParaRPr lang="zh-CN" altLang="en-US" b="1"/>
          </a:p>
          <a:p>
            <a:r>
              <a:rPr lang="zh-CN" altLang="en-US" b="1"/>
              <a:t>                       top = Evn.top(); offset = Stack.pop();}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2926715" y="991870"/>
            <a:ext cx="431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SDT</a:t>
            </a:r>
            <a:r>
              <a:rPr lang="zh-CN" altLang="en-US" b="1"/>
              <a:t>如下：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0649" r="63441" b="10016"/>
          <a:stretch>
            <a:fillRect/>
          </a:stretch>
        </p:blipFill>
        <p:spPr>
          <a:xfrm flipH="1">
            <a:off x="8863188" y="2329520"/>
            <a:ext cx="3328811" cy="45247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9" b="38955"/>
          <a:stretch>
            <a:fillRect/>
          </a:stretch>
        </p:blipFill>
        <p:spPr>
          <a:xfrm>
            <a:off x="1" y="1"/>
            <a:ext cx="7457090" cy="398365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71165" y="1437640"/>
            <a:ext cx="715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标识符类型和相对地址：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2971165" y="2158365"/>
            <a:ext cx="65481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line id      type        offset   Evn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  1) x       float       0        1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  2) x       float       0        2</a:t>
            </a:r>
            <a:endParaRPr lang="zh-CN" altLang="en-US" b="1"/>
          </a:p>
          <a:p>
            <a:r>
              <a:rPr lang="zh-CN" altLang="en-US" b="1"/>
              <a:t>  2) y       float       8        2</a:t>
            </a:r>
            <a:endParaRPr lang="zh-CN" altLang="en-US" b="1"/>
          </a:p>
          <a:p>
            <a:r>
              <a:rPr lang="zh-CN" altLang="en-US" b="1"/>
              <a:t>  2) p       record()    8        1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  3) tag     int         0        3</a:t>
            </a:r>
            <a:endParaRPr lang="zh-CN" altLang="en-US" b="1"/>
          </a:p>
          <a:p>
            <a:r>
              <a:rPr lang="zh-CN" altLang="en-US" b="1"/>
              <a:t>  3) x       float       4        3</a:t>
            </a:r>
            <a:endParaRPr lang="zh-CN" altLang="en-US" b="1"/>
          </a:p>
          <a:p>
            <a:r>
              <a:rPr lang="zh-CN" altLang="en-US" b="1"/>
              <a:t>  3) y       float       12       3</a:t>
            </a:r>
            <a:endParaRPr lang="zh-CN" altLang="en-US" b="1"/>
          </a:p>
          <a:p>
            <a:r>
              <a:rPr lang="zh-CN" altLang="en-US" b="1"/>
              <a:t>  3) q       record()    24       1  </a:t>
            </a: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FBED1"/>
      </a:accent1>
      <a:accent2>
        <a:srgbClr val="E18B8B"/>
      </a:accent2>
      <a:accent3>
        <a:srgbClr val="5FBED1"/>
      </a:accent3>
      <a:accent4>
        <a:srgbClr val="E18B8B"/>
      </a:accent4>
      <a:accent5>
        <a:srgbClr val="5FBED1"/>
      </a:accent5>
      <a:accent6>
        <a:srgbClr val="E18B8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WPS 演示</Application>
  <PresentationFormat>宽屏</PresentationFormat>
  <Paragraphs>41</Paragraphs>
  <Slides>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5" baseType="lpstr">
      <vt:lpstr>Arial</vt:lpstr>
      <vt:lpstr>宋体</vt:lpstr>
      <vt:lpstr>Wingdings</vt:lpstr>
      <vt:lpstr>Open Sans</vt:lpstr>
      <vt:lpstr>Segoe Print</vt:lpstr>
      <vt:lpstr>冬青黑体简体中文 W3</vt:lpstr>
      <vt:lpstr>微软雅黑</vt:lpstr>
      <vt:lpstr>Lato Regular</vt:lpstr>
      <vt:lpstr>Arial</vt:lpstr>
      <vt:lpstr>Segoe UI</vt:lpstr>
      <vt:lpstr>Segoe UI Light</vt:lpstr>
      <vt:lpstr>思源黑体 Normal</vt:lpstr>
      <vt:lpstr>黑体</vt:lpstr>
      <vt:lpstr>Arial Unicode MS</vt:lpstr>
      <vt:lpstr>等线 Light</vt:lpstr>
      <vt:lpstr>等线</vt:lpstr>
      <vt:lpstr>Calibri</vt:lpstr>
      <vt:lpstr>U.S. 101</vt:lpstr>
      <vt:lpstr>Roboto</vt:lpstr>
      <vt:lpstr>Aller Light</vt:lpstr>
      <vt:lpstr>Calibri</vt:lpstr>
      <vt:lpstr>Times New Roman</vt:lpstr>
      <vt:lpstr>Clear Sans</vt:lpstr>
      <vt:lpstr>Yu Gothic UI</vt:lpstr>
      <vt:lpstr>Helvetica Light</vt:lpstr>
      <vt:lpstr>Clear Sans Light</vt:lpstr>
      <vt:lpstr>Malgun Gothic</vt:lpstr>
      <vt:lpstr>Yu Gothic UI Light</vt:lpstr>
      <vt:lpstr>Corbel</vt:lpstr>
      <vt:lpstr>华文楷体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清新几何简约培训课件PPT模板</dc:title>
  <dc:creator>Administrator</dc:creator>
  <cp:lastModifiedBy>Dionysus</cp:lastModifiedBy>
  <cp:revision>37</cp:revision>
  <dcterms:created xsi:type="dcterms:W3CDTF">2019-08-10T21:54:00Z</dcterms:created>
  <dcterms:modified xsi:type="dcterms:W3CDTF">2021-04-26T15:33:01Z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