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2"/>
  </p:handoutMasterIdLst>
  <p:sldIdLst>
    <p:sldId id="256" r:id="rId3"/>
    <p:sldId id="258" r:id="rId4"/>
    <p:sldId id="259" r:id="rId6"/>
    <p:sldId id="268" r:id="rId7"/>
    <p:sldId id="263" r:id="rId8"/>
    <p:sldId id="267" r:id="rId9"/>
    <p:sldId id="264" r:id="rId10"/>
    <p:sldId id="266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true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44036" name="灯片编号占位符 3"/>
          <p:cNvSpPr>
            <a:spLocks noGrp="true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8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编译原理习题</a:t>
            </a:r>
            <a:r>
              <a:rPr lang="en-US" altLang="zh-CN"/>
              <a:t>16.4(3)</a:t>
            </a:r>
            <a:endParaRPr lang="en-US" altLang="zh-CN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1180300712 </a:t>
            </a:r>
            <a:r>
              <a:rPr lang="zh-CN" altLang="en-US"/>
              <a:t>阮戍用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2024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为下列表达式构造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DAG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。假定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+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是左结合的。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a + b + (a + b) 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a + b + a + b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a + a + ((a + a + a + (a + a + a + a) ) 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(1) a + b + (a + b)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967230" cy="2124075"/>
          </a:xfrm>
        </p:spPr>
        <p:txBody>
          <a:bodyPr/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baseline="-25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=a+b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baseline="-25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=a+b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baseline="-25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=t</a:t>
            </a:r>
            <a:r>
              <a:rPr lang="en-US" baseline="-25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+t</a:t>
            </a:r>
            <a:r>
              <a:rPr lang="en-US" baseline="-25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(1) a + b + (a + b)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967230" cy="2124075"/>
          </a:xfrm>
        </p:spPr>
        <p:txBody>
          <a:bodyPr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baseline="-25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=a+b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baseline="-25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=a+b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baseline="-25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=t</a:t>
            </a:r>
            <a:r>
              <a:rPr lang="en-US" baseline="-25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+t</a:t>
            </a:r>
            <a:r>
              <a:rPr lang="en-US" baseline="-25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 descr="笔记 2021年4月28日 (1)"/>
          <p:cNvPicPr>
            <a:picLocks noChangeAspect="true"/>
          </p:cNvPicPr>
          <p:nvPr/>
        </p:nvPicPr>
        <p:blipFill>
          <a:blip r:embed="rId1"/>
          <a:srcRect l="15881" t="16054" r="53590" b="63150"/>
          <a:stretch>
            <a:fillRect/>
          </a:stretch>
        </p:blipFill>
        <p:spPr>
          <a:xfrm>
            <a:off x="4025900" y="422275"/>
            <a:ext cx="5783580" cy="50977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(2) a + b + a + b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=a+b</a:t>
            </a:r>
            <a:endParaRPr lang="en-US"/>
          </a:p>
          <a:p>
            <a:r>
              <a:rPr lang="en-US"/>
              <a:t>t</a:t>
            </a:r>
            <a:r>
              <a:rPr lang="en-US" baseline="-25000"/>
              <a:t>2</a:t>
            </a:r>
            <a:r>
              <a:rPr lang="en-US"/>
              <a:t>=t</a:t>
            </a:r>
            <a:r>
              <a:rPr lang="en-US" baseline="-25000"/>
              <a:t>1</a:t>
            </a:r>
            <a:r>
              <a:rPr lang="en-US"/>
              <a:t>+a</a:t>
            </a:r>
            <a:endParaRPr lang="en-US"/>
          </a:p>
          <a:p>
            <a:r>
              <a:rPr lang="en-US"/>
              <a:t>t</a:t>
            </a:r>
            <a:r>
              <a:rPr lang="en-US" baseline="-25000"/>
              <a:t>3</a:t>
            </a:r>
            <a:r>
              <a:rPr lang="en-US"/>
              <a:t>=t</a:t>
            </a:r>
            <a:r>
              <a:rPr lang="en-US" baseline="-25000"/>
              <a:t>2</a:t>
            </a:r>
            <a:r>
              <a:rPr lang="en-US"/>
              <a:t>+b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(2) a + b + a + b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=a+b</a:t>
            </a:r>
            <a:endParaRPr lang="en-US"/>
          </a:p>
          <a:p>
            <a:r>
              <a:rPr lang="en-US"/>
              <a:t>t</a:t>
            </a:r>
            <a:r>
              <a:rPr lang="en-US" baseline="-25000"/>
              <a:t>2</a:t>
            </a:r>
            <a:r>
              <a:rPr lang="en-US"/>
              <a:t>=t</a:t>
            </a:r>
            <a:r>
              <a:rPr lang="en-US" baseline="-25000"/>
              <a:t>1</a:t>
            </a:r>
            <a:r>
              <a:rPr lang="en-US"/>
              <a:t>+a</a:t>
            </a:r>
            <a:endParaRPr lang="en-US"/>
          </a:p>
          <a:p>
            <a:r>
              <a:rPr lang="en-US"/>
              <a:t>t</a:t>
            </a:r>
            <a:r>
              <a:rPr lang="en-US" baseline="-25000"/>
              <a:t>3</a:t>
            </a:r>
            <a:r>
              <a:rPr lang="en-US"/>
              <a:t>=t</a:t>
            </a:r>
            <a:r>
              <a:rPr lang="en-US" baseline="-25000"/>
              <a:t>2</a:t>
            </a:r>
            <a:r>
              <a:rPr lang="en-US"/>
              <a:t>+b</a:t>
            </a:r>
            <a:endParaRPr lang="en-US"/>
          </a:p>
        </p:txBody>
      </p:sp>
      <p:pic>
        <p:nvPicPr>
          <p:cNvPr id="4" name="Picture 3" descr="笔记 2021年4月28日"/>
          <p:cNvPicPr>
            <a:picLocks noChangeAspect="true"/>
          </p:cNvPicPr>
          <p:nvPr/>
        </p:nvPicPr>
        <p:blipFill>
          <a:blip r:embed="rId1"/>
          <a:srcRect l="2104" t="12071" r="60608" b="56513"/>
          <a:stretch>
            <a:fillRect/>
          </a:stretch>
        </p:blipFill>
        <p:spPr>
          <a:xfrm>
            <a:off x="4360545" y="109855"/>
            <a:ext cx="6089015" cy="6638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(3) a + a + ((a + a + a + (a + a + a + a) ) 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  <a:sym typeface="+mn-ea"/>
              </a:rPr>
              <a:t>t</a:t>
            </a:r>
            <a:r>
              <a:rPr lang="en-US" baseline="-25000">
                <a:solidFill>
                  <a:srgbClr val="FF0000"/>
                </a:solidFill>
                <a:sym typeface="+mn-ea"/>
              </a:rPr>
              <a:t>1</a:t>
            </a:r>
            <a:r>
              <a:rPr lang="en-US">
                <a:solidFill>
                  <a:srgbClr val="FF0000"/>
                </a:solidFill>
                <a:sym typeface="+mn-ea"/>
              </a:rPr>
              <a:t>=a+a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  <a:sym typeface="+mn-ea"/>
              </a:rPr>
              <a:t>t</a:t>
            </a:r>
            <a:r>
              <a:rPr lang="en-US" baseline="-25000">
                <a:solidFill>
                  <a:srgbClr val="FF0000"/>
                </a:solidFill>
                <a:sym typeface="+mn-ea"/>
              </a:rPr>
              <a:t>2</a:t>
            </a:r>
            <a:r>
              <a:rPr lang="en-US">
                <a:solidFill>
                  <a:srgbClr val="FF0000"/>
                </a:solidFill>
                <a:sym typeface="+mn-ea"/>
              </a:rPr>
              <a:t>=a+a</a:t>
            </a:r>
            <a:endParaRPr lang="en-US"/>
          </a:p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</a:t>
            </a:r>
            <a:r>
              <a:rPr lang="en-US" baseline="-25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3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=t</a:t>
            </a:r>
            <a:r>
              <a:rPr lang="en-US" baseline="-25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+a</a:t>
            </a:r>
            <a:endParaRPr lang="en-US"/>
          </a:p>
          <a:p>
            <a:r>
              <a:rPr lang="en-US">
                <a:solidFill>
                  <a:srgbClr val="FF0000"/>
                </a:solidFill>
                <a:sym typeface="+mn-ea"/>
              </a:rPr>
              <a:t>t</a:t>
            </a:r>
            <a:r>
              <a:rPr lang="en-US" baseline="-25000">
                <a:solidFill>
                  <a:srgbClr val="FF0000"/>
                </a:solidFill>
                <a:sym typeface="+mn-ea"/>
              </a:rPr>
              <a:t>4</a:t>
            </a:r>
            <a:r>
              <a:rPr lang="en-US">
                <a:solidFill>
                  <a:srgbClr val="FF0000"/>
                </a:solidFill>
                <a:sym typeface="+mn-ea"/>
              </a:rPr>
              <a:t>=a+a</a:t>
            </a:r>
            <a:endParaRPr lang="en-US"/>
          </a:p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</a:t>
            </a:r>
            <a:r>
              <a:rPr lang="en-US" baseline="-25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5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=t</a:t>
            </a:r>
            <a:r>
              <a:rPr lang="en-US" baseline="-25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4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+a</a:t>
            </a:r>
            <a:endParaRPr lang="en-US"/>
          </a:p>
          <a:p>
            <a:r>
              <a:rPr lang="en-US">
                <a:sym typeface="+mn-ea"/>
              </a:rPr>
              <a:t>t</a:t>
            </a:r>
            <a:r>
              <a:rPr lang="en-US" baseline="-25000">
                <a:sym typeface="+mn-ea"/>
              </a:rPr>
              <a:t>6</a:t>
            </a:r>
            <a:r>
              <a:rPr lang="en-US">
                <a:sym typeface="+mn-ea"/>
              </a:rPr>
              <a:t>=t</a:t>
            </a:r>
            <a:r>
              <a:rPr lang="en-US" baseline="-25000">
                <a:sym typeface="+mn-ea"/>
              </a:rPr>
              <a:t>5</a:t>
            </a:r>
            <a:r>
              <a:rPr lang="en-US">
                <a:sym typeface="+mn-ea"/>
              </a:rPr>
              <a:t>+a</a:t>
            </a:r>
            <a:endParaRPr lang="en-US"/>
          </a:p>
          <a:p>
            <a:r>
              <a:rPr lang="en-US">
                <a:sym typeface="+mn-ea"/>
              </a:rPr>
              <a:t>t</a:t>
            </a:r>
            <a:r>
              <a:rPr lang="en-US" baseline="-25000">
                <a:sym typeface="+mn-ea"/>
              </a:rPr>
              <a:t>7</a:t>
            </a:r>
            <a:r>
              <a:rPr lang="en-US">
                <a:sym typeface="+mn-ea"/>
              </a:rPr>
              <a:t>=t</a:t>
            </a:r>
            <a:r>
              <a:rPr lang="en-US" baseline="-25000">
                <a:sym typeface="+mn-ea"/>
              </a:rPr>
              <a:t>3</a:t>
            </a:r>
            <a:r>
              <a:rPr lang="en-US">
                <a:sym typeface="+mn-ea"/>
              </a:rPr>
              <a:t>+t</a:t>
            </a:r>
            <a:r>
              <a:rPr lang="en-US" baseline="-25000">
                <a:sym typeface="+mn-ea"/>
              </a:rPr>
              <a:t>6</a:t>
            </a:r>
            <a:endParaRPr lang="en-US"/>
          </a:p>
          <a:p>
            <a:r>
              <a:rPr lang="en-US">
                <a:sym typeface="+mn-ea"/>
              </a:rPr>
              <a:t>t</a:t>
            </a:r>
            <a:r>
              <a:rPr lang="en-US" baseline="-25000">
                <a:sym typeface="+mn-ea"/>
              </a:rPr>
              <a:t>9</a:t>
            </a:r>
            <a:r>
              <a:rPr lang="en-US">
                <a:sym typeface="+mn-ea"/>
              </a:rPr>
              <a:t>=t</a:t>
            </a:r>
            <a:r>
              <a:rPr lang="en-US" baseline="-25000">
                <a:sym typeface="+mn-ea"/>
              </a:rPr>
              <a:t>1</a:t>
            </a:r>
            <a:r>
              <a:rPr lang="en-US">
                <a:sym typeface="+mn-ea"/>
              </a:rPr>
              <a:t>+t</a:t>
            </a:r>
            <a:r>
              <a:rPr lang="en-US" baseline="-25000">
                <a:sym typeface="+mn-ea"/>
              </a:rPr>
              <a:t>7</a:t>
            </a:r>
            <a:endParaRPr lang="en-US" baseline="-25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(3) a + a + ((a + a + a + (a + a + a + a) ) 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825625"/>
            <a:ext cx="5052060" cy="4381500"/>
          </a:xfrm>
        </p:spPr>
        <p:txBody>
          <a:bodyPr/>
          <a:p>
            <a:r>
              <a:rPr lang="en-US">
                <a:solidFill>
                  <a:srgbClr val="FF0000"/>
                </a:solidFill>
                <a:sym typeface="+mn-ea"/>
              </a:rPr>
              <a:t>t</a:t>
            </a:r>
            <a:r>
              <a:rPr lang="en-US" baseline="-25000">
                <a:solidFill>
                  <a:srgbClr val="FF0000"/>
                </a:solidFill>
                <a:sym typeface="+mn-ea"/>
              </a:rPr>
              <a:t>1</a:t>
            </a:r>
            <a:r>
              <a:rPr lang="en-US">
                <a:solidFill>
                  <a:srgbClr val="FF0000"/>
                </a:solidFill>
                <a:sym typeface="+mn-ea"/>
              </a:rPr>
              <a:t>=a+a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  <a:sym typeface="+mn-ea"/>
              </a:rPr>
              <a:t>t</a:t>
            </a:r>
            <a:r>
              <a:rPr lang="en-US" baseline="-25000">
                <a:solidFill>
                  <a:srgbClr val="FF0000"/>
                </a:solidFill>
                <a:sym typeface="+mn-ea"/>
              </a:rPr>
              <a:t>2</a:t>
            </a:r>
            <a:r>
              <a:rPr lang="en-US">
                <a:solidFill>
                  <a:srgbClr val="FF0000"/>
                </a:solidFill>
                <a:sym typeface="+mn-ea"/>
              </a:rPr>
              <a:t>=a+a</a:t>
            </a:r>
            <a:endParaRPr lang="en-US"/>
          </a:p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</a:t>
            </a:r>
            <a:r>
              <a:rPr lang="en-US" baseline="-25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3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=t</a:t>
            </a:r>
            <a:r>
              <a:rPr lang="en-US" baseline="-25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+a</a:t>
            </a:r>
            <a:endParaRPr lang="en-US"/>
          </a:p>
          <a:p>
            <a:r>
              <a:rPr lang="en-US">
                <a:solidFill>
                  <a:srgbClr val="FF0000"/>
                </a:solidFill>
                <a:sym typeface="+mn-ea"/>
              </a:rPr>
              <a:t>t</a:t>
            </a:r>
            <a:r>
              <a:rPr lang="en-US" baseline="-25000">
                <a:solidFill>
                  <a:srgbClr val="FF0000"/>
                </a:solidFill>
                <a:sym typeface="+mn-ea"/>
              </a:rPr>
              <a:t>4</a:t>
            </a:r>
            <a:r>
              <a:rPr lang="en-US">
                <a:solidFill>
                  <a:srgbClr val="FF0000"/>
                </a:solidFill>
                <a:sym typeface="+mn-ea"/>
              </a:rPr>
              <a:t>=a+a</a:t>
            </a:r>
            <a:endParaRPr lang="en-US"/>
          </a:p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</a:t>
            </a:r>
            <a:r>
              <a:rPr lang="en-US" baseline="-25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5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=t</a:t>
            </a:r>
            <a:r>
              <a:rPr lang="en-US" baseline="-25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4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+a</a:t>
            </a:r>
            <a:endParaRPr lang="en-US"/>
          </a:p>
          <a:p>
            <a:r>
              <a:rPr lang="en-US">
                <a:sym typeface="+mn-ea"/>
              </a:rPr>
              <a:t>t</a:t>
            </a:r>
            <a:r>
              <a:rPr lang="en-US" baseline="-25000">
                <a:sym typeface="+mn-ea"/>
              </a:rPr>
              <a:t>6</a:t>
            </a:r>
            <a:r>
              <a:rPr lang="en-US">
                <a:sym typeface="+mn-ea"/>
              </a:rPr>
              <a:t>=t</a:t>
            </a:r>
            <a:r>
              <a:rPr lang="en-US" baseline="-25000">
                <a:sym typeface="+mn-ea"/>
              </a:rPr>
              <a:t>5</a:t>
            </a:r>
            <a:r>
              <a:rPr lang="en-US">
                <a:sym typeface="+mn-ea"/>
              </a:rPr>
              <a:t>+a</a:t>
            </a:r>
            <a:endParaRPr lang="en-US"/>
          </a:p>
          <a:p>
            <a:r>
              <a:rPr lang="en-US">
                <a:sym typeface="+mn-ea"/>
              </a:rPr>
              <a:t>t</a:t>
            </a:r>
            <a:r>
              <a:rPr lang="en-US" baseline="-25000">
                <a:sym typeface="+mn-ea"/>
              </a:rPr>
              <a:t>7</a:t>
            </a:r>
            <a:r>
              <a:rPr lang="en-US">
                <a:sym typeface="+mn-ea"/>
              </a:rPr>
              <a:t>=t</a:t>
            </a:r>
            <a:r>
              <a:rPr lang="en-US" baseline="-25000">
                <a:sym typeface="+mn-ea"/>
              </a:rPr>
              <a:t>3</a:t>
            </a:r>
            <a:r>
              <a:rPr lang="en-US">
                <a:sym typeface="+mn-ea"/>
              </a:rPr>
              <a:t>+t</a:t>
            </a:r>
            <a:r>
              <a:rPr lang="en-US" baseline="-25000">
                <a:sym typeface="+mn-ea"/>
              </a:rPr>
              <a:t>6</a:t>
            </a:r>
            <a:endParaRPr lang="en-US"/>
          </a:p>
          <a:p>
            <a:r>
              <a:rPr lang="en-US">
                <a:sym typeface="+mn-ea"/>
              </a:rPr>
              <a:t>t</a:t>
            </a:r>
            <a:r>
              <a:rPr lang="en-US" baseline="-25000">
                <a:sym typeface="+mn-ea"/>
              </a:rPr>
              <a:t>9</a:t>
            </a:r>
            <a:r>
              <a:rPr lang="en-US">
                <a:sym typeface="+mn-ea"/>
              </a:rPr>
              <a:t>=t</a:t>
            </a:r>
            <a:r>
              <a:rPr lang="en-US" baseline="-25000">
                <a:sym typeface="+mn-ea"/>
              </a:rPr>
              <a:t>1</a:t>
            </a:r>
            <a:r>
              <a:rPr lang="en-US">
                <a:sym typeface="+mn-ea"/>
              </a:rPr>
              <a:t>+t</a:t>
            </a:r>
            <a:r>
              <a:rPr lang="en-US" baseline="-25000">
                <a:sym typeface="+mn-ea"/>
              </a:rPr>
              <a:t>7</a:t>
            </a:r>
            <a:endParaRPr lang="en-US" baseline="-25000"/>
          </a:p>
        </p:txBody>
      </p:sp>
      <p:pic>
        <p:nvPicPr>
          <p:cNvPr id="5" name="图片 4" descr="笔记 2021年4月28日 (1)"/>
          <p:cNvPicPr>
            <a:picLocks noChangeAspect="true"/>
          </p:cNvPicPr>
          <p:nvPr/>
        </p:nvPicPr>
        <p:blipFill>
          <a:blip r:embed="rId1"/>
          <a:srcRect l="15201" t="44544" r="48000" b="29770"/>
          <a:stretch>
            <a:fillRect/>
          </a:stretch>
        </p:blipFill>
        <p:spPr>
          <a:xfrm>
            <a:off x="5295900" y="1218565"/>
            <a:ext cx="5985510" cy="54063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WPS 演示</Application>
  <PresentationFormat>宽屏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Liberation Sans</vt:lpstr>
      <vt:lpstr>华文楷体</vt:lpstr>
      <vt:lpstr>文泉驿正黑</vt:lpstr>
      <vt:lpstr>Tahoma</vt:lpstr>
      <vt:lpstr>Arial Black</vt:lpstr>
      <vt:lpstr>微软雅黑</vt:lpstr>
      <vt:lpstr>宋体</vt:lpstr>
      <vt:lpstr>Arial Unicode MS</vt:lpstr>
      <vt:lpstr>Office Theme</vt:lpstr>
      <vt:lpstr>编译原理习题16.4(3)</vt:lpstr>
      <vt:lpstr>习题16.4</vt:lpstr>
      <vt:lpstr>(1) a + b + (a + b)</vt:lpstr>
      <vt:lpstr>(1) a + b + (a + b)</vt:lpstr>
      <vt:lpstr>(2) a + b + a + b</vt:lpstr>
      <vt:lpstr>(2) a + b + a + b</vt:lpstr>
      <vt:lpstr>(3) a + a + ((a + a + a + (a + a + a + a) ) </vt:lpstr>
      <vt:lpstr>(3) a + a + ((a + a + a + (a + a + a + a) 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</dc:creator>
  <cp:lastModifiedBy>rrrrrrrruansy</cp:lastModifiedBy>
  <cp:revision>10</cp:revision>
  <dcterms:created xsi:type="dcterms:W3CDTF">2021-05-10T12:50:17Z</dcterms:created>
  <dcterms:modified xsi:type="dcterms:W3CDTF">2021-05-10T12:50:17Z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