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58" r:id="rId2"/>
    <p:sldId id="459" r:id="rId3"/>
    <p:sldId id="463" r:id="rId4"/>
    <p:sldId id="4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D51C1-9B01-4656-9D95-1E72D9A301F0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B439A-8F56-4200-9842-B7D12D49D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2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4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20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088A9-B15A-4353-8E30-756E14865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09FB94-A0E2-4911-A04B-A357404DA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5D532-0BD8-4C81-AF71-E9887F8E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125-3F6D-4BFF-8E74-06B130B85C4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CEEE7-B31A-407F-A308-9A71E188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1DA7A-B8CC-41D5-94AA-F15DC5AE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2ABC-B0FA-461A-984F-BC8A7E84E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29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F74C6-7279-49F6-8C96-4E18DB91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6C40D7-3C0D-4F40-AA20-B48EC06DD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89AFB2-26CD-45CF-B46C-D84B74B1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125-3F6D-4BFF-8E74-06B130B85C4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95B1E9-3EF0-4DDF-8C9A-499F17A3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B6E37-98C0-4BEA-BE2C-600A35CF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2ABC-B0FA-461A-984F-BC8A7E84E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0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6ADEC4-531D-4922-AEBB-B9F0A4523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3E8B7E-A6A9-46E8-8D15-0BDDA3D95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86F31-CA28-4699-884B-DF755225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125-3F6D-4BFF-8E74-06B130B85C4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F759C-D44A-4E4D-B05C-59AA9D7A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8CB420-F128-4091-ACF3-8E8D2160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2ABC-B0FA-461A-984F-BC8A7E84E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0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07D4C-2562-4D8A-9A05-B9D2920E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E3329-8F83-4328-AE93-2C74FB2F0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AB6FA-7A33-4EA3-ABD4-F5CD2439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125-3F6D-4BFF-8E74-06B130B85C4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CD8215-8AAF-4F50-B5F4-359756B1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65872-8159-40F0-8308-BA4CC21B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2ABC-B0FA-461A-984F-BC8A7E84E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38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E60A1-CCA0-456D-ACE8-0B21D97BE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24E52-882A-4839-81DA-3F4945DA7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DA8F96-EC5D-4C9A-AB6D-7BA33BBF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125-3F6D-4BFF-8E74-06B130B85C4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4C6AA-AE6D-4358-B770-1339DF8A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0A487-14CA-4AF4-A94A-97D9A1B4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2ABC-B0FA-461A-984F-BC8A7E84E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27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29DAA-CDE8-495F-89E8-D14107ED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A2848D-85E5-46DE-BEB6-0611F9BEA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705CD4-ACB5-437E-92AF-EB1584932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B664BD-AF72-4CDC-BE0A-CD79853C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125-3F6D-4BFF-8E74-06B130B85C4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140700-FE90-4201-ABCA-B3919642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7EC178-900A-4936-A155-6C04349E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2ABC-B0FA-461A-984F-BC8A7E84E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6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BAD5B-7D27-4ABF-A83A-F7059C0A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7E0504-262A-4C87-ADFC-0A30587F9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F87201-035E-4F7C-BF7E-BCE45ACD9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30D779-7CDB-4F1E-BC13-8CEBDBD47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42BD88-9481-4442-A6FB-E877E7D03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1CB23E-552D-4485-A65D-F1345F95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125-3F6D-4BFF-8E74-06B130B85C4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535FB4-B3B5-4306-8B5A-3DB2F86A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FCABC7-A023-45D8-B7C7-B7C44A28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2ABC-B0FA-461A-984F-BC8A7E84E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79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1818E-E0AF-46AA-BBC8-364C6241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D7EE87-1DFD-4519-85F4-DB2648C3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125-3F6D-4BFF-8E74-06B130B85C4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901552-B2FE-40A7-B166-F469E9D4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9B345C-B2A2-4D7C-A44F-4E37C3CD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2ABC-B0FA-461A-984F-BC8A7E84E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3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84D0F7-1BBE-479A-AA8B-8A0E8FD8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125-3F6D-4BFF-8E74-06B130B85C4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29384C-3627-47CB-AB15-8DB78F79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4B3E64-A0B2-4E7F-8F2C-EC93A10B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2ABC-B0FA-461A-984F-BC8A7E84E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42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15A74-A9DD-449B-8A55-02232A61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6D53D-18AA-4A55-BD40-68809222A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C0493F-D427-4F0A-B8CD-6896D1F78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FAEC1E-7991-4926-BDDF-A21433D8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125-3F6D-4BFF-8E74-06B130B85C4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53855B-EC52-4DA0-9B3D-B96C0A35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E1696A-04C0-44C9-A869-24E2FE70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2ABC-B0FA-461A-984F-BC8A7E84E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88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226FF-2C71-4160-B8AC-207240E1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8C4F87-4FB9-476B-BB99-3B021869B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B95A6-6012-49F1-B43C-15C30147C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33D7C-0AA4-4EE6-B726-70FC08E7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125-3F6D-4BFF-8E74-06B130B85C4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30EDC5-3C88-454F-B5DC-CF6ECE59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87B177-BE50-4740-A391-777ABBD6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2ABC-B0FA-461A-984F-BC8A7E84E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01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E2A99B-28DA-4B08-946A-7B0AF2A96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9B37CD-EBC1-4F73-988E-84B79FF37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B2BC6-0381-479F-B771-A3459F624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2F125-3F6D-4BFF-8E74-06B130B85C4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205DA-C16E-4763-90D5-DC69E0761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83E11-A76A-4857-89B6-71A25C3A0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B2ABC-B0FA-461A-984F-BC8A7E84E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73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655" y="633672"/>
            <a:ext cx="8215312" cy="4885257"/>
          </a:xfrm>
        </p:spPr>
        <p:txBody>
          <a:bodyPr>
            <a:normAutofit fontScale="25000" lnSpcReduction="20000"/>
          </a:bodyPr>
          <a:lstStyle/>
          <a:p>
            <a:pPr marL="273050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考虑下面的三地址语句序列：</a:t>
            </a:r>
          </a:p>
          <a:p>
            <a:pPr marL="0" indent="0">
              <a:lnSpc>
                <a:spcPts val="2000"/>
              </a:lnSpc>
              <a:buSzPct val="100000"/>
              <a:buNone/>
              <a:defRPr/>
            </a:pP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	b = 1</a:t>
            </a:r>
          </a:p>
          <a:p>
            <a:pPr marL="0" indent="0">
              <a:lnSpc>
                <a:spcPts val="2000"/>
              </a:lnSpc>
              <a:buSzPct val="100000"/>
              <a:buNone/>
              <a:defRPr/>
            </a:pP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	b = 2</a:t>
            </a:r>
          </a:p>
          <a:p>
            <a:pPr marL="0" indent="0">
              <a:lnSpc>
                <a:spcPts val="2000"/>
              </a:lnSpc>
              <a:buSzPct val="100000"/>
              <a:buNone/>
              <a:defRPr/>
            </a:pP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	if w ≤ x </a:t>
            </a:r>
            <a:r>
              <a:rPr lang="en-US" altLang="zh-CN" sz="112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goto</a:t>
            </a: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L2</a:t>
            </a:r>
          </a:p>
          <a:p>
            <a:pPr marL="0" indent="0">
              <a:lnSpc>
                <a:spcPts val="2000"/>
              </a:lnSpc>
              <a:buSzPct val="100000"/>
              <a:buNone/>
              <a:defRPr/>
            </a:pP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	e = b</a:t>
            </a:r>
          </a:p>
          <a:p>
            <a:pPr marL="0" indent="0">
              <a:lnSpc>
                <a:spcPts val="2000"/>
              </a:lnSpc>
              <a:buSzPct val="100000"/>
              <a:buNone/>
              <a:defRPr/>
            </a:pP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	</a:t>
            </a:r>
            <a:r>
              <a:rPr lang="en-US" altLang="zh-CN" sz="112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goto</a:t>
            </a: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L2 </a:t>
            </a:r>
          </a:p>
          <a:p>
            <a:pPr marL="0" indent="0">
              <a:lnSpc>
                <a:spcPts val="2000"/>
              </a:lnSpc>
              <a:buSzPct val="100000"/>
              <a:buNone/>
              <a:defRPr/>
            </a:pP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L1:	</a:t>
            </a:r>
            <a:r>
              <a:rPr lang="en-US" altLang="zh-CN" sz="112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goto</a:t>
            </a: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L3 </a:t>
            </a:r>
          </a:p>
          <a:p>
            <a:pPr marL="0" indent="0">
              <a:lnSpc>
                <a:spcPts val="2000"/>
              </a:lnSpc>
              <a:buSzPct val="100000"/>
              <a:buNone/>
              <a:defRPr/>
            </a:pP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L2:	c = 3</a:t>
            </a:r>
          </a:p>
          <a:p>
            <a:pPr marL="0" indent="0">
              <a:lnSpc>
                <a:spcPts val="2000"/>
              </a:lnSpc>
              <a:buSzPct val="100000"/>
              <a:buNone/>
              <a:defRPr/>
            </a:pP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	b = 4</a:t>
            </a:r>
          </a:p>
          <a:p>
            <a:pPr marL="0" indent="0">
              <a:lnSpc>
                <a:spcPts val="2000"/>
              </a:lnSpc>
              <a:buSzPct val="100000"/>
              <a:buNone/>
              <a:defRPr/>
            </a:pP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	c = 6</a:t>
            </a:r>
          </a:p>
          <a:p>
            <a:pPr marL="0" indent="0">
              <a:lnSpc>
                <a:spcPts val="2000"/>
              </a:lnSpc>
              <a:buSzPct val="100000"/>
              <a:buNone/>
              <a:defRPr/>
            </a:pP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L3:	if y ≤ z </a:t>
            </a:r>
            <a:r>
              <a:rPr lang="en-US" altLang="zh-CN" sz="112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goto</a:t>
            </a: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L4</a:t>
            </a:r>
          </a:p>
          <a:p>
            <a:pPr marL="0" indent="0">
              <a:lnSpc>
                <a:spcPts val="2000"/>
              </a:lnSpc>
              <a:buSzPct val="100000"/>
              <a:buNone/>
              <a:defRPr/>
            </a:pP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	</a:t>
            </a:r>
            <a:r>
              <a:rPr lang="en-US" altLang="zh-CN" sz="112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goto</a:t>
            </a: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L5 </a:t>
            </a:r>
          </a:p>
          <a:p>
            <a:pPr marL="0" indent="0">
              <a:lnSpc>
                <a:spcPts val="2000"/>
              </a:lnSpc>
              <a:buSzPct val="100000"/>
              <a:buNone/>
              <a:defRPr/>
            </a:pP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L4:	g = g + 1</a:t>
            </a:r>
          </a:p>
          <a:p>
            <a:pPr marL="0" indent="0">
              <a:lnSpc>
                <a:spcPts val="2000"/>
              </a:lnSpc>
              <a:buSzPct val="100000"/>
              <a:buNone/>
              <a:defRPr/>
            </a:pP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	h = 8</a:t>
            </a:r>
          </a:p>
          <a:p>
            <a:pPr marL="0" indent="0">
              <a:lnSpc>
                <a:spcPts val="2000"/>
              </a:lnSpc>
              <a:buSzPct val="100000"/>
              <a:buNone/>
              <a:defRPr/>
            </a:pP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	</a:t>
            </a:r>
            <a:r>
              <a:rPr lang="en-US" altLang="zh-CN" sz="112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goto</a:t>
            </a: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L1 </a:t>
            </a:r>
          </a:p>
          <a:p>
            <a:pPr marL="0" indent="0">
              <a:lnSpc>
                <a:spcPts val="2000"/>
              </a:lnSpc>
              <a:buSzPct val="100000"/>
              <a:buNone/>
              <a:defRPr/>
            </a:pP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L5:	h = 9</a:t>
            </a:r>
          </a:p>
          <a:p>
            <a:pPr marL="673100" lvl="1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25" y="-277823"/>
            <a:ext cx="10515600" cy="1325563"/>
          </a:xfrm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16.8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68927" y="2150399"/>
            <a:ext cx="5233910" cy="316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 fontAlgn="base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b="1" kern="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(1) </a:t>
            </a:r>
            <a:r>
              <a:rPr lang="zh-CN" altLang="en-US" sz="2400" b="1" kern="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在该代码中用横线将代码分成基本块，并给每个基本块赋一个序号</a:t>
            </a:r>
            <a:endParaRPr lang="en-US" altLang="zh-CN" sz="2400" b="1" kern="0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pPr marL="273050" indent="-273050" fontAlgn="base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b="1" kern="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(2) </a:t>
            </a:r>
            <a:r>
              <a:rPr lang="zh-CN" altLang="en-US" sz="2400" b="1" kern="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画出该代码的流图，每个基本块就用</a:t>
            </a:r>
            <a:r>
              <a:rPr lang="en-US" altLang="zh-CN" sz="2400" b="1" kern="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(1)</a:t>
            </a:r>
            <a:r>
              <a:rPr lang="zh-CN" altLang="en-US" sz="2400" b="1" kern="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中的序号表示</a:t>
            </a:r>
            <a:endParaRPr lang="en-US" altLang="zh-CN" sz="2400" b="1" kern="0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pPr marL="273050" indent="-273050" fontAlgn="base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b="1" kern="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(3)</a:t>
            </a:r>
            <a:r>
              <a:rPr lang="zh-CN" altLang="en-US" sz="2400" b="1" kern="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若有循环，则列出构成每个循环的结点</a:t>
            </a:r>
          </a:p>
        </p:txBody>
      </p:sp>
    </p:spTree>
    <p:extLst>
      <p:ext uri="{BB962C8B-B14F-4D97-AF65-F5344CB8AC3E}">
        <p14:creationId xmlns:p14="http://schemas.microsoft.com/office/powerpoint/2010/main" val="62514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E2D86C3-92D7-4FE3-9D84-BBB397F7A6E5}"/>
              </a:ext>
            </a:extLst>
          </p:cNvPr>
          <p:cNvSpPr txBox="1"/>
          <p:nvPr/>
        </p:nvSpPr>
        <p:spPr>
          <a:xfrm>
            <a:off x="417697" y="212726"/>
            <a:ext cx="10506974" cy="6151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buClrTx/>
              <a:buFont typeface="Wingdings" pitchFamily="2" charset="2"/>
              <a:buChar char="Ø"/>
              <a:defRPr/>
            </a:pPr>
            <a:endParaRPr lang="en-US" altLang="zh-CN" sz="22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/>
              <a:t>基本块划分</a:t>
            </a:r>
            <a:r>
              <a:rPr lang="zh-CN" altLang="en-US" sz="2800" b="1" dirty="0">
                <a:solidFill>
                  <a:schemeClr val="tx1"/>
                </a:solidFill>
              </a:rPr>
              <a:t>方法：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</a:p>
          <a:p>
            <a:pPr lvl="1" eaLnBrk="1" hangingPunct="1">
              <a:lnSpc>
                <a:spcPct val="150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首先，确定指令序列中哪些指令是</a:t>
            </a:r>
            <a:r>
              <a:rPr lang="zh-CN" altLang="en-US" sz="2800" b="1" dirty="0">
                <a:solidFill>
                  <a:srgbClr val="FF0000"/>
                </a:solidFill>
              </a:rPr>
              <a:t>首指令</a:t>
            </a:r>
            <a:r>
              <a:rPr lang="en-US" altLang="zh-CN" sz="2800" b="1" dirty="0">
                <a:solidFill>
                  <a:schemeClr val="tx1"/>
                </a:solidFill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</a:rPr>
              <a:t>leaders</a:t>
            </a:r>
            <a:r>
              <a:rPr lang="en-US" altLang="zh-CN" sz="2800" b="1" dirty="0">
                <a:solidFill>
                  <a:schemeClr val="tx1"/>
                </a:solidFill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</a:rPr>
              <a:t>，即某个基本块的第一个指令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150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</a:rPr>
              <a:t>1. </a:t>
            </a:r>
            <a:r>
              <a:rPr lang="zh-CN" altLang="en-US" sz="2800" b="1" dirty="0">
                <a:solidFill>
                  <a:schemeClr val="tx1"/>
                </a:solidFill>
              </a:rPr>
              <a:t>指令序列的</a:t>
            </a:r>
            <a:r>
              <a:rPr lang="zh-CN" altLang="en-US" sz="2800" b="1" dirty="0">
                <a:solidFill>
                  <a:srgbClr val="2D83F4"/>
                </a:solidFill>
              </a:rPr>
              <a:t>第一个三地址指令</a:t>
            </a:r>
            <a:r>
              <a:rPr lang="zh-CN" altLang="en-US" sz="2800" b="1" dirty="0">
                <a:solidFill>
                  <a:schemeClr val="tx1"/>
                </a:solidFill>
              </a:rPr>
              <a:t>是一个首指令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150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</a:rPr>
              <a:t>2. </a:t>
            </a:r>
            <a:r>
              <a:rPr lang="zh-CN" altLang="en-US" sz="2800" b="1" dirty="0">
                <a:solidFill>
                  <a:schemeClr val="tx1"/>
                </a:solidFill>
              </a:rPr>
              <a:t>任意一个条件或无条件</a:t>
            </a:r>
            <a:r>
              <a:rPr lang="zh-CN" altLang="en-US" sz="2800" b="1" dirty="0">
                <a:solidFill>
                  <a:srgbClr val="2D83F4"/>
                </a:solidFill>
              </a:rPr>
              <a:t>转移指令的目标指令</a:t>
            </a:r>
            <a:r>
              <a:rPr lang="zh-CN" altLang="en-US" sz="2800" b="1" dirty="0">
                <a:solidFill>
                  <a:schemeClr val="tx1"/>
                </a:solidFill>
              </a:rPr>
              <a:t>是一个首指令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150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</a:rPr>
              <a:t>3. </a:t>
            </a:r>
            <a:r>
              <a:rPr lang="zh-CN" altLang="en-US" sz="2800" b="1" dirty="0">
                <a:solidFill>
                  <a:schemeClr val="tx1"/>
                </a:solidFill>
              </a:rPr>
              <a:t>紧跟在一个条件或无条件</a:t>
            </a:r>
            <a:r>
              <a:rPr lang="zh-CN" altLang="en-US" sz="2800" b="1" dirty="0">
                <a:solidFill>
                  <a:srgbClr val="2D83F4"/>
                </a:solidFill>
              </a:rPr>
              <a:t>转移指令之后的指令</a:t>
            </a:r>
            <a:r>
              <a:rPr lang="zh-CN" altLang="en-US" sz="2800" b="1" dirty="0">
                <a:solidFill>
                  <a:schemeClr val="tx1"/>
                </a:solidFill>
              </a:rPr>
              <a:t>是一个首指令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然后，每个首指令对应的基本块包括了从它自己开始，直到</a:t>
            </a:r>
            <a:r>
              <a:rPr lang="zh-CN" altLang="en-US" sz="2800" b="1" dirty="0">
                <a:solidFill>
                  <a:srgbClr val="2D83F4"/>
                </a:solidFill>
              </a:rPr>
              <a:t>下一个首指令</a:t>
            </a:r>
            <a:r>
              <a:rPr lang="en-US" altLang="zh-CN" sz="2800" b="1" dirty="0">
                <a:solidFill>
                  <a:schemeClr val="tx1"/>
                </a:solidFill>
              </a:rPr>
              <a:t>(</a:t>
            </a:r>
            <a:r>
              <a:rPr lang="zh-CN" altLang="en-US" sz="2800" b="1" dirty="0">
                <a:solidFill>
                  <a:schemeClr val="tx1"/>
                </a:solidFill>
              </a:rPr>
              <a:t>不含</a:t>
            </a:r>
            <a:r>
              <a:rPr lang="en-US" altLang="zh-CN" sz="2800" b="1" dirty="0">
                <a:solidFill>
                  <a:schemeClr val="tx1"/>
                </a:solidFill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</a:rPr>
              <a:t>或者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指令序列</a:t>
            </a:r>
            <a:r>
              <a:rPr lang="zh-CN" altLang="en-US" sz="2800" b="1" dirty="0">
                <a:solidFill>
                  <a:srgbClr val="2D83F4"/>
                </a:solidFill>
              </a:rPr>
              <a:t>结尾</a:t>
            </a:r>
            <a:r>
              <a:rPr lang="zh-CN" altLang="en-US" sz="2800" b="1" dirty="0">
                <a:solidFill>
                  <a:schemeClr val="tx1"/>
                </a:solidFill>
              </a:rPr>
              <a:t>之间的所有指令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82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E2D86C3-92D7-4FE3-9D84-BBB397F7A6E5}"/>
              </a:ext>
            </a:extLst>
          </p:cNvPr>
          <p:cNvSpPr txBox="1"/>
          <p:nvPr/>
        </p:nvSpPr>
        <p:spPr>
          <a:xfrm>
            <a:off x="411946" y="-46067"/>
            <a:ext cx="11354484" cy="5971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ClrTx/>
              <a:buFont typeface="Wingdings" pitchFamily="2" charset="2"/>
              <a:buChar char="Ø"/>
              <a:defRPr/>
            </a:pPr>
            <a:endParaRPr lang="en-US" altLang="zh-CN" sz="22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chemeClr val="tx1"/>
                </a:solidFill>
              </a:rPr>
              <a:t>流图的</a:t>
            </a:r>
            <a:r>
              <a:rPr lang="zh-CN" altLang="en-US" sz="2600" b="1" dirty="0">
                <a:solidFill>
                  <a:srgbClr val="2D83F4"/>
                </a:solidFill>
              </a:rPr>
              <a:t>结点</a:t>
            </a:r>
            <a:r>
              <a:rPr lang="zh-CN" altLang="en-US" sz="2600" b="1" dirty="0">
                <a:solidFill>
                  <a:schemeClr val="tx1"/>
                </a:solidFill>
              </a:rPr>
              <a:t>是一些</a:t>
            </a:r>
            <a:r>
              <a:rPr lang="zh-CN" altLang="en-US" sz="2600" b="1" dirty="0">
                <a:solidFill>
                  <a:srgbClr val="2D83F4"/>
                </a:solidFill>
              </a:rPr>
              <a:t>基本块</a:t>
            </a:r>
            <a:endParaRPr lang="en-US" altLang="zh-CN" sz="2600" b="1" dirty="0">
              <a:solidFill>
                <a:srgbClr val="2D83F4"/>
              </a:solidFill>
            </a:endParaRPr>
          </a:p>
          <a:p>
            <a:pPr eaLnBrk="1" hangingPunct="1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chemeClr val="tx1"/>
                </a:solidFill>
              </a:rPr>
              <a:t>从基本块</a:t>
            </a:r>
            <a:r>
              <a:rPr lang="en-US" altLang="zh-CN" sz="2600" b="1" i="1" dirty="0">
                <a:solidFill>
                  <a:schemeClr val="tx1"/>
                </a:solidFill>
              </a:rPr>
              <a:t>B</a:t>
            </a:r>
            <a:r>
              <a:rPr lang="zh-CN" altLang="en-US" sz="2600" b="1" dirty="0">
                <a:solidFill>
                  <a:schemeClr val="tx1"/>
                </a:solidFill>
              </a:rPr>
              <a:t>到基本块</a:t>
            </a:r>
            <a:r>
              <a:rPr lang="en-US" altLang="zh-CN" sz="2600" b="1" i="1" dirty="0">
                <a:solidFill>
                  <a:schemeClr val="tx1"/>
                </a:solidFill>
              </a:rPr>
              <a:t>C</a:t>
            </a:r>
            <a:r>
              <a:rPr lang="zh-CN" altLang="en-US" sz="2600" b="1" dirty="0">
                <a:solidFill>
                  <a:schemeClr val="tx1"/>
                </a:solidFill>
              </a:rPr>
              <a:t>之间有一条</a:t>
            </a:r>
            <a:r>
              <a:rPr lang="zh-CN" altLang="en-US" sz="2600" b="1" dirty="0">
                <a:solidFill>
                  <a:srgbClr val="2D83F4"/>
                </a:solidFill>
              </a:rPr>
              <a:t>边</a:t>
            </a:r>
            <a:r>
              <a:rPr lang="zh-CN" altLang="en-US" sz="2600" b="1" dirty="0">
                <a:solidFill>
                  <a:srgbClr val="FF0000"/>
                </a:solidFill>
              </a:rPr>
              <a:t>当且仅当</a:t>
            </a:r>
            <a:r>
              <a:rPr lang="zh-CN" altLang="en-US" sz="2600" b="1" dirty="0">
                <a:solidFill>
                  <a:schemeClr val="tx1"/>
                </a:solidFill>
              </a:rPr>
              <a:t>基本块</a:t>
            </a:r>
            <a:r>
              <a:rPr lang="en-US" altLang="zh-CN" sz="2600" b="1" i="1" dirty="0">
                <a:solidFill>
                  <a:schemeClr val="tx1"/>
                </a:solidFill>
              </a:rPr>
              <a:t>C</a:t>
            </a:r>
            <a:r>
              <a:rPr lang="zh-CN" altLang="en-US" sz="2600" b="1" dirty="0">
                <a:solidFill>
                  <a:schemeClr val="tx1"/>
                </a:solidFill>
              </a:rPr>
              <a:t>的第一个指令</a:t>
            </a:r>
            <a:r>
              <a:rPr lang="zh-CN" altLang="en-US" sz="2600" b="1" dirty="0">
                <a:solidFill>
                  <a:srgbClr val="2D83F4"/>
                </a:solidFill>
              </a:rPr>
              <a:t>可能</a:t>
            </a:r>
            <a:r>
              <a:rPr lang="zh-CN" altLang="en-US" sz="2600" b="1" dirty="0">
                <a:solidFill>
                  <a:schemeClr val="tx1"/>
                </a:solidFill>
              </a:rPr>
              <a:t>紧跟在</a:t>
            </a:r>
            <a:r>
              <a:rPr lang="en-US" altLang="zh-CN" sz="2600" b="1" i="1" dirty="0">
                <a:solidFill>
                  <a:schemeClr val="tx1"/>
                </a:solidFill>
              </a:rPr>
              <a:t>B</a:t>
            </a:r>
            <a:r>
              <a:rPr lang="zh-CN" altLang="en-US" sz="2600" b="1" dirty="0">
                <a:solidFill>
                  <a:schemeClr val="tx1"/>
                </a:solidFill>
              </a:rPr>
              <a:t>的最后一条指令之后执行</a:t>
            </a:r>
            <a:endParaRPr lang="en-US" altLang="zh-CN" sz="26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rgbClr val="000000"/>
                </a:solidFill>
              </a:rPr>
              <a:t>有两种方式可以确认这样的边：</a:t>
            </a:r>
            <a:endParaRPr lang="en-US" altLang="zh-CN" sz="2500" b="1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rgbClr val="000000"/>
                </a:solidFill>
              </a:rPr>
              <a:t>有一个</a:t>
            </a:r>
            <a:r>
              <a:rPr lang="zh-CN" altLang="en-US" sz="2500" b="1" dirty="0">
                <a:solidFill>
                  <a:srgbClr val="2D83F4"/>
                </a:solidFill>
              </a:rPr>
              <a:t>从</a:t>
            </a:r>
            <a:r>
              <a:rPr lang="en-US" altLang="zh-CN" sz="2500" b="1" i="1" dirty="0">
                <a:solidFill>
                  <a:srgbClr val="2D83F4"/>
                </a:solidFill>
              </a:rPr>
              <a:t>B</a:t>
            </a:r>
            <a:r>
              <a:rPr lang="zh-CN" altLang="en-US" sz="2500" b="1" dirty="0">
                <a:solidFill>
                  <a:srgbClr val="2D83F4"/>
                </a:solidFill>
              </a:rPr>
              <a:t>的结尾跳转到</a:t>
            </a:r>
            <a:r>
              <a:rPr lang="en-US" altLang="zh-CN" sz="2500" b="1" i="1" dirty="0">
                <a:solidFill>
                  <a:srgbClr val="2D83F4"/>
                </a:solidFill>
              </a:rPr>
              <a:t>C</a:t>
            </a:r>
            <a:r>
              <a:rPr lang="zh-CN" altLang="en-US" sz="2500" b="1" dirty="0">
                <a:solidFill>
                  <a:srgbClr val="2D83F4"/>
                </a:solidFill>
              </a:rPr>
              <a:t>的开头</a:t>
            </a:r>
            <a:r>
              <a:rPr lang="zh-CN" altLang="en-US" sz="2500" b="1" dirty="0">
                <a:solidFill>
                  <a:srgbClr val="000000"/>
                </a:solidFill>
              </a:rPr>
              <a:t>的条件或无条件跳转语句</a:t>
            </a:r>
            <a:endParaRPr lang="en-US" altLang="zh-CN" sz="2500" b="1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rgbClr val="000000"/>
                </a:solidFill>
              </a:rPr>
              <a:t>按照原来的三地址语句序列中的顺序，</a:t>
            </a:r>
            <a:r>
              <a:rPr lang="en-US" altLang="zh-CN" sz="2500" b="1" i="1" dirty="0">
                <a:solidFill>
                  <a:srgbClr val="000000"/>
                </a:solidFill>
              </a:rPr>
              <a:t>C</a:t>
            </a:r>
            <a:r>
              <a:rPr lang="zh-CN" altLang="en-US" sz="2500" b="1" dirty="0">
                <a:solidFill>
                  <a:srgbClr val="000000"/>
                </a:solidFill>
              </a:rPr>
              <a:t>紧跟在之</a:t>
            </a:r>
            <a:r>
              <a:rPr lang="en-US" altLang="zh-CN" sz="2500" b="1" i="1" dirty="0">
                <a:solidFill>
                  <a:srgbClr val="000000"/>
                </a:solidFill>
              </a:rPr>
              <a:t>B</a:t>
            </a:r>
            <a:r>
              <a:rPr lang="zh-CN" altLang="en-US" sz="2500" b="1" dirty="0">
                <a:solidFill>
                  <a:srgbClr val="000000"/>
                </a:solidFill>
              </a:rPr>
              <a:t>后，且</a:t>
            </a:r>
            <a:r>
              <a:rPr lang="en-US" altLang="zh-CN" sz="2500" b="1" i="1" dirty="0">
                <a:solidFill>
                  <a:srgbClr val="000000"/>
                </a:solidFill>
              </a:rPr>
              <a:t>B</a:t>
            </a:r>
            <a:r>
              <a:rPr lang="zh-CN" altLang="en-US" sz="2500" b="1" dirty="0">
                <a:solidFill>
                  <a:srgbClr val="000000"/>
                </a:solidFill>
              </a:rPr>
              <a:t>的结尾不存在无条件跳转语句</a:t>
            </a:r>
            <a:endParaRPr lang="en-US" altLang="zh-CN" sz="25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68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6365" y="277114"/>
            <a:ext cx="5015092" cy="6359475"/>
          </a:xfrm>
        </p:spPr>
        <p:txBody>
          <a:bodyPr>
            <a:normAutofit fontScale="25000" lnSpcReduction="20000"/>
          </a:bodyPr>
          <a:lstStyle/>
          <a:p>
            <a:pPr marL="273050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考虑下面的三地址语句序列：</a:t>
            </a:r>
          </a:p>
          <a:p>
            <a:pPr marL="0" indent="0">
              <a:lnSpc>
                <a:spcPts val="2000"/>
              </a:lnSpc>
              <a:buSzPct val="100000"/>
              <a:buNone/>
              <a:defRPr/>
            </a:pP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	b = 1</a:t>
            </a:r>
          </a:p>
          <a:p>
            <a:pPr marL="0" indent="0">
              <a:lnSpc>
                <a:spcPts val="2000"/>
              </a:lnSpc>
              <a:buSzPct val="100000"/>
              <a:buNone/>
              <a:defRPr/>
            </a:pP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	b = 2</a:t>
            </a:r>
          </a:p>
          <a:p>
            <a:pPr marL="0" indent="0">
              <a:lnSpc>
                <a:spcPts val="2000"/>
              </a:lnSpc>
              <a:buSzPct val="100000"/>
              <a:buNone/>
              <a:defRPr/>
            </a:pP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	if w ≤ x </a:t>
            </a:r>
            <a:r>
              <a:rPr lang="en-US" altLang="zh-CN" sz="112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goto</a:t>
            </a: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L2</a:t>
            </a:r>
          </a:p>
          <a:p>
            <a:pPr marL="0" indent="0">
              <a:lnSpc>
                <a:spcPts val="2000"/>
              </a:lnSpc>
              <a:buSzPct val="100000"/>
              <a:buNone/>
              <a:defRPr/>
            </a:pP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	e = b</a:t>
            </a:r>
          </a:p>
          <a:p>
            <a:pPr marL="0" indent="0">
              <a:lnSpc>
                <a:spcPts val="2000"/>
              </a:lnSpc>
              <a:buSzPct val="100000"/>
              <a:buNone/>
              <a:defRPr/>
            </a:pP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	</a:t>
            </a:r>
            <a:r>
              <a:rPr lang="en-US" altLang="zh-CN" sz="112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goto</a:t>
            </a: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L2 </a:t>
            </a:r>
          </a:p>
          <a:p>
            <a:pPr marL="0" indent="0">
              <a:lnSpc>
                <a:spcPts val="2000"/>
              </a:lnSpc>
              <a:buSzPct val="100000"/>
              <a:buNone/>
              <a:defRPr/>
            </a:pP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L1:	</a:t>
            </a:r>
            <a:r>
              <a:rPr lang="en-US" altLang="zh-CN" sz="112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goto</a:t>
            </a: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L3 </a:t>
            </a:r>
          </a:p>
          <a:p>
            <a:pPr marL="0" indent="0">
              <a:lnSpc>
                <a:spcPts val="2000"/>
              </a:lnSpc>
              <a:buSzPct val="100000"/>
              <a:buNone/>
              <a:defRPr/>
            </a:pP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L2:	c = 3</a:t>
            </a:r>
          </a:p>
          <a:p>
            <a:pPr marL="0" indent="0">
              <a:lnSpc>
                <a:spcPts val="2000"/>
              </a:lnSpc>
              <a:buSzPct val="100000"/>
              <a:buNone/>
              <a:defRPr/>
            </a:pP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	b = 4</a:t>
            </a:r>
          </a:p>
          <a:p>
            <a:pPr marL="0" indent="0">
              <a:lnSpc>
                <a:spcPts val="2000"/>
              </a:lnSpc>
              <a:buSzPct val="100000"/>
              <a:buNone/>
              <a:defRPr/>
            </a:pP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	c = 6</a:t>
            </a:r>
          </a:p>
          <a:p>
            <a:pPr marL="0" indent="0">
              <a:lnSpc>
                <a:spcPts val="2000"/>
              </a:lnSpc>
              <a:buSzPct val="100000"/>
              <a:buNone/>
              <a:defRPr/>
            </a:pP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L3:	if y ≤ z </a:t>
            </a:r>
            <a:r>
              <a:rPr lang="en-US" altLang="zh-CN" sz="112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goto</a:t>
            </a: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L4</a:t>
            </a:r>
          </a:p>
          <a:p>
            <a:pPr marL="0" indent="0">
              <a:lnSpc>
                <a:spcPts val="2000"/>
              </a:lnSpc>
              <a:buSzPct val="100000"/>
              <a:buNone/>
              <a:defRPr/>
            </a:pP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	</a:t>
            </a:r>
            <a:r>
              <a:rPr lang="en-US" altLang="zh-CN" sz="112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goto</a:t>
            </a: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L5 </a:t>
            </a:r>
          </a:p>
          <a:p>
            <a:pPr marL="0" indent="0">
              <a:lnSpc>
                <a:spcPts val="2000"/>
              </a:lnSpc>
              <a:buSzPct val="100000"/>
              <a:buNone/>
              <a:defRPr/>
            </a:pP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L4:	g = g + 1</a:t>
            </a:r>
          </a:p>
          <a:p>
            <a:pPr marL="0" indent="0">
              <a:lnSpc>
                <a:spcPts val="2000"/>
              </a:lnSpc>
              <a:buSzPct val="100000"/>
              <a:buNone/>
              <a:defRPr/>
            </a:pP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	h = 8</a:t>
            </a:r>
          </a:p>
          <a:p>
            <a:pPr marL="0" indent="0">
              <a:lnSpc>
                <a:spcPts val="2000"/>
              </a:lnSpc>
              <a:buSzPct val="100000"/>
              <a:buNone/>
              <a:defRPr/>
            </a:pP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	</a:t>
            </a:r>
            <a:r>
              <a:rPr lang="en-US" altLang="zh-CN" sz="112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goto</a:t>
            </a: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L1 </a:t>
            </a:r>
          </a:p>
          <a:p>
            <a:pPr marL="0" indent="0">
              <a:lnSpc>
                <a:spcPts val="2000"/>
              </a:lnSpc>
              <a:buSzPct val="100000"/>
              <a:buNone/>
              <a:defRPr/>
            </a:pPr>
            <a:r>
              <a:rPr lang="en-US" altLang="zh-CN" sz="11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L5:	h = 9</a:t>
            </a:r>
          </a:p>
          <a:p>
            <a:pPr marL="673100" lvl="1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19C4E923-9D36-4A05-A146-A76076C3A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055" y="4229908"/>
            <a:ext cx="3609712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73185DF8-C245-4CBE-A7B8-D2762DB88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055" y="4664104"/>
            <a:ext cx="3609712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7955F386-3C83-42B9-8A77-C876FA6A0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055" y="1977792"/>
            <a:ext cx="3609712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EB984AE7-5AB6-4A37-8864-B64D3A4DE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055" y="2777173"/>
            <a:ext cx="3609712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1" name="Line 10">
            <a:extLst>
              <a:ext uri="{FF2B5EF4-FFF2-40B4-BE49-F238E27FC236}">
                <a16:creationId xmlns:a16="http://schemas.microsoft.com/office/drawing/2014/main" id="{CDD29B00-9139-4953-864B-F4E293A91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055" y="3156735"/>
            <a:ext cx="3609712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2" name="Line 10">
            <a:extLst>
              <a:ext uri="{FF2B5EF4-FFF2-40B4-BE49-F238E27FC236}">
                <a16:creationId xmlns:a16="http://schemas.microsoft.com/office/drawing/2014/main" id="{C091500A-61A5-4E08-AF74-E24022AF3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055" y="5094803"/>
            <a:ext cx="3609712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60314BE9-06CA-4675-A825-DB1E0ACD8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055" y="6193234"/>
            <a:ext cx="3609712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66CF6FEB-51FD-412C-90AA-4E7CBABDB4B6}"/>
              </a:ext>
            </a:extLst>
          </p:cNvPr>
          <p:cNvSpPr txBox="1">
            <a:spLocks/>
          </p:cNvSpPr>
          <p:nvPr/>
        </p:nvSpPr>
        <p:spPr>
          <a:xfrm>
            <a:off x="4266125" y="427975"/>
            <a:ext cx="5015092" cy="8108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ts val="3800"/>
              </a:lnSpc>
              <a:buSzPct val="100000"/>
              <a:buNone/>
              <a:defRPr/>
            </a:pP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>
              <a:lnSpc>
                <a:spcPts val="3800"/>
              </a:lnSpc>
              <a:buSzPct val="100000"/>
              <a:buNone/>
              <a:defRPr/>
            </a:pP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>
              <a:lnSpc>
                <a:spcPct val="100000"/>
              </a:lnSpc>
              <a:buSzPct val="100000"/>
              <a:buNone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(1)</a:t>
            </a:r>
          </a:p>
          <a:p>
            <a:pPr marL="400050" lvl="1" indent="0">
              <a:lnSpc>
                <a:spcPct val="100000"/>
              </a:lnSpc>
              <a:buSzPct val="100000"/>
              <a:buNone/>
              <a:defRPr/>
            </a:pP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>
              <a:lnSpc>
                <a:spcPct val="100000"/>
              </a:lnSpc>
              <a:buSzPct val="100000"/>
              <a:buNone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(2)</a:t>
            </a:r>
          </a:p>
          <a:p>
            <a:pPr marL="400050" lvl="1" indent="0">
              <a:lnSpc>
                <a:spcPct val="100000"/>
              </a:lnSpc>
              <a:buSzPct val="100000"/>
              <a:buNone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(3)</a:t>
            </a:r>
          </a:p>
          <a:p>
            <a:pPr marL="400050" lvl="1" indent="0">
              <a:lnSpc>
                <a:spcPct val="100000"/>
              </a:lnSpc>
              <a:buSzPct val="100000"/>
              <a:buNone/>
              <a:defRPr/>
            </a:pP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>
              <a:lnSpc>
                <a:spcPct val="100000"/>
              </a:lnSpc>
              <a:buSzPct val="100000"/>
              <a:buNone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(4)</a:t>
            </a:r>
          </a:p>
          <a:p>
            <a:pPr marL="400050" lvl="1" indent="0">
              <a:lnSpc>
                <a:spcPct val="100000"/>
              </a:lnSpc>
              <a:buSzPct val="100000"/>
              <a:buNone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(5)</a:t>
            </a:r>
          </a:p>
          <a:p>
            <a:pPr marL="400050" lvl="1" indent="0">
              <a:lnSpc>
                <a:spcPct val="100000"/>
              </a:lnSpc>
              <a:buSzPct val="100000"/>
              <a:buNone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(6)</a:t>
            </a:r>
          </a:p>
          <a:p>
            <a:pPr marL="400050" lvl="1" indent="0">
              <a:lnSpc>
                <a:spcPct val="100000"/>
              </a:lnSpc>
              <a:buSzPct val="100000"/>
              <a:buNone/>
              <a:defRPr/>
            </a:pP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>
              <a:lnSpc>
                <a:spcPct val="100000"/>
              </a:lnSpc>
              <a:buSzPct val="100000"/>
              <a:buNone/>
              <a:defRPr/>
            </a:pP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>
              <a:lnSpc>
                <a:spcPct val="100000"/>
              </a:lnSpc>
              <a:buSzPct val="100000"/>
              <a:buNone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(7)</a:t>
            </a:r>
          </a:p>
          <a:p>
            <a:pPr marL="400050" lvl="1" indent="0">
              <a:lnSpc>
                <a:spcPct val="100000"/>
              </a:lnSpc>
              <a:buSzPct val="100000"/>
              <a:buNone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(8)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D53772E-5217-42ED-991B-D96D63CED272}"/>
              </a:ext>
            </a:extLst>
          </p:cNvPr>
          <p:cNvSpPr/>
          <p:nvPr/>
        </p:nvSpPr>
        <p:spPr>
          <a:xfrm>
            <a:off x="8295925" y="672053"/>
            <a:ext cx="565204" cy="56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5B0C664-B59D-4061-A516-1FD60351C0A1}"/>
              </a:ext>
            </a:extLst>
          </p:cNvPr>
          <p:cNvSpPr/>
          <p:nvPr/>
        </p:nvSpPr>
        <p:spPr>
          <a:xfrm>
            <a:off x="7384670" y="1646839"/>
            <a:ext cx="565204" cy="56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65FED3A-7184-4665-9B82-87A56FC05B0E}"/>
              </a:ext>
            </a:extLst>
          </p:cNvPr>
          <p:cNvSpPr/>
          <p:nvPr/>
        </p:nvSpPr>
        <p:spPr>
          <a:xfrm>
            <a:off x="9391749" y="1646839"/>
            <a:ext cx="565204" cy="56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4468765-A148-4048-B214-55F5AEDA6379}"/>
              </a:ext>
            </a:extLst>
          </p:cNvPr>
          <p:cNvSpPr/>
          <p:nvPr/>
        </p:nvSpPr>
        <p:spPr>
          <a:xfrm>
            <a:off x="8433411" y="2558637"/>
            <a:ext cx="565204" cy="56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B41FE7D-8269-4825-B28E-26FCDD3DB6E6}"/>
              </a:ext>
            </a:extLst>
          </p:cNvPr>
          <p:cNvSpPr/>
          <p:nvPr/>
        </p:nvSpPr>
        <p:spPr>
          <a:xfrm>
            <a:off x="7310633" y="3643682"/>
            <a:ext cx="565204" cy="56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8DF181A-B65A-45C2-9BB6-09D0DD422CC9}"/>
              </a:ext>
            </a:extLst>
          </p:cNvPr>
          <p:cNvSpPr/>
          <p:nvPr/>
        </p:nvSpPr>
        <p:spPr>
          <a:xfrm>
            <a:off x="7310633" y="5257989"/>
            <a:ext cx="565204" cy="56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C83F2B6-6CA8-494C-B994-A96601D17F61}"/>
              </a:ext>
            </a:extLst>
          </p:cNvPr>
          <p:cNvSpPr/>
          <p:nvPr/>
        </p:nvSpPr>
        <p:spPr>
          <a:xfrm>
            <a:off x="9574974" y="3698649"/>
            <a:ext cx="565204" cy="56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8FD77AA-E939-417C-A3FC-EFC91FE33ED8}"/>
              </a:ext>
            </a:extLst>
          </p:cNvPr>
          <p:cNvSpPr/>
          <p:nvPr/>
        </p:nvSpPr>
        <p:spPr>
          <a:xfrm>
            <a:off x="9574974" y="5299214"/>
            <a:ext cx="565204" cy="56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6DE49E2-8B8E-479F-9DAF-39A252112C7D}"/>
              </a:ext>
            </a:extLst>
          </p:cNvPr>
          <p:cNvCxnSpPr>
            <a:cxnSpLocks/>
            <a:stCxn id="27" idx="3"/>
            <a:endCxn id="28" idx="7"/>
          </p:cNvCxnSpPr>
          <p:nvPr/>
        </p:nvCxnSpPr>
        <p:spPr>
          <a:xfrm flipH="1">
            <a:off x="7867102" y="1154485"/>
            <a:ext cx="511595" cy="57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E9C9E73-46E5-449D-AF76-6C81DE12379E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>
            <a:off x="8778357" y="1154485"/>
            <a:ext cx="696164" cy="57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0606AEE-7565-46C6-B78C-E02EE0D40DFE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7949874" y="1929441"/>
            <a:ext cx="1441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669F9CA-D439-46EB-82F7-EF418BE7B5B2}"/>
              </a:ext>
            </a:extLst>
          </p:cNvPr>
          <p:cNvCxnSpPr>
            <a:cxnSpLocks/>
            <a:stCxn id="34" idx="2"/>
            <a:endCxn id="30" idx="4"/>
          </p:cNvCxnSpPr>
          <p:nvPr/>
        </p:nvCxnSpPr>
        <p:spPr>
          <a:xfrm flipH="1" flipV="1">
            <a:off x="8716013" y="3123841"/>
            <a:ext cx="858961" cy="245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F2EC7A6-4BA1-406C-B651-E0C71517A3DE}"/>
              </a:ext>
            </a:extLst>
          </p:cNvPr>
          <p:cNvCxnSpPr>
            <a:cxnSpLocks/>
            <a:stCxn id="29" idx="3"/>
            <a:endCxn id="30" idx="7"/>
          </p:cNvCxnSpPr>
          <p:nvPr/>
        </p:nvCxnSpPr>
        <p:spPr>
          <a:xfrm flipH="1">
            <a:off x="8915843" y="2129271"/>
            <a:ext cx="558678" cy="51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39CE60F-1B67-426E-AF8C-48681AFBC789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H="1">
            <a:off x="7793065" y="3041069"/>
            <a:ext cx="723118" cy="68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0C88D3E-58EC-4DB4-9C4F-401F9C223B63}"/>
              </a:ext>
            </a:extLst>
          </p:cNvPr>
          <p:cNvCxnSpPr>
            <a:cxnSpLocks/>
            <a:stCxn id="30" idx="5"/>
            <a:endCxn id="33" idx="1"/>
          </p:cNvCxnSpPr>
          <p:nvPr/>
        </p:nvCxnSpPr>
        <p:spPr>
          <a:xfrm>
            <a:off x="8915843" y="3041069"/>
            <a:ext cx="741903" cy="74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023AF5A-2D99-42AA-8938-2B7864DC6C16}"/>
              </a:ext>
            </a:extLst>
          </p:cNvPr>
          <p:cNvCxnSpPr>
            <a:cxnSpLocks/>
            <a:stCxn id="31" idx="4"/>
            <a:endCxn id="32" idx="0"/>
          </p:cNvCxnSpPr>
          <p:nvPr/>
        </p:nvCxnSpPr>
        <p:spPr>
          <a:xfrm>
            <a:off x="7593235" y="4208886"/>
            <a:ext cx="0" cy="104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BC9AACA-0148-4EBD-A03E-B6060248323D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9857576" y="4263853"/>
            <a:ext cx="0" cy="103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CE570349-7689-448A-B242-8B21ABA2D90E}"/>
              </a:ext>
            </a:extLst>
          </p:cNvPr>
          <p:cNvSpPr txBox="1"/>
          <p:nvPr/>
        </p:nvSpPr>
        <p:spPr>
          <a:xfrm>
            <a:off x="7077301" y="6164540"/>
            <a:ext cx="300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其中</a:t>
            </a:r>
            <a:r>
              <a:rPr lang="en-US" altLang="zh-CN" b="1" dirty="0">
                <a:solidFill>
                  <a:srgbClr val="FF0000"/>
                </a:solidFill>
              </a:rPr>
              <a:t>5, 7, 3</a:t>
            </a:r>
            <a:r>
              <a:rPr lang="zh-CN" altLang="en-US" b="1" dirty="0">
                <a:solidFill>
                  <a:srgbClr val="FF0000"/>
                </a:solidFill>
              </a:rPr>
              <a:t>构成一个循环</a:t>
            </a:r>
          </a:p>
        </p:txBody>
      </p:sp>
    </p:spTree>
    <p:extLst>
      <p:ext uri="{BB962C8B-B14F-4D97-AF65-F5344CB8AC3E}">
        <p14:creationId xmlns:p14="http://schemas.microsoft.com/office/powerpoint/2010/main" val="214805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1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1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6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478</Words>
  <Application>Microsoft Office PowerPoint</Application>
  <PresentationFormat>宽屏</PresentationFormat>
  <Paragraphs>74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Symbol</vt:lpstr>
      <vt:lpstr>Times New Roman</vt:lpstr>
      <vt:lpstr>Wingdings</vt:lpstr>
      <vt:lpstr>Office 主题​​</vt:lpstr>
      <vt:lpstr>习题16.8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习题16.8</dc:title>
  <dc:creator>X Nova</dc:creator>
  <cp:lastModifiedBy>X Nova</cp:lastModifiedBy>
  <cp:revision>7</cp:revision>
  <dcterms:created xsi:type="dcterms:W3CDTF">2021-05-10T20:19:17Z</dcterms:created>
  <dcterms:modified xsi:type="dcterms:W3CDTF">2021-05-10T21:17:17Z</dcterms:modified>
</cp:coreProperties>
</file>