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57" r:id="rId2"/>
    <p:sldId id="373" r:id="rId3"/>
    <p:sldId id="368" r:id="rId4"/>
    <p:sldId id="374" r:id="rId5"/>
    <p:sldId id="375" r:id="rId6"/>
    <p:sldId id="35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DB5EB-AF92-4823-A158-70C1268D22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6B411-6DC7-4172-9C63-ADB7D0B1BB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F1E8-30C7-48F8-812B-FAC80BFFC73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04FF-3B09-423F-AD1F-DA38B2F0E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427956" y="2250224"/>
            <a:ext cx="5464161" cy="136247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编译系统习题</a:t>
            </a:r>
            <a:r>
              <a:rPr lang="en-US" altLang="zh-CN" sz="35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16.5</a:t>
            </a:r>
            <a:endParaRPr lang="zh-CN" altLang="en-US" sz="3500" spc="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83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 </a:t>
            </a:r>
            <a:endParaRPr lang="zh-CN" altLang="en-US" sz="2000" b="1" dirty="0">
              <a:solidFill>
                <a:prstClr val="white"/>
              </a:solidFill>
              <a:latin typeface="Candara" panose="020E0502030303020204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endParaRPr lang="zh-CN" altLang="en-US" sz="2000" b="1" dirty="0">
              <a:solidFill>
                <a:prstClr val="white"/>
              </a:solidFill>
              <a:latin typeface="Candara" panose="020E0502030303020204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D8BDC6-8A4F-4684-8BE7-5C7043D21349}"/>
              </a:ext>
            </a:extLst>
          </p:cNvPr>
          <p:cNvSpPr txBox="1"/>
          <p:nvPr/>
        </p:nvSpPr>
        <p:spPr>
          <a:xfrm>
            <a:off x="6544235" y="3926541"/>
            <a:ext cx="2868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1180300413-</a:t>
            </a:r>
            <a:r>
              <a:rPr lang="zh-CN" altLang="en-US" sz="2000" b="1" dirty="0">
                <a:solidFill>
                  <a:schemeClr val="bg1"/>
                </a:solidFill>
              </a:rPr>
              <a:t>朱昕雅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7868" y="881597"/>
            <a:ext cx="8215312" cy="4885257"/>
          </a:xfrm>
        </p:spPr>
        <p:txBody>
          <a:bodyPr>
            <a:normAutofit/>
          </a:bodyPr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585" y="175965"/>
            <a:ext cx="10969200" cy="705600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A4F3A4-5CF9-48C8-94B2-933B4D6F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68" y="1232954"/>
            <a:ext cx="691896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+mn-ea"/>
              </a:rPr>
              <a:t>(1) </a:t>
            </a:r>
            <a:r>
              <a:rPr lang="zh-CN" altLang="en-US" dirty="0">
                <a:solidFill>
                  <a:prstClr val="black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+mn-ea"/>
              </a:rPr>
              <a:t>为该基本块构造</a:t>
            </a:r>
            <a:r>
              <a:rPr lang="en-US" altLang="zh-CN" dirty="0">
                <a:solidFill>
                  <a:prstClr val="black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+mn-ea"/>
              </a:rPr>
              <a:t>DAG</a:t>
            </a:r>
            <a:br>
              <a:rPr lang="zh-CN" altLang="en-US" kern="1200" dirty="0">
                <a:solidFill>
                  <a:prstClr val="black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859905" y="1691005"/>
            <a:ext cx="2017395" cy="488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1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55800" y="11388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32305" y="1313975"/>
            <a:ext cx="44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</a:t>
            </a:r>
          </a:p>
        </p:txBody>
      </p:sp>
      <p:sp>
        <p:nvSpPr>
          <p:cNvPr id="9" name="椭圆 8"/>
          <p:cNvSpPr/>
          <p:nvPr/>
        </p:nvSpPr>
        <p:spPr>
          <a:xfrm>
            <a:off x="838200" y="251783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93185" y="2681256"/>
            <a:ext cx="37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e</a:t>
            </a:r>
          </a:p>
        </p:txBody>
      </p:sp>
      <p:sp>
        <p:nvSpPr>
          <p:cNvPr id="11" name="椭圆 10"/>
          <p:cNvSpPr/>
          <p:nvPr/>
        </p:nvSpPr>
        <p:spPr>
          <a:xfrm>
            <a:off x="3178586" y="25186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20254" y="2735470"/>
            <a:ext cx="696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d,b</a:t>
            </a:r>
            <a:endParaRPr lang="en-US" altLang="zh-CN" sz="2800" b="1" dirty="0"/>
          </a:p>
        </p:txBody>
      </p:sp>
      <p:cxnSp>
        <p:nvCxnSpPr>
          <p:cNvPr id="13" name="直接连接符 12"/>
          <p:cNvCxnSpPr>
            <a:stCxn id="7" idx="3"/>
            <a:endCxn id="9" idx="0"/>
          </p:cNvCxnSpPr>
          <p:nvPr/>
        </p:nvCxnSpPr>
        <p:spPr>
          <a:xfrm flipH="1">
            <a:off x="1295400" y="1919306"/>
            <a:ext cx="794311" cy="59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5"/>
            <a:endCxn id="11" idx="0"/>
          </p:cNvCxnSpPr>
          <p:nvPr/>
        </p:nvCxnSpPr>
        <p:spPr>
          <a:xfrm>
            <a:off x="2736289" y="1919306"/>
            <a:ext cx="899497" cy="59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49986" y="4613275"/>
            <a:ext cx="594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b0</a:t>
            </a:r>
          </a:p>
        </p:txBody>
      </p:sp>
      <p:cxnSp>
        <p:nvCxnSpPr>
          <p:cNvPr id="17" name="直接连接符 16"/>
          <p:cNvCxnSpPr>
            <a:stCxn id="9" idx="4"/>
            <a:endCxn id="25" idx="0"/>
          </p:cNvCxnSpPr>
          <p:nvPr/>
        </p:nvCxnSpPr>
        <p:spPr>
          <a:xfrm>
            <a:off x="1295400" y="3432231"/>
            <a:ext cx="1197386" cy="984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4"/>
            <a:endCxn id="25" idx="0"/>
          </p:cNvCxnSpPr>
          <p:nvPr/>
        </p:nvCxnSpPr>
        <p:spPr>
          <a:xfrm flipH="1">
            <a:off x="2492786" y="3433036"/>
            <a:ext cx="1143000" cy="9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43915" y="4498340"/>
            <a:ext cx="56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a0</a:t>
            </a:r>
          </a:p>
        </p:txBody>
      </p:sp>
      <p:cxnSp>
        <p:nvCxnSpPr>
          <p:cNvPr id="20" name="直接连接符 19"/>
          <p:cNvCxnSpPr>
            <a:stCxn id="9" idx="4"/>
            <a:endCxn id="24" idx="0"/>
          </p:cNvCxnSpPr>
          <p:nvPr/>
        </p:nvCxnSpPr>
        <p:spPr>
          <a:xfrm flipH="1">
            <a:off x="457200" y="3432231"/>
            <a:ext cx="838200" cy="984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53660" y="4674235"/>
            <a:ext cx="5473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c0</a:t>
            </a:r>
          </a:p>
        </p:txBody>
      </p:sp>
      <p:cxnSp>
        <p:nvCxnSpPr>
          <p:cNvPr id="22" name="直接连接符 21"/>
          <p:cNvCxnSpPr>
            <a:stCxn id="11" idx="4"/>
            <a:endCxn id="26" idx="0"/>
          </p:cNvCxnSpPr>
          <p:nvPr/>
        </p:nvCxnSpPr>
        <p:spPr>
          <a:xfrm>
            <a:off x="3635786" y="3433036"/>
            <a:ext cx="1060674" cy="9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0" y="4417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035586" y="4417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39260" y="4417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7F1ACC-2166-4F58-A5CD-FF3A9E56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96" y="1578610"/>
            <a:ext cx="4555264" cy="3021188"/>
          </a:xfrm>
          <a:prstGeom prst="rect">
            <a:avLst/>
          </a:prstGeom>
        </p:spPr>
      </p:pic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42ED6DCA-A865-479C-AE1D-D64332F9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745" y="5789470"/>
            <a:ext cx="9109710" cy="759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对于形如</a:t>
            </a:r>
            <a:r>
              <a:rPr lang="en-US" altLang="zh-CN" sz="24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x=y*z</a:t>
            </a:r>
            <a:r>
              <a:rPr lang="zh-CN" altLang="en-US" sz="24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的三地址指令，如果已经有一个节点表示</a:t>
            </a:r>
            <a:r>
              <a:rPr lang="en-US" altLang="zh-CN" sz="24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y*z</a:t>
            </a:r>
            <a:r>
              <a:rPr lang="zh-CN" altLang="en-US" sz="24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，就不往</a:t>
            </a:r>
            <a:r>
              <a:rPr lang="en-US" altLang="zh-CN" sz="24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DAG</a:t>
            </a:r>
            <a:r>
              <a:rPr lang="zh-CN" altLang="en-US" sz="24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中增加新的节点，而是给已经存在的节点</a:t>
            </a:r>
            <a:r>
              <a:rPr lang="zh-CN" altLang="en-US" sz="2400" b="1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附加定值变量</a:t>
            </a:r>
            <a:endParaRPr lang="zh-CN" altLang="en-US" sz="2400" b="1" dirty="0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823" y="293291"/>
            <a:ext cx="10515600" cy="1670685"/>
          </a:xfrm>
        </p:spPr>
        <p:txBody>
          <a:bodyPr>
            <a:normAutofit fontScale="90000"/>
          </a:bodyPr>
          <a:lstStyle/>
          <a:p>
            <a:r>
              <a:rPr lang="en-US" altLang="zh-CN" sz="3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  <a:sym typeface="+mn-ea"/>
              </a:rPr>
              <a:t>(2) </a:t>
            </a:r>
            <a:r>
              <a:rPr lang="zh-CN" altLang="en-US" sz="3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  <a:sym typeface="+mn-ea"/>
              </a:rPr>
              <a:t>分别按照下列两种假设简化上述三地址代码</a:t>
            </a:r>
            <a:br>
              <a:rPr lang="en-US" altLang="zh-CN" sz="3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  <a:sym typeface="+mn-ea"/>
              </a:rPr>
            </a:br>
            <a:br>
              <a:rPr lang="zh-CN" altLang="en-US" sz="3100" kern="1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</a:rPr>
            </a:br>
            <a:r>
              <a:rPr lang="en-US" altLang="zh-CN" sz="3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1</a:t>
            </a:r>
            <a:r>
              <a:rPr lang="zh-CN" altLang="en-US" sz="3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3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  <a:sym typeface="+mn-ea"/>
              </a:rPr>
              <a:t>只有</a:t>
            </a:r>
            <a:r>
              <a:rPr lang="en-US" altLang="zh-CN" sz="3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  <a:sym typeface="+mn-ea"/>
              </a:rPr>
              <a:t>a</a:t>
            </a:r>
            <a:r>
              <a:rPr lang="zh-CN" altLang="en-US" sz="3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  <a:sym typeface="+mn-ea"/>
              </a:rPr>
              <a:t>在基本块的出口活跃</a:t>
            </a:r>
            <a:br>
              <a:rPr lang="zh-CN" altLang="en-US" kern="1200" dirty="0">
                <a:solidFill>
                  <a:prstClr val="black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859905" y="1691005"/>
            <a:ext cx="2017395" cy="488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zh-CN" sz="21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52493" y="3662521"/>
            <a:ext cx="34220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简化后</a:t>
            </a:r>
            <a:r>
              <a:rPr lang="zh-CN" altLang="en-US" sz="3200" b="1" dirty="0"/>
              <a:t>：</a:t>
            </a:r>
            <a:endParaRPr lang="en-US" altLang="zh-CN" sz="3600" b="1" dirty="0"/>
          </a:p>
          <a:p>
            <a:r>
              <a:rPr lang="en-US" altLang="zh-CN" sz="4400" b="1" dirty="0"/>
              <a:t>d=b*c</a:t>
            </a:r>
          </a:p>
          <a:p>
            <a:r>
              <a:rPr lang="en-US" altLang="zh-CN" sz="4400" b="1" dirty="0"/>
              <a:t>e=</a:t>
            </a:r>
            <a:r>
              <a:rPr lang="en-US" altLang="zh-CN" sz="4400" b="1" dirty="0" err="1"/>
              <a:t>a+b</a:t>
            </a:r>
            <a:endParaRPr lang="en-US" altLang="zh-CN" sz="4400" b="1" dirty="0"/>
          </a:p>
          <a:p>
            <a:r>
              <a:rPr lang="en-US" altLang="zh-CN" sz="4400" b="1" dirty="0"/>
              <a:t>a=e-d</a:t>
            </a:r>
          </a:p>
        </p:txBody>
      </p:sp>
      <p:sp>
        <p:nvSpPr>
          <p:cNvPr id="24" name="椭圆 23"/>
          <p:cNvSpPr/>
          <p:nvPr/>
        </p:nvSpPr>
        <p:spPr>
          <a:xfrm>
            <a:off x="2057623" y="17799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030649" y="2016834"/>
            <a:ext cx="44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</a:t>
            </a:r>
          </a:p>
        </p:txBody>
      </p:sp>
      <p:sp>
        <p:nvSpPr>
          <p:cNvPr id="28" name="椭圆 27"/>
          <p:cNvSpPr/>
          <p:nvPr/>
        </p:nvSpPr>
        <p:spPr>
          <a:xfrm>
            <a:off x="1040765" y="32191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941138" y="3401536"/>
            <a:ext cx="372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</a:t>
            </a:r>
          </a:p>
        </p:txBody>
      </p:sp>
      <p:sp>
        <p:nvSpPr>
          <p:cNvPr id="30" name="椭圆 29"/>
          <p:cNvSpPr/>
          <p:nvPr/>
        </p:nvSpPr>
        <p:spPr>
          <a:xfrm>
            <a:off x="3081020" y="324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066597" y="3401536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d,b</a:t>
            </a:r>
            <a:endParaRPr lang="en-US" altLang="zh-CN" sz="2800" b="1" dirty="0"/>
          </a:p>
        </p:txBody>
      </p:sp>
      <p:cxnSp>
        <p:nvCxnSpPr>
          <p:cNvPr id="32" name="直接连接符 31"/>
          <p:cNvCxnSpPr>
            <a:stCxn id="24" idx="3"/>
            <a:endCxn id="28" idx="0"/>
          </p:cNvCxnSpPr>
          <p:nvPr/>
        </p:nvCxnSpPr>
        <p:spPr>
          <a:xfrm flipH="1">
            <a:off x="1497965" y="2560394"/>
            <a:ext cx="693569" cy="6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5"/>
            <a:endCxn id="30" idx="0"/>
          </p:cNvCxnSpPr>
          <p:nvPr/>
        </p:nvCxnSpPr>
        <p:spPr>
          <a:xfrm>
            <a:off x="2838112" y="2560394"/>
            <a:ext cx="700108" cy="6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961640" y="5302885"/>
            <a:ext cx="594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b0</a:t>
            </a:r>
          </a:p>
        </p:txBody>
      </p:sp>
      <p:cxnSp>
        <p:nvCxnSpPr>
          <p:cNvPr id="35" name="直接连接符 34"/>
          <p:cNvCxnSpPr>
            <a:stCxn id="28" idx="4"/>
            <a:endCxn id="42" idx="0"/>
          </p:cNvCxnSpPr>
          <p:nvPr/>
        </p:nvCxnSpPr>
        <p:spPr>
          <a:xfrm>
            <a:off x="1497965" y="4133532"/>
            <a:ext cx="1089137" cy="88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0" idx="4"/>
            <a:endCxn id="42" idx="0"/>
          </p:cNvCxnSpPr>
          <p:nvPr/>
        </p:nvCxnSpPr>
        <p:spPr>
          <a:xfrm flipH="1">
            <a:off x="2587102" y="4163695"/>
            <a:ext cx="951118" cy="8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33901" y="5298664"/>
            <a:ext cx="56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a0</a:t>
            </a:r>
          </a:p>
        </p:txBody>
      </p:sp>
      <p:cxnSp>
        <p:nvCxnSpPr>
          <p:cNvPr id="38" name="直接连接符 37"/>
          <p:cNvCxnSpPr>
            <a:stCxn id="28" idx="4"/>
            <a:endCxn id="41" idx="0"/>
          </p:cNvCxnSpPr>
          <p:nvPr/>
        </p:nvCxnSpPr>
        <p:spPr>
          <a:xfrm flipH="1">
            <a:off x="612271" y="4133532"/>
            <a:ext cx="885694" cy="88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909820" y="5216525"/>
            <a:ext cx="5473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c0</a:t>
            </a:r>
          </a:p>
        </p:txBody>
      </p:sp>
      <p:cxnSp>
        <p:nvCxnSpPr>
          <p:cNvPr id="40" name="直接连接符 39"/>
          <p:cNvCxnSpPr>
            <a:stCxn id="30" idx="4"/>
            <a:endCxn id="43" idx="0"/>
          </p:cNvCxnSpPr>
          <p:nvPr/>
        </p:nvCxnSpPr>
        <p:spPr>
          <a:xfrm>
            <a:off x="3538220" y="4163695"/>
            <a:ext cx="914400" cy="8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55071" y="502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129902" y="502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995420" y="502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C3888C7D-E04D-422C-B5F1-F41E5C48D9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36"/>
          <a:stretch/>
        </p:blipFill>
        <p:spPr>
          <a:xfrm>
            <a:off x="9328654" y="1241842"/>
            <a:ext cx="2677832" cy="208786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13692B91-2B68-494F-8AC4-CF289DFCC678}"/>
              </a:ext>
            </a:extLst>
          </p:cNvPr>
          <p:cNvSpPr txBox="1"/>
          <p:nvPr/>
        </p:nvSpPr>
        <p:spPr>
          <a:xfrm>
            <a:off x="3854970" y="1800520"/>
            <a:ext cx="572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当一个节点的定值变量表中存在多个定值变量，只需要生成一条三地址指令，并将计算的结果赋值给其中一个变量，倾向于赋值给活跃变量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+mn-ea"/>
              </a:rPr>
              <a:t>：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c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在基本块的出口活跃</a:t>
            </a:r>
            <a:b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zh-CN" altLang="en-US" kern="1200" dirty="0">
                <a:solidFill>
                  <a:prstClr val="black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819265" y="1691005"/>
            <a:ext cx="2017395" cy="488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1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0879" y="3133943"/>
            <a:ext cx="3217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简化后</a:t>
            </a:r>
            <a:r>
              <a:rPr lang="zh-CN" altLang="en-US" sz="3200" b="1" dirty="0"/>
              <a:t>：</a:t>
            </a:r>
            <a:endParaRPr lang="en-US" altLang="zh-CN" sz="4400" b="1" dirty="0"/>
          </a:p>
          <a:p>
            <a:r>
              <a:rPr lang="en-US" altLang="zh-CN" sz="4400" b="1" dirty="0"/>
              <a:t>e=</a:t>
            </a:r>
            <a:r>
              <a:rPr lang="en-US" altLang="zh-CN" sz="4400" b="1" dirty="0" err="1"/>
              <a:t>a+b</a:t>
            </a:r>
            <a:endParaRPr lang="en-US" altLang="zh-CN" sz="4400" b="1" dirty="0"/>
          </a:p>
          <a:p>
            <a:r>
              <a:rPr lang="en-US" altLang="zh-CN" sz="4400" b="1" dirty="0"/>
              <a:t>b=b*c</a:t>
            </a:r>
          </a:p>
          <a:p>
            <a:r>
              <a:rPr lang="en-US" altLang="zh-CN" sz="4400" b="1" dirty="0"/>
              <a:t>a=e-b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2AB54E-0D4E-4F2C-A532-2AAC22122039}"/>
              </a:ext>
            </a:extLst>
          </p:cNvPr>
          <p:cNvSpPr txBox="1"/>
          <p:nvPr/>
        </p:nvSpPr>
        <p:spPr>
          <a:xfrm>
            <a:off x="3030649" y="2016834"/>
            <a:ext cx="44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4C9D4AD-B78A-4A6D-ACF0-BDE437A8083A}"/>
              </a:ext>
            </a:extLst>
          </p:cNvPr>
          <p:cNvSpPr/>
          <p:nvPr/>
        </p:nvSpPr>
        <p:spPr>
          <a:xfrm>
            <a:off x="1040765" y="32191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514452-26E5-458F-9EE2-3DB9360230F7}"/>
              </a:ext>
            </a:extLst>
          </p:cNvPr>
          <p:cNvSpPr txBox="1"/>
          <p:nvPr/>
        </p:nvSpPr>
        <p:spPr>
          <a:xfrm>
            <a:off x="1953578" y="3445510"/>
            <a:ext cx="372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8A0612F-8C7C-4AE1-8D19-1415F89BCECA}"/>
              </a:ext>
            </a:extLst>
          </p:cNvPr>
          <p:cNvSpPr/>
          <p:nvPr/>
        </p:nvSpPr>
        <p:spPr>
          <a:xfrm>
            <a:off x="3081020" y="324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E37BDC-6BA7-4FB5-BD6E-D186A7614DF6}"/>
              </a:ext>
            </a:extLst>
          </p:cNvPr>
          <p:cNvSpPr txBox="1"/>
          <p:nvPr/>
        </p:nvSpPr>
        <p:spPr>
          <a:xfrm>
            <a:off x="4054306" y="3415347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d,b</a:t>
            </a:r>
            <a:endParaRPr lang="en-US" altLang="zh-CN" sz="2800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04A21CC-96FD-4310-A971-74333C8EEC6F}"/>
              </a:ext>
            </a:extLst>
          </p:cNvPr>
          <p:cNvCxnSpPr>
            <a:endCxn id="27" idx="0"/>
          </p:cNvCxnSpPr>
          <p:nvPr/>
        </p:nvCxnSpPr>
        <p:spPr>
          <a:xfrm flipH="1">
            <a:off x="1497965" y="2560394"/>
            <a:ext cx="693569" cy="6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EAE0172-354A-4F49-B9A3-D6E89F496528}"/>
              </a:ext>
            </a:extLst>
          </p:cNvPr>
          <p:cNvCxnSpPr>
            <a:endCxn id="29" idx="0"/>
          </p:cNvCxnSpPr>
          <p:nvPr/>
        </p:nvCxnSpPr>
        <p:spPr>
          <a:xfrm>
            <a:off x="2838112" y="2560394"/>
            <a:ext cx="700108" cy="6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9DE4491-4FE7-448D-B51C-EEA81CBBAB00}"/>
              </a:ext>
            </a:extLst>
          </p:cNvPr>
          <p:cNvSpPr txBox="1"/>
          <p:nvPr/>
        </p:nvSpPr>
        <p:spPr>
          <a:xfrm>
            <a:off x="2961640" y="5302885"/>
            <a:ext cx="594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b0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22D8D59-503A-45EB-870E-D11F4686A1D5}"/>
              </a:ext>
            </a:extLst>
          </p:cNvPr>
          <p:cNvCxnSpPr>
            <a:stCxn id="27" idx="4"/>
            <a:endCxn id="40" idx="0"/>
          </p:cNvCxnSpPr>
          <p:nvPr/>
        </p:nvCxnSpPr>
        <p:spPr>
          <a:xfrm>
            <a:off x="1497965" y="4133532"/>
            <a:ext cx="1089137" cy="88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5052AEF-9349-4BF0-A658-21B2A3821068}"/>
              </a:ext>
            </a:extLst>
          </p:cNvPr>
          <p:cNvCxnSpPr>
            <a:stCxn id="29" idx="4"/>
            <a:endCxn id="40" idx="0"/>
          </p:cNvCxnSpPr>
          <p:nvPr/>
        </p:nvCxnSpPr>
        <p:spPr>
          <a:xfrm flipH="1">
            <a:off x="2587102" y="4163695"/>
            <a:ext cx="951118" cy="8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97BB09D-3035-4C07-A1F7-7F5900EC85BC}"/>
              </a:ext>
            </a:extLst>
          </p:cNvPr>
          <p:cNvSpPr txBox="1"/>
          <p:nvPr/>
        </p:nvSpPr>
        <p:spPr>
          <a:xfrm>
            <a:off x="1033901" y="5298664"/>
            <a:ext cx="56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a0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05EF701-98A9-45DF-BDF7-FFC92E8230C4}"/>
              </a:ext>
            </a:extLst>
          </p:cNvPr>
          <p:cNvCxnSpPr>
            <a:stCxn id="27" idx="4"/>
          </p:cNvCxnSpPr>
          <p:nvPr/>
        </p:nvCxnSpPr>
        <p:spPr>
          <a:xfrm flipH="1">
            <a:off x="612271" y="4133532"/>
            <a:ext cx="885694" cy="88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B44106E-F792-4F97-8343-11FF7606270B}"/>
              </a:ext>
            </a:extLst>
          </p:cNvPr>
          <p:cNvSpPr txBox="1"/>
          <p:nvPr/>
        </p:nvSpPr>
        <p:spPr>
          <a:xfrm>
            <a:off x="4909820" y="5216525"/>
            <a:ext cx="5473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c0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0E466F8-FC25-4623-B98F-07672A83C0FE}"/>
              </a:ext>
            </a:extLst>
          </p:cNvPr>
          <p:cNvCxnSpPr>
            <a:stCxn id="29" idx="4"/>
            <a:endCxn id="41" idx="0"/>
          </p:cNvCxnSpPr>
          <p:nvPr/>
        </p:nvCxnSpPr>
        <p:spPr>
          <a:xfrm>
            <a:off x="3538220" y="4163695"/>
            <a:ext cx="914400" cy="8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95164D7-587B-4A78-8A0C-6948B6F9889B}"/>
              </a:ext>
            </a:extLst>
          </p:cNvPr>
          <p:cNvSpPr/>
          <p:nvPr/>
        </p:nvSpPr>
        <p:spPr>
          <a:xfrm>
            <a:off x="2129902" y="502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C0203A7-F98E-4000-B055-62C96F928C6A}"/>
              </a:ext>
            </a:extLst>
          </p:cNvPr>
          <p:cNvSpPr/>
          <p:nvPr/>
        </p:nvSpPr>
        <p:spPr>
          <a:xfrm>
            <a:off x="3995420" y="502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2494AE9-7B5B-4E90-A927-6775CABDA764}"/>
              </a:ext>
            </a:extLst>
          </p:cNvPr>
          <p:cNvSpPr/>
          <p:nvPr/>
        </p:nvSpPr>
        <p:spPr>
          <a:xfrm>
            <a:off x="2057623" y="17799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D619B36-3D2D-4DAC-90D3-0D440784B6C4}"/>
              </a:ext>
            </a:extLst>
          </p:cNvPr>
          <p:cNvSpPr/>
          <p:nvPr/>
        </p:nvSpPr>
        <p:spPr>
          <a:xfrm>
            <a:off x="155071" y="502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BCEB3DC-C956-4DD1-B467-A0685A1F8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36"/>
          <a:stretch/>
        </p:blipFill>
        <p:spPr>
          <a:xfrm>
            <a:off x="9355119" y="646913"/>
            <a:ext cx="2677832" cy="20878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4BF9D0-56A6-48FF-806C-5173AB428661}"/>
              </a:ext>
            </a:extLst>
          </p:cNvPr>
          <p:cNvSpPr txBox="1"/>
          <p:nvPr/>
        </p:nvSpPr>
        <p:spPr>
          <a:xfrm>
            <a:off x="3439755" y="1175241"/>
            <a:ext cx="572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当一个节点的定值变量表中存在多个定值变量，只需要生成一条三地址指令，并将计算的结果赋值给其中一个变量，倾向于赋值给活跃变量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29158" cy="808067"/>
          </a:xfrm>
        </p:spPr>
        <p:txBody>
          <a:bodyPr/>
          <a:lstStyle/>
          <a:p>
            <a:r>
              <a:rPr lang="zh-CN" altLang="en-US"/>
              <a:t>小组讨论</a:t>
            </a:r>
            <a:r>
              <a:rPr lang="en-US" altLang="zh-CN"/>
              <a:t>(</a:t>
            </a:r>
            <a:r>
              <a:rPr lang="zh-CN" altLang="en-US"/>
              <a:t>部分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5" name="图片 14" descr="QQ截图202003171840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" y="1173480"/>
            <a:ext cx="3828415" cy="2626995"/>
          </a:xfrm>
          <a:prstGeom prst="rect">
            <a:avLst/>
          </a:prstGeom>
        </p:spPr>
      </p:pic>
      <p:pic>
        <p:nvPicPr>
          <p:cNvPr id="16" name="图片 15" descr="QQ截图202003171840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5" y="3925570"/>
            <a:ext cx="3404870" cy="2680335"/>
          </a:xfrm>
          <a:prstGeom prst="rect">
            <a:avLst/>
          </a:prstGeom>
        </p:spPr>
      </p:pic>
      <p:pic>
        <p:nvPicPr>
          <p:cNvPr id="17" name="图片 16" descr="QQ截图20200317184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520" y="941070"/>
            <a:ext cx="6009640" cy="2752090"/>
          </a:xfrm>
          <a:prstGeom prst="rect">
            <a:avLst/>
          </a:prstGeom>
        </p:spPr>
      </p:pic>
      <p:pic>
        <p:nvPicPr>
          <p:cNvPr id="18" name="图片 17" descr="QQ截图202003171840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520" y="3693160"/>
            <a:ext cx="6200775" cy="2997835"/>
          </a:xfrm>
          <a:prstGeom prst="rect">
            <a:avLst/>
          </a:prstGeom>
        </p:spPr>
      </p:pic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1999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6684010" y="2454910"/>
            <a:ext cx="1979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246</Words>
  <Application>Microsoft Office PowerPoint</Application>
  <PresentationFormat>宽屏</PresentationFormat>
  <Paragraphs>52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 Unicode MS</vt:lpstr>
      <vt:lpstr>等线</vt:lpstr>
      <vt:lpstr>等线 Light</vt:lpstr>
      <vt:lpstr>华文楷体</vt:lpstr>
      <vt:lpstr>楷体</vt:lpstr>
      <vt:lpstr>宋体</vt:lpstr>
      <vt:lpstr>微软雅黑</vt:lpstr>
      <vt:lpstr>Arial</vt:lpstr>
      <vt:lpstr>Candara</vt:lpstr>
      <vt:lpstr>Wingdings</vt:lpstr>
      <vt:lpstr>Office 佈景主題</vt:lpstr>
      <vt:lpstr>PowerPoint 演示文稿</vt:lpstr>
      <vt:lpstr>习题16.5</vt:lpstr>
      <vt:lpstr>(1) 为该基本块构造DAG               </vt:lpstr>
      <vt:lpstr>(2) 分别按照下列两种假设简化上述三地址代码   1：只有a在基本块的出口活跃             </vt:lpstr>
      <vt:lpstr>2：a、b、c在基本块的出口活跃                </vt:lpstr>
      <vt:lpstr>小组讨论(部分)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习题7.2</dc:title>
  <dc:creator>谢 胜杰</dc:creator>
  <cp:lastModifiedBy>朱 昕雅</cp:lastModifiedBy>
  <cp:revision>31</cp:revision>
  <dcterms:created xsi:type="dcterms:W3CDTF">2020-03-16T00:22:00Z</dcterms:created>
  <dcterms:modified xsi:type="dcterms:W3CDTF">2021-04-27T12:55:31Z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