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73" r:id="rId6"/>
    <p:sldId id="280" r:id="rId7"/>
    <p:sldId id="286" r:id="rId8"/>
    <p:sldId id="308" r:id="rId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328296665@qq.com" initials="3" lastIdx="14" clrIdx="0">
    <p:extLst>
      <p:ext uri="{19B8F6BF-5375-455C-9EA6-DF929625EA0E}">
        <p15:presenceInfo xmlns:p15="http://schemas.microsoft.com/office/powerpoint/2012/main" userId="9b4affb8be2c49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34" autoAdjust="0"/>
  </p:normalViewPr>
  <p:slideViewPr>
    <p:cSldViewPr>
      <p:cViewPr>
        <p:scale>
          <a:sx n="68" d="100"/>
          <a:sy n="68" d="100"/>
        </p:scale>
        <p:origin x="28" y="-5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0T15:24:27.724" idx="1">
    <p:pos x="4986" y="1167"/>
    <p:text>B6没有后继，所以OUTB6为空，INB6为useB6（b,d)并上OUTB6减去defB6(a),故INB6为b,d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29:05.845" idx="2">
    <p:pos x="3683" y="1719"/>
    <p:text>块B5的后继为块B2和B6,此时B2还没被计算，故OUTB5 = INB6(b,d)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31:52.077" idx="3">
    <p:pos x="4995" y="1719"/>
    <p:text>INB5 = useB5(a,b,c) 并上 (OUTB5{b,d)-defB5{e}),即 a,b,c,d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44:55.643" idx="4">
    <p:pos x="3716" y="2260"/>
    <p:text>块B4后继为B3，B3还没有计算，故暂时为空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48:40.820" idx="5">
    <p:pos x="4871" y="2260"/>
    <p:text>INB4 = use B4{a,b,e}并上OUTB4-defB4,即{a,b,e}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51:10.457" idx="6">
    <p:pos x="4035" y="2832"/>
    <p:text>块B3的后继B4,B5的IN值合并起来为{a,b,c,d,e}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53:48.664" idx="7">
    <p:pos x="5087" y="2800"/>
    <p:text>INB3为useB3（b,d)并上outB3（a,b,c,d,e)减去defB3 ，即a,b,c,d,e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5:57:35.380" idx="8">
    <p:pos x="3881" y="3344"/>
    <p:text>B2后继为B3，B3的IN为a,b,c,d,e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00:04.050" idx="9">
    <p:pos x="4770" y="3344"/>
    <p:text>useB2(a,b)加上outB2（a,b,c,d,e)减去defB2(c,d)得到（a,b,e)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08:12.288" idx="10">
    <p:pos x="3698" y="3884"/>
    <p:text>B1后继为B2，其IN为（a,b,e)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08:45.487" idx="11">
    <p:pos x="4584" y="3884"/>
    <p:text>useB1并上OUTB1（a,b,e)减去defB1(a,b)得到e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11:37.650" idx="12">
    <p:pos x="6026" y="1719"/>
    <p:text>块b5后继为B2和B6，其IN值合并为a,b,c,d,e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14:48.264" idx="13">
    <p:pos x="6026" y="2260"/>
    <p:text>B4的后继为B3，其in值为a,b,c,d,e</p:text>
    <p:extLst>
      <p:ext uri="{C676402C-5697-4E1C-873F-D02D1690AC5C}">
        <p15:threadingInfo xmlns:p15="http://schemas.microsoft.com/office/powerpoint/2012/main" timeZoneBias="-480"/>
      </p:ext>
    </p:extLst>
  </p:cm>
  <p:cm authorId="1" dt="2021-05-10T16:16:44.260" idx="14">
    <p:pos x="6998" y="2260"/>
    <p:text>useB4并上OUTB4-defB4 得到a,b,c,e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2021/5/10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编译原理习题 </a:t>
            </a:r>
            <a:r>
              <a:rPr lang="en-US" altLang="zh-CN" dirty="0"/>
              <a:t>18.2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1180300127 </a:t>
            </a:r>
            <a:r>
              <a:rPr lang="zh-CN" altLang="en-US" dirty="0"/>
              <a:t>李贞仪</a:t>
            </a:r>
            <a:endParaRPr lang="zh-CN" altLang="en-US" dirty="0"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5" y="2636912"/>
            <a:ext cx="7275552" cy="381642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1200" dirty="0"/>
              <a:t>➢</a:t>
            </a:r>
            <a:r>
              <a:rPr lang="zh-CN" altLang="en-US" sz="2200" dirty="0"/>
              <a:t>活跃变量 </a:t>
            </a:r>
            <a:br>
              <a:rPr lang="en-US" altLang="zh-CN" sz="2200" dirty="0"/>
            </a:br>
            <a:r>
              <a:rPr lang="en-US" altLang="zh-CN" sz="2200" dirty="0"/>
              <a:t>   </a:t>
            </a:r>
            <a:r>
              <a:rPr lang="zh-CN" altLang="en-US" sz="2200" dirty="0"/>
              <a:t>➢对于变量</a:t>
            </a:r>
            <a:r>
              <a:rPr lang="en-US" altLang="zh-CN" sz="2200" dirty="0"/>
              <a:t>x</a:t>
            </a:r>
            <a:r>
              <a:rPr lang="zh-CN" altLang="en-US" sz="2200" dirty="0"/>
              <a:t>和程序点</a:t>
            </a:r>
            <a:r>
              <a:rPr lang="en-US" altLang="zh-CN" sz="2200" dirty="0"/>
              <a:t>p</a:t>
            </a:r>
            <a:r>
              <a:rPr lang="zh-CN" altLang="en-US" sz="2200" dirty="0"/>
              <a:t>，如果在流图中沿着从</a:t>
            </a:r>
            <a:r>
              <a:rPr lang="en-US" altLang="zh-CN" sz="2200" dirty="0"/>
              <a:t>p</a:t>
            </a:r>
            <a:r>
              <a:rPr lang="zh-CN" altLang="en-US" sz="2200" dirty="0"/>
              <a:t>开始的某条路径会引用变量</a:t>
            </a:r>
            <a:r>
              <a:rPr lang="en-US" altLang="zh-CN" sz="2200" dirty="0"/>
              <a:t>x</a:t>
            </a:r>
            <a:r>
              <a:rPr lang="zh-CN" altLang="en-US" sz="2200" dirty="0"/>
              <a:t>在</a:t>
            </a:r>
            <a:r>
              <a:rPr lang="en-US" altLang="zh-CN" sz="2200" dirty="0"/>
              <a:t>p</a:t>
            </a:r>
            <a:r>
              <a:rPr lang="zh-CN" altLang="en-US" sz="2200" dirty="0"/>
              <a:t>点的值，则称变量</a:t>
            </a:r>
            <a:r>
              <a:rPr lang="en-US" altLang="zh-CN" sz="2200" dirty="0"/>
              <a:t>x</a:t>
            </a:r>
            <a:r>
              <a:rPr lang="zh-CN" altLang="en-US" sz="2200" dirty="0"/>
              <a:t>在点</a:t>
            </a:r>
            <a:r>
              <a:rPr lang="en-US" altLang="zh-CN" sz="2200" dirty="0"/>
              <a:t>p</a:t>
            </a:r>
            <a:r>
              <a:rPr lang="zh-CN" altLang="en-US" sz="2200" dirty="0"/>
              <a:t>是活跃</a:t>
            </a:r>
            <a:r>
              <a:rPr lang="en-US" altLang="zh-CN" sz="2200" dirty="0"/>
              <a:t>(live)</a:t>
            </a:r>
            <a:r>
              <a:rPr lang="zh-CN" altLang="en-US" sz="2200" dirty="0"/>
              <a:t>的，否则称变量</a:t>
            </a:r>
            <a:r>
              <a:rPr lang="en-US" altLang="zh-CN" sz="2200" dirty="0"/>
              <a:t>x</a:t>
            </a:r>
            <a:r>
              <a:rPr lang="zh-CN" altLang="en-US" sz="2200" dirty="0"/>
              <a:t>在点</a:t>
            </a:r>
            <a:r>
              <a:rPr lang="en-US" altLang="zh-CN" sz="2200" dirty="0"/>
              <a:t>p</a:t>
            </a:r>
            <a:r>
              <a:rPr lang="zh-CN" altLang="en-US" sz="2200" dirty="0"/>
              <a:t>不活跃</a:t>
            </a:r>
            <a:r>
              <a:rPr lang="en-US" altLang="zh-CN" sz="2200" dirty="0"/>
              <a:t>(dead)</a:t>
            </a:r>
            <a:br>
              <a:rPr lang="en-US" altLang="zh-CN" sz="2200" dirty="0"/>
            </a:br>
            <a:br>
              <a:rPr lang="en-US" altLang="zh-CN" sz="2200" dirty="0"/>
            </a:br>
            <a:r>
              <a:rPr lang="zh-CN" altLang="en-US" sz="2200" dirty="0"/>
              <a:t>➢ </a:t>
            </a:r>
            <a:r>
              <a:rPr lang="en-US" altLang="zh-CN" sz="2200" dirty="0"/>
              <a:t>DEFB </a:t>
            </a:r>
            <a:r>
              <a:rPr lang="zh-CN" altLang="en-US" sz="2200" dirty="0"/>
              <a:t>：在基本块</a:t>
            </a:r>
            <a:r>
              <a:rPr lang="en-US" altLang="zh-CN" sz="2200" dirty="0"/>
              <a:t>B</a:t>
            </a:r>
            <a:r>
              <a:rPr lang="zh-CN" altLang="en-US" sz="2200" dirty="0"/>
              <a:t>中定值，但是定值前在</a:t>
            </a:r>
            <a:r>
              <a:rPr lang="en-US" altLang="zh-CN" sz="2200" dirty="0"/>
              <a:t>B</a:t>
            </a:r>
            <a:r>
              <a:rPr lang="zh-CN" altLang="en-US" sz="2200" dirty="0"/>
              <a:t>中没有被引用的变量的集合 </a:t>
            </a:r>
            <a:br>
              <a:rPr lang="en-US" altLang="zh-CN" sz="2200" dirty="0"/>
            </a:br>
            <a:r>
              <a:rPr lang="zh-CN" altLang="en-US" sz="2200" dirty="0"/>
              <a:t>➢ </a:t>
            </a:r>
            <a:r>
              <a:rPr lang="en-US" altLang="zh-CN" sz="2200" dirty="0" err="1"/>
              <a:t>useB</a:t>
            </a:r>
            <a:r>
              <a:rPr lang="en-US" altLang="zh-CN" sz="2200" dirty="0"/>
              <a:t> </a:t>
            </a:r>
            <a:r>
              <a:rPr lang="zh-CN" altLang="en-US" sz="2200" dirty="0"/>
              <a:t>：在基本块</a:t>
            </a:r>
            <a:r>
              <a:rPr lang="en-US" altLang="zh-CN" sz="2200" dirty="0"/>
              <a:t>B</a:t>
            </a:r>
            <a:r>
              <a:rPr lang="zh-CN" altLang="en-US" sz="2200" dirty="0"/>
              <a:t>中引用，但是引用前在</a:t>
            </a:r>
            <a:r>
              <a:rPr lang="en-US" altLang="zh-CN" sz="2200" dirty="0"/>
              <a:t>B</a:t>
            </a:r>
            <a:r>
              <a:rPr lang="zh-CN" altLang="en-US" sz="2200" dirty="0"/>
              <a:t>中没有被定值的变量集合</a:t>
            </a:r>
            <a:br>
              <a:rPr lang="en-US" altLang="zh-CN" sz="2200" dirty="0"/>
            </a:br>
            <a:r>
              <a:rPr lang="zh-CN" altLang="en-US" sz="2200" dirty="0"/>
              <a:t>➢ </a:t>
            </a:r>
            <a:r>
              <a:rPr lang="en-US" altLang="zh-CN" sz="2200" dirty="0"/>
              <a:t>IN[B]</a:t>
            </a:r>
            <a:r>
              <a:rPr lang="zh-CN" altLang="en-US" sz="2200" dirty="0"/>
              <a:t>：在基本块</a:t>
            </a:r>
            <a:r>
              <a:rPr lang="en-US" altLang="zh-CN" sz="2200" dirty="0"/>
              <a:t>B</a:t>
            </a:r>
            <a:r>
              <a:rPr lang="zh-CN" altLang="en-US" sz="2200" dirty="0"/>
              <a:t>的入口处的活跃变量集合 </a:t>
            </a:r>
            <a:br>
              <a:rPr lang="en-US" altLang="zh-CN" sz="2200" dirty="0"/>
            </a:br>
            <a:r>
              <a:rPr lang="en-US" altLang="zh-CN" sz="2200" dirty="0"/>
              <a:t>    OUT[B]</a:t>
            </a:r>
            <a:r>
              <a:rPr lang="zh-CN" altLang="en-US" sz="2200" dirty="0"/>
              <a:t>：在基本块</a:t>
            </a:r>
            <a:r>
              <a:rPr lang="en-US" altLang="zh-CN" sz="2200" dirty="0"/>
              <a:t>B</a:t>
            </a:r>
            <a:r>
              <a:rPr lang="zh-CN" altLang="en-US" sz="2200" dirty="0"/>
              <a:t>的出口处的活跃变量集合</a:t>
            </a:r>
            <a:br>
              <a:rPr lang="en-US" altLang="zh-CN" sz="4900" dirty="0"/>
            </a:b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801DA6-7E12-457A-929D-48D48F12CE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464152" y="543158"/>
            <a:ext cx="4464496" cy="6081738"/>
          </a:xfr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28800"/>
            <a:ext cx="8616281" cy="816495"/>
          </a:xfrm>
        </p:spPr>
        <p:txBody>
          <a:bodyPr rtlCol="0"/>
          <a:lstStyle/>
          <a:p>
            <a:pPr rtl="0"/>
            <a:r>
              <a:rPr lang="zh-CN" altLang="en-US" sz="2400" dirty="0"/>
              <a:t>对下图中的流图，计算 活跃变量分析中的</a:t>
            </a:r>
            <a:r>
              <a:rPr lang="en-US" altLang="zh-CN" sz="2400" dirty="0"/>
              <a:t>def</a:t>
            </a:r>
            <a:r>
              <a:rPr lang="zh-CN" altLang="en-US" sz="2400" dirty="0"/>
              <a:t>、 </a:t>
            </a:r>
            <a:r>
              <a:rPr lang="en-US" altLang="zh-CN" sz="2400" dirty="0"/>
              <a:t>use</a:t>
            </a:r>
            <a:r>
              <a:rPr lang="zh-CN" altLang="en-US" sz="2400" dirty="0"/>
              <a:t>、</a:t>
            </a:r>
            <a:r>
              <a:rPr lang="en-US" altLang="zh-CN" sz="2400" dirty="0"/>
              <a:t>IN</a:t>
            </a:r>
            <a:r>
              <a:rPr lang="zh-CN" altLang="en-US" sz="2400" dirty="0"/>
              <a:t>和</a:t>
            </a:r>
            <a:r>
              <a:rPr lang="en-US" altLang="zh-CN" sz="2400" dirty="0"/>
              <a:t>OUT</a:t>
            </a:r>
            <a:r>
              <a:rPr lang="zh-CN" altLang="en-US" sz="2400" dirty="0"/>
              <a:t>集合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3510206" cy="2408917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dirty="0"/>
              <a:t>➢输入：流图</a:t>
            </a:r>
            <a:r>
              <a:rPr lang="en-US" altLang="zh-CN" sz="2400" dirty="0"/>
              <a:t>G</a:t>
            </a:r>
            <a:r>
              <a:rPr lang="zh-CN" altLang="en-US" sz="2400" dirty="0"/>
              <a:t>，其中每个基本块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useB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defB</a:t>
            </a:r>
            <a:r>
              <a:rPr lang="zh-CN" altLang="en-US" sz="2400" dirty="0"/>
              <a:t>都已计算出来 ➢输出： </a:t>
            </a:r>
            <a:r>
              <a:rPr lang="en-US" altLang="zh-CN" sz="2400" dirty="0"/>
              <a:t>IN[B]</a:t>
            </a:r>
            <a:r>
              <a:rPr lang="zh-CN" altLang="en-US" sz="2400" dirty="0"/>
              <a:t>和</a:t>
            </a:r>
            <a:r>
              <a:rPr lang="en-US" altLang="zh-CN" sz="2400" dirty="0"/>
              <a:t>OUT[B]</a:t>
            </a:r>
            <a:endParaRPr lang="en-US" altLang="zh-CN" sz="2400" dirty="0">
              <a:ea typeface="Microsoft YaHei UI" panose="020B0503020204020204" pitchFamily="34" charset="-122"/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15880" y="1981199"/>
            <a:ext cx="6840760" cy="4163339"/>
          </a:xfrm>
        </p:spPr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03912" y="2132856"/>
            <a:ext cx="6408712" cy="373454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200" dirty="0"/>
              <a:t>➢</a:t>
            </a:r>
            <a:r>
              <a:rPr lang="zh-CN" altLang="en-US" sz="3200" dirty="0"/>
              <a:t>方法：</a:t>
            </a:r>
            <a:endParaRPr lang="en-US" altLang="zh-CN" sz="3200" dirty="0"/>
          </a:p>
          <a:p>
            <a:pPr rtl="0"/>
            <a:r>
              <a:rPr lang="en-US" altLang="zh-CN" sz="2400" dirty="0"/>
              <a:t>IN[EXIT] = </a:t>
            </a:r>
            <a:r>
              <a:rPr lang="el-GR" altLang="zh-CN" sz="2400" dirty="0"/>
              <a:t>Φ; </a:t>
            </a:r>
            <a:endParaRPr lang="en-US" altLang="zh-CN" sz="2400" dirty="0"/>
          </a:p>
          <a:p>
            <a:pPr rtl="0"/>
            <a:r>
              <a:rPr lang="en-US" altLang="zh-CN" sz="2400" dirty="0"/>
              <a:t>for (</a:t>
            </a:r>
            <a:r>
              <a:rPr lang="zh-CN" altLang="en-US" sz="2400" dirty="0"/>
              <a:t>除</a:t>
            </a:r>
            <a:r>
              <a:rPr lang="en-US" altLang="zh-CN" sz="2400" dirty="0"/>
              <a:t>EXIT</a:t>
            </a:r>
            <a:r>
              <a:rPr lang="zh-CN" altLang="en-US" sz="2400" dirty="0"/>
              <a:t>之外的每个基本块</a:t>
            </a:r>
            <a:r>
              <a:rPr lang="en-US" altLang="zh-CN" sz="2400" dirty="0"/>
              <a:t>B) </a:t>
            </a:r>
          </a:p>
          <a:p>
            <a:pPr rtl="0"/>
            <a:r>
              <a:rPr lang="en-US" altLang="zh-CN" sz="2400" dirty="0"/>
              <a:t>     IN[B] = </a:t>
            </a:r>
            <a:r>
              <a:rPr lang="el-GR" altLang="zh-CN" sz="2400" dirty="0"/>
              <a:t>Φ; </a:t>
            </a:r>
            <a:endParaRPr lang="en-US" altLang="zh-CN" sz="2400" dirty="0"/>
          </a:p>
          <a:p>
            <a:pPr rtl="0"/>
            <a:r>
              <a:rPr lang="en-US" altLang="zh-CN" sz="2400" dirty="0"/>
              <a:t>     while (</a:t>
            </a:r>
            <a:r>
              <a:rPr lang="zh-CN" altLang="en-US" sz="2400" dirty="0"/>
              <a:t>某个</a:t>
            </a:r>
            <a:r>
              <a:rPr lang="en-US" altLang="zh-CN" sz="2400" dirty="0"/>
              <a:t>IN</a:t>
            </a:r>
            <a:r>
              <a:rPr lang="zh-CN" altLang="en-US" sz="2400" dirty="0"/>
              <a:t>值发生了改变</a:t>
            </a:r>
            <a:r>
              <a:rPr lang="en-US" altLang="zh-CN" sz="2400" dirty="0"/>
              <a:t>) </a:t>
            </a:r>
          </a:p>
          <a:p>
            <a:pPr rtl="0"/>
            <a:r>
              <a:rPr lang="en-US" altLang="zh-CN" sz="2400" dirty="0"/>
              <a:t>         for (</a:t>
            </a:r>
            <a:r>
              <a:rPr lang="zh-CN" altLang="en-US" sz="2400" dirty="0"/>
              <a:t>除</a:t>
            </a:r>
            <a:r>
              <a:rPr lang="en-US" altLang="zh-CN" sz="2400" dirty="0"/>
              <a:t>EXIT</a:t>
            </a:r>
            <a:r>
              <a:rPr lang="zh-CN" altLang="en-US" sz="2400" dirty="0"/>
              <a:t>之外的每个基本块</a:t>
            </a:r>
            <a:r>
              <a:rPr lang="en-US" altLang="zh-CN" sz="2400" dirty="0"/>
              <a:t>B){ </a:t>
            </a:r>
          </a:p>
          <a:p>
            <a:pPr rtl="0"/>
            <a:r>
              <a:rPr lang="en-US" altLang="zh-CN" sz="2400" dirty="0"/>
              <a:t>           OUT[B] = ∪S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zh-CN" altLang="en-US" sz="2400" dirty="0"/>
              <a:t>的一个后继 </a:t>
            </a:r>
            <a:r>
              <a:rPr lang="en-US" altLang="zh-CN" sz="2400" dirty="0"/>
              <a:t>IN[S]; </a:t>
            </a:r>
          </a:p>
          <a:p>
            <a:pPr rtl="0"/>
            <a:r>
              <a:rPr lang="en-US" altLang="zh-CN" sz="2400" dirty="0"/>
              <a:t>           IN[B] = </a:t>
            </a:r>
            <a:r>
              <a:rPr lang="en-US" altLang="zh-CN" sz="2400" dirty="0" err="1"/>
              <a:t>useB</a:t>
            </a:r>
            <a:r>
              <a:rPr lang="en-US" altLang="zh-CN" sz="2400" dirty="0"/>
              <a:t> ∪ (OUT[B] - </a:t>
            </a:r>
            <a:r>
              <a:rPr lang="en-US" altLang="zh-CN" sz="2400" dirty="0" err="1"/>
              <a:t>defB</a:t>
            </a:r>
            <a:r>
              <a:rPr lang="en-US" altLang="zh-CN" sz="2400" dirty="0"/>
              <a:t> );</a:t>
            </a:r>
          </a:p>
          <a:p>
            <a:pPr rtl="0"/>
            <a:r>
              <a:rPr lang="en-US" altLang="zh-CN" sz="2400" dirty="0"/>
              <a:t> }</a:t>
            </a:r>
            <a:endParaRPr lang="en-US" altLang="zh-CN" sz="2400" dirty="0">
              <a:ea typeface="Microsoft YaHei UI" panose="020B0503020204020204" pitchFamily="34" charset="-122"/>
            </a:endParaRPr>
          </a:p>
        </p:txBody>
      </p:sp>
      <p:pic>
        <p:nvPicPr>
          <p:cNvPr id="39" name="图片占位符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2" name="文本占位符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任意多边形：形状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104322" y="3591993"/>
            <a:ext cx="2087678" cy="3270696"/>
          </a:xfrm>
        </p:spPr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524544"/>
            <a:ext cx="5497806" cy="2200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solidFill>
                  <a:schemeClr val="tx1"/>
                </a:solidFill>
              </a:rPr>
              <a:t>      注意在</a:t>
            </a:r>
            <a:r>
              <a:rPr lang="en-US" altLang="zh-CN" sz="2800" dirty="0">
                <a:solidFill>
                  <a:schemeClr val="tx1"/>
                </a:solidFill>
              </a:rPr>
              <a:t>B4</a:t>
            </a:r>
            <a:r>
              <a:rPr lang="zh-CN" altLang="en-US" sz="2800" dirty="0">
                <a:solidFill>
                  <a:schemeClr val="tx1"/>
                </a:solidFill>
              </a:rPr>
              <a:t>中的</a:t>
            </a:r>
            <a:r>
              <a:rPr lang="en-US" altLang="zh-CN" sz="2800" dirty="0">
                <a:solidFill>
                  <a:schemeClr val="tx1"/>
                </a:solidFill>
              </a:rPr>
              <a:t>e=e+1</a:t>
            </a:r>
            <a:r>
              <a:rPr lang="zh-CN" altLang="en-US" sz="2800" dirty="0">
                <a:solidFill>
                  <a:schemeClr val="tx1"/>
                </a:solidFill>
              </a:rPr>
              <a:t>，是先引用了右边的</a:t>
            </a:r>
            <a:r>
              <a:rPr lang="en-US" altLang="zh-CN" sz="2800" dirty="0">
                <a:solidFill>
                  <a:schemeClr val="tx1"/>
                </a:solidFill>
              </a:rPr>
              <a:t>E</a:t>
            </a:r>
            <a:r>
              <a:rPr lang="zh-CN" altLang="en-US" sz="2800" dirty="0">
                <a:solidFill>
                  <a:schemeClr val="tx1"/>
                </a:solidFill>
              </a:rPr>
              <a:t>值，加上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给左边的</a:t>
            </a:r>
            <a:r>
              <a:rPr lang="en-US" altLang="zh-CN" sz="2800" dirty="0">
                <a:solidFill>
                  <a:schemeClr val="tx1"/>
                </a:solidFill>
              </a:rPr>
              <a:t>E</a:t>
            </a:r>
            <a:r>
              <a:rPr lang="zh-CN" altLang="en-US" sz="2800" dirty="0">
                <a:solidFill>
                  <a:schemeClr val="tx1"/>
                </a:solidFill>
              </a:rPr>
              <a:t>定值，故是先引用再定值，变量</a:t>
            </a:r>
            <a:r>
              <a:rPr lang="en-US" altLang="zh-CN" sz="2800" dirty="0">
                <a:solidFill>
                  <a:schemeClr val="tx1"/>
                </a:solidFill>
              </a:rPr>
              <a:t>E</a:t>
            </a:r>
            <a:r>
              <a:rPr lang="zh-CN" altLang="en-US" sz="2800" dirty="0">
                <a:solidFill>
                  <a:schemeClr val="tx1"/>
                </a:solidFill>
              </a:rPr>
              <a:t>属于</a:t>
            </a:r>
            <a:r>
              <a:rPr lang="en-US" altLang="zh-CN" sz="2800" dirty="0">
                <a:solidFill>
                  <a:schemeClr val="tx1"/>
                </a:solidFill>
              </a:rPr>
              <a:t>use</a:t>
            </a:r>
            <a:r>
              <a:rPr lang="zh-CN" altLang="en-US" sz="2800" dirty="0">
                <a:solidFill>
                  <a:schemeClr val="tx1"/>
                </a:solidFill>
              </a:rPr>
              <a:t>集合</a:t>
            </a:r>
            <a:r>
              <a:rPr lang="en-US" altLang="zh-CN" sz="2800" dirty="0"/>
              <a:t>E 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211073-288E-4928-96C4-64674D78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98" y="1"/>
            <a:ext cx="5051610" cy="6877908"/>
          </a:xfrm>
          <a:prstGeom prst="rect">
            <a:avLst/>
          </a:prstGeom>
        </p:spPr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-24680" y="1196752"/>
            <a:ext cx="7344816" cy="108012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bg1">
                    <a:alpha val="0"/>
                  </a:schemeClr>
                </a:solidFill>
                <a:ea typeface="Microsoft YaHei UI" panose="020B0503020204020204" pitchFamily="34" charset="-122"/>
              </a:rPr>
              <a:t>   1.</a:t>
            </a:r>
            <a:r>
              <a:rPr lang="zh-CN" altLang="en-US" dirty="0">
                <a:solidFill>
                  <a:schemeClr val="bg1">
                    <a:alpha val="0"/>
                  </a:schemeClr>
                </a:solidFill>
                <a:ea typeface="Microsoft YaHei UI" panose="020B0503020204020204" pitchFamily="34" charset="-122"/>
              </a:rPr>
              <a:t>计算</a:t>
            </a:r>
            <a:r>
              <a:rPr lang="en-US" altLang="zh-CN" dirty="0">
                <a:solidFill>
                  <a:schemeClr val="bg1">
                    <a:alpha val="0"/>
                  </a:schemeClr>
                </a:solidFill>
                <a:ea typeface="Microsoft YaHei UI" panose="020B0503020204020204" pitchFamily="34" charset="-122"/>
              </a:rPr>
              <a:t>def</a:t>
            </a:r>
            <a:r>
              <a:rPr lang="zh-CN" altLang="en-US" dirty="0">
                <a:solidFill>
                  <a:schemeClr val="bg1">
                    <a:alpha val="0"/>
                  </a:schemeClr>
                </a:solidFill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alpha val="0"/>
                  </a:schemeClr>
                </a:solidFill>
                <a:ea typeface="Microsoft YaHei UI" panose="020B0503020204020204" pitchFamily="34" charset="-122"/>
              </a:rPr>
              <a:t>use</a:t>
            </a:r>
            <a:endParaRPr lang="zh-CN" altLang="en-US" dirty="0">
              <a:solidFill>
                <a:schemeClr val="bg1">
                  <a:alpha val="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7F7425-943D-4B15-80F0-CFC05D892E71}"/>
              </a:ext>
            </a:extLst>
          </p:cNvPr>
          <p:cNvSpPr txBox="1"/>
          <p:nvPr/>
        </p:nvSpPr>
        <p:spPr>
          <a:xfrm>
            <a:off x="191344" y="14444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第一步：计算</a:t>
            </a:r>
            <a:r>
              <a:rPr lang="en-US" altLang="zh-CN" sz="3200" dirty="0">
                <a:solidFill>
                  <a:schemeClr val="bg1"/>
                </a:solidFill>
              </a:rPr>
              <a:t>def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</a:rPr>
              <a:t>use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E988E-8A5E-4F6E-87DB-5A06DA8CFFFC}"/>
              </a:ext>
            </a:extLst>
          </p:cNvPr>
          <p:cNvSpPr txBox="1"/>
          <p:nvPr/>
        </p:nvSpPr>
        <p:spPr>
          <a:xfrm>
            <a:off x="7173077" y="44135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B1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</a:t>
            </a:r>
            <a:r>
              <a:rPr lang="en-US" altLang="zh-CN" sz="2400" dirty="0" err="1">
                <a:solidFill>
                  <a:srgbClr val="C00000"/>
                </a:solidFill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B1</a:t>
            </a:r>
            <a:r>
              <a:rPr lang="en-US" altLang="zh-CN" sz="2400" dirty="0">
                <a:solidFill>
                  <a:srgbClr val="C00000"/>
                </a:solidFill>
              </a:rPr>
              <a:t> = { 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ED9B46-9476-42B0-957B-9A852B146BBA}"/>
              </a:ext>
            </a:extLst>
          </p:cNvPr>
          <p:cNvSpPr txBox="1"/>
          <p:nvPr/>
        </p:nvSpPr>
        <p:spPr>
          <a:xfrm>
            <a:off x="10104322" y="1475201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B2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 </a:t>
            </a:r>
            <a:r>
              <a:rPr lang="en-US" altLang="zh-CN" sz="2400" dirty="0" err="1">
                <a:solidFill>
                  <a:srgbClr val="C00000"/>
                </a:solidFill>
              </a:rPr>
              <a:t>c,d</a:t>
            </a:r>
            <a:r>
              <a:rPr lang="en-US" altLang="zh-CN" sz="2400" dirty="0">
                <a:solidFill>
                  <a:srgbClr val="C00000"/>
                </a:solidFill>
              </a:rPr>
              <a:t> 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B2</a:t>
            </a:r>
            <a:r>
              <a:rPr lang="en-US" altLang="zh-CN" sz="2400" dirty="0">
                <a:solidFill>
                  <a:srgbClr val="C00000"/>
                </a:solidFill>
              </a:rPr>
              <a:t> = { </a:t>
            </a:r>
            <a:r>
              <a:rPr lang="en-US" altLang="zh-CN" sz="2400" dirty="0" err="1">
                <a:solidFill>
                  <a:srgbClr val="C00000"/>
                </a:solidFill>
              </a:rPr>
              <a:t>a,b</a:t>
            </a:r>
            <a:r>
              <a:rPr lang="en-US" altLang="zh-CN" sz="2400" dirty="0">
                <a:solidFill>
                  <a:srgbClr val="C00000"/>
                </a:solidFill>
              </a:rPr>
              <a:t> 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5A4BF-C9CC-4B28-95A2-A146B560CF37}"/>
              </a:ext>
            </a:extLst>
          </p:cNvPr>
          <p:cNvSpPr txBox="1"/>
          <p:nvPr/>
        </p:nvSpPr>
        <p:spPr>
          <a:xfrm flipH="1">
            <a:off x="7028696" y="2261007"/>
            <a:ext cx="2042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B3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 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B3</a:t>
            </a:r>
            <a:r>
              <a:rPr lang="en-US" altLang="zh-CN" sz="2400" dirty="0">
                <a:solidFill>
                  <a:srgbClr val="C00000"/>
                </a:solidFill>
              </a:rPr>
              <a:t> = { </a:t>
            </a:r>
            <a:r>
              <a:rPr lang="en-US" altLang="zh-CN" sz="2400" dirty="0" err="1">
                <a:solidFill>
                  <a:srgbClr val="C00000"/>
                </a:solidFill>
              </a:rPr>
              <a:t>b,d</a:t>
            </a:r>
            <a:r>
              <a:rPr lang="en-US" altLang="zh-CN" sz="2400" dirty="0">
                <a:solidFill>
                  <a:srgbClr val="C00000"/>
                </a:solidFill>
              </a:rPr>
              <a:t> 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B76119-57D6-41FE-9D7E-1A6DFB62F7D8}"/>
              </a:ext>
            </a:extLst>
          </p:cNvPr>
          <p:cNvSpPr txBox="1"/>
          <p:nvPr/>
        </p:nvSpPr>
        <p:spPr>
          <a:xfrm>
            <a:off x="6600056" y="5085184"/>
            <a:ext cx="2448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B4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 d 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B4</a:t>
            </a:r>
            <a:r>
              <a:rPr lang="en-US" altLang="zh-CN" sz="2400" dirty="0">
                <a:solidFill>
                  <a:srgbClr val="C00000"/>
                </a:solidFill>
              </a:rPr>
              <a:t> = { </a:t>
            </a:r>
            <a:r>
              <a:rPr lang="en-US" altLang="zh-CN" sz="2400" dirty="0" err="1">
                <a:solidFill>
                  <a:srgbClr val="C00000"/>
                </a:solidFill>
              </a:rPr>
              <a:t>a,b,e</a:t>
            </a:r>
            <a:r>
              <a:rPr lang="en-US" altLang="zh-CN" sz="2400" dirty="0">
                <a:solidFill>
                  <a:srgbClr val="C00000"/>
                </a:solidFill>
              </a:rPr>
              <a:t> }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10CD65-614D-4C57-B703-FE6488149ED3}"/>
              </a:ext>
            </a:extLst>
          </p:cNvPr>
          <p:cNvSpPr txBox="1"/>
          <p:nvPr/>
        </p:nvSpPr>
        <p:spPr>
          <a:xfrm flipH="1">
            <a:off x="9395292" y="3068960"/>
            <a:ext cx="210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B5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{e}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B5</a:t>
            </a:r>
            <a:r>
              <a:rPr lang="en-US" altLang="zh-CN" sz="2400" dirty="0">
                <a:solidFill>
                  <a:srgbClr val="C00000"/>
                </a:solidFill>
              </a:rPr>
              <a:t> = { </a:t>
            </a:r>
            <a:r>
              <a:rPr lang="en-US" altLang="zh-CN" sz="2400" dirty="0" err="1">
                <a:solidFill>
                  <a:srgbClr val="C00000"/>
                </a:solidFill>
              </a:rPr>
              <a:t>a,b,c</a:t>
            </a:r>
            <a:r>
              <a:rPr lang="en-US" altLang="zh-CN" sz="2400" dirty="0">
                <a:solidFill>
                  <a:srgbClr val="C00000"/>
                </a:solidFill>
              </a:rPr>
              <a:t>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424F81-1234-4A59-AB8A-F8B6304D5C5E}"/>
              </a:ext>
            </a:extLst>
          </p:cNvPr>
          <p:cNvSpPr txBox="1"/>
          <p:nvPr/>
        </p:nvSpPr>
        <p:spPr>
          <a:xfrm>
            <a:off x="10056440" y="5874295"/>
            <a:ext cx="198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def</a:t>
            </a:r>
            <a:r>
              <a:rPr lang="en-US" altLang="zh-CN" sz="1600" dirty="0">
                <a:solidFill>
                  <a:srgbClr val="C00000"/>
                </a:solidFill>
              </a:rPr>
              <a:t>B6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{a}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use</a:t>
            </a:r>
            <a:r>
              <a:rPr lang="en-US" altLang="zh-CN" sz="1600" dirty="0">
                <a:solidFill>
                  <a:srgbClr val="C00000"/>
                </a:solidFill>
              </a:rPr>
              <a:t>B6</a:t>
            </a:r>
            <a:r>
              <a:rPr lang="en-US" altLang="zh-CN" sz="2400" dirty="0">
                <a:solidFill>
                  <a:srgbClr val="C00000"/>
                </a:solidFill>
              </a:rPr>
              <a:t> = { </a:t>
            </a:r>
            <a:r>
              <a:rPr lang="en-US" altLang="zh-CN" sz="2400" dirty="0" err="1">
                <a:solidFill>
                  <a:srgbClr val="C00000"/>
                </a:solidFill>
              </a:rPr>
              <a:t>b,</a:t>
            </a:r>
            <a:r>
              <a:rPr lang="en-US" altLang="zh-CN" sz="2400" dirty="0" err="1"/>
              <a:t>d</a:t>
            </a:r>
            <a:r>
              <a:rPr lang="en-US" altLang="zh-CN" sz="2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ea typeface="Microsoft YaHei UI" panose="020B0503020204020204" pitchFamily="34" charset="-122"/>
              </a:rPr>
              <a:t>表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2" name="文本占位符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30594"/>
              </p:ext>
            </p:extLst>
          </p:nvPr>
        </p:nvGraphicFramePr>
        <p:xfrm>
          <a:off x="3682858" y="692696"/>
          <a:ext cx="8509140" cy="60129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1828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1701828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1701828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1701828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1701828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OUT[B]1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IN[B]1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OUT[B]2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IN[B]2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B6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b,d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b,d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B5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 , d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 , b ,c ,d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B4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 b, 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B3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 </a:t>
                      </a: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b,c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, </a:t>
                      </a: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 b, c, d, 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B2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a,b,c,d,e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B1</a:t>
                      </a:r>
                      <a:endParaRPr kumimoji="0" lang="zh-CN" alt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a,b,e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e</a:t>
                      </a:r>
                      <a:endParaRPr kumimoji="0" lang="zh-CN" alt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0102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210539-F75F-4644-A039-E10C52CE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3618587" cy="45365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778CC5-F97F-4E00-87BB-F52E5062DDB9}"/>
              </a:ext>
            </a:extLst>
          </p:cNvPr>
          <p:cNvSpPr txBox="1"/>
          <p:nvPr/>
        </p:nvSpPr>
        <p:spPr>
          <a:xfrm flipH="1">
            <a:off x="165054" y="5471513"/>
            <a:ext cx="351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zh-CN" sz="1800" dirty="0"/>
              <a:t>OUT[B] = ∪S</a:t>
            </a:r>
            <a:r>
              <a:rPr lang="zh-CN" altLang="en-US" sz="1800" dirty="0"/>
              <a:t>是</a:t>
            </a:r>
            <a:r>
              <a:rPr lang="en-US" altLang="zh-CN" sz="1800" dirty="0"/>
              <a:t>B</a:t>
            </a:r>
            <a:r>
              <a:rPr lang="zh-CN" altLang="en-US" sz="1800" dirty="0"/>
              <a:t>的一个后继 </a:t>
            </a:r>
            <a:r>
              <a:rPr lang="en-US" altLang="zh-CN" sz="1800" dirty="0"/>
              <a:t>IN[S]; </a:t>
            </a:r>
          </a:p>
          <a:p>
            <a:pPr rtl="0"/>
            <a:r>
              <a:rPr lang="en-US" altLang="zh-CN" sz="1800" dirty="0"/>
              <a:t>IN[B] = </a:t>
            </a:r>
            <a:r>
              <a:rPr lang="en-US" altLang="zh-CN" sz="1800" dirty="0" err="1"/>
              <a:t>useB</a:t>
            </a:r>
            <a:r>
              <a:rPr lang="en-US" altLang="zh-CN" sz="1800" dirty="0"/>
              <a:t> ∪ (OUT[B] - </a:t>
            </a:r>
            <a:r>
              <a:rPr lang="en-US" altLang="zh-CN" sz="1800" dirty="0" err="1"/>
              <a:t>defB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122</TotalTime>
  <Words>631</Words>
  <Application>Microsoft Office PowerPoint</Application>
  <PresentationFormat>宽屏</PresentationFormat>
  <Paragraphs>73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Arial</vt:lpstr>
      <vt:lpstr>Tw Cen MT</vt:lpstr>
      <vt:lpstr>Wingdings 3</vt:lpstr>
      <vt:lpstr>ModernClassicBlock-3</vt:lpstr>
      <vt:lpstr>编译原理习题 18.2 </vt:lpstr>
      <vt:lpstr>➢活跃变量     ➢对于变量x和程序点p，如果在流图中沿着从p开始的某条路径会引用变量x在p点的值，则称变量x在点p是活跃(live)的，否则称变量x在点p不活跃(dead)  ➢ DEFB ：在基本块B中定值，但是定值前在B中没有被引用的变量的集合  ➢ useB ：在基本块B中引用，但是引用前在B中没有被定值的变量集合 ➢ IN[B]：在基本块B的入口处的活跃变量集合      OUT[B]：在基本块B的出口处的活跃变量集合 </vt:lpstr>
      <vt:lpstr>➢输入：流图G，其中每个基本块B的useB 和defB都已计算出来 ➢输出： IN[B]和OUT[B]</vt:lpstr>
      <vt:lpstr>      注意在B4中的e=e+1，是先引用了右边的E值，加上1给左边的E定值，故是先引用再定值，变量E属于use集合E </vt:lpstr>
      <vt:lpstr>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编译原理习题 18.2 </dc:title>
  <dc:creator>3328296665@qq.com</dc:creator>
  <cp:lastModifiedBy>3328296665@qq.com</cp:lastModifiedBy>
  <cp:revision>39</cp:revision>
  <dcterms:created xsi:type="dcterms:W3CDTF">2021-05-10T06:21:19Z</dcterms:created>
  <dcterms:modified xsi:type="dcterms:W3CDTF">2021-05-10T08:23:52Z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