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484" r:id="rId2"/>
    <p:sldId id="485" r:id="rId3"/>
    <p:sldId id="48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>
        <p:scale>
          <a:sx n="80" d="100"/>
          <a:sy n="80" d="100"/>
        </p:scale>
        <p:origin x="379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E33B5-7D11-40A4-BEE6-9CD1F56755AC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F7942-1FD5-4A2A-8424-C5837C251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252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553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843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7839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37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62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52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1007533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446" y="160526"/>
            <a:ext cx="10821855" cy="643913"/>
          </a:xfrm>
        </p:spPr>
        <p:txBody>
          <a:bodyPr/>
          <a:lstStyle>
            <a:lvl1pPr>
              <a:defRPr b="0" i="0" baseline="0">
                <a:latin typeface="Times New Roman" pitchFamily="18" charset="0"/>
                <a:ea typeface="楷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itchFamily="18" charset="0"/>
                <a:ea typeface="楷体" pitchFamily="49" charset="-122"/>
              </a:defRPr>
            </a:lvl1pPr>
            <a:lvl2pPr>
              <a:defRPr b="1" i="0" baseline="0">
                <a:latin typeface="Times New Roman" pitchFamily="18" charset="0"/>
                <a:ea typeface="楷体" pitchFamily="49" charset="-122"/>
              </a:defRPr>
            </a:lvl2pPr>
            <a:lvl3pPr>
              <a:defRPr b="1" i="0" baseline="0">
                <a:latin typeface="Times New Roman" pitchFamily="18" charset="0"/>
                <a:ea typeface="楷体" pitchFamily="49" charset="-122"/>
              </a:defRPr>
            </a:lvl3pPr>
            <a:lvl4pPr>
              <a:defRPr b="1" i="0" baseline="0">
                <a:latin typeface="Times New Roman" pitchFamily="18" charset="0"/>
                <a:ea typeface="楷体" pitchFamily="49" charset="-122"/>
              </a:defRPr>
            </a:lvl4pPr>
            <a:lvl5pPr>
              <a:defRPr b="1" i="0" baseline="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07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75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9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98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9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83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9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39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86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323" y="1"/>
            <a:ext cx="5076513" cy="67305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7263" y="1198463"/>
            <a:ext cx="4341761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对下图中的流图，计算可用表达式问题中的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e_gen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e_kill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IN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OUT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集合。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263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23" y="986716"/>
            <a:ext cx="4341761" cy="57907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8463" y="478598"/>
            <a:ext cx="5278437" cy="5998402"/>
          </a:xfrm>
        </p:spPr>
        <p:txBody>
          <a:bodyPr/>
          <a:lstStyle/>
          <a:p>
            <a:pPr marL="0" indent="0" eaLnBrk="1" hangingPunct="1">
              <a:buClrTx/>
              <a:buSzPct val="100000"/>
              <a:buNone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易知该流图的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e_gen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e_kill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集合：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en-US" altLang="zh-CN" sz="1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gen_B1={(1), (2)}</a:t>
            </a: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en-US" altLang="zh-CN" sz="1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kill_B1={(8), (10), (11)}</a:t>
            </a:r>
          </a:p>
          <a:p>
            <a:pPr marL="0" indent="0" eaLnBrk="1" hangingPunct="1">
              <a:buClrTx/>
              <a:buSzPct val="100000"/>
              <a:buNone/>
              <a:defRPr/>
            </a:pPr>
            <a:endParaRPr lang="en-US" altLang="zh-CN" sz="1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en-US" altLang="zh-CN" sz="1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gen_B2={(3), (4)}</a:t>
            </a: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en-US" altLang="zh-CN" sz="1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kill_B2={(5), (6)}</a:t>
            </a:r>
          </a:p>
          <a:p>
            <a:pPr marL="0" indent="0" eaLnBrk="1" hangingPunct="1">
              <a:buClrTx/>
              <a:buSzPct val="100000"/>
              <a:buNone/>
              <a:defRPr/>
            </a:pPr>
            <a:endParaRPr lang="en-US" altLang="zh-CN" sz="1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en-US" altLang="zh-CN" sz="1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gen_B3={(5)}</a:t>
            </a: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en-US" altLang="zh-CN" sz="1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kill_B3={(4), (6)}</a:t>
            </a:r>
          </a:p>
          <a:p>
            <a:pPr marL="0" indent="0" eaLnBrk="1" hangingPunct="1">
              <a:buClrTx/>
              <a:buSzPct val="100000"/>
              <a:buNone/>
              <a:defRPr/>
            </a:pPr>
            <a:endParaRPr lang="en-US" altLang="zh-CN" sz="1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en-US" altLang="zh-CN" sz="1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gen_B4={(6), (7)}</a:t>
            </a: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en-US" altLang="zh-CN" sz="1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kill_B4={(4), (5), (9)}</a:t>
            </a:r>
          </a:p>
          <a:p>
            <a:pPr marL="0" indent="0" eaLnBrk="1" hangingPunct="1">
              <a:buClrTx/>
              <a:buSzPct val="100000"/>
              <a:buNone/>
              <a:defRPr/>
            </a:pPr>
            <a:endParaRPr lang="en-US" altLang="zh-CN" sz="1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en-US" altLang="zh-CN" sz="1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gen_B5={(8), (9)}</a:t>
            </a: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en-US" altLang="zh-CN" sz="1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kill_B5={(2), (7), (11)}</a:t>
            </a:r>
          </a:p>
          <a:p>
            <a:pPr marL="0" indent="0" eaLnBrk="1" hangingPunct="1">
              <a:buClrTx/>
              <a:buSzPct val="100000"/>
              <a:buNone/>
              <a:defRPr/>
            </a:pPr>
            <a:endParaRPr lang="en-US" altLang="zh-CN" sz="1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en-US" altLang="zh-CN" sz="1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gen_B6={(10), (11)}</a:t>
            </a: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en-US" altLang="zh-CN" sz="1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kill_B6={(1), (2), (8)}</a:t>
            </a:r>
          </a:p>
          <a:p>
            <a:pPr marL="0" indent="0" eaLnBrk="1" hangingPunct="1">
              <a:buClrTx/>
              <a:buSzPct val="100000"/>
              <a:buNone/>
              <a:defRPr/>
            </a:pPr>
            <a:endParaRPr lang="en-US" altLang="zh-CN" sz="1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7816745-77EE-4463-9689-8B68FB0506C2}"/>
              </a:ext>
            </a:extLst>
          </p:cNvPr>
          <p:cNvSpPr txBox="1">
            <a:spLocks/>
          </p:cNvSpPr>
          <p:nvPr/>
        </p:nvSpPr>
        <p:spPr bwMode="auto">
          <a:xfrm>
            <a:off x="10169111" y="6463412"/>
            <a:ext cx="2517773" cy="468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zh-CN" altLang="en-US" sz="1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王晓飞</a:t>
            </a:r>
            <a:r>
              <a:rPr lang="en-US" altLang="zh-CN" sz="1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1180300916</a:t>
            </a:r>
            <a:endParaRPr lang="en-US" altLang="zh-CN" sz="1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075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6689"/>
            <a:ext cx="4341761" cy="57907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D817224-9DFD-45E6-BE09-CA802A843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579605"/>
              </p:ext>
            </p:extLst>
          </p:nvPr>
        </p:nvGraphicFramePr>
        <p:xfrm>
          <a:off x="5962650" y="657364"/>
          <a:ext cx="6076950" cy="4162286"/>
        </p:xfrm>
        <a:graphic>
          <a:graphicData uri="http://schemas.openxmlformats.org/drawingml/2006/table">
            <a:tbl>
              <a:tblPr firstRow="1" firstCol="1" bandRow="1"/>
              <a:tblGrid>
                <a:gridCol w="542232">
                  <a:extLst>
                    <a:ext uri="{9D8B030D-6E8A-4147-A177-3AD203B41FA5}">
                      <a16:colId xmlns:a16="http://schemas.microsoft.com/office/drawing/2014/main" val="2058550699"/>
                    </a:ext>
                  </a:extLst>
                </a:gridCol>
                <a:gridCol w="912873">
                  <a:extLst>
                    <a:ext uri="{9D8B030D-6E8A-4147-A177-3AD203B41FA5}">
                      <a16:colId xmlns:a16="http://schemas.microsoft.com/office/drawing/2014/main" val="1924523478"/>
                    </a:ext>
                  </a:extLst>
                </a:gridCol>
                <a:gridCol w="759397">
                  <a:extLst>
                    <a:ext uri="{9D8B030D-6E8A-4147-A177-3AD203B41FA5}">
                      <a16:colId xmlns:a16="http://schemas.microsoft.com/office/drawing/2014/main" val="823572487"/>
                    </a:ext>
                  </a:extLst>
                </a:gridCol>
                <a:gridCol w="821829">
                  <a:extLst>
                    <a:ext uri="{9D8B030D-6E8A-4147-A177-3AD203B41FA5}">
                      <a16:colId xmlns:a16="http://schemas.microsoft.com/office/drawing/2014/main" val="1463610586"/>
                    </a:ext>
                  </a:extLst>
                </a:gridCol>
                <a:gridCol w="851098">
                  <a:extLst>
                    <a:ext uri="{9D8B030D-6E8A-4147-A177-3AD203B41FA5}">
                      <a16:colId xmlns:a16="http://schemas.microsoft.com/office/drawing/2014/main" val="3154046448"/>
                    </a:ext>
                  </a:extLst>
                </a:gridCol>
                <a:gridCol w="851957">
                  <a:extLst>
                    <a:ext uri="{9D8B030D-6E8A-4147-A177-3AD203B41FA5}">
                      <a16:colId xmlns:a16="http://schemas.microsoft.com/office/drawing/2014/main" val="3572137940"/>
                    </a:ext>
                  </a:extLst>
                </a:gridCol>
                <a:gridCol w="729268">
                  <a:extLst>
                    <a:ext uri="{9D8B030D-6E8A-4147-A177-3AD203B41FA5}">
                      <a16:colId xmlns:a16="http://schemas.microsoft.com/office/drawing/2014/main" val="1258474913"/>
                    </a:ext>
                  </a:extLst>
                </a:gridCol>
                <a:gridCol w="608296">
                  <a:extLst>
                    <a:ext uri="{9D8B030D-6E8A-4147-A177-3AD203B41FA5}">
                      <a16:colId xmlns:a16="http://schemas.microsoft.com/office/drawing/2014/main" val="2544266669"/>
                    </a:ext>
                  </a:extLst>
                </a:gridCol>
              </a:tblGrid>
              <a:tr h="3619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OUT[B]</a:t>
                      </a:r>
                      <a:r>
                        <a:rPr lang="en-US" sz="1050" b="1" kern="100" baseline="300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IN[B]</a:t>
                      </a:r>
                      <a:r>
                        <a:rPr lang="en-US" sz="1050" kern="100" baseline="300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OUT[B]</a:t>
                      </a:r>
                      <a:r>
                        <a:rPr lang="en-US" sz="1050" kern="100" baseline="300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IN[B]</a:t>
                      </a:r>
                      <a:r>
                        <a:rPr lang="en-US" sz="1050" b="1" kern="100" baseline="300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050" b="1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OUT[B]</a:t>
                      </a:r>
                      <a:r>
                        <a:rPr lang="en-US" sz="1050" b="1" kern="100" baseline="300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050" b="1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IN[B]</a:t>
                      </a:r>
                      <a:r>
                        <a:rPr lang="en-US" sz="1050" kern="100" baseline="300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OUT[B]</a:t>
                      </a:r>
                      <a:r>
                        <a:rPr lang="en-US" sz="1050" kern="100" baseline="300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006107"/>
                  </a:ext>
                </a:extLst>
              </a:tr>
              <a:tr h="5429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B1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000 0000 0000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000 0000 0000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highlight>
                            <a:srgbClr val="FFFF00"/>
                          </a:highlight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110 0000 0000</a:t>
                      </a:r>
                      <a:endParaRPr lang="zh-CN" sz="1050" kern="100" dirty="0">
                        <a:effectLst/>
                        <a:highlight>
                          <a:srgbClr val="FFFF00"/>
                        </a:highlight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000 0000 0000</a:t>
                      </a:r>
                      <a:endParaRPr lang="zh-CN" sz="1050" b="1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110 0000 0000</a:t>
                      </a:r>
                      <a:endParaRPr lang="zh-CN" sz="1050" b="1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000 0000 0000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110 0000 0000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55977"/>
                  </a:ext>
                </a:extLst>
              </a:tr>
              <a:tr h="5429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B2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000 0000 0000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highlight>
                            <a:srgbClr val="FFFF00"/>
                          </a:highlight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110 0000 0000</a:t>
                      </a:r>
                      <a:endParaRPr lang="zh-CN" sz="1050" kern="100" dirty="0">
                        <a:effectLst/>
                        <a:highlight>
                          <a:srgbClr val="FFFF00"/>
                        </a:highlight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111 1000 0000</a:t>
                      </a:r>
                      <a:endParaRPr lang="zh-CN" sz="105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1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111 0100 1100</a:t>
                      </a:r>
                      <a:endParaRPr lang="zh-CN" sz="105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1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111 1000 1100</a:t>
                      </a:r>
                      <a:endParaRPr lang="zh-CN" sz="105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111 0100 1100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111 1000 1100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755811"/>
                  </a:ext>
                </a:extLst>
              </a:tr>
              <a:tr h="5429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B3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000 0000 0000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111 1000 0000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111 0100 0000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1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111 1011 1100</a:t>
                      </a:r>
                      <a:endParaRPr lang="zh-CN" sz="105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1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111 0101 1100</a:t>
                      </a:r>
                      <a:endParaRPr lang="zh-CN" sz="105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111 1011 1100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111 0101 1100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170608"/>
                  </a:ext>
                </a:extLst>
              </a:tr>
              <a:tr h="5429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B4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000 0000 0000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111 0100 0000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111 0011 0000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1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111 0101 1100</a:t>
                      </a:r>
                      <a:endParaRPr lang="zh-CN" sz="105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1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111 0011 1000</a:t>
                      </a:r>
                      <a:endParaRPr lang="zh-CN" sz="105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111 0101 1100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111 0011 1000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771108"/>
                  </a:ext>
                </a:extLst>
              </a:tr>
              <a:tr h="5429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B5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highlight>
                            <a:srgbClr val="FFFF00"/>
                          </a:highlight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000 0000 0000</a:t>
                      </a:r>
                      <a:endParaRPr lang="zh-CN" sz="1050" kern="100" dirty="0">
                        <a:effectLst/>
                        <a:highlight>
                          <a:srgbClr val="FFFF00"/>
                        </a:highlight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111 0100 0000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101 0100 1100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1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111 0101 1100</a:t>
                      </a:r>
                      <a:endParaRPr lang="zh-CN" sz="105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1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101 0100 1100</a:t>
                      </a:r>
                      <a:endParaRPr lang="zh-CN" sz="105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111 0101 1100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101 0100 1100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405358"/>
                  </a:ext>
                </a:extLst>
              </a:tr>
              <a:tr h="5429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B6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000 0000 0000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101 0100 1100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001 0100 0111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1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101 0100 1100</a:t>
                      </a:r>
                      <a:endParaRPr lang="zh-CN" sz="105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1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001 0100 0111</a:t>
                      </a:r>
                      <a:endParaRPr lang="zh-CN" sz="105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101 0100 1100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001 0100 0111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506788"/>
                  </a:ext>
                </a:extLst>
              </a:tr>
              <a:tr h="5429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EXIT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000 0000 0000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001 0100 0111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001 0100 0111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1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001 0100 0111</a:t>
                      </a:r>
                      <a:endParaRPr lang="zh-CN" sz="105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1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001 0100 01111</a:t>
                      </a:r>
                      <a:endParaRPr lang="zh-CN" sz="1050" b="1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001 0100 0111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001 0100 0111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208637"/>
                  </a:ext>
                </a:extLst>
              </a:tr>
            </a:tbl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136FBBF-3277-44C2-91A9-BD5EE9DEE78F}"/>
              </a:ext>
            </a:extLst>
          </p:cNvPr>
          <p:cNvSpPr txBox="1">
            <a:spLocks/>
          </p:cNvSpPr>
          <p:nvPr/>
        </p:nvSpPr>
        <p:spPr bwMode="auto">
          <a:xfrm>
            <a:off x="4435287" y="5380946"/>
            <a:ext cx="6272267" cy="19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spcAft>
                <a:spcPts val="0"/>
              </a:spcAft>
            </a:pPr>
            <a:r>
              <a:rPr lang="en-US" altLang="zh-CN" sz="18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IN[B</a:t>
            </a:r>
            <a:r>
              <a:rPr lang="en-US" altLang="zh-CN" sz="1800" kern="100" baseline="-250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1800" kern="100" baseline="300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=OUT[B</a:t>
            </a:r>
            <a:r>
              <a:rPr lang="en-US" altLang="zh-CN" sz="1800" kern="100" baseline="-250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1800" kern="100" baseline="300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18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OUT[B</a:t>
            </a:r>
            <a:r>
              <a:rPr lang="en-US" altLang="zh-CN" sz="1800" kern="100" baseline="-250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18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1800" kern="100" baseline="300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8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=110 0000 0000+000 0000 0000=110 0000 0000</a:t>
            </a:r>
            <a:endParaRPr lang="zh-CN" altLang="zh-CN" sz="18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OUT[B</a:t>
            </a:r>
            <a:r>
              <a:rPr lang="en-US" altLang="zh-CN" sz="1800" kern="100" baseline="-250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1800" kern="100" baseline="300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=gen</a:t>
            </a:r>
            <a:r>
              <a:rPr lang="en-US" altLang="zh-CN" sz="1800" kern="100" baseline="-250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B2</a:t>
            </a:r>
            <a:r>
              <a:rPr lang="zh-CN" altLang="zh-CN" sz="18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18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(IN[B</a:t>
            </a:r>
            <a:r>
              <a:rPr lang="en-US" altLang="zh-CN" sz="1800" kern="100" baseline="-250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1800" kern="100" baseline="300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-kill</a:t>
            </a:r>
            <a:r>
              <a:rPr lang="en-US" altLang="zh-CN" sz="1800" kern="100" baseline="-250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B2</a:t>
            </a:r>
            <a:r>
              <a:rPr lang="en-US" altLang="zh-CN" sz="18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)=001 1000 0000+(110 0000 0000-000 0110 0000)=111 1000 0000</a:t>
            </a:r>
            <a:endParaRPr lang="zh-CN" altLang="zh-CN" sz="18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621972B-FC5D-4701-B661-C4346F91F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936" y="216894"/>
            <a:ext cx="2517773" cy="3585187"/>
          </a:xfrm>
        </p:spPr>
        <p:txBody>
          <a:bodyPr/>
          <a:lstStyle/>
          <a:p>
            <a:pPr marL="0" indent="0" eaLnBrk="1" hangingPunct="1">
              <a:buClrTx/>
              <a:buSzPct val="100000"/>
              <a:buNone/>
              <a:defRPr/>
            </a:pPr>
            <a:r>
              <a:rPr lang="zh-CN" altLang="en-US" sz="1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该流图的</a:t>
            </a:r>
            <a:r>
              <a:rPr lang="en-US" altLang="zh-CN" sz="16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e_gen</a:t>
            </a:r>
            <a:r>
              <a:rPr lang="zh-CN" altLang="en-US" sz="1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16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e_kill</a:t>
            </a:r>
            <a:r>
              <a:rPr lang="zh-CN" altLang="en-US" sz="1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集合：</a:t>
            </a:r>
            <a:endParaRPr lang="en-US" altLang="zh-CN" sz="16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en-US" altLang="zh-CN" sz="12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gen_B1={(1), (2)}</a:t>
            </a: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en-US" altLang="zh-CN" sz="12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kill_B1={(8), (10), (11)}</a:t>
            </a: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en-US" altLang="zh-CN" sz="12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gen_B2={(3), (4)}</a:t>
            </a: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en-US" altLang="zh-CN" sz="12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kill_B2={(5), (6)}</a:t>
            </a: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en-US" altLang="zh-CN" sz="12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gen_B3={(5)}</a:t>
            </a: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en-US" altLang="zh-CN" sz="12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kill_B3={(4), (6)}</a:t>
            </a: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en-US" altLang="zh-CN" sz="12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gen_B4={(6), (7)}</a:t>
            </a: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en-US" altLang="zh-CN" sz="12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kill_B4={(4), (5), (9)}</a:t>
            </a: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en-US" altLang="zh-CN" sz="12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gen_B5={(8), (9)}</a:t>
            </a: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en-US" altLang="zh-CN" sz="12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kill_B5={(2), (7), (11)}</a:t>
            </a: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en-US" altLang="zh-CN" sz="12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gen_B6={(10), (11)}</a:t>
            </a:r>
          </a:p>
          <a:p>
            <a:pPr marL="0" indent="0" eaLnBrk="1" hangingPunct="1">
              <a:buClrTx/>
              <a:buSzPct val="100000"/>
              <a:buNone/>
              <a:defRPr/>
            </a:pPr>
            <a:r>
              <a:rPr lang="en-US" altLang="zh-CN" sz="12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kill_B6={(1), (2), (8)}</a:t>
            </a:r>
          </a:p>
          <a:p>
            <a:pPr marL="0" indent="0" eaLnBrk="1" hangingPunct="1">
              <a:buClrTx/>
              <a:buSzPct val="100000"/>
              <a:buNone/>
              <a:defRPr/>
            </a:pPr>
            <a:endParaRPr lang="en-US" altLang="zh-CN" sz="1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7058989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533</Words>
  <Application>Microsoft Office PowerPoint</Application>
  <PresentationFormat>宽屏</PresentationFormat>
  <Paragraphs>105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DengXian</vt:lpstr>
      <vt:lpstr>DengXian</vt:lpstr>
      <vt:lpstr>华文楷体</vt:lpstr>
      <vt:lpstr>楷体</vt:lpstr>
      <vt:lpstr>楷体_GB2312</vt:lpstr>
      <vt:lpstr>宋体</vt:lpstr>
      <vt:lpstr>Arial</vt:lpstr>
      <vt:lpstr>Calibri</vt:lpstr>
      <vt:lpstr>Tahoma</vt:lpstr>
      <vt:lpstr>Times New Roman</vt:lpstr>
      <vt:lpstr>Wingdings</vt:lpstr>
      <vt:lpstr>Blends</vt:lpstr>
      <vt:lpstr>习题18.1</vt:lpstr>
      <vt:lpstr>习题18.1</vt:lpstr>
      <vt:lpstr>习题18.1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习题18.1</dc:title>
  <dc:creator>HP</dc:creator>
  <cp:lastModifiedBy>HP</cp:lastModifiedBy>
  <cp:revision>17</cp:revision>
  <dcterms:created xsi:type="dcterms:W3CDTF">2021-05-01T10:21:30Z</dcterms:created>
  <dcterms:modified xsi:type="dcterms:W3CDTF">2021-05-05T12:25:34Z</dcterms:modified>
</cp:coreProperties>
</file>