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6"/>
  </p:notesMasterIdLst>
  <p:handoutMasterIdLst>
    <p:handoutMasterId r:id="rId7"/>
  </p:handoutMasterIdLst>
  <p:sldIdLst>
    <p:sldId id="423" r:id="rId2"/>
    <p:sldId id="424" r:id="rId3"/>
    <p:sldId id="425" r:id="rId4"/>
    <p:sldId id="426" r:id="rId5"/>
  </p:sldIdLst>
  <p:sldSz cx="9144000" cy="6858000" type="screen4x3"/>
  <p:notesSz cx="6761163" cy="99425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CEED"/>
    <a:srgbClr val="3366FF"/>
    <a:srgbClr val="0DC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0526" autoAdjust="0"/>
    <p:restoredTop sz="74128" autoAdjust="0"/>
  </p:normalViewPr>
  <p:slideViewPr>
    <p:cSldViewPr snapToGrid="0">
      <p:cViewPr>
        <p:scale>
          <a:sx n="75" d="100"/>
          <a:sy n="75" d="100"/>
        </p:scale>
        <p:origin x="1080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83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5423" tIns="47713" rIns="95423" bIns="47713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762" y="0"/>
            <a:ext cx="2929837" cy="498852"/>
          </a:xfrm>
          <a:prstGeom prst="rect">
            <a:avLst/>
          </a:prstGeom>
        </p:spPr>
        <p:txBody>
          <a:bodyPr vert="horz" lIns="95423" tIns="47713" rIns="95423" bIns="47713" rtlCol="0"/>
          <a:lstStyle>
            <a:lvl1pPr algn="r">
              <a:defRPr sz="1300"/>
            </a:lvl1pPr>
          </a:lstStyle>
          <a:p>
            <a:fld id="{3F11E259-0704-4A96-9029-583C193F35AA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3665"/>
            <a:ext cx="2929837" cy="498851"/>
          </a:xfrm>
          <a:prstGeom prst="rect">
            <a:avLst/>
          </a:prstGeom>
        </p:spPr>
        <p:txBody>
          <a:bodyPr vert="horz" lIns="95423" tIns="47713" rIns="95423" bIns="47713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762" y="9443665"/>
            <a:ext cx="2929837" cy="498851"/>
          </a:xfrm>
          <a:prstGeom prst="rect">
            <a:avLst/>
          </a:prstGeom>
        </p:spPr>
        <p:txBody>
          <a:bodyPr vert="horz" lIns="95423" tIns="47713" rIns="95423" bIns="47713" rtlCol="0" anchor="b"/>
          <a:lstStyle>
            <a:lvl1pPr algn="r">
              <a:defRPr sz="1300"/>
            </a:lvl1pPr>
          </a:lstStyle>
          <a:p>
            <a:fld id="{17F8DA47-DAB9-4E9B-8B11-A8AC769CF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185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5423" tIns="47713" rIns="95423" bIns="47713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2" y="0"/>
            <a:ext cx="2929837" cy="498852"/>
          </a:xfrm>
          <a:prstGeom prst="rect">
            <a:avLst/>
          </a:prstGeom>
        </p:spPr>
        <p:txBody>
          <a:bodyPr vert="horz" lIns="95423" tIns="47713" rIns="95423" bIns="47713" rtlCol="0"/>
          <a:lstStyle>
            <a:lvl1pPr algn="r">
              <a:defRPr sz="1300"/>
            </a:lvl1pPr>
          </a:lstStyle>
          <a:p>
            <a:fld id="{07E45AC4-77D2-4720-9D3F-883BC1DDD57E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1243013"/>
            <a:ext cx="447198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23" tIns="47713" rIns="95423" bIns="47713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84834"/>
            <a:ext cx="5408930" cy="3914865"/>
          </a:xfrm>
          <a:prstGeom prst="rect">
            <a:avLst/>
          </a:prstGeom>
        </p:spPr>
        <p:txBody>
          <a:bodyPr vert="horz" lIns="95423" tIns="47713" rIns="95423" bIns="47713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5"/>
            <a:ext cx="2929837" cy="498851"/>
          </a:xfrm>
          <a:prstGeom prst="rect">
            <a:avLst/>
          </a:prstGeom>
        </p:spPr>
        <p:txBody>
          <a:bodyPr vert="horz" lIns="95423" tIns="47713" rIns="95423" bIns="47713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2" y="9443665"/>
            <a:ext cx="2929837" cy="498851"/>
          </a:xfrm>
          <a:prstGeom prst="rect">
            <a:avLst/>
          </a:prstGeom>
        </p:spPr>
        <p:txBody>
          <a:bodyPr vert="horz" lIns="95423" tIns="47713" rIns="95423" bIns="47713" rtlCol="0" anchor="b"/>
          <a:lstStyle>
            <a:lvl1pPr algn="r">
              <a:defRPr sz="1300"/>
            </a:lvl1pPr>
          </a:lstStyle>
          <a:p>
            <a:fld id="{9849400F-177C-4236-BC7C-5112B38429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024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1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615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C07A3F0-6A55-4A74-B752-4361FB4EE8D7}" type="slidenum">
              <a:rPr lang="zh-CN" altLang="en-US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301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BB1D6-10ED-487A-9AB9-66A1F63C30F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907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1E0279-D67A-45F5-90E0-7F3CAED49191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/>
          <p:cNvGrpSpPr>
            <a:grpSpLocks/>
          </p:cNvGrpSpPr>
          <p:nvPr userDrawn="1"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5" name="五边形 4"/>
            <p:cNvSpPr>
              <a:spLocks noChangeArrowheads="1"/>
            </p:cNvSpPr>
            <p:nvPr/>
          </p:nvSpPr>
          <p:spPr bwMode="auto">
            <a:xfrm>
              <a:off x="-786" y="195486"/>
              <a:ext cx="756363" cy="432048"/>
            </a:xfrm>
            <a:prstGeom prst="homePlate">
              <a:avLst>
                <a:gd name="adj" fmla="val 49999"/>
              </a:avLst>
            </a:prstGeom>
            <a:solidFill>
              <a:srgbClr val="0B8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楷体_GB2312" pitchFamily="49" charset="-122"/>
              </a:endParaRPr>
            </a:p>
          </p:txBody>
        </p:sp>
        <p:sp>
          <p:nvSpPr>
            <p:cNvPr id="6" name="五边形 5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160525"/>
            <a:ext cx="8116391" cy="643913"/>
          </a:xfrm>
        </p:spPr>
        <p:txBody>
          <a:bodyPr/>
          <a:lstStyle>
            <a:lvl1pPr>
              <a:defRPr b="0" i="0" baseline="0">
                <a:latin typeface="Times New Roman" pitchFamily="18" charset="0"/>
                <a:ea typeface="楷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i="0" baseline="0">
                <a:latin typeface="Times New Roman" pitchFamily="18" charset="0"/>
                <a:ea typeface="楷体" pitchFamily="49" charset="-122"/>
              </a:defRPr>
            </a:lvl1pPr>
            <a:lvl2pPr>
              <a:defRPr b="1" i="0" baseline="0">
                <a:latin typeface="Times New Roman" pitchFamily="18" charset="0"/>
                <a:ea typeface="楷体" pitchFamily="49" charset="-122"/>
              </a:defRPr>
            </a:lvl2pPr>
            <a:lvl3pPr>
              <a:defRPr b="1" i="0" baseline="0">
                <a:latin typeface="Times New Roman" pitchFamily="18" charset="0"/>
                <a:ea typeface="楷体" pitchFamily="49" charset="-122"/>
              </a:defRPr>
            </a:lvl3pPr>
            <a:lvl4pPr>
              <a:defRPr b="1" i="0" baseline="0">
                <a:latin typeface="Times New Roman" pitchFamily="18" charset="0"/>
                <a:ea typeface="楷体" pitchFamily="49" charset="-122"/>
              </a:defRPr>
            </a:lvl4pPr>
            <a:lvl5pPr>
              <a:defRPr b="1" i="0" baseline="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CE5E9-B6EE-4128-87EA-E68AACC1DC9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8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CBAFB-72E0-4A51-95B2-31955ECFFBCF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56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337C1-E69E-4D4A-A8F9-0B0A666610E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50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E86C3E-F850-41DA-9F5D-9EE5C191B96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608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A0416-C3C0-4A55-B3AB-D651B26F6A2A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603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637BA-84C5-4ADB-ABDF-79D51ACBCEC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928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FBD3B-9A15-4503-8327-F7D8166B63ED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634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5D91E8-F6AA-40E0-AE34-F0118636E01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06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C7FF5F-E73E-4BCA-AB54-9F078C7126B9}" type="slidenum">
              <a:rPr lang="zh-CN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61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5053" y="990890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下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图是用来计算两个向量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B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的点积的中间代码。尽你所能，通过下列方法优化这个代码：消除公共子表达式，对归纳变量进行强度消减，消除归纳变量。 </a:t>
            </a: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dp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0.</a:t>
            </a: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= 0</a:t>
            </a: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 L: 	t1=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*8</a:t>
            </a: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t2= A[t1]</a:t>
            </a: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t3 =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*8</a:t>
            </a: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t4 = B[t3]</a:t>
            </a: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t5= t2*t4</a:t>
            </a: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dp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= dp+t5</a:t>
            </a: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=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+ 1</a:t>
            </a: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if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&lt;n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goto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L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19.5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B73053C-6E01-48B8-A090-A63F75238ECE}"/>
              </a:ext>
            </a:extLst>
          </p:cNvPr>
          <p:cNvSpPr txBox="1"/>
          <p:nvPr/>
        </p:nvSpPr>
        <p:spPr>
          <a:xfrm>
            <a:off x="4899378" y="203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5147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23A146-0434-4E69-A274-816FA4016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C769ECD-A05E-48E3-8517-7C7FD4AF1362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5220438" y="753638"/>
            <a:ext cx="3095978" cy="4775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i="0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i="0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i="0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i="0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i="0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B1:	</a:t>
            </a: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dp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0.</a:t>
            </a: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= 0</a:t>
            </a: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----------------------------</a:t>
            </a: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B2:   </a:t>
            </a: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L: 	t1=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*8</a:t>
            </a: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t2= A[t1]</a:t>
            </a: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t3 =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*8</a:t>
            </a: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t4 = B[t3]</a:t>
            </a: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t5= t2*t4</a:t>
            </a: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dp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= dp+t5</a:t>
            </a: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=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+ 1</a:t>
            </a: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if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&lt;n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goto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L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472CC35-A775-4B28-9C65-2E3CADB46B14}"/>
              </a:ext>
            </a:extLst>
          </p:cNvPr>
          <p:cNvSpPr txBox="1">
            <a:spLocks/>
          </p:cNvSpPr>
          <p:nvPr/>
        </p:nvSpPr>
        <p:spPr bwMode="auto">
          <a:xfrm>
            <a:off x="238026" y="1371600"/>
            <a:ext cx="4333974" cy="492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i="0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i="0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i="0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i="0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i="0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dp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0.</a:t>
            </a: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= 0</a:t>
            </a: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 L: 	t1=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*8</a:t>
            </a: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t2= A[t1]</a:t>
            </a: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t3 =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*8</a:t>
            </a: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t4 = B[t3]</a:t>
            </a: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t5= t2*t4</a:t>
            </a: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dp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= dp+t5</a:t>
            </a: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=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+ 1</a:t>
            </a: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if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&lt;n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goto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L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DB7F9728-14EB-4B6C-9B9D-2DFCB6FB4EBF}"/>
              </a:ext>
            </a:extLst>
          </p:cNvPr>
          <p:cNvSpPr/>
          <p:nvPr/>
        </p:nvSpPr>
        <p:spPr>
          <a:xfrm>
            <a:off x="3593592" y="318668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567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23A146-0434-4E69-A274-816FA4016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C769ECD-A05E-48E3-8517-7C7FD4AF1362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497614" y="804438"/>
            <a:ext cx="3095978" cy="4775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i="0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i="0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i="0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i="0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i="0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B1:	</a:t>
            </a: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dp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0.</a:t>
            </a: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= 0</a:t>
            </a: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----------------------------</a:t>
            </a: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B2:   </a:t>
            </a: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L: 	t1=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*8</a:t>
            </a: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t2= A[t1]</a:t>
            </a: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t3 =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*8</a:t>
            </a: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t4 = B[t3]</a:t>
            </a: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t5= t2*t4</a:t>
            </a: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dp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= dp+t5</a:t>
            </a: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=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+ 1</a:t>
            </a: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if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&lt;n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goto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L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472CC35-A775-4B28-9C65-2E3CADB46B14}"/>
              </a:ext>
            </a:extLst>
          </p:cNvPr>
          <p:cNvSpPr txBox="1">
            <a:spLocks/>
          </p:cNvSpPr>
          <p:nvPr/>
        </p:nvSpPr>
        <p:spPr bwMode="auto">
          <a:xfrm>
            <a:off x="4810026" y="1529645"/>
            <a:ext cx="4333974" cy="492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i="0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i="0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i="0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i="0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i="0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DFCC332-20C1-4E28-9DA0-FD250F704076}"/>
              </a:ext>
            </a:extLst>
          </p:cNvPr>
          <p:cNvSpPr/>
          <p:nvPr/>
        </p:nvSpPr>
        <p:spPr>
          <a:xfrm>
            <a:off x="5459872" y="1698978"/>
            <a:ext cx="1524000" cy="767645"/>
          </a:xfrm>
          <a:prstGeom prst="rect">
            <a:avLst/>
          </a:prstGeom>
          <a:solidFill>
            <a:srgbClr val="B5CEED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B1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4C4506A-838E-4772-8065-42C78916E691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 flipH="1">
            <a:off x="6217356" y="2466623"/>
            <a:ext cx="4516" cy="637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B76E4E29-EC31-44A1-99E9-9972C53363D9}"/>
              </a:ext>
            </a:extLst>
          </p:cNvPr>
          <p:cNvSpPr/>
          <p:nvPr/>
        </p:nvSpPr>
        <p:spPr>
          <a:xfrm>
            <a:off x="5455356" y="3104444"/>
            <a:ext cx="1524000" cy="767645"/>
          </a:xfrm>
          <a:prstGeom prst="rect">
            <a:avLst/>
          </a:prstGeom>
          <a:solidFill>
            <a:srgbClr val="B5CEED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B2</a:t>
            </a:r>
            <a:endParaRPr lang="zh-CN" altLang="en-US" dirty="0"/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A341586E-72A7-49D5-AEFC-A8C4CFAECF05}"/>
              </a:ext>
            </a:extLst>
          </p:cNvPr>
          <p:cNvCxnSpPr>
            <a:stCxn id="10" idx="2"/>
            <a:endCxn id="10" idx="1"/>
          </p:cNvCxnSpPr>
          <p:nvPr/>
        </p:nvCxnSpPr>
        <p:spPr>
          <a:xfrm rot="5400000" flipH="1">
            <a:off x="5644445" y="3299178"/>
            <a:ext cx="383822" cy="762000"/>
          </a:xfrm>
          <a:prstGeom prst="curvedConnector4">
            <a:avLst>
              <a:gd name="adj1" fmla="val -59559"/>
              <a:gd name="adj2" fmla="val 13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469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23A146-0434-4E69-A274-816FA4016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C769ECD-A05E-48E3-8517-7C7FD4AF1362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5001513" y="2120500"/>
            <a:ext cx="3095978" cy="4775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i="0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i="0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i="0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i="0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i="0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472CC35-A775-4B28-9C65-2E3CADB46B14}"/>
              </a:ext>
            </a:extLst>
          </p:cNvPr>
          <p:cNvSpPr txBox="1">
            <a:spLocks/>
          </p:cNvSpPr>
          <p:nvPr/>
        </p:nvSpPr>
        <p:spPr bwMode="auto">
          <a:xfrm>
            <a:off x="6568704" y="2120500"/>
            <a:ext cx="4333974" cy="492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i="0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i="0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i="0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i="0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i="0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dirty="0"/>
              <a:t>	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 = 0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en-US" altLang="zh-CN" sz="2400" dirty="0" err="1"/>
              <a:t>i</a:t>
            </a:r>
            <a:r>
              <a:rPr lang="en-US" altLang="zh-CN" sz="2400" dirty="0"/>
              <a:t> = 0</a:t>
            </a:r>
            <a:br>
              <a:rPr lang="en-US" altLang="zh-CN" sz="2400" dirty="0"/>
            </a:br>
            <a:r>
              <a:rPr lang="en-US" altLang="zh-CN" sz="2400" dirty="0"/>
              <a:t>	t1 = </a:t>
            </a:r>
            <a:r>
              <a:rPr lang="en-US" altLang="zh-CN" sz="2400" dirty="0" err="1"/>
              <a:t>i</a:t>
            </a:r>
            <a:br>
              <a:rPr lang="en-US" altLang="zh-CN" sz="2400" dirty="0"/>
            </a:br>
            <a:r>
              <a:rPr lang="en-US" altLang="zh-CN" sz="2400" dirty="0"/>
              <a:t>L:  t2 = A[t1]</a:t>
            </a:r>
            <a:br>
              <a:rPr lang="en-US" altLang="zh-CN" sz="2400" dirty="0"/>
            </a:br>
            <a:r>
              <a:rPr lang="en-US" altLang="zh-CN" sz="2400" dirty="0"/>
              <a:t>      t4 = B[t1]</a:t>
            </a:r>
            <a:br>
              <a:rPr lang="en-US" altLang="zh-CN" sz="2400" dirty="0"/>
            </a:br>
            <a:r>
              <a:rPr lang="en-US" altLang="zh-CN" sz="2400" dirty="0"/>
              <a:t>      t5 = t2*t4</a:t>
            </a:r>
            <a:br>
              <a:rPr lang="en-US" altLang="zh-CN" sz="2400" dirty="0"/>
            </a:br>
            <a:r>
              <a:rPr lang="en-US" altLang="zh-CN" sz="2400" dirty="0"/>
              <a:t>      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 = dp+t5</a:t>
            </a:r>
            <a:br>
              <a:rPr lang="en-US" altLang="zh-CN" sz="2400" dirty="0"/>
            </a:br>
            <a:r>
              <a:rPr lang="en-US" altLang="zh-CN" sz="2400" dirty="0"/>
              <a:t>     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 = i+1</a:t>
            </a:r>
            <a:br>
              <a:rPr lang="en-US" altLang="zh-CN" sz="2400" dirty="0"/>
            </a:br>
            <a:r>
              <a:rPr lang="en-US" altLang="zh-CN" sz="2400" dirty="0"/>
              <a:t>      t1 = t1+8</a:t>
            </a:r>
            <a:br>
              <a:rPr lang="en-US" altLang="zh-CN" sz="2400" dirty="0"/>
            </a:br>
            <a:r>
              <a:rPr lang="en-US" altLang="zh-CN" sz="2400" dirty="0"/>
              <a:t>      if </a:t>
            </a:r>
            <a:r>
              <a:rPr lang="en-US" altLang="zh-CN" sz="2400" dirty="0" err="1"/>
              <a:t>i</a:t>
            </a:r>
            <a:r>
              <a:rPr lang="en-US" altLang="zh-CN" sz="2400" dirty="0"/>
              <a:t> &lt; n </a:t>
            </a:r>
            <a:r>
              <a:rPr lang="en-US" altLang="zh-CN" sz="2400" dirty="0" err="1"/>
              <a:t>goto</a:t>
            </a:r>
            <a:r>
              <a:rPr lang="en-US" altLang="zh-CN" sz="2400" dirty="0"/>
              <a:t> L</a:t>
            </a:r>
            <a:endParaRPr lang="en-US" altLang="zh-CN" sz="4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DFCC332-20C1-4E28-9DA0-FD250F704076}"/>
              </a:ext>
            </a:extLst>
          </p:cNvPr>
          <p:cNvSpPr/>
          <p:nvPr/>
        </p:nvSpPr>
        <p:spPr>
          <a:xfrm>
            <a:off x="656391" y="1290203"/>
            <a:ext cx="991728" cy="1054382"/>
          </a:xfrm>
          <a:prstGeom prst="rect">
            <a:avLst/>
          </a:prstGeom>
          <a:solidFill>
            <a:srgbClr val="B5CEED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1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B1:</a:t>
            </a: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1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dp</a:t>
            </a:r>
            <a:r>
              <a:rPr lang="en-US" altLang="zh-CN" sz="1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0.</a:t>
            </a: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1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en-US" altLang="zh-CN" sz="1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= 0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4C4506A-838E-4772-8065-42C78916E691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>
            <a:off x="1152255" y="2344585"/>
            <a:ext cx="397484" cy="525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B76E4E29-EC31-44A1-99E9-9972C53363D9}"/>
              </a:ext>
            </a:extLst>
          </p:cNvPr>
          <p:cNvSpPr/>
          <p:nvPr/>
        </p:nvSpPr>
        <p:spPr>
          <a:xfrm>
            <a:off x="283944" y="2870158"/>
            <a:ext cx="2531590" cy="3367476"/>
          </a:xfrm>
          <a:prstGeom prst="rect">
            <a:avLst/>
          </a:prstGeom>
          <a:solidFill>
            <a:srgbClr val="B5CEED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B2:</a:t>
            </a:r>
            <a:endParaRPr lang="en-US" altLang="zh-CN" sz="1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1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L: 	t1= </a:t>
            </a:r>
            <a:r>
              <a:rPr lang="en-US" altLang="zh-CN" sz="1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en-US" altLang="zh-CN" sz="1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*8</a:t>
            </a: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1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t2= A[t1]</a:t>
            </a: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1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t3 = </a:t>
            </a:r>
            <a:r>
              <a:rPr lang="en-US" altLang="zh-CN" sz="1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en-US" altLang="zh-CN" sz="1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*8</a:t>
            </a: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1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t4 = B[t3]</a:t>
            </a: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1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t5= t2*t4</a:t>
            </a: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1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</a:t>
            </a:r>
            <a:r>
              <a:rPr lang="en-US" altLang="zh-CN" sz="1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dp</a:t>
            </a:r>
            <a:r>
              <a:rPr lang="en-US" altLang="zh-CN" sz="1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= dp+t5</a:t>
            </a: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1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</a:t>
            </a:r>
            <a:r>
              <a:rPr lang="en-US" altLang="zh-CN" sz="1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en-US" altLang="zh-CN" sz="1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= </a:t>
            </a:r>
            <a:r>
              <a:rPr lang="en-US" altLang="zh-CN" sz="1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en-US" altLang="zh-CN" sz="1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+ 1</a:t>
            </a: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1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if </a:t>
            </a:r>
            <a:r>
              <a:rPr lang="en-US" altLang="zh-CN" sz="1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en-US" altLang="zh-CN" sz="1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&lt;n </a:t>
            </a:r>
            <a:r>
              <a:rPr lang="en-US" altLang="zh-CN" sz="1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goto</a:t>
            </a:r>
            <a:r>
              <a:rPr lang="en-US" altLang="zh-CN" sz="1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L</a:t>
            </a:r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A341586E-72A7-49D5-AEFC-A8C4CFAECF05}"/>
              </a:ext>
            </a:extLst>
          </p:cNvPr>
          <p:cNvCxnSpPr>
            <a:cxnSpLocks/>
          </p:cNvCxnSpPr>
          <p:nvPr/>
        </p:nvCxnSpPr>
        <p:spPr>
          <a:xfrm rot="5400000" flipH="1">
            <a:off x="95404" y="4717268"/>
            <a:ext cx="1683738" cy="1265795"/>
          </a:xfrm>
          <a:prstGeom prst="curvedConnector4">
            <a:avLst>
              <a:gd name="adj1" fmla="val -13577"/>
              <a:gd name="adj2" fmla="val 11806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箭头: 右 27">
            <a:extLst>
              <a:ext uri="{FF2B5EF4-FFF2-40B4-BE49-F238E27FC236}">
                <a16:creationId xmlns:a16="http://schemas.microsoft.com/office/drawing/2014/main" id="{E10645FF-5997-458A-A780-9A4D5B0C9032}"/>
              </a:ext>
            </a:extLst>
          </p:cNvPr>
          <p:cNvSpPr/>
          <p:nvPr/>
        </p:nvSpPr>
        <p:spPr>
          <a:xfrm>
            <a:off x="2931268" y="4013765"/>
            <a:ext cx="64505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98AA434-C46F-43FD-822C-6E1955C4DA67}"/>
              </a:ext>
            </a:extLst>
          </p:cNvPr>
          <p:cNvSpPr/>
          <p:nvPr/>
        </p:nvSpPr>
        <p:spPr>
          <a:xfrm>
            <a:off x="4260742" y="900455"/>
            <a:ext cx="1250073" cy="1411634"/>
          </a:xfrm>
          <a:prstGeom prst="rect">
            <a:avLst/>
          </a:prstGeom>
          <a:solidFill>
            <a:srgbClr val="B5CEED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1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B1:</a:t>
            </a: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1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dp</a:t>
            </a:r>
            <a:r>
              <a:rPr lang="en-US" altLang="zh-CN" sz="1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0.</a:t>
            </a: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1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en-US" altLang="zh-CN" sz="1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= 0</a:t>
            </a: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t</a:t>
            </a:r>
            <a:r>
              <a:rPr lang="en-US" altLang="zh-CN" sz="1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 = </a:t>
            </a:r>
            <a:r>
              <a:rPr lang="en-US" altLang="zh-CN" sz="1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endParaRPr lang="en-US" altLang="zh-CN" sz="1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F78A738-690D-4992-85C0-BA79170537AA}"/>
              </a:ext>
            </a:extLst>
          </p:cNvPr>
          <p:cNvCxnSpPr>
            <a:cxnSpLocks/>
          </p:cNvCxnSpPr>
          <p:nvPr/>
        </p:nvCxnSpPr>
        <p:spPr>
          <a:xfrm>
            <a:off x="4872995" y="2323416"/>
            <a:ext cx="12783" cy="518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45E86048-A8BE-40D4-BB14-EBA376189996}"/>
              </a:ext>
            </a:extLst>
          </p:cNvPr>
          <p:cNvSpPr/>
          <p:nvPr/>
        </p:nvSpPr>
        <p:spPr>
          <a:xfrm>
            <a:off x="3796878" y="2856108"/>
            <a:ext cx="2531590" cy="3367476"/>
          </a:xfrm>
          <a:prstGeom prst="rect">
            <a:avLst/>
          </a:prstGeom>
          <a:solidFill>
            <a:srgbClr val="B5CEED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B2:</a:t>
            </a:r>
            <a:endParaRPr lang="en-US" altLang="zh-CN" sz="1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1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L: </a:t>
            </a:r>
            <a:r>
              <a:rPr lang="en-US" altLang="zh-CN" sz="1800" kern="1200" dirty="0">
                <a:solidFill>
                  <a:schemeClr val="tx1"/>
                </a:solidFill>
                <a:ea typeface="华文楷体" panose="02010600040101010101" pitchFamily="2" charset="-122"/>
              </a:rPr>
              <a:t>	</a:t>
            </a:r>
            <a:r>
              <a:rPr lang="en-US" altLang="zh-CN" dirty="0">
                <a:solidFill>
                  <a:schemeClr val="tx1"/>
                </a:solidFill>
              </a:rPr>
              <a:t>t2 = A[t1]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   	t4 = B[t1]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    	t5 = t2*t4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    	</a:t>
            </a:r>
            <a:r>
              <a:rPr lang="en-US" altLang="zh-CN" dirty="0" err="1">
                <a:solidFill>
                  <a:schemeClr val="tx1"/>
                </a:solidFill>
              </a:rPr>
              <a:t>dp</a:t>
            </a:r>
            <a:r>
              <a:rPr lang="en-US" altLang="zh-CN" dirty="0">
                <a:solidFill>
                  <a:schemeClr val="tx1"/>
                </a:solidFill>
              </a:rPr>
              <a:t> = dp+t5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    	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 = i+1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    	t1 = t1+8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    	if 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 &lt; n </a:t>
            </a:r>
            <a:r>
              <a:rPr lang="en-US" altLang="zh-CN" dirty="0" err="1">
                <a:solidFill>
                  <a:schemeClr val="tx1"/>
                </a:solidFill>
              </a:rPr>
              <a:t>goto</a:t>
            </a:r>
            <a:r>
              <a:rPr lang="en-US" altLang="zh-CN" dirty="0">
                <a:solidFill>
                  <a:schemeClr val="tx1"/>
                </a:solidFill>
              </a:rPr>
              <a:t> L</a:t>
            </a:r>
            <a:endParaRPr lang="en-US" altLang="zh-CN" sz="1800" kern="1200" dirty="0">
              <a:solidFill>
                <a:schemeClr val="tx1"/>
              </a:solidFill>
              <a:ea typeface="华文楷体" panose="02010600040101010101" pitchFamily="2" charset="-122"/>
            </a:endParaRPr>
          </a:p>
        </p:txBody>
      </p: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ADA71ECB-337D-481E-B37D-BA51D68C167E}"/>
              </a:ext>
            </a:extLst>
          </p:cNvPr>
          <p:cNvCxnSpPr>
            <a:cxnSpLocks/>
          </p:cNvCxnSpPr>
          <p:nvPr/>
        </p:nvCxnSpPr>
        <p:spPr>
          <a:xfrm rot="5400000" flipH="1">
            <a:off x="3585832" y="4762867"/>
            <a:ext cx="1683738" cy="1265795"/>
          </a:xfrm>
          <a:prstGeom prst="curvedConnector4">
            <a:avLst>
              <a:gd name="adj1" fmla="val -13577"/>
              <a:gd name="adj2" fmla="val 11806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箭头: 右 43">
            <a:extLst>
              <a:ext uri="{FF2B5EF4-FFF2-40B4-BE49-F238E27FC236}">
                <a16:creationId xmlns:a16="http://schemas.microsoft.com/office/drawing/2014/main" id="{21C068BA-6940-41BA-9B2F-892C359623FA}"/>
              </a:ext>
            </a:extLst>
          </p:cNvPr>
          <p:cNvSpPr/>
          <p:nvPr/>
        </p:nvSpPr>
        <p:spPr>
          <a:xfrm>
            <a:off x="6410051" y="4256081"/>
            <a:ext cx="64505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041662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4661</TotalTime>
  <Words>553</Words>
  <Application>Microsoft Office PowerPoint</Application>
  <PresentationFormat>全屏显示(4:3)</PresentationFormat>
  <Paragraphs>70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Arial</vt:lpstr>
      <vt:lpstr>Calibri</vt:lpstr>
      <vt:lpstr>Tahoma</vt:lpstr>
      <vt:lpstr>Times New Roman</vt:lpstr>
      <vt:lpstr>Wingdings</vt:lpstr>
      <vt:lpstr>Blends</vt:lpstr>
      <vt:lpstr>习题19.5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cy</dc:creator>
  <cp:lastModifiedBy>wu menglin</cp:lastModifiedBy>
  <cp:revision>208</cp:revision>
  <cp:lastPrinted>2020-01-12T02:45:29Z</cp:lastPrinted>
  <dcterms:created xsi:type="dcterms:W3CDTF">2016-09-11T10:44:03Z</dcterms:created>
  <dcterms:modified xsi:type="dcterms:W3CDTF">2021-05-12T16:27:44Z</dcterms:modified>
</cp:coreProperties>
</file>