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E93457A-ADAB-4B75-9C38-46C6E252396D}">
  <a:tblStyle styleId="{9E93457A-ADAB-4B75-9C38-46C6E25239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35" Type="http://schemas.openxmlformats.org/officeDocument/2006/relationships/font" Target="fonts/MavenPro-bold.fntdata"/><Relationship Id="rId12" Type="http://schemas.openxmlformats.org/officeDocument/2006/relationships/slide" Target="slides/slide6.xml"/><Relationship Id="rId34" Type="http://schemas.openxmlformats.org/officeDocument/2006/relationships/font" Target="fonts/MavenPro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f7e6b5ad6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f7e6b5a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e7928e42d_1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e7928e42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f411f3eb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f411f3eb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f411f3ebd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f411f3eb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e7928e42d_1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e7928e42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f411f3eb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f411f3eb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f411f3ebd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f411f3ebd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e7928e42d_1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e7928e42d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e7928e42d_1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e7928e42d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88ab03672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88ab0367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e7928e42d_1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e7928e42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e7928e42d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e7928e42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f7e6b5ad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f7e6b5a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f7e6b5ad6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f7e6b5ad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e7928e42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e7928e4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7928e42d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e7928e42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f411f3e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f411f3e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e7928e42d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e7928e4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f411f3ebd_0_2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f411f3eb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e7928e42d_1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e7928e42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f7e6b5ad6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f7e6b5a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63900" y="579500"/>
            <a:ext cx="7776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</a:rPr>
              <a:t>Control de motores de C.C. mediante comandos enviados por Bluetooth</a:t>
            </a:r>
            <a:endParaRPr sz="3400">
              <a:solidFill>
                <a:srgbClr val="000000"/>
              </a:solidFill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6199125" y="4210450"/>
            <a:ext cx="31641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Autor: 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Ing. Gustavo Zocco	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531450" y="2064453"/>
            <a:ext cx="80412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Trabajo Práctico PCSE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Especialización en Sistemas Embebidos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292350" y="3869150"/>
            <a:ext cx="47100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Profesores: 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Dr. Ing. Pablo Gómez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Esp. Ing. Eric Pernia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1" name="Google Shape;281;p13"/>
          <p:cNvPicPr preferRelativeResize="0"/>
          <p:nvPr/>
        </p:nvPicPr>
        <p:blipFill rotWithShape="1">
          <a:blip r:embed="rId3">
            <a:alphaModFix/>
          </a:blip>
          <a:srcRect b="60868" l="36891" r="36888" t="21367"/>
          <a:stretch/>
        </p:blipFill>
        <p:spPr>
          <a:xfrm>
            <a:off x="80250" y="91700"/>
            <a:ext cx="2397501" cy="85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/>
          <p:nvPr>
            <p:ph type="title"/>
          </p:nvPr>
        </p:nvSpPr>
        <p:spPr>
          <a:xfrm>
            <a:off x="473925" y="0"/>
            <a:ext cx="8670000" cy="44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				     </a:t>
            </a:r>
            <a:endParaRPr sz="4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</a:t>
            </a:r>
            <a:r>
              <a:rPr b="0"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odo de Operación SPP</a:t>
            </a:r>
            <a:endParaRPr b="0" sz="4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4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Modo de operación de perfil de puerto serie.</a:t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El módulo se comporta como un puerto serial, enviando y recibiendo el tráfico de la UART en forma  inalámbrica.</a:t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lt1"/>
                </a:solidFill>
              </a:rPr>
              <a:t>‹#›</a:t>
            </a:fld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3"/>
          <p:cNvSpPr txBox="1"/>
          <p:nvPr>
            <p:ph type="title"/>
          </p:nvPr>
        </p:nvSpPr>
        <p:spPr>
          <a:xfrm>
            <a:off x="473925" y="0"/>
            <a:ext cx="8670000" cy="49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	</a:t>
            </a:r>
            <a:r>
              <a:rPr b="0"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Ingresando a Modo A</a:t>
            </a:r>
            <a:r>
              <a:rPr b="0"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endParaRPr b="0" sz="4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Apagar Módulo. ( controlado con un GPIO )</a:t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Colocar el PIN 34 del HC-05 a 3.3v (con un GPIO)</a:t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Encender Módulo.</a:t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Esperar… al menos 500 ms.</a:t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Configurar la UART de la Edu-CIAA a 38400 baud. </a:t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Listo para recibir comandos AT.</a:t>
            </a:r>
            <a:endParaRPr b="0" sz="3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3" name="Google Shape;393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lt1"/>
                </a:solidFill>
              </a:rPr>
              <a:t>‹#›</a:t>
            </a:fld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9" name="Google Shape;399;p24"/>
          <p:cNvPicPr preferRelativeResize="0"/>
          <p:nvPr/>
        </p:nvPicPr>
        <p:blipFill rotWithShape="1">
          <a:blip r:embed="rId3">
            <a:alphaModFix/>
          </a:blip>
          <a:srcRect b="0" l="0" r="19717" t="0"/>
          <a:stretch/>
        </p:blipFill>
        <p:spPr>
          <a:xfrm>
            <a:off x="391875" y="910050"/>
            <a:ext cx="8298651" cy="33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5" name="Google Shape;4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88" y="477338"/>
            <a:ext cx="8604426" cy="41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"/>
          <p:cNvSpPr txBox="1"/>
          <p:nvPr>
            <p:ph type="title"/>
          </p:nvPr>
        </p:nvSpPr>
        <p:spPr>
          <a:xfrm>
            <a:off x="474000" y="1230475"/>
            <a:ext cx="8670000" cy="33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Formato del string: "ABCD,100,200,EFGH,10,45\n"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 u="sng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Los comandos válidos serán:</a:t>
            </a:r>
            <a:endParaRPr b="0" sz="2400" u="sng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AVAN,&lt;velocidad motores&gt;,&lt;cantidad vueltas encoder&gt;	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RETR,&lt;velocidad motores&gt;,&lt;cantidad vueltas encoder&gt;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DERE,&lt;velocidad motores&gt;,&lt;cantidad vueltas encoder&gt;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IZQU,&lt;velocidad motores&gt;,&lt;cantidad vueltas encoder&gt;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STOP,0,0,0</a:t>
            </a:r>
            <a:endParaRPr b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1" name="Google Shape;411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lt1"/>
                </a:solidFill>
              </a:rPr>
              <a:t>‹#›</a:t>
            </a:fld>
            <a:endParaRPr sz="900">
              <a:solidFill>
                <a:schemeClr val="lt1"/>
              </a:solidFill>
            </a:endParaRPr>
          </a:p>
        </p:txBody>
      </p:sp>
      <p:sp>
        <p:nvSpPr>
          <p:cNvPr id="412" name="Google Shape;412;p26"/>
          <p:cNvSpPr txBox="1"/>
          <p:nvPr/>
        </p:nvSpPr>
        <p:spPr>
          <a:xfrm>
            <a:off x="2567025" y="273300"/>
            <a:ext cx="56865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Cambria"/>
                <a:ea typeface="Cambria"/>
                <a:cs typeface="Cambria"/>
                <a:sym typeface="Cambria"/>
              </a:rPr>
              <a:t>Modo SPP (Comandos)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8" name="Google Shape;4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7351" cy="40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4" name="Google Shape;4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2400"/>
            <a:ext cx="7408381" cy="49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lt1"/>
                </a:solidFill>
              </a:rPr>
              <a:t>‹#›</a:t>
            </a:fld>
            <a:endParaRPr sz="900">
              <a:solidFill>
                <a:schemeClr val="lt1"/>
              </a:solidFill>
            </a:endParaRPr>
          </a:p>
        </p:txBody>
      </p:sp>
      <p:pic>
        <p:nvPicPr>
          <p:cNvPr id="430" name="Google Shape;430;p29"/>
          <p:cNvPicPr preferRelativeResize="0"/>
          <p:nvPr/>
        </p:nvPicPr>
        <p:blipFill rotWithShape="1">
          <a:blip r:embed="rId3">
            <a:alphaModFix/>
          </a:blip>
          <a:srcRect b="1877" l="27086" r="43134" t="9556"/>
          <a:stretch/>
        </p:blipFill>
        <p:spPr>
          <a:xfrm>
            <a:off x="274175" y="1183150"/>
            <a:ext cx="2368501" cy="37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9"/>
          <p:cNvPicPr preferRelativeResize="0"/>
          <p:nvPr/>
        </p:nvPicPr>
        <p:blipFill rotWithShape="1">
          <a:blip r:embed="rId4">
            <a:alphaModFix/>
          </a:blip>
          <a:srcRect b="8715" l="24636" r="8617" t="18227"/>
          <a:stretch/>
        </p:blipFill>
        <p:spPr>
          <a:xfrm>
            <a:off x="2819400" y="1183150"/>
            <a:ext cx="6100443" cy="3754124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9"/>
          <p:cNvSpPr txBox="1"/>
          <p:nvPr/>
        </p:nvSpPr>
        <p:spPr>
          <a:xfrm>
            <a:off x="2094725" y="327825"/>
            <a:ext cx="6690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mbria"/>
                <a:ea typeface="Cambria"/>
                <a:cs typeface="Cambria"/>
                <a:sym typeface="Cambria"/>
              </a:rPr>
              <a:t>Control con App para Android </a:t>
            </a:r>
            <a:endParaRPr sz="3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lt1"/>
                </a:solidFill>
              </a:rPr>
              <a:t>‹#›</a:t>
            </a:fld>
            <a:endParaRPr sz="900">
              <a:solidFill>
                <a:schemeClr val="lt1"/>
              </a:solidFill>
            </a:endParaRPr>
          </a:p>
        </p:txBody>
      </p:sp>
      <p:sp>
        <p:nvSpPr>
          <p:cNvPr id="438" name="Google Shape;438;p30"/>
          <p:cNvSpPr txBox="1"/>
          <p:nvPr/>
        </p:nvSpPr>
        <p:spPr>
          <a:xfrm>
            <a:off x="53225" y="62750"/>
            <a:ext cx="85638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mbria"/>
                <a:ea typeface="Cambria"/>
                <a:cs typeface="Cambria"/>
                <a:sym typeface="Cambria"/>
              </a:rPr>
              <a:t>      </a:t>
            </a:r>
            <a:r>
              <a:rPr lang="en" sz="4000">
                <a:latin typeface="Cambria"/>
                <a:ea typeface="Cambria"/>
                <a:cs typeface="Cambria"/>
                <a:sym typeface="Cambria"/>
              </a:rPr>
              <a:t>Control desde Terminal Serial</a:t>
            </a:r>
            <a:endParaRPr sz="4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9" name="Google Shape;4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50" y="840350"/>
            <a:ext cx="7402076" cy="39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1"/>
          <p:cNvSpPr txBox="1"/>
          <p:nvPr/>
        </p:nvSpPr>
        <p:spPr>
          <a:xfrm>
            <a:off x="2216300" y="1421775"/>
            <a:ext cx="4795200" cy="19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mbria"/>
                <a:ea typeface="Cambria"/>
                <a:cs typeface="Cambria"/>
                <a:sym typeface="Cambria"/>
              </a:rPr>
              <a:t>Preguntas?</a:t>
            </a:r>
            <a:endParaRPr sz="4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mbria"/>
                <a:ea typeface="Cambria"/>
                <a:cs typeface="Cambria"/>
                <a:sym typeface="Cambria"/>
              </a:rPr>
              <a:t>Gracias!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5" name="Google Shape;445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lt1"/>
                </a:solidFill>
              </a:rPr>
              <a:t>‹#›</a:t>
            </a:fld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975" y="1272600"/>
            <a:ext cx="349567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>
            <p:ph type="title"/>
          </p:nvPr>
        </p:nvSpPr>
        <p:spPr>
          <a:xfrm>
            <a:off x="1365850" y="0"/>
            <a:ext cx="7728600" cy="8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2860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Diagrama en Bloques</a:t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8595296" y="474989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lt1"/>
                </a:solidFill>
              </a:rPr>
              <a:t>‹#›</a:t>
            </a:fld>
            <a:endParaRPr sz="900">
              <a:solidFill>
                <a:schemeClr val="lt1"/>
              </a:solidFill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6853263" y="2668088"/>
            <a:ext cx="2164800" cy="85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Controla los sentidos de giro de los motores y las velocidades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14"/>
          <p:cNvCxnSpPr>
            <a:stCxn id="289" idx="1"/>
          </p:cNvCxnSpPr>
          <p:nvPr/>
        </p:nvCxnSpPr>
        <p:spPr>
          <a:xfrm rot="10800000">
            <a:off x="5355663" y="2974838"/>
            <a:ext cx="1497600" cy="1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14"/>
          <p:cNvSpPr txBox="1"/>
          <p:nvPr/>
        </p:nvSpPr>
        <p:spPr>
          <a:xfrm>
            <a:off x="1254450" y="4176200"/>
            <a:ext cx="1239900" cy="85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Se comunica con estación de comando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14"/>
          <p:cNvCxnSpPr>
            <a:stCxn id="291" idx="0"/>
          </p:cNvCxnSpPr>
          <p:nvPr/>
        </p:nvCxnSpPr>
        <p:spPr>
          <a:xfrm rot="-5400000">
            <a:off x="2241450" y="3359750"/>
            <a:ext cx="449400" cy="11835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14"/>
          <p:cNvSpPr txBox="1"/>
          <p:nvPr/>
        </p:nvSpPr>
        <p:spPr>
          <a:xfrm>
            <a:off x="478900" y="1986625"/>
            <a:ext cx="1239900" cy="169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FreeRTOS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Procesa las tareas de Control, Comunicaciones...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14"/>
          <p:cNvCxnSpPr>
            <a:stCxn id="293" idx="3"/>
            <a:endCxn id="286" idx="1"/>
          </p:cNvCxnSpPr>
          <p:nvPr/>
        </p:nvCxnSpPr>
        <p:spPr>
          <a:xfrm>
            <a:off x="1718800" y="2834575"/>
            <a:ext cx="1051200" cy="57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2"/>
          <p:cNvSpPr txBox="1"/>
          <p:nvPr>
            <p:ph type="title"/>
          </p:nvPr>
        </p:nvSpPr>
        <p:spPr>
          <a:xfrm>
            <a:off x="367875" y="424200"/>
            <a:ext cx="8670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				    </a:t>
            </a:r>
            <a:r>
              <a:rPr b="0"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Módulo HC-05 </a:t>
            </a: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firmware 2.0-20100601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Especificación bluetooth v2.0 + EDR (Enhanced Data Rate)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Puede configurarse como maestro o esclavo.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Chip de radio: CSR BC417143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Frecuencia: 2.4 GHz, banda ISM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Modulación: GFSK (Gaussian Frequency Shift Keying)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Antena de PCB incorporada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Potencia de emisión: ≤ 4 dBm, Clase 2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lt1"/>
                </a:solidFill>
              </a:rPr>
              <a:t>‹#›</a:t>
            </a:fld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 txBox="1"/>
          <p:nvPr>
            <p:ph type="title"/>
          </p:nvPr>
        </p:nvSpPr>
        <p:spPr>
          <a:xfrm>
            <a:off x="473925" y="0"/>
            <a:ext cx="8670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	</a:t>
            </a:r>
            <a:endParaRPr sz="4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		     </a:t>
            </a:r>
            <a:r>
              <a:rPr b="0"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Módulo HC-05 </a:t>
            </a: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firmware 2.0-20100601</a:t>
            </a:r>
            <a:endParaRPr b="0" sz="2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Alcance 5 m a 10 m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Sensibilidad: ≤ -84 dBm a 0.1% BER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Velocidad: Asincrónica: 2.1 Mbps (max.)/160 kbps, 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sincrónica: 1 Mbps/1 Mbps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Seguridad: Autenticación y encriptación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Perfiles: Puerto serial Bluetooth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Conexión con 6 pines VCC, GND, TXD, RXD, KEY y STATE.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Niveles lógicos: 3.3 V. Voltaje de alimentación: 3.6 V a 6 V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lt1"/>
                </a:solidFill>
              </a:rPr>
              <a:t>‹#›</a:t>
            </a:fld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lt1"/>
                </a:solidFill>
              </a:rPr>
              <a:t>‹#›</a:t>
            </a:fld>
            <a:endParaRPr sz="900">
              <a:solidFill>
                <a:schemeClr val="lt1"/>
              </a:solidFill>
            </a:endParaRPr>
          </a:p>
        </p:txBody>
      </p:sp>
      <p:sp>
        <p:nvSpPr>
          <p:cNvPr id="463" name="Google Shape;463;p34"/>
          <p:cNvSpPr txBox="1"/>
          <p:nvPr/>
        </p:nvSpPr>
        <p:spPr>
          <a:xfrm>
            <a:off x="1540650" y="159975"/>
            <a:ext cx="6062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Cambria"/>
                <a:ea typeface="Cambria"/>
                <a:cs typeface="Cambria"/>
                <a:sym typeface="Cambria"/>
              </a:rPr>
              <a:t>Tabla de conexiones HC-05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4" name="Google Shape;464;p34"/>
          <p:cNvGraphicFramePr/>
          <p:nvPr/>
        </p:nvGraphicFramePr>
        <p:xfrm>
          <a:off x="3475700" y="119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{9E93457A-ADAB-4B75-9C38-46C6E252396D}</a:tableStyleId>
              </a:tblPr>
              <a:tblGrid>
                <a:gridCol w="968200"/>
                <a:gridCol w="1418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Hc-05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EDU-CIAA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 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T_FIL0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UART 232 RX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UART 232 TX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CAN_RD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5"/>
          <p:cNvSpPr txBox="1"/>
          <p:nvPr>
            <p:ph type="title"/>
          </p:nvPr>
        </p:nvSpPr>
        <p:spPr>
          <a:xfrm>
            <a:off x="473925" y="0"/>
            <a:ext cx="8670000" cy="44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		  </a:t>
            </a:r>
            <a:r>
              <a:rPr b="0"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Elección</a:t>
            </a:r>
            <a:r>
              <a:rPr b="0"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de la </a:t>
            </a:r>
            <a:r>
              <a:rPr b="0"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tecnología</a:t>
            </a:r>
            <a:r>
              <a:rPr b="0"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b="0" sz="4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Bluetooth</a:t>
            </a: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NRF24L01+</a:t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LORA</a:t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WIFI</a:t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Modulos half duplex 433 / 415 MHz.</a:t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lt1"/>
                </a:solidFill>
              </a:rPr>
              <a:t>‹#›</a:t>
            </a:fld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lt1"/>
                </a:solidFill>
              </a:rPr>
              <a:t>‹#›</a:t>
            </a:fld>
            <a:endParaRPr sz="900">
              <a:solidFill>
                <a:schemeClr val="lt1"/>
              </a:solidFill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1847250" y="124625"/>
            <a:ext cx="6062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mbria"/>
                <a:ea typeface="Cambria"/>
                <a:cs typeface="Cambria"/>
                <a:sym typeface="Cambria"/>
              </a:rPr>
              <a:t>Diagrama de Conexiones</a:t>
            </a:r>
            <a:endParaRPr sz="4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5"/>
          <p:cNvSpPr/>
          <p:nvPr/>
        </p:nvSpPr>
        <p:spPr>
          <a:xfrm>
            <a:off x="4472050" y="1578425"/>
            <a:ext cx="1635000" cy="260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EDU-CIAA</a:t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3111050" y="1916425"/>
            <a:ext cx="822000" cy="118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Conv. 3.3v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5v</a:t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1644000" y="1916425"/>
            <a:ext cx="927900" cy="118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L298N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Puentes H</a:t>
            </a:r>
            <a:endParaRPr/>
          </a:p>
        </p:txBody>
      </p:sp>
      <p:cxnSp>
        <p:nvCxnSpPr>
          <p:cNvPr id="304" name="Google Shape;304;p15"/>
          <p:cNvCxnSpPr/>
          <p:nvPr/>
        </p:nvCxnSpPr>
        <p:spPr>
          <a:xfrm>
            <a:off x="3941775" y="2068850"/>
            <a:ext cx="5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15"/>
          <p:cNvCxnSpPr/>
          <p:nvPr/>
        </p:nvCxnSpPr>
        <p:spPr>
          <a:xfrm>
            <a:off x="3933050" y="2212425"/>
            <a:ext cx="5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15"/>
          <p:cNvCxnSpPr/>
          <p:nvPr/>
        </p:nvCxnSpPr>
        <p:spPr>
          <a:xfrm>
            <a:off x="3933050" y="2373650"/>
            <a:ext cx="5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15"/>
          <p:cNvCxnSpPr/>
          <p:nvPr/>
        </p:nvCxnSpPr>
        <p:spPr>
          <a:xfrm>
            <a:off x="3946138" y="2678450"/>
            <a:ext cx="5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15"/>
          <p:cNvCxnSpPr/>
          <p:nvPr/>
        </p:nvCxnSpPr>
        <p:spPr>
          <a:xfrm>
            <a:off x="3937413" y="2822025"/>
            <a:ext cx="5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15"/>
          <p:cNvCxnSpPr/>
          <p:nvPr/>
        </p:nvCxnSpPr>
        <p:spPr>
          <a:xfrm>
            <a:off x="3937413" y="2983250"/>
            <a:ext cx="5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15"/>
          <p:cNvCxnSpPr/>
          <p:nvPr/>
        </p:nvCxnSpPr>
        <p:spPr>
          <a:xfrm>
            <a:off x="2576275" y="2088050"/>
            <a:ext cx="5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15"/>
          <p:cNvCxnSpPr/>
          <p:nvPr/>
        </p:nvCxnSpPr>
        <p:spPr>
          <a:xfrm>
            <a:off x="2567550" y="2231625"/>
            <a:ext cx="5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15"/>
          <p:cNvCxnSpPr/>
          <p:nvPr/>
        </p:nvCxnSpPr>
        <p:spPr>
          <a:xfrm>
            <a:off x="2567550" y="2392850"/>
            <a:ext cx="5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15"/>
          <p:cNvCxnSpPr/>
          <p:nvPr/>
        </p:nvCxnSpPr>
        <p:spPr>
          <a:xfrm>
            <a:off x="2580638" y="2697650"/>
            <a:ext cx="5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15"/>
          <p:cNvCxnSpPr/>
          <p:nvPr/>
        </p:nvCxnSpPr>
        <p:spPr>
          <a:xfrm>
            <a:off x="2571913" y="2841225"/>
            <a:ext cx="5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15"/>
          <p:cNvCxnSpPr/>
          <p:nvPr/>
        </p:nvCxnSpPr>
        <p:spPr>
          <a:xfrm>
            <a:off x="2571913" y="3002450"/>
            <a:ext cx="5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15"/>
          <p:cNvCxnSpPr/>
          <p:nvPr/>
        </p:nvCxnSpPr>
        <p:spPr>
          <a:xfrm>
            <a:off x="1091750" y="2203675"/>
            <a:ext cx="5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15"/>
          <p:cNvCxnSpPr/>
          <p:nvPr/>
        </p:nvCxnSpPr>
        <p:spPr>
          <a:xfrm>
            <a:off x="1091750" y="2364900"/>
            <a:ext cx="5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15"/>
          <p:cNvCxnSpPr/>
          <p:nvPr/>
        </p:nvCxnSpPr>
        <p:spPr>
          <a:xfrm>
            <a:off x="1104838" y="2669700"/>
            <a:ext cx="5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15"/>
          <p:cNvCxnSpPr/>
          <p:nvPr/>
        </p:nvCxnSpPr>
        <p:spPr>
          <a:xfrm>
            <a:off x="1096113" y="2813275"/>
            <a:ext cx="5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15"/>
          <p:cNvSpPr/>
          <p:nvPr/>
        </p:nvSpPr>
        <p:spPr>
          <a:xfrm>
            <a:off x="6646050" y="1916425"/>
            <a:ext cx="927900" cy="118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HC-05</a:t>
            </a:r>
            <a:endParaRPr/>
          </a:p>
        </p:txBody>
      </p:sp>
      <p:cxnSp>
        <p:nvCxnSpPr>
          <p:cNvPr id="321" name="Google Shape;321;p15"/>
          <p:cNvCxnSpPr/>
          <p:nvPr/>
        </p:nvCxnSpPr>
        <p:spPr>
          <a:xfrm>
            <a:off x="6124375" y="2051275"/>
            <a:ext cx="5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15"/>
          <p:cNvCxnSpPr/>
          <p:nvPr/>
        </p:nvCxnSpPr>
        <p:spPr>
          <a:xfrm>
            <a:off x="6115650" y="2194850"/>
            <a:ext cx="5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15"/>
          <p:cNvCxnSpPr/>
          <p:nvPr/>
        </p:nvCxnSpPr>
        <p:spPr>
          <a:xfrm>
            <a:off x="6115650" y="2356075"/>
            <a:ext cx="5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15"/>
          <p:cNvCxnSpPr/>
          <p:nvPr/>
        </p:nvCxnSpPr>
        <p:spPr>
          <a:xfrm>
            <a:off x="6111350" y="2508475"/>
            <a:ext cx="5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15"/>
          <p:cNvCxnSpPr>
            <a:stCxn id="320" idx="0"/>
          </p:cNvCxnSpPr>
          <p:nvPr/>
        </p:nvCxnSpPr>
        <p:spPr>
          <a:xfrm flipH="1" rot="10800000">
            <a:off x="7110000" y="1591525"/>
            <a:ext cx="4500" cy="3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15"/>
          <p:cNvCxnSpPr/>
          <p:nvPr/>
        </p:nvCxnSpPr>
        <p:spPr>
          <a:xfrm flipH="1" rot="10800000">
            <a:off x="3815725" y="1591525"/>
            <a:ext cx="4500" cy="3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15"/>
          <p:cNvCxnSpPr/>
          <p:nvPr/>
        </p:nvCxnSpPr>
        <p:spPr>
          <a:xfrm flipH="1" rot="10800000">
            <a:off x="3238950" y="1591525"/>
            <a:ext cx="4500" cy="3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15"/>
          <p:cNvCxnSpPr/>
          <p:nvPr/>
        </p:nvCxnSpPr>
        <p:spPr>
          <a:xfrm flipH="1" rot="10800000">
            <a:off x="1800575" y="1591525"/>
            <a:ext cx="4500" cy="3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15"/>
          <p:cNvSpPr txBox="1"/>
          <p:nvPr/>
        </p:nvSpPr>
        <p:spPr>
          <a:xfrm>
            <a:off x="5019975" y="237817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5"/>
          <p:cNvSpPr txBox="1"/>
          <p:nvPr/>
        </p:nvSpPr>
        <p:spPr>
          <a:xfrm>
            <a:off x="7264725" y="1614500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5"/>
          <p:cNvSpPr txBox="1"/>
          <p:nvPr/>
        </p:nvSpPr>
        <p:spPr>
          <a:xfrm>
            <a:off x="7110000" y="1494050"/>
            <a:ext cx="3579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5"/>
          <p:cNvSpPr txBox="1"/>
          <p:nvPr/>
        </p:nvSpPr>
        <p:spPr>
          <a:xfrm>
            <a:off x="2885550" y="1494050"/>
            <a:ext cx="3579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5"/>
          <p:cNvSpPr txBox="1"/>
          <p:nvPr/>
        </p:nvSpPr>
        <p:spPr>
          <a:xfrm>
            <a:off x="3385000" y="1443325"/>
            <a:ext cx="488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3.3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5"/>
          <p:cNvSpPr txBox="1"/>
          <p:nvPr/>
        </p:nvSpPr>
        <p:spPr>
          <a:xfrm>
            <a:off x="1806300" y="1494050"/>
            <a:ext cx="6033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VBAT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5"/>
          <p:cNvSpPr txBox="1"/>
          <p:nvPr/>
        </p:nvSpPr>
        <p:spPr>
          <a:xfrm>
            <a:off x="809800" y="1818950"/>
            <a:ext cx="7458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Motor1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5"/>
          <p:cNvSpPr txBox="1"/>
          <p:nvPr/>
        </p:nvSpPr>
        <p:spPr>
          <a:xfrm>
            <a:off x="809800" y="2820800"/>
            <a:ext cx="7458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Motor2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5"/>
          <p:cNvSpPr/>
          <p:nvPr/>
        </p:nvSpPr>
        <p:spPr>
          <a:xfrm>
            <a:off x="2085875" y="3099225"/>
            <a:ext cx="4500" cy="2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" name="Google Shape;338;p15"/>
          <p:cNvCxnSpPr/>
          <p:nvPr/>
        </p:nvCxnSpPr>
        <p:spPr>
          <a:xfrm>
            <a:off x="1926812" y="3355512"/>
            <a:ext cx="309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15"/>
          <p:cNvSpPr/>
          <p:nvPr/>
        </p:nvSpPr>
        <p:spPr>
          <a:xfrm>
            <a:off x="3526475" y="3099225"/>
            <a:ext cx="4500" cy="2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p15"/>
          <p:cNvCxnSpPr/>
          <p:nvPr/>
        </p:nvCxnSpPr>
        <p:spPr>
          <a:xfrm>
            <a:off x="3367412" y="3355512"/>
            <a:ext cx="309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15"/>
          <p:cNvSpPr/>
          <p:nvPr/>
        </p:nvSpPr>
        <p:spPr>
          <a:xfrm>
            <a:off x="7061475" y="3099225"/>
            <a:ext cx="4500" cy="2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15"/>
          <p:cNvCxnSpPr/>
          <p:nvPr/>
        </p:nvCxnSpPr>
        <p:spPr>
          <a:xfrm>
            <a:off x="6902412" y="3355512"/>
            <a:ext cx="309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15"/>
          <p:cNvSpPr txBox="1"/>
          <p:nvPr/>
        </p:nvSpPr>
        <p:spPr>
          <a:xfrm>
            <a:off x="4560450" y="1934175"/>
            <a:ext cx="14613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5"/>
          <p:cNvSpPr txBox="1"/>
          <p:nvPr/>
        </p:nvSpPr>
        <p:spPr>
          <a:xfrm>
            <a:off x="4472200" y="1908300"/>
            <a:ext cx="6033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P1.31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P2.33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P2.35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P2.36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P2.38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P2.40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5"/>
          <p:cNvSpPr txBox="1"/>
          <p:nvPr/>
        </p:nvSpPr>
        <p:spPr>
          <a:xfrm>
            <a:off x="5559125" y="1845025"/>
            <a:ext cx="6033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P1.23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P1.25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P1.27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P1.33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1" name="Google Shape;351;p16"/>
          <p:cNvPicPr preferRelativeResize="0"/>
          <p:nvPr/>
        </p:nvPicPr>
        <p:blipFill rotWithShape="1">
          <a:blip r:embed="rId3">
            <a:alphaModFix/>
          </a:blip>
          <a:srcRect b="30000" l="24468" r="18586" t="12296"/>
          <a:stretch/>
        </p:blipFill>
        <p:spPr>
          <a:xfrm>
            <a:off x="1412426" y="170475"/>
            <a:ext cx="6319152" cy="48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"/>
          <p:cNvSpPr txBox="1"/>
          <p:nvPr/>
        </p:nvSpPr>
        <p:spPr>
          <a:xfrm>
            <a:off x="209100" y="41850"/>
            <a:ext cx="8725800" cy="5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4000">
                <a:latin typeface="Cambria"/>
                <a:ea typeface="Cambria"/>
                <a:cs typeface="Cambria"/>
                <a:sym typeface="Cambria"/>
              </a:rPr>
              <a:t>       Requerimiento Comunicaciones: </a:t>
            </a:r>
            <a:endParaRPr sz="4000"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Cambria"/>
              <a:buChar char="●"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Envío y recepción de información de forma inalámbrica.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mbria"/>
              <a:buChar char="●"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Baja tasa de transferencia.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mbria"/>
              <a:buChar char="●"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Alcance de operación reducida (algunos metros).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mbria"/>
              <a:buChar char="●"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Forma sencilla de verificar la pérdida de conexión.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mbria"/>
              <a:buChar char="●"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Terminal remoto de amplia disponibilidad          (No requerir un control remoto específico)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lt1"/>
                </a:solidFill>
              </a:rPr>
              <a:t>‹#›</a:t>
            </a:fld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/>
          <p:nvPr>
            <p:ph type="title"/>
          </p:nvPr>
        </p:nvSpPr>
        <p:spPr>
          <a:xfrm>
            <a:off x="92700" y="655200"/>
            <a:ext cx="8670000" cy="44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b="0"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			 </a:t>
            </a:r>
            <a:r>
              <a:rPr b="0"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="0"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ecnología de Bluetoo</a:t>
            </a:r>
            <a:r>
              <a:rPr b="0"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</a:t>
            </a:r>
            <a:endParaRPr b="0" sz="4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Módulos asequibles y con continuidad a futuro.</a:t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Permiten </a:t>
            </a: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conectarse</a:t>
            </a: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desde terminal serie en Linux, Windows, Android...</a:t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Simplicidad para realizar App de control remoto con AppInventor para prueba piloto.</a:t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lt1"/>
                </a:solidFill>
              </a:rPr>
              <a:t>‹#›</a:t>
            </a:fld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"/>
          <p:cNvSpPr txBox="1"/>
          <p:nvPr>
            <p:ph type="title"/>
          </p:nvPr>
        </p:nvSpPr>
        <p:spPr>
          <a:xfrm>
            <a:off x="237000" y="817775"/>
            <a:ext cx="8670000" cy="43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				    </a:t>
            </a:r>
            <a:r>
              <a:rPr b="0"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Módulo HC-05 </a:t>
            </a: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firmware 2.0-20100601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Especificación bluetooth v2.0 + EDR (Enhanced Data Rate)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Puede configurarse como maestro o esclavo.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Alcance 5 m a 10 m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Antena de PCB incorporada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Velocidad: Asincrónica: 2.1 Mbps (max.)/160 kbps, 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sincrónica: 1 Mbps/1 Mbps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b="0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Niveles lógicos: 3.3 V. Voltaje de alimentación: 3.6 V a 6 V</a:t>
            </a:r>
            <a:endParaRPr b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lt1"/>
                </a:solidFill>
              </a:rPr>
              <a:t>‹#›</a:t>
            </a:fld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"/>
          <p:cNvSpPr txBox="1"/>
          <p:nvPr>
            <p:ph type="title"/>
          </p:nvPr>
        </p:nvSpPr>
        <p:spPr>
          <a:xfrm>
            <a:off x="473925" y="0"/>
            <a:ext cx="8670000" cy="44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				     </a:t>
            </a:r>
            <a:endParaRPr sz="4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Modos de Operación HC-05</a:t>
            </a:r>
            <a:endParaRPr b="0" sz="4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Modo de configuración por comandos AT. </a:t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Modo de perfil de puerto serie. (SPP).</a:t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lt1"/>
                </a:solidFill>
              </a:rPr>
              <a:t>‹#›</a:t>
            </a:fld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"/>
          <p:cNvSpPr txBox="1"/>
          <p:nvPr>
            <p:ph type="title"/>
          </p:nvPr>
        </p:nvSpPr>
        <p:spPr>
          <a:xfrm>
            <a:off x="245325" y="0"/>
            <a:ext cx="8670000" cy="44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4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		     Modo de Operación AT</a:t>
            </a:r>
            <a:endParaRPr b="0" sz="4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Permite configurar </a:t>
            </a: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parámetros</a:t>
            </a: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de </a:t>
            </a: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operación</a:t>
            </a: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del </a:t>
            </a: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módulo (Esclavo/ Maestro; Param UART, etc. )</a:t>
            </a: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Los datos enviados al módulo no son enviados </a:t>
            </a: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inalámbricamente</a:t>
            </a: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, son interpretados por el procesador del módulo para setear la configuración.</a:t>
            </a:r>
            <a:endParaRPr b="0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lt1"/>
                </a:solidFill>
              </a:rPr>
              <a:t>‹#›</a:t>
            </a:fld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