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90" r:id="rId1"/>
  </p:sldMasterIdLst>
  <p:notesMasterIdLst>
    <p:notesMasterId r:id="rId15"/>
  </p:notesMasterIdLst>
  <p:handoutMasterIdLst>
    <p:handoutMasterId r:id="rId16"/>
  </p:handoutMasterIdLst>
  <p:sldIdLst>
    <p:sldId id="1011" r:id="rId2"/>
    <p:sldId id="1467" r:id="rId3"/>
    <p:sldId id="1628" r:id="rId4"/>
    <p:sldId id="1658" r:id="rId5"/>
    <p:sldId id="1465" r:id="rId6"/>
    <p:sldId id="1509" r:id="rId7"/>
    <p:sldId id="1479" r:id="rId8"/>
    <p:sldId id="1606" r:id="rId9"/>
    <p:sldId id="1478" r:id="rId10"/>
    <p:sldId id="1016" r:id="rId11"/>
    <p:sldId id="1017" r:id="rId12"/>
    <p:sldId id="1659" r:id="rId13"/>
    <p:sldId id="1338" r:id="rId14"/>
  </p:sldIdLst>
  <p:sldSz cx="9906000" cy="6858000" type="A4"/>
  <p:notesSz cx="7104063" cy="10234613"/>
  <p:defaultTextStyle>
    <a:defPPr>
      <a:defRPr lang="ko-KR"/>
    </a:defPPr>
    <a:lvl1pPr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56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28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00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7213" indent="1588" algn="l" defTabSz="912813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vuno" initials="" lastIdx="3" clrIdx="0"/>
  <p:cmAuthor id="1" name="nuno" initials="" lastIdx="26" clrIdx="1"/>
  <p:cmAuthor id="2" name="JONE" initials="" lastIdx="3" clrIdx="2"/>
  <p:cmAuthor id="3" name="kjwkor" initials="" lastIdx="27" clrIdx="3"/>
  <p:cmAuthor id="4" name="Crav3r" initials="" lastIdx="7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 autoAdjust="0"/>
    <p:restoredTop sz="83187" autoAdjust="0"/>
  </p:normalViewPr>
  <p:slideViewPr>
    <p:cSldViewPr>
      <p:cViewPr varScale="1">
        <p:scale>
          <a:sx n="96" d="100"/>
          <a:sy n="96" d="100"/>
        </p:scale>
        <p:origin x="-189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47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804"/>
    </p:cViewPr>
  </p:sorterViewPr>
  <p:notesViewPr>
    <p:cSldViewPr>
      <p:cViewPr>
        <p:scale>
          <a:sx n="80" d="100"/>
          <a:sy n="80" d="100"/>
        </p:scale>
        <p:origin x="-2442" y="-4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4780" tIns="47391" rIns="94780" bIns="47391" rtlCol="0"/>
          <a:lstStyle>
            <a:lvl1pPr algn="l" defTabSz="914307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4780" tIns="47391" rIns="94780" bIns="47391" rtlCol="0"/>
          <a:lstStyle>
            <a:lvl1pPr algn="r" defTabSz="914307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38F0FCB-D8FD-459E-9105-34170D029CB6}" type="datetimeFigureOut">
              <a:rPr lang="ko-KR" altLang="en-US"/>
              <a:pPr>
                <a:defRPr/>
              </a:pPr>
              <a:t>2019-06-11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4780" tIns="47391" rIns="94780" bIns="47391" rtlCol="0" anchor="b"/>
          <a:lstStyle>
            <a:lvl1pPr algn="r" defTabSz="914307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FB4A95A-92FB-47F2-B314-96104B97BA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lIns="96103" tIns="48052" rIns="96103" bIns="48052" rtlCol="0" anchor="b"/>
          <a:lstStyle>
            <a:lvl1pPr algn="l" defTabSz="914307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7714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1417638" y="5030788"/>
            <a:ext cx="5238750" cy="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82600" y="9888538"/>
            <a:ext cx="6184900" cy="2349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2" tIns="45726" rIns="91452" bIns="45726" anchor="ctr"/>
          <a:lstStyle/>
          <a:p>
            <a:pPr algn="ctr" defTabSz="91430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dirty="0"/>
              <a:t>Copyright© All right  reserved HackersCollege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468313" y="4902200"/>
            <a:ext cx="1038225" cy="2508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2" tIns="45726" rIns="91452" bIns="45726" anchor="ctr"/>
          <a:lstStyle/>
          <a:p>
            <a:pPr algn="ctr" defTabSz="91430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/>
              <a:t>Note</a:t>
            </a:r>
            <a:endParaRPr kumimoji="0" lang="ko-KR" altLang="en-US" sz="1400" b="1" dirty="0"/>
          </a:p>
        </p:txBody>
      </p:sp>
      <p:sp>
        <p:nvSpPr>
          <p:cNvPr id="13" name="슬라이드 이미지 개체 틀 12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558800"/>
            <a:ext cx="6145213" cy="4254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103" tIns="48052" rIns="96103" bIns="48052" rtlCol="0" anchor="ctr"/>
          <a:lstStyle/>
          <a:p>
            <a:pPr lv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191250" y="9931400"/>
            <a:ext cx="392113" cy="209550"/>
          </a:xfrm>
          <a:prstGeom prst="rect">
            <a:avLst/>
          </a:prstGeom>
        </p:spPr>
        <p:txBody>
          <a:bodyPr vert="horz" lIns="94780" tIns="47391" rIns="94780" bIns="47391" rtlCol="0" anchor="b"/>
          <a:lstStyle>
            <a:lvl1pPr algn="ctr" defTabSz="914307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2E2B92-C600-42F0-BDBD-EF51C357DC47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17" name="슬라이드 노트 개체 틀 16"/>
          <p:cNvSpPr>
            <a:spLocks noGrp="1"/>
          </p:cNvSpPr>
          <p:nvPr>
            <p:ph type="body" sz="quarter" idx="3"/>
          </p:nvPr>
        </p:nvSpPr>
        <p:spPr>
          <a:xfrm>
            <a:off x="479425" y="5221288"/>
            <a:ext cx="6180138" cy="462756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6103" tIns="48052" rIns="96103" bIns="48052" rtlCol="0">
            <a:normAutofit/>
          </a:bodyPr>
          <a:lstStyle/>
          <a:p>
            <a:pPr lvl="0"/>
            <a:endParaRPr lang="ko-KR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4579447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fontAlgn="base" latinLnBrk="1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defTabSz="912813" rtl="0" fontAlgn="base" latinLnBrk="1">
      <a:spcBef>
        <a:spcPct val="30000"/>
      </a:spcBef>
      <a:spcAft>
        <a:spcPct val="0"/>
      </a:spcAft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defTabSz="912813" rtl="0" fontAlgn="base" latinLnBrk="1">
      <a:spcBef>
        <a:spcPct val="30000"/>
      </a:spcBef>
      <a:spcAft>
        <a:spcPct val="0"/>
      </a:spcAft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defTabSz="912813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7" algn="l" defTabSz="91430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1" algn="l" defTabSz="91430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74" algn="l" defTabSz="91430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8" algn="l" defTabSz="91430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71897F2D-8123-4C3D-8470-52AF8B02DE6E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/>
          </a:p>
        </p:txBody>
      </p:sp>
      <p:sp>
        <p:nvSpPr>
          <p:cNvPr id="10242" name="슬라이드 이미지 개체 틀 5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슬라이드 노트 개체 틀 6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358775">
              <a:spcBef>
                <a:spcPct val="0"/>
              </a:spcBef>
            </a:pPr>
            <a:r>
              <a:rPr lang="en-US" altLang="ko-KR" sz="1400" b="1" smtClean="0"/>
              <a:t>※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web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en-US" altLang="ko-KR" sz="1100" smtClean="0"/>
              <a:t>web</a:t>
            </a:r>
            <a:r>
              <a:rPr lang="ko-KR" altLang="en-US" sz="1100" smtClean="0"/>
              <a:t>는 사전적의미로 </a:t>
            </a:r>
            <a:r>
              <a:rPr lang="en-US" altLang="ko-KR" sz="1100" smtClean="0"/>
              <a:t>'</a:t>
            </a:r>
            <a:r>
              <a:rPr lang="ko-KR" altLang="en-US" sz="1100" smtClean="0"/>
              <a:t>거미줄</a:t>
            </a:r>
            <a:r>
              <a:rPr lang="en-US" altLang="ko-KR" sz="1100" smtClean="0"/>
              <a:t>'</a:t>
            </a:r>
            <a:r>
              <a:rPr lang="ko-KR" altLang="en-US" sz="1100" smtClean="0"/>
              <a:t>이라는 뜻입니다</a:t>
            </a:r>
            <a:r>
              <a:rPr lang="en-US" altLang="ko-KR" sz="1100" smtClean="0"/>
              <a:t>.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en-US" altLang="ko-KR" sz="1100" smtClean="0"/>
              <a:t>World Wide Web </a:t>
            </a:r>
            <a:r>
              <a:rPr lang="ko-KR" altLang="en-US" sz="1100" smtClean="0"/>
              <a:t>은 거미줄처럼 연결된 네트워크를 통해 전 세계의 시스템이 정보를 공유한다는 의미를 갖고 있습니다</a:t>
            </a:r>
            <a:r>
              <a:rPr lang="en-US" altLang="ko-KR" sz="1100" smtClean="0"/>
              <a:t>.</a:t>
            </a:r>
          </a:p>
          <a:p>
            <a:pPr defTabSz="358775">
              <a:spcBef>
                <a:spcPct val="0"/>
              </a:spcBef>
            </a:pP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400" b="1" smtClean="0"/>
              <a:t>※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World Wide Web /  www / web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ko-KR" altLang="en-US" sz="1100" smtClean="0"/>
              <a:t>모두 같은 의미로 사용됩니다</a:t>
            </a:r>
            <a:r>
              <a:rPr lang="en-US" altLang="ko-KR" sz="1100" smtClean="0"/>
              <a:t>.</a:t>
            </a:r>
          </a:p>
          <a:p>
            <a:pPr defTabSz="358775">
              <a:spcBef>
                <a:spcPct val="0"/>
              </a:spcBef>
            </a:pPr>
            <a:endParaRPr lang="en-US" altLang="ko-KR" sz="1100" smtClean="0"/>
          </a:p>
          <a:p>
            <a:pPr defTabSz="358775">
              <a:spcBef>
                <a:spcPct val="0"/>
              </a:spcBef>
            </a:pPr>
            <a:r>
              <a:rPr lang="en-US" altLang="ko-KR" sz="1400" b="1" smtClean="0"/>
              <a:t>※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WWW = Internet ?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en-US" altLang="ko-KR" sz="1100" smtClean="0"/>
              <a:t>WWW</a:t>
            </a:r>
            <a:r>
              <a:rPr lang="ko-KR" altLang="en-US" sz="1100" smtClean="0"/>
              <a:t>는 인터넷에서 가장 인기있는 서비스 일 뿐입니다</a:t>
            </a:r>
            <a:r>
              <a:rPr lang="en-US" altLang="ko-KR" sz="1100" smtClean="0"/>
              <a:t>.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ko-KR" altLang="en-US" sz="1100" smtClean="0"/>
              <a:t>인터넷은 </a:t>
            </a:r>
            <a:r>
              <a:rPr lang="en-US" altLang="ko-KR" sz="1100" smtClean="0"/>
              <a:t>FTP, </a:t>
            </a:r>
            <a:r>
              <a:rPr lang="ko-KR" altLang="en-US" sz="1100" smtClean="0"/>
              <a:t>전자메일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웹 등 여러 가지 서비스를 포함합니다</a:t>
            </a:r>
            <a:r>
              <a:rPr lang="en-US" altLang="ko-KR" sz="1100" smtClean="0"/>
              <a:t>.</a:t>
            </a:r>
            <a:endParaRPr lang="ko-KR" altLang="en-US" sz="1100" smtClean="0"/>
          </a:p>
          <a:p>
            <a:pPr marL="455613" lvl="1" indent="0" defTabSz="358775">
              <a:spcBef>
                <a:spcPct val="0"/>
              </a:spcBef>
            </a:pPr>
            <a:endParaRPr lang="en-US" altLang="ko-KR" sz="1100" smtClean="0"/>
          </a:p>
          <a:p>
            <a:pPr marL="455613" lvl="1" indent="0" defTabSz="358775">
              <a:spcBef>
                <a:spcPct val="0"/>
              </a:spcBef>
            </a:pPr>
            <a:endParaRPr lang="ko-KR" altLang="en-US" sz="1100" smtClean="0"/>
          </a:p>
        </p:txBody>
      </p:sp>
      <p:sp>
        <p:nvSpPr>
          <p:cNvPr id="2457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9705F0C-4894-4FD0-9D36-5A2AF51F2BCC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ko-KR"/>
          </a:p>
        </p:txBody>
      </p:sp>
      <p:sp>
        <p:nvSpPr>
          <p:cNvPr id="24579" name="슬라이드 이미지 개체 틀 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358775">
              <a:spcBef>
                <a:spcPct val="0"/>
              </a:spcBef>
            </a:pPr>
            <a:r>
              <a:rPr lang="en-US" altLang="ko-KR" sz="1400" b="1" smtClean="0"/>
              <a:t>※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web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en-US" altLang="ko-KR" sz="1100" smtClean="0"/>
              <a:t>web</a:t>
            </a:r>
            <a:r>
              <a:rPr lang="ko-KR" altLang="en-US" sz="1100" smtClean="0"/>
              <a:t>는 사전적의미로 </a:t>
            </a:r>
            <a:r>
              <a:rPr lang="en-US" altLang="ko-KR" sz="1100" smtClean="0"/>
              <a:t>'</a:t>
            </a:r>
            <a:r>
              <a:rPr lang="ko-KR" altLang="en-US" sz="1100" smtClean="0"/>
              <a:t>거미줄</a:t>
            </a:r>
            <a:r>
              <a:rPr lang="en-US" altLang="ko-KR" sz="1100" smtClean="0"/>
              <a:t>'</a:t>
            </a:r>
            <a:r>
              <a:rPr lang="ko-KR" altLang="en-US" sz="1100" smtClean="0"/>
              <a:t>이라는 뜻입니다</a:t>
            </a:r>
            <a:r>
              <a:rPr lang="en-US" altLang="ko-KR" sz="1100" smtClean="0"/>
              <a:t>.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en-US" altLang="ko-KR" sz="1100" smtClean="0"/>
              <a:t>World Wide Web </a:t>
            </a:r>
            <a:r>
              <a:rPr lang="ko-KR" altLang="en-US" sz="1100" smtClean="0"/>
              <a:t>은 거미줄처럼 연결된 네트워크를 통해 전 세계의 시스템이 정보를 공유한다는 의미를 갖고 있습니다</a:t>
            </a:r>
            <a:r>
              <a:rPr lang="en-US" altLang="ko-KR" sz="1100" smtClean="0"/>
              <a:t>.</a:t>
            </a:r>
          </a:p>
          <a:p>
            <a:pPr defTabSz="358775">
              <a:spcBef>
                <a:spcPct val="0"/>
              </a:spcBef>
            </a:pPr>
            <a:r>
              <a:rPr lang="en-US" altLang="ko-KR" sz="1100" smtClean="0"/>
              <a:t/>
            </a:r>
            <a:br>
              <a:rPr lang="en-US" altLang="ko-KR" sz="1100" smtClean="0"/>
            </a:br>
            <a:r>
              <a:rPr lang="en-US" altLang="ko-KR" sz="1400" b="1" smtClean="0"/>
              <a:t>※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World Wide Web /  www / web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ko-KR" altLang="en-US" sz="1100" smtClean="0"/>
              <a:t>모두 같은 의미로 사용됩니다</a:t>
            </a:r>
            <a:r>
              <a:rPr lang="en-US" altLang="ko-KR" sz="1100" smtClean="0"/>
              <a:t>.</a:t>
            </a:r>
          </a:p>
          <a:p>
            <a:pPr defTabSz="358775">
              <a:spcBef>
                <a:spcPct val="0"/>
              </a:spcBef>
            </a:pPr>
            <a:endParaRPr lang="en-US" altLang="ko-KR" sz="1100" smtClean="0"/>
          </a:p>
          <a:p>
            <a:pPr defTabSz="358775">
              <a:spcBef>
                <a:spcPct val="0"/>
              </a:spcBef>
            </a:pPr>
            <a:r>
              <a:rPr lang="en-US" altLang="ko-KR" sz="1400" b="1" smtClean="0"/>
              <a:t>※</a:t>
            </a:r>
            <a:r>
              <a:rPr lang="en-US" altLang="ko-KR" sz="1400" smtClean="0"/>
              <a:t> </a:t>
            </a:r>
            <a:r>
              <a:rPr lang="en-US" altLang="ko-KR" sz="1400" b="1" smtClean="0"/>
              <a:t>WWW = Internet ?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en-US" altLang="ko-KR" sz="1100" smtClean="0"/>
              <a:t>WWW</a:t>
            </a:r>
            <a:r>
              <a:rPr lang="ko-KR" altLang="en-US" sz="1100" smtClean="0"/>
              <a:t>는 인터넷에서 가장 인기있는 서비스 일 뿐입니다</a:t>
            </a:r>
            <a:r>
              <a:rPr lang="en-US" altLang="ko-KR" sz="1100" smtClean="0"/>
              <a:t>.</a:t>
            </a:r>
          </a:p>
          <a:p>
            <a:pPr marL="455613" lvl="1" indent="0" defTabSz="358775">
              <a:spcBef>
                <a:spcPct val="0"/>
              </a:spcBef>
            </a:pPr>
            <a:r>
              <a:rPr lang="ko-KR" altLang="en-US" sz="1100" smtClean="0"/>
              <a:t>인터넷은 </a:t>
            </a:r>
            <a:r>
              <a:rPr lang="en-US" altLang="ko-KR" sz="1100" smtClean="0"/>
              <a:t>FTP, </a:t>
            </a:r>
            <a:r>
              <a:rPr lang="ko-KR" altLang="en-US" sz="1100" smtClean="0"/>
              <a:t>전자메일</a:t>
            </a:r>
            <a:r>
              <a:rPr lang="en-US" altLang="ko-KR" sz="1100" smtClean="0"/>
              <a:t>, </a:t>
            </a:r>
            <a:r>
              <a:rPr lang="ko-KR" altLang="en-US" sz="1100" smtClean="0"/>
              <a:t>웹 등 여러 가지 서비스를 포함합니다</a:t>
            </a:r>
            <a:r>
              <a:rPr lang="en-US" altLang="ko-KR" sz="1100" smtClean="0"/>
              <a:t>.</a:t>
            </a:r>
            <a:endParaRPr lang="ko-KR" altLang="en-US" sz="1100" smtClean="0"/>
          </a:p>
          <a:p>
            <a:pPr marL="455613" lvl="1" indent="0" defTabSz="358775">
              <a:spcBef>
                <a:spcPct val="0"/>
              </a:spcBef>
            </a:pPr>
            <a:endParaRPr lang="en-US" altLang="ko-KR" sz="1100" smtClean="0"/>
          </a:p>
          <a:p>
            <a:pPr marL="455613" lvl="1" indent="0" defTabSz="358775">
              <a:spcBef>
                <a:spcPct val="0"/>
              </a:spcBef>
            </a:pPr>
            <a:endParaRPr lang="ko-KR" altLang="en-US" sz="1100" smtClean="0"/>
          </a:p>
        </p:txBody>
      </p:sp>
      <p:sp>
        <p:nvSpPr>
          <p:cNvPr id="2457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9705F0C-4894-4FD0-9D36-5A2AF51F2BCC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ko-KR"/>
          </a:p>
        </p:txBody>
      </p:sp>
      <p:sp>
        <p:nvSpPr>
          <p:cNvPr id="24579" name="슬라이드 이미지 개체 틀 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5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0343FD3F-45C0-4C1C-AF33-B109F41F6758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ko-KR"/>
          </a:p>
        </p:txBody>
      </p:sp>
      <p:sp>
        <p:nvSpPr>
          <p:cNvPr id="825346" name="슬라이드 이미지 개체 틀 7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5347" name="슬라이드 노트 개체 틀 8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2291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FB9098F9-84D2-419E-865A-4ED220CDAAD8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5613" lvl="1" indent="0" defTabSz="358775">
              <a:spcBef>
                <a:spcPct val="0"/>
              </a:spcBef>
            </a:pPr>
            <a:endParaRPr lang="en-US" altLang="ko-KR" sz="1100" dirty="0" smtClean="0"/>
          </a:p>
          <a:p>
            <a:pPr marL="455613" lvl="1" indent="0" defTabSz="358775">
              <a:spcBef>
                <a:spcPct val="0"/>
              </a:spcBef>
            </a:pPr>
            <a:endParaRPr lang="ko-KR" altLang="en-US" sz="1100" dirty="0" smtClean="0"/>
          </a:p>
        </p:txBody>
      </p:sp>
      <p:sp>
        <p:nvSpPr>
          <p:cNvPr id="2457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9705F0C-4894-4FD0-9D36-5A2AF51F2BCC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ko-KR"/>
          </a:p>
        </p:txBody>
      </p:sp>
      <p:sp>
        <p:nvSpPr>
          <p:cNvPr id="24579" name="슬라이드 이미지 개체 틀 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5613" lvl="1" indent="0" defTabSz="358775">
              <a:spcBef>
                <a:spcPct val="0"/>
              </a:spcBef>
            </a:pPr>
            <a:endParaRPr lang="en-US" altLang="ko-KR" sz="1100" dirty="0" smtClean="0"/>
          </a:p>
          <a:p>
            <a:pPr marL="455613" lvl="1" indent="0" defTabSz="358775">
              <a:spcBef>
                <a:spcPct val="0"/>
              </a:spcBef>
            </a:pPr>
            <a:endParaRPr lang="ko-KR" altLang="en-US" sz="1100" dirty="0" smtClean="0"/>
          </a:p>
        </p:txBody>
      </p:sp>
      <p:sp>
        <p:nvSpPr>
          <p:cNvPr id="2457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9705F0C-4894-4FD0-9D36-5A2AF51F2BCC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ko-KR"/>
          </a:p>
        </p:txBody>
      </p:sp>
      <p:sp>
        <p:nvSpPr>
          <p:cNvPr id="24579" name="슬라이드 이미지 개체 틀 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600DBEBD-D8E8-4E77-99DF-637445C909F2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5613" lvl="1" indent="0" defTabSz="358775">
              <a:spcBef>
                <a:spcPct val="0"/>
              </a:spcBef>
            </a:pPr>
            <a:endParaRPr lang="en-US" altLang="ko-KR" sz="1100" dirty="0" smtClean="0"/>
          </a:p>
          <a:p>
            <a:pPr marL="455613" lvl="1" indent="0" defTabSz="358775">
              <a:spcBef>
                <a:spcPct val="0"/>
              </a:spcBef>
            </a:pPr>
            <a:endParaRPr lang="ko-KR" altLang="en-US" sz="1100" dirty="0" smtClean="0"/>
          </a:p>
        </p:txBody>
      </p:sp>
      <p:sp>
        <p:nvSpPr>
          <p:cNvPr id="2457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9705F0C-4894-4FD0-9D36-5A2AF51F2BCC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ko-KR"/>
          </a:p>
        </p:txBody>
      </p:sp>
      <p:sp>
        <p:nvSpPr>
          <p:cNvPr id="24579" name="슬라이드 이미지 개체 틀 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5613" lvl="1" indent="0" defTabSz="358775">
              <a:spcBef>
                <a:spcPct val="0"/>
              </a:spcBef>
            </a:pPr>
            <a:endParaRPr lang="en-US" altLang="ko-KR" sz="1100" dirty="0" smtClean="0"/>
          </a:p>
          <a:p>
            <a:pPr marL="455613" lvl="1" indent="0" defTabSz="358775">
              <a:spcBef>
                <a:spcPct val="0"/>
              </a:spcBef>
            </a:pPr>
            <a:endParaRPr lang="ko-KR" altLang="en-US" sz="1100" dirty="0" smtClean="0"/>
          </a:p>
        </p:txBody>
      </p:sp>
      <p:sp>
        <p:nvSpPr>
          <p:cNvPr id="2457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19705F0C-4894-4FD0-9D36-5A2AF51F2BCC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ko-KR"/>
          </a:p>
        </p:txBody>
      </p:sp>
      <p:sp>
        <p:nvSpPr>
          <p:cNvPr id="24579" name="슬라이드 이미지 개체 틀 6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슬라이드 이미지 개체 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슬라이드 노트 개체 틀 2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20483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600DBEBD-D8E8-4E77-99DF-637445C909F2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12813" fontAlgn="base">
              <a:spcBef>
                <a:spcPct val="0"/>
              </a:spcBef>
              <a:spcAft>
                <a:spcPct val="0"/>
              </a:spcAft>
            </a:pPr>
            <a:fld id="{E0AEE013-A527-44FE-859E-5250F1B91086}" type="slidenum">
              <a:rPr lang="ko-KR" altLang="en-US"/>
              <a:pPr defTabSz="912813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ko-KR"/>
          </a:p>
        </p:txBody>
      </p:sp>
      <p:sp>
        <p:nvSpPr>
          <p:cNvPr id="22530" name="슬라이드 이미지 개체 틀 5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슬라이드 노트 개체 틀 6"/>
          <p:cNvSpPr>
            <a:spLocks noGrp="1"/>
          </p:cNvSpPr>
          <p:nvPr>
            <p:ph type="body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메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alba\logo\ppt_bg\003.jpg"/>
          <p:cNvPicPr>
            <a:picLocks noChangeAspect="1" noChangeArrowheads="1"/>
          </p:cNvPicPr>
          <p:nvPr userDrawn="1"/>
        </p:nvPicPr>
        <p:blipFill>
          <a:blip r:embed="rId2" cstate="print">
            <a:lum bright="52000" contrast="64000"/>
          </a:blip>
          <a:srcRect/>
          <a:stretch>
            <a:fillRect/>
          </a:stretch>
        </p:blipFill>
        <p:spPr bwMode="auto">
          <a:xfrm>
            <a:off x="-4763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" y="128588"/>
            <a:ext cx="2071688" cy="72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alba\logo\ppt_bg\003.jpg"/>
          <p:cNvPicPr>
            <a:picLocks noChangeAspect="1" noChangeArrowheads="1"/>
          </p:cNvPicPr>
          <p:nvPr userDrawn="1"/>
        </p:nvPicPr>
        <p:blipFill>
          <a:blip r:embed="rId2" cstate="print">
            <a:lum bright="72000"/>
          </a:blip>
          <a:srcRect/>
          <a:stretch>
            <a:fillRect/>
          </a:stretch>
        </p:blipFill>
        <p:spPr bwMode="auto">
          <a:xfrm>
            <a:off x="0" y="0"/>
            <a:ext cx="9909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8" y="142875"/>
            <a:ext cx="14208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381101" y="2143116"/>
            <a:ext cx="7143800" cy="1357322"/>
          </a:xfrm>
          <a:solidFill>
            <a:schemeClr val="bg1"/>
          </a:solidFill>
          <a:ln>
            <a:solidFill>
              <a:schemeClr val="accent2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>
          <a:xfrm>
            <a:off x="1309662" y="1500174"/>
            <a:ext cx="7143775" cy="428628"/>
          </a:xfrm>
        </p:spPr>
        <p:txBody>
          <a:bodyPr anchor="ctr"/>
          <a:lstStyle>
            <a:lvl1pPr>
              <a:buNone/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alba\logo\ppt_bg\003.jpg"/>
          <p:cNvPicPr>
            <a:picLocks noChangeAspect="1" noChangeArrowheads="1"/>
          </p:cNvPicPr>
          <p:nvPr userDrawn="1"/>
        </p:nvPicPr>
        <p:blipFill>
          <a:blip r:embed="rId2" cstate="print">
            <a:lum bright="72000"/>
          </a:blip>
          <a:srcRect/>
          <a:stretch>
            <a:fillRect/>
          </a:stretch>
        </p:blipFill>
        <p:spPr bwMode="auto">
          <a:xfrm>
            <a:off x="0" y="0"/>
            <a:ext cx="9909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8" y="142875"/>
            <a:ext cx="14208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제목 6"/>
          <p:cNvSpPr>
            <a:spLocks noGrp="1"/>
          </p:cNvSpPr>
          <p:nvPr>
            <p:ph type="title"/>
          </p:nvPr>
        </p:nvSpPr>
        <p:spPr>
          <a:xfrm>
            <a:off x="1381101" y="1214422"/>
            <a:ext cx="7143800" cy="1357322"/>
          </a:xfrm>
          <a:solidFill>
            <a:schemeClr val="bg1"/>
          </a:solidFill>
          <a:ln>
            <a:solidFill>
              <a:schemeClr val="accent2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>
          <a:xfrm>
            <a:off x="1166813" y="3143250"/>
            <a:ext cx="7643812" cy="3143250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1381125" y="785794"/>
            <a:ext cx="7143775" cy="428628"/>
          </a:xfrm>
        </p:spPr>
        <p:txBody>
          <a:bodyPr anchor="ctr"/>
          <a:lstStyle>
            <a:lvl1pPr>
              <a:buNone/>
              <a:defRPr b="1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alba\logo\ppt_bg\003.jpg"/>
          <p:cNvPicPr>
            <a:picLocks noChangeAspect="1" noChangeArrowheads="1"/>
          </p:cNvPicPr>
          <p:nvPr userDrawn="1"/>
        </p:nvPicPr>
        <p:blipFill>
          <a:blip r:embed="rId2" cstate="print">
            <a:lum bright="72000"/>
          </a:blip>
          <a:srcRect/>
          <a:stretch>
            <a:fillRect/>
          </a:stretch>
        </p:blipFill>
        <p:spPr bwMode="auto">
          <a:xfrm>
            <a:off x="0" y="0"/>
            <a:ext cx="99091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188" y="142875"/>
            <a:ext cx="1420812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595282" y="1071546"/>
            <a:ext cx="8143932" cy="714380"/>
          </a:xfrm>
          <a:solidFill>
            <a:schemeClr val="bg1"/>
          </a:solidFill>
          <a:ln>
            <a:solidFill>
              <a:schemeClr val="accent2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809596" y="2143116"/>
            <a:ext cx="7572375" cy="364331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238092" y="1000108"/>
            <a:ext cx="9429816" cy="5643602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744BD-F46A-40A3-8960-5F07FC99BF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4E0CD69-9FBE-43AA-85BF-F9A403A77F73}" type="datetimeFigureOut">
              <a:rPr lang="ko-KR" altLang="en-US" smtClean="0"/>
              <a:pPr/>
              <a:t>2019-06-11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40CF3-FBA8-4063-85DE-9C43A32F4E4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238125" y="1000125"/>
            <a:ext cx="942975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 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smtClean="0"/>
          </a:p>
        </p:txBody>
      </p:sp>
      <p:sp>
        <p:nvSpPr>
          <p:cNvPr id="1027" name="제목 개체 틀 13"/>
          <p:cNvSpPr>
            <a:spLocks noGrp="1"/>
          </p:cNvSpPr>
          <p:nvPr>
            <p:ph type="title"/>
          </p:nvPr>
        </p:nvSpPr>
        <p:spPr bwMode="auto">
          <a:xfrm>
            <a:off x="252413" y="274638"/>
            <a:ext cx="862965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238125" y="928688"/>
            <a:ext cx="942975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6725" y="6343650"/>
            <a:ext cx="10572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3797300" y="6492875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307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DE8BDD-DA5B-4150-8882-58F094893B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96" r:id="rId1"/>
    <p:sldLayoutId id="2147484897" r:id="rId2"/>
    <p:sldLayoutId id="2147484898" r:id="rId3"/>
    <p:sldLayoutId id="2147484899" r:id="rId4"/>
    <p:sldLayoutId id="2147484895" r:id="rId5"/>
    <p:sldLayoutId id="2147484900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lang="ko-KR" altLang="en-US" sz="2800" b="1" kern="1200" dirty="0">
          <a:solidFill>
            <a:schemeClr val="tx1"/>
          </a:solidFill>
          <a:latin typeface="+mj-ea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273050" indent="-273050" algn="l" rtl="0" fontAlgn="base" latinLnBrk="1">
        <a:lnSpc>
          <a:spcPts val="2500"/>
        </a:lnSpc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v"/>
        <a:defRPr lang="ko-KR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 latinLnBrk="1">
        <a:lnSpc>
          <a:spcPts val="25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u"/>
        <a:defRPr lang="ko-KR" altLang="en-US" sz="2000" kern="1200" dirty="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7013" algn="l" rtl="0" fontAlgn="base" latinLnBrk="1">
        <a:lnSpc>
          <a:spcPts val="2500"/>
        </a:lnSpc>
        <a:spcBef>
          <a:spcPct val="20000"/>
        </a:spcBef>
        <a:spcAft>
          <a:spcPct val="0"/>
        </a:spcAft>
        <a:buClr>
          <a:srgbClr val="4F77A0"/>
        </a:buClr>
        <a:buSzPct val="75000"/>
        <a:buFont typeface="Wingdings" pitchFamily="2" charset="2"/>
        <a:buChar char="l"/>
        <a:defRPr lang="ko-KR" altLang="en-US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7013" algn="l" rtl="0" fontAlgn="base" latinLnBrk="1">
        <a:lnSpc>
          <a:spcPts val="2500"/>
        </a:lnSpc>
        <a:spcBef>
          <a:spcPct val="20000"/>
        </a:spcBef>
        <a:spcAft>
          <a:spcPct val="0"/>
        </a:spcAft>
        <a:buClr>
          <a:srgbClr val="A694B7"/>
        </a:buClr>
        <a:buSzPct val="70000"/>
        <a:buFont typeface="Wingdings" pitchFamily="2" charset="2"/>
        <a:buChar char="v"/>
        <a:defRPr lang="ko-KR" altLang="en-US" kern="1200" dirty="0">
          <a:solidFill>
            <a:schemeClr val="tx2"/>
          </a:solidFill>
          <a:latin typeface="+mn-lt"/>
          <a:ea typeface="+mn-ea"/>
          <a:cs typeface="+mn-cs"/>
        </a:defRPr>
      </a:lvl4pPr>
      <a:lvl5pPr marL="1370013" indent="-227013" algn="l" rtl="0" fontAlgn="base" latinLnBrk="1">
        <a:lnSpc>
          <a:spcPts val="2500"/>
        </a:lnSpc>
        <a:spcBef>
          <a:spcPct val="20000"/>
        </a:spcBef>
        <a:spcAft>
          <a:spcPct val="0"/>
        </a:spcAft>
        <a:buClr>
          <a:srgbClr val="D0BDDF"/>
        </a:buClr>
        <a:buFont typeface="Wingdings" pitchFamily="2" charset="2"/>
        <a:buChar char="§"/>
        <a:defRPr lang="en-US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645753" indent="-182861" algn="l" rtl="0" eaLnBrk="1" latinLnBrk="1" hangingPunct="1">
        <a:lnSpc>
          <a:spcPts val="2200"/>
        </a:lnSpc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045" indent="-182861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2906" indent="-182861" algn="l" rtl="0" eaLnBrk="1" latinLnBrk="1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198" indent="-182861" algn="l" rtl="0" eaLnBrk="1" latinLnBrk="1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7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1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4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8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2584" y="2148491"/>
            <a:ext cx="8280860" cy="677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90000" dist="50800" dir="5400000" sy="-100000" algn="bl" rotWithShape="0"/>
            <a:softEdge rad="635000"/>
          </a:effectLst>
        </p:spPr>
        <p:txBody>
          <a:bodyPr lIns="91431" tIns="45715" rIns="91431" bIns="45715">
            <a:spAutoFit/>
            <a:scene3d>
              <a:camera prst="orthographicFront"/>
              <a:lightRig rig="brightRoom" dir="t"/>
            </a:scene3d>
            <a:sp3d contourW="6350" prstMaterial="plastic"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 defTabSz="91430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800" b="1" dirty="0" smtClean="0">
                <a:latin typeface="+mn-lt"/>
                <a:ea typeface="+mn-ea"/>
              </a:rPr>
              <a:t>IT </a:t>
            </a:r>
            <a:r>
              <a:rPr kumimoji="0" lang="ko-KR" altLang="en-US" sz="3800" b="1" dirty="0" smtClean="0">
                <a:latin typeface="+mn-lt"/>
                <a:ea typeface="+mn-ea"/>
              </a:rPr>
              <a:t>인프라 구축을 위한 </a:t>
            </a:r>
            <a:r>
              <a:rPr kumimoji="0" lang="en-US" altLang="ko-KR" sz="3800" b="1" dirty="0" smtClean="0">
                <a:latin typeface="+mn-lt"/>
                <a:ea typeface="+mn-ea"/>
              </a:rPr>
              <a:t>Docker</a:t>
            </a:r>
            <a:endParaRPr kumimoji="0" lang="ko-KR" altLang="en-US" sz="38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1.1 Web </a:t>
            </a:r>
            <a:r>
              <a:rPr dirty="0" err="1" smtClean="0"/>
              <a:t>기초</a:t>
            </a:r>
            <a:endParaRPr dirty="0"/>
          </a:p>
        </p:txBody>
      </p:sp>
      <p:sp>
        <p:nvSpPr>
          <p:cNvPr id="21508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09625" y="2143125"/>
            <a:ext cx="7572375" cy="3643313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1.1.1 World Wide Web</a:t>
            </a:r>
            <a:endParaRPr smtClean="0"/>
          </a:p>
        </p:txBody>
      </p:sp>
      <p:sp>
        <p:nvSpPr>
          <p:cNvPr id="23554" name="내용 개체 틀 2"/>
          <p:cNvSpPr>
            <a:spLocks noGrp="1"/>
          </p:cNvSpPr>
          <p:nvPr>
            <p:ph type="body" sz="quarter" idx="11"/>
          </p:nvPr>
        </p:nvSpPr>
        <p:spPr>
          <a:xfrm>
            <a:off x="238125" y="1000125"/>
            <a:ext cx="9429750" cy="5643563"/>
          </a:xfrm>
        </p:spPr>
        <p:txBody>
          <a:bodyPr/>
          <a:lstStyle/>
          <a:p>
            <a:r>
              <a:rPr lang="en-US" altLang="ko-KR"/>
              <a:t>World Wide Web </a:t>
            </a:r>
            <a:r>
              <a:t>이란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a.k.a</a:t>
            </a:r>
            <a:r>
              <a:t> </a:t>
            </a:r>
            <a:r>
              <a:rPr lang="en-US" altLang="ko-KR"/>
              <a:t>WWW, Web</a:t>
            </a:r>
          </a:p>
          <a:p>
            <a:pPr lvl="1"/>
            <a:r>
              <a:t>전 세계에 있는 네트워크에 연결된 시스템을 통해 정보를 공유할 수 있는 정보 공간</a:t>
            </a:r>
          </a:p>
          <a:p>
            <a:r>
              <a:rPr lang="en-US" altLang="ko-KR"/>
              <a:t>WWW</a:t>
            </a:r>
            <a:r>
              <a:t>의 역사</a:t>
            </a:r>
          </a:p>
          <a:p>
            <a:pPr lvl="1"/>
            <a:r>
              <a:rPr lang="en-US" altLang="ko-KR"/>
              <a:t>1989</a:t>
            </a:r>
            <a:r>
              <a:t>년 </a:t>
            </a:r>
            <a:r>
              <a:rPr lang="en-US" altLang="ko-KR"/>
              <a:t>3</a:t>
            </a:r>
            <a:r>
              <a:t>월 유럽 입자 물리 연구소</a:t>
            </a:r>
            <a:r>
              <a:rPr lang="en-US" altLang="ko-KR"/>
              <a:t>(CERN)</a:t>
            </a:r>
            <a:r>
              <a:t>의 연구원인 팀 버너스 리의 제안으로 시작되어 연구</a:t>
            </a:r>
            <a:r>
              <a:rPr lang="en-US" altLang="ko-KR"/>
              <a:t>, </a:t>
            </a:r>
            <a:r>
              <a:t>개발되었다</a:t>
            </a:r>
          </a:p>
          <a:p>
            <a:pPr lvl="1"/>
            <a:r>
              <a:t>웹에 관련된 기술은 월드 와이드 웹 콘소시엄</a:t>
            </a:r>
            <a:r>
              <a:rPr lang="en-US" altLang="ko-KR"/>
              <a:t>(W3C)</a:t>
            </a:r>
            <a:r>
              <a:t>이 개발하고 있다</a:t>
            </a:r>
            <a:r>
              <a:rPr lang="en-US" altLang="ko-KR"/>
              <a:t>. W3C</a:t>
            </a:r>
            <a:r>
              <a:t>는 </a:t>
            </a:r>
            <a:r>
              <a:rPr lang="en-US" altLang="ko-KR"/>
              <a:t>HTML, HTTP</a:t>
            </a:r>
            <a:r>
              <a:t> 등의 표준화를 진행하고 있으며</a:t>
            </a:r>
            <a:r>
              <a:rPr lang="en-US" altLang="ko-KR"/>
              <a:t>, </a:t>
            </a:r>
            <a:r>
              <a:t>최근에는 시맨틱 웹에 관련된 표준을 제정하고 있다</a:t>
            </a:r>
          </a:p>
          <a:p>
            <a:endParaRPr/>
          </a:p>
          <a:p>
            <a:pPr lvl="1"/>
            <a:endParaRPr/>
          </a:p>
          <a:p>
            <a:pPr lvl="1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6D849-A3D0-483F-AA5C-3019D7045ACD}" type="slidenum">
              <a:rPr lang="ko-KR" altLang="en-US"/>
              <a:pPr>
                <a:defRPr/>
              </a:pPr>
              <a:t>11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1.1.1 World Wide Web</a:t>
            </a:r>
            <a:endParaRPr smtClean="0"/>
          </a:p>
        </p:txBody>
      </p:sp>
      <p:sp>
        <p:nvSpPr>
          <p:cNvPr id="23554" name="내용 개체 틀 2"/>
          <p:cNvSpPr>
            <a:spLocks noGrp="1"/>
          </p:cNvSpPr>
          <p:nvPr>
            <p:ph type="body" sz="quarter" idx="11"/>
          </p:nvPr>
        </p:nvSpPr>
        <p:spPr>
          <a:xfrm>
            <a:off x="238125" y="1000125"/>
            <a:ext cx="9429750" cy="5643563"/>
          </a:xfrm>
        </p:spPr>
        <p:txBody>
          <a:bodyPr/>
          <a:lstStyle/>
          <a:p>
            <a:r>
              <a:rPr lang="en-US" altLang="ko-KR"/>
              <a:t>World Wide Web </a:t>
            </a:r>
            <a:r>
              <a:t>이란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a.k.a</a:t>
            </a:r>
            <a:r>
              <a:t> </a:t>
            </a:r>
            <a:r>
              <a:rPr lang="en-US" altLang="ko-KR"/>
              <a:t>WWW, Web</a:t>
            </a:r>
          </a:p>
          <a:p>
            <a:pPr lvl="1"/>
            <a:r>
              <a:t>전 세계에 있는 네트워크에 연결된 시스템을 통해 정보를 공유할 수 있는 정보 공간</a:t>
            </a:r>
          </a:p>
          <a:p>
            <a:r>
              <a:rPr lang="en-US" altLang="ko-KR"/>
              <a:t>WWW</a:t>
            </a:r>
            <a:r>
              <a:t>의 역사</a:t>
            </a:r>
          </a:p>
          <a:p>
            <a:pPr lvl="1"/>
            <a:r>
              <a:rPr lang="en-US" altLang="ko-KR"/>
              <a:t>1989</a:t>
            </a:r>
            <a:r>
              <a:t>년 </a:t>
            </a:r>
            <a:r>
              <a:rPr lang="en-US" altLang="ko-KR"/>
              <a:t>3</a:t>
            </a:r>
            <a:r>
              <a:t>월 유럽 입자 물리 연구소</a:t>
            </a:r>
            <a:r>
              <a:rPr lang="en-US" altLang="ko-KR"/>
              <a:t>(CERN)</a:t>
            </a:r>
            <a:r>
              <a:t>의 연구원인 팀 버너스 리의 제안으로 시작되어 연구</a:t>
            </a:r>
            <a:r>
              <a:rPr lang="en-US" altLang="ko-KR"/>
              <a:t>, </a:t>
            </a:r>
            <a:r>
              <a:t>개발되었다</a:t>
            </a:r>
          </a:p>
          <a:p>
            <a:pPr lvl="1"/>
            <a:r>
              <a:t>웹에 관련된 기술은 월드 와이드 웹 콘소시엄</a:t>
            </a:r>
            <a:r>
              <a:rPr lang="en-US" altLang="ko-KR"/>
              <a:t>(W3C)</a:t>
            </a:r>
            <a:r>
              <a:t>이 개발하고 있다</a:t>
            </a:r>
            <a:r>
              <a:rPr lang="en-US" altLang="ko-KR"/>
              <a:t>. W3C</a:t>
            </a:r>
            <a:r>
              <a:t>는 </a:t>
            </a:r>
            <a:r>
              <a:rPr lang="en-US" altLang="ko-KR"/>
              <a:t>HTML, HTTP</a:t>
            </a:r>
            <a:r>
              <a:t> 등의 표준화를 진행하고 있으며</a:t>
            </a:r>
            <a:r>
              <a:rPr lang="en-US" altLang="ko-KR"/>
              <a:t>, </a:t>
            </a:r>
            <a:r>
              <a:t>최근에는 시맨틱 웹에 관련된 표준을 제정하고 있다</a:t>
            </a:r>
          </a:p>
          <a:p>
            <a:endParaRPr/>
          </a:p>
          <a:p>
            <a:pPr lvl="1"/>
            <a:endParaRPr/>
          </a:p>
          <a:p>
            <a:pPr lvl="1"/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6D849-A3D0-483F-AA5C-3019D7045ACD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4321" name="Group 5"/>
          <p:cNvGrpSpPr>
            <a:grpSpLocks/>
          </p:cNvGrpSpPr>
          <p:nvPr/>
        </p:nvGrpSpPr>
        <p:grpSpPr bwMode="auto">
          <a:xfrm>
            <a:off x="0" y="0"/>
            <a:ext cx="9906000" cy="6858000"/>
            <a:chOff x="-10" y="0"/>
            <a:chExt cx="6240" cy="4320"/>
          </a:xfrm>
        </p:grpSpPr>
        <p:pic>
          <p:nvPicPr>
            <p:cNvPr id="824323" name="Picture 6" descr="0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0" y="0"/>
              <a:ext cx="624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24324" name="Text Box 7"/>
            <p:cNvSpPr txBox="1">
              <a:spLocks noChangeArrowheads="1"/>
            </p:cNvSpPr>
            <p:nvPr/>
          </p:nvSpPr>
          <p:spPr bwMode="auto">
            <a:xfrm rot="454333">
              <a:off x="1397" y="694"/>
              <a:ext cx="158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0" lang="en-US" altLang="ko-KR">
                  <a:latin typeface="Arial Black" pitchFamily="34" charset="0"/>
                  <a:ea typeface="맑은 고딕" pitchFamily="50" charset="-127"/>
                </a:rPr>
                <a:t>THANK YOU!</a:t>
              </a:r>
              <a:endParaRPr kumimoji="0" lang="en-US" altLang="ko-KR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24322" name="Text Box 8"/>
          <p:cNvSpPr txBox="1">
            <a:spLocks noChangeArrowheads="1"/>
          </p:cNvSpPr>
          <p:nvPr/>
        </p:nvSpPr>
        <p:spPr bwMode="auto">
          <a:xfrm>
            <a:off x="2925763" y="2782888"/>
            <a:ext cx="405606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6000" i="1">
                <a:solidFill>
                  <a:schemeClr val="bg1"/>
                </a:solidFill>
                <a:latin typeface="Arial Black" pitchFamily="34" charset="0"/>
                <a:ea typeface="맑은 고딕" pitchFamily="50" charset="-127"/>
              </a:rPr>
              <a:t>The End</a:t>
            </a:r>
            <a:endParaRPr kumimoji="0" lang="en-US" altLang="ko-KR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Contents</a:t>
            </a:r>
            <a:endParaRPr smtClean="0"/>
          </a:p>
        </p:txBody>
      </p:sp>
      <p:sp>
        <p:nvSpPr>
          <p:cNvPr id="11266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38125" y="1000125"/>
            <a:ext cx="9429750" cy="5643563"/>
          </a:xfrm>
        </p:spPr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1. Web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	1.1 Web </a:t>
            </a:r>
            <a:r>
              <a:rPr dirty="0" smtClean="0"/>
              <a:t>기초 </a:t>
            </a:r>
            <a:r>
              <a:rPr lang="en-US" altLang="ko-KR" dirty="0" smtClean="0"/>
              <a:t> 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 smtClean="0"/>
              <a:t>	1.2 Web Language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 smtClean="0"/>
              <a:t>	1.3 Encoding Schema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	1.4 Web </a:t>
            </a:r>
            <a:r>
              <a:rPr lang="en-US" altLang="ko-KR" dirty="0" smtClean="0"/>
              <a:t>Authentication</a:t>
            </a:r>
            <a:endParaRPr lang="en-US" altLang="ko-KR" dirty="0"/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	1.5 Session </a:t>
            </a:r>
            <a:r>
              <a:rPr lang="en-US" altLang="ko-KR" dirty="0" smtClean="0"/>
              <a:t>management</a:t>
            </a:r>
            <a:endParaRPr lang="en-US" altLang="ko-KR" dirty="0"/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	1.6 </a:t>
            </a:r>
            <a:r>
              <a:rPr dirty="0"/>
              <a:t>웹 취약점 </a:t>
            </a:r>
            <a:r>
              <a:rPr dirty="0" smtClean="0"/>
              <a:t>리스트</a:t>
            </a:r>
            <a:endParaRPr lang="en-US" altLang="ko-KR" dirty="0"/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	1.7 </a:t>
            </a:r>
            <a:r>
              <a:rPr dirty="0"/>
              <a:t>웹 해킹 </a:t>
            </a:r>
            <a:r>
              <a:rPr dirty="0" smtClean="0"/>
              <a:t>툴</a:t>
            </a:r>
            <a:endParaRPr lang="en-US" altLang="ko-KR" dirty="0"/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	1.8 Information </a:t>
            </a:r>
            <a:r>
              <a:rPr lang="en-US" altLang="ko-KR" dirty="0" smtClean="0"/>
              <a:t>Gathering</a:t>
            </a:r>
            <a:endParaRPr lang="en-US" altLang="ko-KR" dirty="0"/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	1.9 Bypassing Client Side </a:t>
            </a:r>
            <a:r>
              <a:rPr lang="en-US" altLang="ko-KR" dirty="0" smtClean="0"/>
              <a:t>Validation</a:t>
            </a:r>
            <a:endParaRPr lang="en-US" altLang="ko-KR" dirty="0"/>
          </a:p>
          <a:p>
            <a:pPr marL="457200" indent="-457200">
              <a:buFont typeface="Wingdings" pitchFamily="2" charset="2"/>
              <a:buNone/>
            </a:pPr>
            <a:r>
              <a:rPr lang="en-US" altLang="ko-KR" dirty="0"/>
              <a:t>	1.10 </a:t>
            </a:r>
            <a:r>
              <a:rPr dirty="0"/>
              <a:t>인증 관련 </a:t>
            </a:r>
            <a:r>
              <a:rPr dirty="0" smtClean="0"/>
              <a:t>공격기법</a:t>
            </a:r>
            <a:endParaRPr lang="en-US" dirty="0" smtClean="0"/>
          </a:p>
          <a:p>
            <a:pPr>
              <a:buNone/>
            </a:pPr>
            <a:r>
              <a:rPr lang="en-US" altLang="ko-KR" dirty="0" smtClean="0"/>
              <a:t>     1.11 </a:t>
            </a:r>
            <a:r>
              <a:rPr lang="en-US" altLang="ko-KR" dirty="0"/>
              <a:t>Directory </a:t>
            </a:r>
            <a:r>
              <a:rPr lang="en-US" altLang="ko-KR" dirty="0" smtClean="0"/>
              <a:t>Listing</a:t>
            </a: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    1.12 </a:t>
            </a:r>
            <a:r>
              <a:rPr lang="en-US" altLang="ko-KR" dirty="0"/>
              <a:t>Source Code Disclosure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  1.13 </a:t>
            </a:r>
            <a:r>
              <a:rPr lang="en-US" altLang="ko-KR" dirty="0"/>
              <a:t>Path </a:t>
            </a:r>
            <a:r>
              <a:rPr lang="en-US" altLang="ko-KR" dirty="0" smtClean="0"/>
              <a:t>Traversal</a:t>
            </a:r>
            <a:endParaRPr lang="en-US" altLang="ko-KR" dirty="0"/>
          </a:p>
          <a:p>
            <a:pPr algn="dist">
              <a:buNone/>
            </a:pPr>
            <a:r>
              <a:rPr lang="en-US" altLang="ko-KR" dirty="0"/>
              <a:t>	</a:t>
            </a:r>
          </a:p>
          <a:p>
            <a:pPr marL="457200" indent="-457200" algn="dist">
              <a:buFont typeface="Wingdings" pitchFamily="2" charset="2"/>
              <a:buNone/>
            </a:pPr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유출 사례</a:t>
            </a:r>
            <a:endParaRPr dirty="0" smtClean="0"/>
          </a:p>
        </p:txBody>
      </p:sp>
      <p:sp>
        <p:nvSpPr>
          <p:cNvPr id="23554" name="내용 개체 틀 2"/>
          <p:cNvSpPr>
            <a:spLocks noGrp="1"/>
          </p:cNvSpPr>
          <p:nvPr>
            <p:ph type="body" sz="quarter" idx="11"/>
          </p:nvPr>
        </p:nvSpPr>
        <p:spPr>
          <a:xfrm>
            <a:off x="238125" y="1000125"/>
            <a:ext cx="9429750" cy="5309195"/>
          </a:xfrm>
        </p:spPr>
        <p:txBody>
          <a:bodyPr/>
          <a:lstStyle/>
          <a:p>
            <a:pPr lvl="1"/>
            <a:endParaRPr sz="1600" dirty="0"/>
          </a:p>
          <a:p>
            <a:pPr lvl="1"/>
            <a:endParaRPr 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6D849-A3D0-483F-AA5C-3019D7045ACD}" type="slidenum">
              <a:rPr lang="ko-KR" altLang="en-US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8464" y="5301208"/>
            <a:ext cx="3684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정부 권장 </a:t>
            </a:r>
            <a:r>
              <a:rPr lang="en-US" altLang="ko-KR" b="1" dirty="0" smtClean="0">
                <a:solidFill>
                  <a:srgbClr val="C00000"/>
                </a:solidFill>
              </a:rPr>
              <a:t>'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공공아이핀</a:t>
            </a:r>
            <a:r>
              <a:rPr lang="en-US" altLang="ko-KR" b="1" dirty="0" smtClean="0">
                <a:solidFill>
                  <a:srgbClr val="C00000"/>
                </a:solidFill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</a:rPr>
              <a:t>도 뚫렸다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… </a:t>
            </a:r>
            <a:r>
              <a:rPr lang="ko-KR" altLang="en-US" b="1" dirty="0" smtClean="0">
                <a:solidFill>
                  <a:srgbClr val="C00000"/>
                </a:solidFill>
              </a:rPr>
              <a:t>해킹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공격당해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75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만건</a:t>
            </a:r>
            <a:r>
              <a:rPr lang="ko-KR" altLang="en-US" b="1" dirty="0" smtClean="0">
                <a:solidFill>
                  <a:srgbClr val="C00000"/>
                </a:solidFill>
              </a:rPr>
              <a:t> 부정발급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 smtClean="0">
                <a:solidFill>
                  <a:srgbClr val="C00000"/>
                </a:solidFill>
              </a:rPr>
              <a:t>2015-03-05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pic>
        <p:nvPicPr>
          <p:cNvPr id="25602" name="Picture 2" descr="아이핀 무너뜨린 해킹, KT 해킹 때와 유사..시스템 `취약` 노출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57" y="941450"/>
            <a:ext cx="9453047" cy="3639678"/>
          </a:xfrm>
          <a:prstGeom prst="rect">
            <a:avLst/>
          </a:prstGeom>
          <a:noFill/>
        </p:spPr>
      </p:pic>
      <p:pic>
        <p:nvPicPr>
          <p:cNvPr id="8837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16896" y="4493988"/>
            <a:ext cx="5872946" cy="231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74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정보 유출 사례</a:t>
            </a:r>
            <a:endParaRPr dirty="0" smtClean="0"/>
          </a:p>
        </p:txBody>
      </p:sp>
      <p:sp>
        <p:nvSpPr>
          <p:cNvPr id="23554" name="내용 개체 틀 2"/>
          <p:cNvSpPr>
            <a:spLocks noGrp="1"/>
          </p:cNvSpPr>
          <p:nvPr>
            <p:ph type="body" sz="quarter" idx="11"/>
          </p:nvPr>
        </p:nvSpPr>
        <p:spPr>
          <a:xfrm>
            <a:off x="238125" y="1000125"/>
            <a:ext cx="9429750" cy="5309195"/>
          </a:xfrm>
        </p:spPr>
        <p:txBody>
          <a:bodyPr/>
          <a:lstStyle/>
          <a:p>
            <a:pPr lvl="1"/>
            <a:endParaRPr sz="1600" dirty="0"/>
          </a:p>
          <a:p>
            <a:pPr lvl="1"/>
            <a:endParaRPr lang="en-US" sz="1600" dirty="0"/>
          </a:p>
        </p:txBody>
      </p:sp>
      <p:pic>
        <p:nvPicPr>
          <p:cNvPr id="1462274" name="Picture 2" descr="http://image.chosun.com/sitedata/image/201607/26/2016072601729_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1543032"/>
            <a:ext cx="5062853" cy="282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0472" y="4656038"/>
            <a:ext cx="9599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대형 인터넷 쇼핑몰 인터파크가 </a:t>
            </a:r>
            <a:r>
              <a:rPr lang="en-US" altLang="ko-KR" sz="1600" b="1" dirty="0"/>
              <a:t>'</a:t>
            </a:r>
            <a:r>
              <a:rPr lang="ko-KR" altLang="en-US" sz="1600" b="1" dirty="0">
                <a:solidFill>
                  <a:srgbClr val="FF0000"/>
                </a:solidFill>
              </a:rPr>
              <a:t>지능형 지속가능 위협</a:t>
            </a:r>
            <a:r>
              <a:rPr lang="en-US" altLang="ko-KR" sz="1600" b="1" dirty="0">
                <a:solidFill>
                  <a:srgbClr val="FF0000"/>
                </a:solidFill>
              </a:rPr>
              <a:t>(Advanced Persistent Threat, APT)</a:t>
            </a:r>
            <a:r>
              <a:rPr lang="en-US" altLang="ko-KR" sz="1600" b="1" dirty="0"/>
              <a:t>' </a:t>
            </a:r>
            <a:r>
              <a:rPr lang="ko-KR" altLang="en-US" sz="1600" b="1" dirty="0" smtClean="0"/>
              <a:t>해킹기법으로</a:t>
            </a:r>
            <a:endParaRPr lang="en-US" altLang="ko-KR" sz="1600" b="1" dirty="0" smtClean="0"/>
          </a:p>
          <a:p>
            <a:r>
              <a:rPr lang="ko-KR" altLang="en-US" sz="1600" b="1" dirty="0" smtClean="0"/>
              <a:t>회원 </a:t>
            </a:r>
            <a:r>
              <a:rPr lang="en-US" altLang="ko-KR" sz="1600" b="1" dirty="0"/>
              <a:t>1030</a:t>
            </a:r>
            <a:r>
              <a:rPr lang="ko-KR" altLang="en-US" sz="1600" b="1" dirty="0"/>
              <a:t>만명의 개인정보가 대거 유출된 것으로 나타났다</a:t>
            </a:r>
            <a:r>
              <a:rPr lang="en-US" altLang="ko-KR" sz="1600" b="1" dirty="0" smtClean="0"/>
              <a:t>.</a:t>
            </a:r>
          </a:p>
          <a:p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en-US" altLang="ko-KR" sz="1600" b="1" dirty="0" smtClean="0"/>
              <a:t>2016.07.26 </a:t>
            </a:r>
            <a:r>
              <a:rPr lang="ko-KR" altLang="en-US" sz="1600" b="1" dirty="0" smtClean="0"/>
              <a:t>보도자료</a:t>
            </a:r>
            <a:endParaRPr lang="ko-KR" altLang="en-US" sz="1600" b="1" dirty="0"/>
          </a:p>
        </p:txBody>
      </p:sp>
      <p:pic>
        <p:nvPicPr>
          <p:cNvPr id="3" name="Picture 2" descr="http://www.consumerwide.com/news/photo/201607/10768_16546_204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275184"/>
            <a:ext cx="4418856" cy="29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0. </a:t>
            </a:r>
            <a:r>
              <a:rPr lang="ko-KR" altLang="en-US" dirty="0" smtClean="0"/>
              <a:t>실습 환경</a:t>
            </a:r>
            <a:r>
              <a:rPr lang="en-US" altLang="ko-KR" dirty="0" smtClean="0"/>
              <a:t> </a:t>
            </a:r>
            <a:endParaRPr dirty="0"/>
          </a:p>
        </p:txBody>
      </p:sp>
      <p:sp>
        <p:nvSpPr>
          <p:cNvPr id="1946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09688" y="1500188"/>
            <a:ext cx="7143750" cy="428625"/>
          </a:xfrm>
        </p:spPr>
        <p:txBody>
          <a:bodyPr/>
          <a:lstStyle/>
          <a:p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90749" y="1340768"/>
            <a:ext cx="6630737" cy="51125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00706" y="3356992"/>
            <a:ext cx="390043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>
            <a:stCxn id="5" idx="1"/>
          </p:cNvCxnSpPr>
          <p:nvPr/>
        </p:nvCxnSpPr>
        <p:spPr>
          <a:xfrm rot="10800000">
            <a:off x="0" y="2204864"/>
            <a:ext cx="2300705" cy="16921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2523" y="4005064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192.168.85.1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3938887" y="1484784"/>
            <a:ext cx="514857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Windows 2003 (</a:t>
            </a:r>
            <a:r>
              <a:rPr lang="ko-KR" altLang="en-US" b="1" dirty="0" smtClean="0"/>
              <a:t>게시판 웹서버</a:t>
            </a:r>
            <a:r>
              <a:rPr lang="en-US" altLang="ko-KR" b="1" dirty="0" smtClean="0"/>
              <a:t>)</a:t>
            </a:r>
          </a:p>
          <a:p>
            <a:pPr algn="ctr"/>
            <a:r>
              <a:rPr lang="en-US" altLang="ko-KR" b="1" dirty="0" smtClean="0"/>
              <a:t>192.168.85.128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3944888" y="2492896"/>
            <a:ext cx="514857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Backtrack5</a:t>
            </a:r>
          </a:p>
          <a:p>
            <a:pPr algn="ctr"/>
            <a:r>
              <a:rPr lang="en-US" altLang="ko-KR" b="1" dirty="0" smtClean="0"/>
              <a:t>192.168.85.129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944888" y="3501008"/>
            <a:ext cx="514857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XP</a:t>
            </a:r>
          </a:p>
          <a:p>
            <a:pPr algn="ctr"/>
            <a:r>
              <a:rPr lang="en-US" altLang="ko-KR" b="1" dirty="0" smtClean="0"/>
              <a:t>192.168.85.130</a:t>
            </a:r>
            <a:endParaRPr lang="ko-KR" altLang="en-US" b="1" dirty="0"/>
          </a:p>
        </p:txBody>
      </p:sp>
      <p:sp>
        <p:nvSpPr>
          <p:cNvPr id="13" name="직사각형 12"/>
          <p:cNvSpPr/>
          <p:nvPr/>
        </p:nvSpPr>
        <p:spPr>
          <a:xfrm>
            <a:off x="2690749" y="3356992"/>
            <a:ext cx="390043" cy="1080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구부러진 연결선 14"/>
          <p:cNvCxnSpPr>
            <a:stCxn id="13" idx="3"/>
            <a:endCxn id="10" idx="1"/>
          </p:cNvCxnSpPr>
          <p:nvPr/>
        </p:nvCxnSpPr>
        <p:spPr>
          <a:xfrm flipV="1">
            <a:off x="3080792" y="1880828"/>
            <a:ext cx="858095" cy="20162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>
            <a:stCxn id="13" idx="3"/>
            <a:endCxn id="11" idx="1"/>
          </p:cNvCxnSpPr>
          <p:nvPr/>
        </p:nvCxnSpPr>
        <p:spPr>
          <a:xfrm flipV="1">
            <a:off x="3080792" y="2888940"/>
            <a:ext cx="864096" cy="10081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13" idx="3"/>
            <a:endCxn id="12" idx="1"/>
          </p:cNvCxnSpPr>
          <p:nvPr/>
        </p:nvCxnSpPr>
        <p:spPr>
          <a:xfrm>
            <a:off x="3080792" y="3897052"/>
            <a:ext cx="864096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00705" y="44371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NAT</a:t>
            </a:r>
            <a:endParaRPr lang="ko-KR" altLang="en-US" b="1" dirty="0"/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252413" y="274638"/>
            <a:ext cx="8629650" cy="582612"/>
          </a:xfrm>
          <a:prstGeom prst="rect">
            <a:avLst/>
          </a:prstGeom>
        </p:spPr>
        <p:txBody>
          <a:bodyPr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lang="ko-KR" altLang="en-US" sz="2800" b="1" kern="1200" dirty="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defTabSz="914400"/>
            <a:r>
              <a:rPr kumimoji="0" lang="en-US" altLang="ko-KR" dirty="0" smtClean="0"/>
              <a:t>0.1.1 </a:t>
            </a:r>
            <a:r>
              <a:rPr kumimoji="0" lang="ko-KR" altLang="en-US" dirty="0" smtClean="0"/>
              <a:t>실습환경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7102" y="1239143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WIN7 PC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3944888" y="4509120"/>
            <a:ext cx="514857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WIN7</a:t>
            </a:r>
          </a:p>
          <a:p>
            <a:pPr algn="ctr"/>
            <a:r>
              <a:rPr lang="en-US" altLang="ko-KR" b="1" dirty="0" smtClean="0"/>
              <a:t>192.168.85.131</a:t>
            </a:r>
            <a:endParaRPr lang="ko-KR" altLang="en-US" b="1" dirty="0"/>
          </a:p>
        </p:txBody>
      </p:sp>
      <p:cxnSp>
        <p:nvCxnSpPr>
          <p:cNvPr id="25" name="구부러진 연결선 24"/>
          <p:cNvCxnSpPr>
            <a:stCxn id="13" idx="3"/>
            <a:endCxn id="23" idx="1"/>
          </p:cNvCxnSpPr>
          <p:nvPr/>
        </p:nvCxnSpPr>
        <p:spPr>
          <a:xfrm>
            <a:off x="3080792" y="3897052"/>
            <a:ext cx="864096" cy="100811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944888" y="5517232"/>
            <a:ext cx="5148572" cy="7920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Kali</a:t>
            </a:r>
          </a:p>
          <a:p>
            <a:pPr algn="ctr"/>
            <a:r>
              <a:rPr lang="en-US" altLang="ko-KR" b="1" dirty="0" smtClean="0"/>
              <a:t>192.168.85.136</a:t>
            </a:r>
            <a:endParaRPr lang="ko-KR" altLang="en-US" b="1" dirty="0"/>
          </a:p>
        </p:txBody>
      </p:sp>
      <p:cxnSp>
        <p:nvCxnSpPr>
          <p:cNvPr id="20" name="구부러진 연결선 19"/>
          <p:cNvCxnSpPr>
            <a:stCxn id="13" idx="3"/>
            <a:endCxn id="19" idx="1"/>
          </p:cNvCxnSpPr>
          <p:nvPr/>
        </p:nvCxnSpPr>
        <p:spPr>
          <a:xfrm>
            <a:off x="3080792" y="3897052"/>
            <a:ext cx="864096" cy="201622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08984" y="908720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VMWare</a:t>
            </a:r>
            <a:r>
              <a:rPr lang="en-US" altLang="ko-KR" b="1" dirty="0" smtClean="0"/>
              <a:t> Workstation 12 Pro(12.1.1) </a:t>
            </a:r>
            <a:r>
              <a:rPr lang="ko-KR" altLang="en-US" b="1" dirty="0" smtClean="0"/>
              <a:t>설치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554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0.1.2 </a:t>
            </a:r>
            <a:r>
              <a:rPr lang="ko-KR" altLang="en-US" dirty="0" smtClean="0"/>
              <a:t>실습환경</a:t>
            </a:r>
            <a:endParaRPr dirty="0" smtClean="0"/>
          </a:p>
        </p:txBody>
      </p:sp>
      <p:sp>
        <p:nvSpPr>
          <p:cNvPr id="23554" name="내용 개체 틀 2"/>
          <p:cNvSpPr>
            <a:spLocks noGrp="1"/>
          </p:cNvSpPr>
          <p:nvPr>
            <p:ph type="body" sz="quarter" idx="11"/>
          </p:nvPr>
        </p:nvSpPr>
        <p:spPr>
          <a:xfrm>
            <a:off x="238125" y="1000125"/>
            <a:ext cx="9429750" cy="53091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b="1" dirty="0" smtClean="0"/>
              <a:t>VMWare Guest OS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6D849-A3D0-483F-AA5C-3019D7045ACD}" type="slidenum">
              <a:rPr lang="ko-KR" altLang="en-US"/>
              <a:pPr>
                <a:defRPr/>
              </a:pPr>
              <a:t>7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79616"/>
              </p:ext>
            </p:extLst>
          </p:nvPr>
        </p:nvGraphicFramePr>
        <p:xfrm>
          <a:off x="288031" y="1484784"/>
          <a:ext cx="9417497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899"/>
                <a:gridCol w="2204464"/>
                <a:gridCol w="2249309"/>
                <a:gridCol w="336882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Guest</a:t>
                      </a:r>
                      <a:r>
                        <a:rPr lang="en-US" altLang="ko-KR" baseline="0" dirty="0" smtClean="0"/>
                        <a:t> OS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192.168.85.128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administrator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IIS6 , MS-SQL 2005 Express, </a:t>
                      </a:r>
                      <a:r>
                        <a:rPr lang="en-US" altLang="ko-KR" sz="1800" dirty="0" err="1" smtClean="0"/>
                        <a:t>Jboard</a:t>
                      </a:r>
                      <a:r>
                        <a:rPr lang="en-US" altLang="ko-KR" sz="1800" dirty="0" smtClean="0"/>
                        <a:t>  </a:t>
                      </a:r>
                      <a:r>
                        <a:rPr lang="ko-KR" altLang="en-US" sz="1800" dirty="0" err="1" smtClean="0"/>
                        <a:t>웹게시판</a:t>
                      </a:r>
                      <a:r>
                        <a:rPr lang="ko-KR" altLang="en-US" sz="1800" dirty="0" smtClean="0"/>
                        <a:t> </a:t>
                      </a:r>
                      <a:r>
                        <a:rPr lang="en-US" altLang="ko-KR" sz="1800" dirty="0" smtClean="0"/>
                        <a:t>, </a:t>
                      </a:r>
                    </a:p>
                    <a:p>
                      <a:pPr latinLnBrk="1"/>
                      <a:r>
                        <a:rPr lang="en-US" altLang="ko-KR" sz="1800" dirty="0" smtClean="0"/>
                        <a:t>Apache / Tomcat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BackTrack5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192.168.85.129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apache2 , </a:t>
                      </a:r>
                      <a:r>
                        <a:rPr lang="en-US" altLang="ko-KR" sz="1800" dirty="0" err="1" smtClean="0"/>
                        <a:t>php</a:t>
                      </a:r>
                      <a:r>
                        <a:rPr lang="en-US" altLang="ko-KR" sz="180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XP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192.168.85.130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administrator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wireshark , cain&amp;abel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WIN7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192.168.85.131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administrator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wireshark , paros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Kali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192.168.85.136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apache2 , </a:t>
                      </a:r>
                      <a:r>
                        <a:rPr lang="en-US" altLang="ko-KR" sz="1800" dirty="0" err="1" smtClean="0"/>
                        <a:t>php</a:t>
                      </a:r>
                      <a:r>
                        <a:rPr lang="en-US" altLang="ko-KR" sz="180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HOST PC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192.168.85.1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2480" y="5013176"/>
            <a:ext cx="417646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0070C0"/>
                </a:solidFill>
              </a:rPr>
              <a:t>@ </a:t>
            </a:r>
            <a:r>
              <a:rPr lang="ko-KR" altLang="en-US" b="1" dirty="0" smtClean="0">
                <a:solidFill>
                  <a:srgbClr val="0070C0"/>
                </a:solidFill>
              </a:rPr>
              <a:t>윈도우 서버 사전 환경 설정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b="1" dirty="0" smtClean="0">
                <a:solidFill>
                  <a:srgbClr val="0070C0"/>
                </a:solidFill>
              </a:rPr>
              <a:t>Administrator </a:t>
            </a:r>
            <a:r>
              <a:rPr lang="ko-KR" altLang="en-US" b="1" dirty="0" smtClean="0">
                <a:solidFill>
                  <a:srgbClr val="0070C0"/>
                </a:solidFill>
              </a:rPr>
              <a:t>계정 로그인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b="1" dirty="0" smtClean="0">
                <a:solidFill>
                  <a:srgbClr val="0070C0"/>
                </a:solidFill>
              </a:rPr>
              <a:t>방화벽 해체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69024" y="5013176"/>
            <a:ext cx="38282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과정 종료후 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r>
              <a:rPr lang="ko-KR" altLang="en-US" sz="2800" b="1" dirty="0" smtClean="0">
                <a:solidFill>
                  <a:srgbClr val="FF0000"/>
                </a:solidFill>
              </a:rPr>
              <a:t>반드시 관련 자료 삭제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.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0.1.3 </a:t>
            </a:r>
            <a:r>
              <a:rPr lang="ko-KR" altLang="en-US" dirty="0" smtClean="0"/>
              <a:t>선수 과목</a:t>
            </a:r>
            <a:endParaRPr dirty="0" smtClean="0"/>
          </a:p>
        </p:txBody>
      </p:sp>
      <p:sp>
        <p:nvSpPr>
          <p:cNvPr id="23554" name="내용 개체 틀 2"/>
          <p:cNvSpPr>
            <a:spLocks noGrp="1"/>
          </p:cNvSpPr>
          <p:nvPr>
            <p:ph type="body" sz="quarter" idx="11"/>
          </p:nvPr>
        </p:nvSpPr>
        <p:spPr>
          <a:xfrm>
            <a:off x="238125" y="1000125"/>
            <a:ext cx="9429750" cy="5309195"/>
          </a:xfrm>
        </p:spPr>
        <p:txBody>
          <a:bodyPr/>
          <a:lstStyle/>
          <a:p>
            <a:r>
              <a:rPr lang="en-US" dirty="0" err="1" smtClean="0"/>
              <a:t>Wireshark</a:t>
            </a:r>
            <a:r>
              <a:rPr lang="en-US" dirty="0" smtClean="0"/>
              <a:t> </a:t>
            </a:r>
            <a:r>
              <a:rPr lang="ko-KR" altLang="en-US" dirty="0" smtClean="0"/>
              <a:t>설치 및 이해</a:t>
            </a:r>
            <a:endParaRPr lang="en-US" altLang="ko-KR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WIN7</a:t>
            </a:r>
            <a:r>
              <a:rPr lang="en-US" dirty="0" smtClean="0"/>
              <a:t> Paros </a:t>
            </a:r>
            <a:r>
              <a:rPr lang="ko-KR" altLang="en-US" dirty="0" smtClean="0"/>
              <a:t>설치 및 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Paros : </a:t>
            </a:r>
            <a:r>
              <a:rPr lang="ko-KR" altLang="en-US" dirty="0" smtClean="0"/>
              <a:t> 현재 </a:t>
            </a:r>
            <a:r>
              <a:rPr lang="en-US" altLang="ko-KR" dirty="0" smtClean="0"/>
              <a:t>32bit JDK</a:t>
            </a:r>
            <a:r>
              <a:rPr lang="ko-KR" altLang="en-US" dirty="0" smtClean="0"/>
              <a:t>에서 작동</a:t>
            </a:r>
          </a:p>
          <a:p>
            <a:pPr marL="938212" lvl="2" indent="-342900">
              <a:buFont typeface="+mj-lt"/>
              <a:buAutoNum type="arabicPeriod"/>
            </a:pPr>
            <a:r>
              <a:rPr lang="en-US" altLang="ko-KR" dirty="0" smtClean="0"/>
              <a:t>32bit JDK(jdk-7u75-windows-i586.exe) </a:t>
            </a:r>
            <a:r>
              <a:rPr lang="ko-KR" altLang="en-US" dirty="0" smtClean="0"/>
              <a:t>설치한다</a:t>
            </a:r>
            <a:r>
              <a:rPr lang="en-US" altLang="ko-KR" dirty="0" smtClean="0"/>
              <a:t>.</a:t>
            </a:r>
          </a:p>
          <a:p>
            <a:pPr marL="938212" lvl="2" indent="-342900">
              <a:buFont typeface="+mj-lt"/>
              <a:buAutoNum type="arabicPeriod"/>
            </a:pPr>
            <a:r>
              <a:rPr lang="en-US" altLang="ko-KR" dirty="0" err="1" smtClean="0"/>
              <a:t>paros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</a:t>
            </a:r>
          </a:p>
          <a:p>
            <a:pPr marL="938212" lvl="2" indent="-342900">
              <a:buFont typeface="+mj-lt"/>
              <a:buAutoNum type="arabicPeriod"/>
            </a:pPr>
            <a:r>
              <a:rPr lang="en-US" altLang="ko-KR" dirty="0" smtClean="0"/>
              <a:t>IE </a:t>
            </a:r>
            <a:r>
              <a:rPr lang="en-US" altLang="ko-KR" dirty="0" smtClean="0">
                <a:sym typeface="Wingdings" pitchFamily="2" charset="2"/>
              </a:rPr>
              <a:t> LAN Setting  Proxy Server : </a:t>
            </a:r>
            <a:r>
              <a:rPr lang="en-US" altLang="ko-KR" dirty="0" err="1" smtClean="0">
                <a:sym typeface="Wingdings" pitchFamily="2" charset="2"/>
              </a:rPr>
              <a:t>localhost</a:t>
            </a:r>
            <a:r>
              <a:rPr lang="en-US" altLang="ko-KR" dirty="0" smtClean="0">
                <a:sym typeface="Wingdings" pitchFamily="2" charset="2"/>
              </a:rPr>
              <a:t> : 8080 </a:t>
            </a:r>
            <a:r>
              <a:rPr lang="ko-KR" altLang="en-US" dirty="0" smtClean="0">
                <a:sym typeface="Wingdings" pitchFamily="2" charset="2"/>
              </a:rPr>
              <a:t>설정</a:t>
            </a:r>
            <a:endParaRPr lang="en-US" altLang="ko-KR" dirty="0" smtClean="0">
              <a:sym typeface="Wingdings" pitchFamily="2" charset="2"/>
            </a:endParaRPr>
          </a:p>
          <a:p>
            <a:pPr marL="938212" lvl="2" indent="-342900">
              <a:buNone/>
            </a:pPr>
            <a:r>
              <a:rPr lang="en-US" altLang="ko-KR" dirty="0" smtClean="0">
                <a:sym typeface="Wingdings" pitchFamily="2" charset="2"/>
              </a:rPr>
              <a:t>(</a:t>
            </a:r>
            <a:r>
              <a:rPr lang="ko-KR" altLang="en-US" dirty="0" smtClean="0">
                <a:sym typeface="Wingdings" pitchFamily="2" charset="2"/>
              </a:rPr>
              <a:t>참고</a:t>
            </a:r>
            <a:r>
              <a:rPr lang="en-US" altLang="ko-KR" dirty="0" smtClean="0">
                <a:sym typeface="Wingdings" pitchFamily="2" charset="2"/>
              </a:rPr>
              <a:t>) </a:t>
            </a:r>
            <a:r>
              <a:rPr lang="en-US" altLang="ko-KR" dirty="0" smtClean="0"/>
              <a:t>64bit OS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paros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바로가기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"</a:t>
            </a:r>
            <a:r>
              <a:rPr lang="ko-KR" altLang="en-US" dirty="0" smtClean="0"/>
              <a:t>대상</a:t>
            </a:r>
            <a:r>
              <a:rPr lang="en-US" altLang="ko-KR" dirty="0" smtClean="0"/>
              <a:t>"</a:t>
            </a:r>
            <a:r>
              <a:rPr lang="ko-KR" altLang="en-US" dirty="0" smtClean="0"/>
              <a:t>을 아래와 같이 변경 해야 함</a:t>
            </a:r>
            <a:r>
              <a:rPr lang="en-US" altLang="ko-KR" dirty="0" smtClean="0"/>
              <a:t>.</a:t>
            </a:r>
          </a:p>
          <a:p>
            <a:pPr marL="1212850" lvl="3" indent="-342900">
              <a:buNone/>
            </a:pPr>
            <a:r>
              <a:rPr lang="en-US" altLang="ko-KR" dirty="0" smtClean="0"/>
              <a:t>     C:\Windows\SysWOW64\javaw.exe -jar paros.jar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>
                <a:sym typeface="Wingdings" pitchFamily="2" charset="2"/>
              </a:rPr>
              <a:t>실습 </a:t>
            </a:r>
            <a:r>
              <a:rPr lang="en-US" altLang="ko-KR" dirty="0" smtClean="0">
                <a:sym typeface="Wingdings" pitchFamily="2" charset="2"/>
              </a:rPr>
              <a:t>: 1) </a:t>
            </a:r>
            <a:r>
              <a:rPr lang="en-US" altLang="ko-KR" dirty="0" err="1" smtClean="0">
                <a:sym typeface="Wingdings" pitchFamily="2" charset="2"/>
              </a:rPr>
              <a:t>naver</a:t>
            </a:r>
            <a:r>
              <a:rPr lang="ko-KR" altLang="en-US" dirty="0" smtClean="0">
                <a:sym typeface="Wingdings" pitchFamily="2" charset="2"/>
              </a:rPr>
              <a:t>검색</a:t>
            </a:r>
            <a:r>
              <a:rPr lang="en-US" altLang="ko-KR" dirty="0" smtClean="0">
                <a:sym typeface="Wingdings" pitchFamily="2" charset="2"/>
              </a:rPr>
              <a:t>: </a:t>
            </a:r>
            <a:r>
              <a:rPr lang="en-US" altLang="ko-KR" dirty="0" err="1" smtClean="0">
                <a:sym typeface="Wingdings" pitchFamily="2" charset="2"/>
              </a:rPr>
              <a:t>dns</a:t>
            </a:r>
            <a:r>
              <a:rPr lang="en-US" altLang="ko-KR" dirty="0" smtClean="0">
                <a:sym typeface="Wingdings" pitchFamily="2" charset="2"/>
              </a:rPr>
              <a:t>  </a:t>
            </a:r>
            <a:r>
              <a:rPr lang="en-US" altLang="ko-KR" dirty="0" err="1" smtClean="0">
                <a:sym typeface="Wingdings" pitchFamily="2" charset="2"/>
              </a:rPr>
              <a:t>paros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검색결과 변경</a:t>
            </a:r>
            <a:endParaRPr lang="en-US" altLang="ko-KR" dirty="0" smtClean="0">
              <a:sym typeface="Wingdings" pitchFamily="2" charset="2"/>
            </a:endParaRPr>
          </a:p>
          <a:p>
            <a:pPr lvl="1">
              <a:buNone/>
            </a:pPr>
            <a:r>
              <a:rPr lang="en-US" altLang="ko-KR" dirty="0" smtClean="0">
                <a:sym typeface="Wingdings" pitchFamily="2" charset="2"/>
              </a:rPr>
              <a:t>           2) </a:t>
            </a:r>
            <a:r>
              <a:rPr lang="en-US" altLang="ko-KR" dirty="0" err="1" smtClean="0">
                <a:sym typeface="Wingdings" pitchFamily="2" charset="2"/>
              </a:rPr>
              <a:t>daum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err="1" smtClean="0">
                <a:sym typeface="Wingdings" pitchFamily="2" charset="2"/>
              </a:rPr>
              <a:t>접속시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naver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ko-KR" altLang="en-US" dirty="0" smtClean="0">
                <a:sym typeface="Wingdings" pitchFamily="2" charset="2"/>
              </a:rPr>
              <a:t>로그 변경</a:t>
            </a:r>
            <a:endParaRPr lang="en-US" altLang="ko-KR" dirty="0" smtClean="0"/>
          </a:p>
          <a:p>
            <a:endParaRPr lang="en-US" dirty="0" smtClean="0"/>
          </a:p>
          <a:p>
            <a:pPr lvl="1"/>
            <a:endParaRPr sz="1600" dirty="0"/>
          </a:p>
          <a:p>
            <a:pPr lvl="1"/>
            <a:endParaRPr 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26D849-A3D0-483F-AA5C-3019D7045ACD}" type="slidenum">
              <a:rPr lang="ko-KR" altLang="en-US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446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592" y="4869160"/>
            <a:ext cx="3872210" cy="1684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177136" y="1196752"/>
            <a:ext cx="354295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</a:rPr>
              <a:t>자주 사용되는 웹 프락시 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Tool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</a:rPr>
              <a:t>- Paros, Burp Suite, Zap</a:t>
            </a:r>
            <a:endParaRPr lang="ko-KR" alt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48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/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1. Web Service </a:t>
            </a:r>
            <a:r>
              <a:rPr lang="ko-KR" altLang="en-US" dirty="0" smtClean="0"/>
              <a:t>보안</a:t>
            </a:r>
            <a:r>
              <a:rPr lang="en-US" altLang="ko-KR" dirty="0" smtClean="0"/>
              <a:t> </a:t>
            </a:r>
            <a:endParaRPr dirty="0"/>
          </a:p>
        </p:txBody>
      </p:sp>
      <p:sp>
        <p:nvSpPr>
          <p:cNvPr id="19460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309688" y="1500188"/>
            <a:ext cx="7143750" cy="428625"/>
          </a:xfrm>
        </p:spPr>
        <p:txBody>
          <a:bodyPr/>
          <a:lstStyle/>
          <a:p>
            <a:endParaRPr smtClean="0"/>
          </a:p>
        </p:txBody>
      </p:sp>
    </p:spTree>
    <p:extLst>
      <p:ext uri="{BB962C8B-B14F-4D97-AF65-F5344CB8AC3E}">
        <p14:creationId xmlns:p14="http://schemas.microsoft.com/office/powerpoint/2010/main" val="21416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테마1">
  <a:themeElements>
    <a:clrScheme name="사용자 지정 1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4F77A0"/>
      </a:accent3>
      <a:accent4>
        <a:srgbClr val="A694B7"/>
      </a:accent4>
      <a:accent5>
        <a:srgbClr val="D0BDDF"/>
      </a:accent5>
      <a:accent6>
        <a:srgbClr val="7C6394"/>
      </a:accent6>
      <a:hlink>
        <a:srgbClr val="518592"/>
      </a:hlink>
      <a:folHlink>
        <a:srgbClr val="6B5680"/>
      </a:folHlink>
    </a:clrScheme>
    <a:fontScheme name="맑은고딕 by lvuno">
      <a:majorFont>
        <a:latin typeface="Arial Rounded MT Bold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 w="12700">
          <a:solidFill>
            <a:schemeClr val="bg1">
              <a:lumMod val="65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lvuno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4F77A0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맑은고딕 by lvuno">
      <a:majorFont>
        <a:latin typeface="Arial Rounded MT Bold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고딕 by lvuno">
      <a:majorFont>
        <a:latin typeface="Arial Rounded MT Bold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88081</TotalTime>
  <Words>504</Words>
  <Application>Microsoft Office PowerPoint</Application>
  <PresentationFormat>A4 용지(210x297mm)</PresentationFormat>
  <Paragraphs>144</Paragraphs>
  <Slides>13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테마1</vt:lpstr>
      <vt:lpstr>PowerPoint 프레젠테이션</vt:lpstr>
      <vt:lpstr>Contents</vt:lpstr>
      <vt:lpstr>정보 유출 사례</vt:lpstr>
      <vt:lpstr>정보 유출 사례</vt:lpstr>
      <vt:lpstr>0. 실습 환경 </vt:lpstr>
      <vt:lpstr>PowerPoint 프레젠테이션</vt:lpstr>
      <vt:lpstr>0.1.2 실습환경</vt:lpstr>
      <vt:lpstr>0.1.3 선수 과목</vt:lpstr>
      <vt:lpstr>1. Web Service 보안 </vt:lpstr>
      <vt:lpstr>1.1 Web 기초</vt:lpstr>
      <vt:lpstr>1.1.1 World Wide Web</vt:lpstr>
      <vt:lpstr>1.1.1 World Wide Web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/ Linux Forensics</dc:title>
  <dc:creator>Administrator</dc:creator>
  <cp:keywords>Forensic; Unix; Linux</cp:keywords>
  <cp:lastModifiedBy>monitor</cp:lastModifiedBy>
  <cp:revision>8030</cp:revision>
  <dcterms:created xsi:type="dcterms:W3CDTF">2007-08-09T03:58:38Z</dcterms:created>
  <dcterms:modified xsi:type="dcterms:W3CDTF">2019-06-18T00:21:08Z</dcterms:modified>
</cp:coreProperties>
</file>