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8" r:id="rId6"/>
    <p:sldId id="259" r:id="rId7"/>
    <p:sldId id="260" r:id="rId8"/>
    <p:sldId id="261" r:id="rId9"/>
    <p:sldId id="263" r:id="rId10"/>
    <p:sldId id="264" r:id="rId11"/>
    <p:sldId id="265" r:id="rId12"/>
    <p:sldId id="266" r:id="rId13"/>
    <p:sldId id="273" r:id="rId14"/>
    <p:sldId id="267" r:id="rId15"/>
    <p:sldId id="268" r:id="rId16"/>
    <p:sldId id="269" r:id="rId17"/>
    <p:sldId id="270"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A5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38" autoAdjust="0"/>
    <p:restoredTop sz="97566" autoAdjust="0"/>
  </p:normalViewPr>
  <p:slideViewPr>
    <p:cSldViewPr snapToGrid="0">
      <p:cViewPr varScale="1">
        <p:scale>
          <a:sx n="156" d="100"/>
          <a:sy n="156" d="100"/>
        </p:scale>
        <p:origin x="120" y="328"/>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dirty="0"/>
              <a:pPr/>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6DFF08F-DC6B-4601-B491-B0F83F6DD2DA}" type="datetimeFigureOut">
              <a:rPr lang="en-US" dirty="0"/>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编辑母版文本样式</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5/4/2020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5/4/2020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5/4/2020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96DFF08F-DC6B-4601-B491-B0F83F6DD2DA}" type="datetimeFigureOut">
              <a:rPr lang="en-US" dirty="0"/>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7616CA0-919D-4A49-9C8A-62FDFB3A5183}" type="datetimeFigureOut">
              <a:rPr lang="en-US" dirty="0"/>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96DFF08F-DC6B-4601-B491-B0F83F6DD2DA}" type="datetimeFigureOut">
              <a:rPr lang="en-US" dirty="0"/>
              <a:pPr/>
              <a:t>5/4/2020</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image" Target="../media/image22.emf"/><Relationship Id="rId7" Type="http://schemas.openxmlformats.org/officeDocument/2006/relationships/image" Target="../media/image26.emf"/><Relationship Id="rId2" Type="http://schemas.openxmlformats.org/officeDocument/2006/relationships/image" Target="../media/image21.emf"/><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 Id="rId9" Type="http://schemas.openxmlformats.org/officeDocument/2006/relationships/image" Target="../media/image28.emf"/></Relationships>
</file>

<file path=ppt/slides/_rels/slide13.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image" Target="../media/image22.emf"/><Relationship Id="rId7" Type="http://schemas.openxmlformats.org/officeDocument/2006/relationships/image" Target="../media/image29.emf"/><Relationship Id="rId2" Type="http://schemas.openxmlformats.org/officeDocument/2006/relationships/image" Target="../media/image21.emf"/><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image" Target="../media/image24.emf"/><Relationship Id="rId4" Type="http://schemas.openxmlformats.org/officeDocument/2006/relationships/image" Target="../media/image23.emf"/><Relationship Id="rId9" Type="http://schemas.openxmlformats.org/officeDocument/2006/relationships/image" Target="../media/image31.emf"/></Relationships>
</file>

<file path=ppt/slides/_rels/slide14.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image" Target="../media/image22.emf"/><Relationship Id="rId7" Type="http://schemas.openxmlformats.org/officeDocument/2006/relationships/image" Target="../media/image32.emf"/><Relationship Id="rId2" Type="http://schemas.openxmlformats.org/officeDocument/2006/relationships/image" Target="../media/image21.emf"/><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image" Target="../media/image24.emf"/><Relationship Id="rId4" Type="http://schemas.openxmlformats.org/officeDocument/2006/relationships/image" Target="../media/image23.emf"/><Relationship Id="rId9" Type="http://schemas.openxmlformats.org/officeDocument/2006/relationships/image" Target="../media/image34.emf"/></Relationships>
</file>

<file path=ppt/slides/_rels/slide15.xml.rels><?xml version="1.0" encoding="UTF-8" standalone="yes"?>
<Relationships xmlns="http://schemas.openxmlformats.org/package/2006/relationships"><Relationship Id="rId3" Type="http://schemas.openxmlformats.org/officeDocument/2006/relationships/hyperlink" Target="https://blog.csdn.net/sixdaycoder/article/details/47680831" TargetMode="External"/><Relationship Id="rId2" Type="http://schemas.openxmlformats.org/officeDocument/2006/relationships/hyperlink" Target="https://www.renfei.org/blog/bipartite-matching.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EB60EA-7E48-421E-BF3D-0EB86E1344AC}"/>
              </a:ext>
            </a:extLst>
          </p:cNvPr>
          <p:cNvSpPr>
            <a:spLocks noGrp="1"/>
          </p:cNvSpPr>
          <p:nvPr>
            <p:ph type="ctrTitle"/>
          </p:nvPr>
        </p:nvSpPr>
        <p:spPr/>
        <p:txBody>
          <a:bodyPr/>
          <a:lstStyle/>
          <a:p>
            <a:r>
              <a:rPr lang="zh-CN" altLang="en-US" dirty="0"/>
              <a:t>二分图</a:t>
            </a:r>
          </a:p>
        </p:txBody>
      </p:sp>
      <p:sp>
        <p:nvSpPr>
          <p:cNvPr id="3" name="副标题 2">
            <a:extLst>
              <a:ext uri="{FF2B5EF4-FFF2-40B4-BE49-F238E27FC236}">
                <a16:creationId xmlns:a16="http://schemas.microsoft.com/office/drawing/2014/main" id="{7694DFDA-2CDF-4667-A0D2-646035581016}"/>
              </a:ext>
            </a:extLst>
          </p:cNvPr>
          <p:cNvSpPr>
            <a:spLocks noGrp="1"/>
          </p:cNvSpPr>
          <p:nvPr>
            <p:ph type="subTitle" idx="1"/>
          </p:nvPr>
        </p:nvSpPr>
        <p:spPr/>
        <p:txBody>
          <a:bodyPr/>
          <a:lstStyle/>
          <a:p>
            <a:r>
              <a:rPr lang="en-US" altLang="zh-CN" dirty="0"/>
              <a:t>Bipartite Graph</a:t>
            </a:r>
            <a:endParaRPr lang="zh-CN" altLang="en-US" dirty="0"/>
          </a:p>
        </p:txBody>
      </p:sp>
    </p:spTree>
    <p:extLst>
      <p:ext uri="{BB962C8B-B14F-4D97-AF65-F5344CB8AC3E}">
        <p14:creationId xmlns:p14="http://schemas.microsoft.com/office/powerpoint/2010/main" val="3923137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E7217B-B711-43D4-9F04-C49346F892AB}"/>
              </a:ext>
            </a:extLst>
          </p:cNvPr>
          <p:cNvSpPr>
            <a:spLocks noGrp="1"/>
          </p:cNvSpPr>
          <p:nvPr>
            <p:ph type="title"/>
          </p:nvPr>
        </p:nvSpPr>
        <p:spPr/>
        <p:txBody>
          <a:bodyPr/>
          <a:lstStyle/>
          <a:p>
            <a:r>
              <a:rPr lang="zh-CN" altLang="en-US" b="1" dirty="0"/>
              <a:t>匈牙利树</a:t>
            </a:r>
            <a:endParaRPr lang="zh-CN" altLang="en-US" dirty="0"/>
          </a:p>
        </p:txBody>
      </p:sp>
      <p:pic>
        <p:nvPicPr>
          <p:cNvPr id="2050" name="Picture 2" descr="7">
            <a:extLst>
              <a:ext uri="{FF2B5EF4-FFF2-40B4-BE49-F238E27FC236}">
                <a16:creationId xmlns:a16="http://schemas.microsoft.com/office/drawing/2014/main" id="{C157539F-D67B-42B3-AFFB-3242B2780A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921" y="2084832"/>
            <a:ext cx="1333500" cy="22955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8">
            <a:extLst>
              <a:ext uri="{FF2B5EF4-FFF2-40B4-BE49-F238E27FC236}">
                <a16:creationId xmlns:a16="http://schemas.microsoft.com/office/drawing/2014/main" id="{29B57A6C-48D3-473D-8288-C66E80CD98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7117" y="2084832"/>
            <a:ext cx="1381125" cy="2228850"/>
          </a:xfrm>
          <a:prstGeom prst="rect">
            <a:avLst/>
          </a:prstGeom>
          <a:noFill/>
          <a:extLst>
            <a:ext uri="{909E8E84-426E-40DD-AFC4-6F175D3DCCD1}">
              <a14:hiddenFill xmlns:a14="http://schemas.microsoft.com/office/drawing/2010/main">
                <a:solidFill>
                  <a:srgbClr val="FFFFFF"/>
                </a:solidFill>
              </a14:hiddenFill>
            </a:ext>
          </a:extLst>
        </p:spPr>
      </p:pic>
      <p:sp>
        <p:nvSpPr>
          <p:cNvPr id="4" name="箭头: 右 3">
            <a:extLst>
              <a:ext uri="{FF2B5EF4-FFF2-40B4-BE49-F238E27FC236}">
                <a16:creationId xmlns:a16="http://schemas.microsoft.com/office/drawing/2014/main" id="{4A495D2E-E8F4-451B-BE9C-F8CBCDDBCF8E}"/>
              </a:ext>
            </a:extLst>
          </p:cNvPr>
          <p:cNvSpPr/>
          <p:nvPr/>
        </p:nvSpPr>
        <p:spPr>
          <a:xfrm>
            <a:off x="2269671" y="2988129"/>
            <a:ext cx="277586" cy="204107"/>
          </a:xfrm>
          <a:prstGeom prst="rightArrow">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4" name="Picture 6" descr="9">
            <a:extLst>
              <a:ext uri="{FF2B5EF4-FFF2-40B4-BE49-F238E27FC236}">
                <a16:creationId xmlns:a16="http://schemas.microsoft.com/office/drawing/2014/main" id="{FA802744-78DB-444D-8841-CC6193BA08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9136" y="1942419"/>
            <a:ext cx="2819400" cy="2295525"/>
          </a:xfrm>
          <a:prstGeom prst="rect">
            <a:avLst/>
          </a:prstGeom>
          <a:noFill/>
          <a:extLst>
            <a:ext uri="{909E8E84-426E-40DD-AFC4-6F175D3DCCD1}">
              <a14:hiddenFill xmlns:a14="http://schemas.microsoft.com/office/drawing/2010/main">
                <a:solidFill>
                  <a:srgbClr val="FFFFFF"/>
                </a:solidFill>
              </a14:hiddenFill>
            </a:ext>
          </a:extLst>
        </p:spPr>
      </p:pic>
      <p:sp>
        <p:nvSpPr>
          <p:cNvPr id="8" name="箭头: 右 7">
            <a:extLst>
              <a:ext uri="{FF2B5EF4-FFF2-40B4-BE49-F238E27FC236}">
                <a16:creationId xmlns:a16="http://schemas.microsoft.com/office/drawing/2014/main" id="{7C996B28-4DDD-43A3-8752-4B85ECE11D5C}"/>
              </a:ext>
            </a:extLst>
          </p:cNvPr>
          <p:cNvSpPr/>
          <p:nvPr/>
        </p:nvSpPr>
        <p:spPr>
          <a:xfrm>
            <a:off x="6330043" y="2881529"/>
            <a:ext cx="277586" cy="204107"/>
          </a:xfrm>
          <a:prstGeom prst="rightArrow">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47124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D14EAA4-A618-4CD5-8F5C-B5F35DB22234}"/>
              </a:ext>
            </a:extLst>
          </p:cNvPr>
          <p:cNvSpPr txBox="1">
            <a:spLocks/>
          </p:cNvSpPr>
          <p:nvPr/>
        </p:nvSpPr>
        <p:spPr>
          <a:xfrm>
            <a:off x="1024127" y="548640"/>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a:lstStyle>
          <a:p>
            <a:r>
              <a:rPr lang="zh-CN" altLang="en-US" b="1" dirty="0"/>
              <a:t>最大匹配问题：匈牙利算法</a:t>
            </a:r>
            <a:endParaRPr lang="zh-CN" altLang="en-US" dirty="0"/>
          </a:p>
        </p:txBody>
      </p:sp>
      <p:sp>
        <p:nvSpPr>
          <p:cNvPr id="5" name="矩形 4">
            <a:extLst>
              <a:ext uri="{FF2B5EF4-FFF2-40B4-BE49-F238E27FC236}">
                <a16:creationId xmlns:a16="http://schemas.microsoft.com/office/drawing/2014/main" id="{70824462-89B6-42DD-A1C7-FFA105CC1BE9}"/>
              </a:ext>
            </a:extLst>
          </p:cNvPr>
          <p:cNvSpPr/>
          <p:nvPr/>
        </p:nvSpPr>
        <p:spPr>
          <a:xfrm>
            <a:off x="868135" y="1856992"/>
            <a:ext cx="10749643" cy="646331"/>
          </a:xfrm>
          <a:prstGeom prst="rect">
            <a:avLst/>
          </a:prstGeom>
        </p:spPr>
        <p:txBody>
          <a:bodyPr wrap="square">
            <a:spAutoFit/>
          </a:bodyPr>
          <a:lstStyle/>
          <a:p>
            <a:r>
              <a:rPr lang="zh-CN" altLang="en-US" dirty="0">
                <a:solidFill>
                  <a:srgbClr val="444444"/>
                </a:solidFill>
                <a:latin typeface="Open Sans" panose="020B0606030504020204" pitchFamily="34" charset="0"/>
              </a:rPr>
              <a:t>可以通过不停地找增广路来增加匹配中的匹配边和匹配点。找不到增广路时，达到最大匹配（这是增广路定理）。</a:t>
            </a:r>
            <a:endParaRPr lang="zh-CN" altLang="en-US" dirty="0"/>
          </a:p>
        </p:txBody>
      </p:sp>
      <p:sp>
        <p:nvSpPr>
          <p:cNvPr id="6" name="矩形 5">
            <a:extLst>
              <a:ext uri="{FF2B5EF4-FFF2-40B4-BE49-F238E27FC236}">
                <a16:creationId xmlns:a16="http://schemas.microsoft.com/office/drawing/2014/main" id="{46908B75-6410-4290-A738-3988A967EA1B}"/>
              </a:ext>
            </a:extLst>
          </p:cNvPr>
          <p:cNvSpPr/>
          <p:nvPr/>
        </p:nvSpPr>
        <p:spPr>
          <a:xfrm>
            <a:off x="868135" y="2598003"/>
            <a:ext cx="2492990" cy="369332"/>
          </a:xfrm>
          <a:prstGeom prst="rect">
            <a:avLst/>
          </a:prstGeom>
        </p:spPr>
        <p:txBody>
          <a:bodyPr wrap="none">
            <a:spAutoFit/>
          </a:bodyPr>
          <a:lstStyle/>
          <a:p>
            <a:r>
              <a:rPr lang="zh-CN" altLang="en-US" b="1">
                <a:solidFill>
                  <a:srgbClr val="444444"/>
                </a:solidFill>
                <a:latin typeface="Open Sans" panose="020B0606030504020204" pitchFamily="34" charset="0"/>
              </a:rPr>
              <a:t>匈牙利算法的要点如下</a:t>
            </a:r>
            <a:endParaRPr lang="zh-CN" altLang="en-US" dirty="0"/>
          </a:p>
        </p:txBody>
      </p:sp>
      <p:sp>
        <p:nvSpPr>
          <p:cNvPr id="9" name="Rectangle 4">
            <a:extLst>
              <a:ext uri="{FF2B5EF4-FFF2-40B4-BE49-F238E27FC236}">
                <a16:creationId xmlns:a16="http://schemas.microsoft.com/office/drawing/2014/main" id="{D4CD0CCA-2141-45BC-8972-66CFB6C11E0B}"/>
              </a:ext>
            </a:extLst>
          </p:cNvPr>
          <p:cNvSpPr>
            <a:spLocks noChangeArrowheads="1"/>
          </p:cNvSpPr>
          <p:nvPr/>
        </p:nvSpPr>
        <p:spPr bwMode="auto">
          <a:xfrm rot="10800000" flipV="1">
            <a:off x="934801" y="3024736"/>
            <a:ext cx="10193120" cy="2215991"/>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0" rIns="1269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zh-CN" sz="1800" b="0" i="0" u="none" strike="noStrike" cap="none" normalizeH="0" baseline="0" dirty="0">
                <a:ln>
                  <a:noFill/>
                </a:ln>
                <a:solidFill>
                  <a:srgbClr val="444444"/>
                </a:solidFill>
                <a:effectLst/>
                <a:latin typeface="Open Sans" panose="020B0606030504020204" pitchFamily="34" charset="0"/>
                <a:cs typeface="Open Sans" panose="020B0606030504020204" pitchFamily="34" charset="0"/>
              </a:rPr>
              <a:t>从左边第 1 个顶点开始，挑选未匹配点进行搜索，寻找增广路。</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zh-CN" altLang="zh-CN" sz="1800" b="0" i="0" u="none" strike="noStrike" cap="none" normalizeH="0" baseline="0" dirty="0">
                <a:ln>
                  <a:noFill/>
                </a:ln>
                <a:solidFill>
                  <a:srgbClr val="444444"/>
                </a:solidFill>
                <a:effectLst/>
                <a:latin typeface="Open Sans" panose="020B0606030504020204" pitchFamily="34" charset="0"/>
                <a:cs typeface="Open Sans" panose="020B0606030504020204" pitchFamily="34" charset="0"/>
              </a:rPr>
              <a:t>如果经过一个未匹配点，说明寻找成功。更新路径信息，匹配边数 +1，停止搜索。</a:t>
            </a: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zh-CN" altLang="zh-CN" sz="1800" b="0" i="0" u="none" strike="noStrike" cap="none" normalizeH="0" baseline="0" dirty="0">
                <a:ln>
                  <a:noFill/>
                </a:ln>
                <a:solidFill>
                  <a:srgbClr val="444444"/>
                </a:solidFill>
                <a:effectLst/>
                <a:latin typeface="Open Sans" panose="020B0606030504020204" pitchFamily="34" charset="0"/>
                <a:cs typeface="Open Sans" panose="020B0606030504020204" pitchFamily="34" charset="0"/>
              </a:rPr>
              <a:t>如果一直没有找到增广路，则不再从这个点开始搜索。事实上，此时搜索后会形成一棵匈牙利树。我们可以永久性地把它从图中删去，而不影响结果。</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zh-CN" altLang="zh-CN" sz="1800" b="0" i="0" u="none" strike="noStrike" cap="none" normalizeH="0" baseline="0" dirty="0">
                <a:ln>
                  <a:noFill/>
                </a:ln>
                <a:solidFill>
                  <a:srgbClr val="444444"/>
                </a:solidFill>
                <a:effectLst/>
                <a:latin typeface="Open Sans" panose="020B0606030504020204" pitchFamily="34" charset="0"/>
                <a:cs typeface="Open Sans" panose="020B0606030504020204" pitchFamily="34" charset="0"/>
              </a:rPr>
              <a:t>由于找到增广路之后需要沿着路径更新匹配，所以我们需要一个结构来记录路径上的点。DFS 版本通过函数调用隐式地使用一个栈，而 BFS 版本使用 </a:t>
            </a:r>
            <a:r>
              <a:rPr kumimoji="0" lang="zh-CN" altLang="zh-CN" sz="1000" b="0" i="0" u="none" strike="noStrike" cap="none" normalizeH="0" baseline="0" dirty="0">
                <a:ln>
                  <a:noFill/>
                </a:ln>
                <a:solidFill>
                  <a:srgbClr val="C7254E"/>
                </a:solidFill>
                <a:effectLst/>
                <a:latin typeface="Consolas" panose="020B0609020204030204" pitchFamily="49" charset="0"/>
                <a:cs typeface="Open Sans" panose="020B0606030504020204" pitchFamily="34" charset="0"/>
              </a:rPr>
              <a:t>prev</a:t>
            </a:r>
            <a:r>
              <a:rPr kumimoji="0" lang="zh-CN" altLang="zh-CN" sz="400" b="0" i="0" u="none" strike="noStrike" cap="none" normalizeH="0" baseline="0" dirty="0">
                <a:ln>
                  <a:noFill/>
                </a:ln>
                <a:solidFill>
                  <a:srgbClr val="444444"/>
                </a:solidFill>
                <a:effectLst/>
                <a:latin typeface="Open Sans" panose="020B0606030504020204" pitchFamily="34" charset="0"/>
                <a:cs typeface="Open Sans" panose="020B0606030504020204" pitchFamily="34" charset="0"/>
              </a:rPr>
              <a:t> </a:t>
            </a:r>
            <a:r>
              <a:rPr kumimoji="0" lang="zh-CN" altLang="zh-CN" sz="1800" b="0" i="0" u="none" strike="noStrike" cap="none" normalizeH="0" baseline="0" dirty="0">
                <a:ln>
                  <a:noFill/>
                </a:ln>
                <a:solidFill>
                  <a:srgbClr val="444444"/>
                </a:solidFill>
                <a:effectLst/>
                <a:latin typeface="Open Sans" panose="020B0606030504020204" pitchFamily="34" charset="0"/>
                <a:cs typeface="Open Sans" panose="020B0606030504020204" pitchFamily="34" charset="0"/>
              </a:rPr>
              <a:t>数组。</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矩形 9">
            <a:extLst>
              <a:ext uri="{FF2B5EF4-FFF2-40B4-BE49-F238E27FC236}">
                <a16:creationId xmlns:a16="http://schemas.microsoft.com/office/drawing/2014/main" id="{310A8DFB-3599-421F-86F9-0BD825D43E60}"/>
              </a:ext>
            </a:extLst>
          </p:cNvPr>
          <p:cNvSpPr/>
          <p:nvPr/>
        </p:nvSpPr>
        <p:spPr>
          <a:xfrm>
            <a:off x="934801" y="5392807"/>
            <a:ext cx="5070812" cy="369332"/>
          </a:xfrm>
          <a:prstGeom prst="rect">
            <a:avLst/>
          </a:prstGeom>
        </p:spPr>
        <p:txBody>
          <a:bodyPr wrap="none">
            <a:spAutoFit/>
          </a:bodyPr>
          <a:lstStyle/>
          <a:p>
            <a:r>
              <a:rPr lang="zh-CN" altLang="en-US" dirty="0"/>
              <a:t>https://www.renfei.org/blog/bipartite-matching.html</a:t>
            </a:r>
          </a:p>
        </p:txBody>
      </p:sp>
    </p:spTree>
    <p:extLst>
      <p:ext uri="{BB962C8B-B14F-4D97-AF65-F5344CB8AC3E}">
        <p14:creationId xmlns:p14="http://schemas.microsoft.com/office/powerpoint/2010/main" val="2203873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0E393F-4905-405A-BACE-5957C8821989}"/>
              </a:ext>
            </a:extLst>
          </p:cNvPr>
          <p:cNvSpPr>
            <a:spLocks noGrp="1"/>
          </p:cNvSpPr>
          <p:nvPr>
            <p:ph type="title"/>
          </p:nvPr>
        </p:nvSpPr>
        <p:spPr/>
        <p:txBody>
          <a:bodyPr/>
          <a:lstStyle/>
          <a:p>
            <a:r>
              <a:rPr lang="zh-CN" altLang="en-US" b="1" dirty="0"/>
              <a:t>匈牙利算法演示</a:t>
            </a:r>
            <a:r>
              <a:rPr lang="en-US" altLang="zh-CN" b="1" dirty="0"/>
              <a:t>CF-1348F</a:t>
            </a:r>
            <a:endParaRPr lang="zh-CN" altLang="en-US" dirty="0"/>
          </a:p>
        </p:txBody>
      </p:sp>
      <p:pic>
        <p:nvPicPr>
          <p:cNvPr id="4" name="图片 3">
            <a:extLst>
              <a:ext uri="{FF2B5EF4-FFF2-40B4-BE49-F238E27FC236}">
                <a16:creationId xmlns:a16="http://schemas.microsoft.com/office/drawing/2014/main" id="{C46173AA-A645-410A-BDC0-1BF2DDCCEEC5}"/>
              </a:ext>
            </a:extLst>
          </p:cNvPr>
          <p:cNvPicPr>
            <a:picLocks noChangeAspect="1"/>
          </p:cNvPicPr>
          <p:nvPr/>
        </p:nvPicPr>
        <p:blipFill>
          <a:blip r:embed="rId2"/>
          <a:stretch>
            <a:fillRect/>
          </a:stretch>
        </p:blipFill>
        <p:spPr>
          <a:xfrm>
            <a:off x="730703" y="2007507"/>
            <a:ext cx="2533650" cy="2336800"/>
          </a:xfrm>
          <a:prstGeom prst="rect">
            <a:avLst/>
          </a:prstGeom>
        </p:spPr>
      </p:pic>
      <p:pic>
        <p:nvPicPr>
          <p:cNvPr id="5" name="图片 4">
            <a:extLst>
              <a:ext uri="{FF2B5EF4-FFF2-40B4-BE49-F238E27FC236}">
                <a16:creationId xmlns:a16="http://schemas.microsoft.com/office/drawing/2014/main" id="{2C4A2463-FF7F-4A89-9BDB-6ABFA558521E}"/>
              </a:ext>
            </a:extLst>
          </p:cNvPr>
          <p:cNvPicPr>
            <a:picLocks noChangeAspect="1"/>
          </p:cNvPicPr>
          <p:nvPr/>
        </p:nvPicPr>
        <p:blipFill>
          <a:blip r:embed="rId3"/>
          <a:stretch>
            <a:fillRect/>
          </a:stretch>
        </p:blipFill>
        <p:spPr>
          <a:xfrm>
            <a:off x="4136572" y="2520950"/>
            <a:ext cx="2051050" cy="1816100"/>
          </a:xfrm>
          <a:prstGeom prst="rect">
            <a:avLst/>
          </a:prstGeom>
        </p:spPr>
      </p:pic>
      <p:sp>
        <p:nvSpPr>
          <p:cNvPr id="6" name="箭头: 右 5">
            <a:extLst>
              <a:ext uri="{FF2B5EF4-FFF2-40B4-BE49-F238E27FC236}">
                <a16:creationId xmlns:a16="http://schemas.microsoft.com/office/drawing/2014/main" id="{E76B99CD-E4ED-42B9-8E41-D83D16FEFFAE}"/>
              </a:ext>
            </a:extLst>
          </p:cNvPr>
          <p:cNvSpPr/>
          <p:nvPr/>
        </p:nvSpPr>
        <p:spPr>
          <a:xfrm>
            <a:off x="3469821" y="3212646"/>
            <a:ext cx="461283" cy="302079"/>
          </a:xfrm>
          <a:prstGeom prst="rightArrow">
            <a:avLst/>
          </a:prstGeom>
          <a:solidFill>
            <a:srgbClr val="C00000"/>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71496255-09DA-428E-885C-841662117907}"/>
              </a:ext>
            </a:extLst>
          </p:cNvPr>
          <p:cNvPicPr>
            <a:picLocks noChangeAspect="1"/>
          </p:cNvPicPr>
          <p:nvPr/>
        </p:nvPicPr>
        <p:blipFill>
          <a:blip r:embed="rId4"/>
          <a:stretch>
            <a:fillRect/>
          </a:stretch>
        </p:blipFill>
        <p:spPr>
          <a:xfrm>
            <a:off x="6940550" y="2528207"/>
            <a:ext cx="2051050" cy="1816100"/>
          </a:xfrm>
          <a:prstGeom prst="rect">
            <a:avLst/>
          </a:prstGeom>
        </p:spPr>
      </p:pic>
      <p:pic>
        <p:nvPicPr>
          <p:cNvPr id="8" name="图片 7">
            <a:extLst>
              <a:ext uri="{FF2B5EF4-FFF2-40B4-BE49-F238E27FC236}">
                <a16:creationId xmlns:a16="http://schemas.microsoft.com/office/drawing/2014/main" id="{4E0DF231-1A3A-4F8D-933A-D594199C34D0}"/>
              </a:ext>
            </a:extLst>
          </p:cNvPr>
          <p:cNvPicPr>
            <a:picLocks noChangeAspect="1"/>
          </p:cNvPicPr>
          <p:nvPr/>
        </p:nvPicPr>
        <p:blipFill>
          <a:blip r:embed="rId5"/>
          <a:stretch>
            <a:fillRect/>
          </a:stretch>
        </p:blipFill>
        <p:spPr>
          <a:xfrm>
            <a:off x="9744528" y="2455635"/>
            <a:ext cx="2051050" cy="1816100"/>
          </a:xfrm>
          <a:prstGeom prst="rect">
            <a:avLst/>
          </a:prstGeom>
        </p:spPr>
      </p:pic>
      <p:sp>
        <p:nvSpPr>
          <p:cNvPr id="9" name="箭头: 右 8">
            <a:extLst>
              <a:ext uri="{FF2B5EF4-FFF2-40B4-BE49-F238E27FC236}">
                <a16:creationId xmlns:a16="http://schemas.microsoft.com/office/drawing/2014/main" id="{FB950210-1247-40B5-95CB-8254BA67EEE9}"/>
              </a:ext>
            </a:extLst>
          </p:cNvPr>
          <p:cNvSpPr/>
          <p:nvPr/>
        </p:nvSpPr>
        <p:spPr>
          <a:xfrm>
            <a:off x="6359976" y="3242582"/>
            <a:ext cx="461283" cy="302079"/>
          </a:xfrm>
          <a:prstGeom prst="rightArrow">
            <a:avLst/>
          </a:prstGeom>
          <a:solidFill>
            <a:srgbClr val="C00000"/>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id="{0F4DF941-F202-439B-BB36-C82E27C2B5E2}"/>
              </a:ext>
            </a:extLst>
          </p:cNvPr>
          <p:cNvSpPr/>
          <p:nvPr/>
        </p:nvSpPr>
        <p:spPr>
          <a:xfrm>
            <a:off x="9137422" y="3212646"/>
            <a:ext cx="461283" cy="302079"/>
          </a:xfrm>
          <a:prstGeom prst="rightArrow">
            <a:avLst/>
          </a:prstGeom>
          <a:solidFill>
            <a:srgbClr val="C00000"/>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9B941FD2-21E4-43CE-B8CC-CE651F714385}"/>
              </a:ext>
            </a:extLst>
          </p:cNvPr>
          <p:cNvSpPr/>
          <p:nvPr/>
        </p:nvSpPr>
        <p:spPr>
          <a:xfrm rot="5400000">
            <a:off x="10664598" y="4193267"/>
            <a:ext cx="461283" cy="302079"/>
          </a:xfrm>
          <a:prstGeom prst="rightArrow">
            <a:avLst/>
          </a:prstGeom>
          <a:solidFill>
            <a:srgbClr val="C00000"/>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3FC02501-7A53-4C7C-9C00-8C1F49944EBF}"/>
              </a:ext>
            </a:extLst>
          </p:cNvPr>
          <p:cNvPicPr>
            <a:picLocks noChangeAspect="1"/>
          </p:cNvPicPr>
          <p:nvPr/>
        </p:nvPicPr>
        <p:blipFill>
          <a:blip r:embed="rId6"/>
          <a:stretch>
            <a:fillRect/>
          </a:stretch>
        </p:blipFill>
        <p:spPr>
          <a:xfrm>
            <a:off x="9750311" y="4642538"/>
            <a:ext cx="2051050" cy="1816100"/>
          </a:xfrm>
          <a:prstGeom prst="rect">
            <a:avLst/>
          </a:prstGeom>
        </p:spPr>
      </p:pic>
      <p:pic>
        <p:nvPicPr>
          <p:cNvPr id="13" name="图片 12">
            <a:extLst>
              <a:ext uri="{FF2B5EF4-FFF2-40B4-BE49-F238E27FC236}">
                <a16:creationId xmlns:a16="http://schemas.microsoft.com/office/drawing/2014/main" id="{AC54DF87-EFC8-4046-A92C-7B5D544B09C8}"/>
              </a:ext>
            </a:extLst>
          </p:cNvPr>
          <p:cNvPicPr>
            <a:picLocks noChangeAspect="1"/>
          </p:cNvPicPr>
          <p:nvPr/>
        </p:nvPicPr>
        <p:blipFill>
          <a:blip r:embed="rId7"/>
          <a:stretch>
            <a:fillRect/>
          </a:stretch>
        </p:blipFill>
        <p:spPr>
          <a:xfrm>
            <a:off x="5709613" y="5150992"/>
            <a:ext cx="2228850" cy="844550"/>
          </a:xfrm>
          <a:prstGeom prst="rect">
            <a:avLst/>
          </a:prstGeom>
        </p:spPr>
      </p:pic>
      <p:pic>
        <p:nvPicPr>
          <p:cNvPr id="14" name="图片 13">
            <a:extLst>
              <a:ext uri="{FF2B5EF4-FFF2-40B4-BE49-F238E27FC236}">
                <a16:creationId xmlns:a16="http://schemas.microsoft.com/office/drawing/2014/main" id="{1730FC56-D40A-4AD3-A7A3-0FAEAB2C1507}"/>
              </a:ext>
            </a:extLst>
          </p:cNvPr>
          <p:cNvPicPr>
            <a:picLocks noChangeAspect="1"/>
          </p:cNvPicPr>
          <p:nvPr/>
        </p:nvPicPr>
        <p:blipFill>
          <a:blip r:embed="rId8"/>
          <a:stretch>
            <a:fillRect/>
          </a:stretch>
        </p:blipFill>
        <p:spPr>
          <a:xfrm>
            <a:off x="5076200" y="5277992"/>
            <a:ext cx="546100" cy="590550"/>
          </a:xfrm>
          <a:prstGeom prst="rect">
            <a:avLst/>
          </a:prstGeom>
        </p:spPr>
      </p:pic>
      <p:sp>
        <p:nvSpPr>
          <p:cNvPr id="15" name="矩形: 圆角 14">
            <a:extLst>
              <a:ext uri="{FF2B5EF4-FFF2-40B4-BE49-F238E27FC236}">
                <a16:creationId xmlns:a16="http://schemas.microsoft.com/office/drawing/2014/main" id="{68C1DB8A-3773-456F-B3C0-04FEA0A37688}"/>
              </a:ext>
            </a:extLst>
          </p:cNvPr>
          <p:cNvSpPr/>
          <p:nvPr/>
        </p:nvSpPr>
        <p:spPr>
          <a:xfrm>
            <a:off x="6304020" y="4801070"/>
            <a:ext cx="746125" cy="31840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交换</a:t>
            </a:r>
          </a:p>
        </p:txBody>
      </p:sp>
      <p:pic>
        <p:nvPicPr>
          <p:cNvPr id="16" name="图片 15">
            <a:extLst>
              <a:ext uri="{FF2B5EF4-FFF2-40B4-BE49-F238E27FC236}">
                <a16:creationId xmlns:a16="http://schemas.microsoft.com/office/drawing/2014/main" id="{06BCD01D-DDE3-4239-9D88-AC67217E6827}"/>
              </a:ext>
            </a:extLst>
          </p:cNvPr>
          <p:cNvPicPr>
            <a:picLocks noChangeAspect="1"/>
          </p:cNvPicPr>
          <p:nvPr/>
        </p:nvPicPr>
        <p:blipFill>
          <a:blip r:embed="rId9"/>
          <a:stretch>
            <a:fillRect/>
          </a:stretch>
        </p:blipFill>
        <p:spPr>
          <a:xfrm>
            <a:off x="930530" y="4574948"/>
            <a:ext cx="2279650" cy="2139950"/>
          </a:xfrm>
          <a:prstGeom prst="rect">
            <a:avLst/>
          </a:prstGeom>
        </p:spPr>
      </p:pic>
      <p:sp>
        <p:nvSpPr>
          <p:cNvPr id="17" name="箭头: 右 16">
            <a:extLst>
              <a:ext uri="{FF2B5EF4-FFF2-40B4-BE49-F238E27FC236}">
                <a16:creationId xmlns:a16="http://schemas.microsoft.com/office/drawing/2014/main" id="{0A6F4518-58E7-4C19-9F1D-48D861A675AD}"/>
              </a:ext>
            </a:extLst>
          </p:cNvPr>
          <p:cNvSpPr/>
          <p:nvPr/>
        </p:nvSpPr>
        <p:spPr>
          <a:xfrm rot="10800000">
            <a:off x="8613745" y="5399548"/>
            <a:ext cx="461283" cy="302079"/>
          </a:xfrm>
          <a:prstGeom prst="rightArrow">
            <a:avLst/>
          </a:prstGeom>
          <a:solidFill>
            <a:srgbClr val="C00000"/>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8" name="箭头: 右 17">
            <a:extLst>
              <a:ext uri="{FF2B5EF4-FFF2-40B4-BE49-F238E27FC236}">
                <a16:creationId xmlns:a16="http://schemas.microsoft.com/office/drawing/2014/main" id="{C36A74FF-5FA1-44E7-A4E5-5F55C65A2B1C}"/>
              </a:ext>
            </a:extLst>
          </p:cNvPr>
          <p:cNvSpPr/>
          <p:nvPr/>
        </p:nvSpPr>
        <p:spPr>
          <a:xfrm rot="10800000">
            <a:off x="4046634" y="5399549"/>
            <a:ext cx="461283" cy="302079"/>
          </a:xfrm>
          <a:prstGeom prst="rightArrow">
            <a:avLst/>
          </a:prstGeom>
          <a:solidFill>
            <a:srgbClr val="C00000"/>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2F8FEB87-ED24-4A80-AE7B-5A6BE1BC60A9}"/>
              </a:ext>
            </a:extLst>
          </p:cNvPr>
          <p:cNvSpPr/>
          <p:nvPr/>
        </p:nvSpPr>
        <p:spPr>
          <a:xfrm>
            <a:off x="9744528" y="4290336"/>
            <a:ext cx="746125" cy="31840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ans1</a:t>
            </a:r>
            <a:endParaRPr lang="zh-CN" altLang="en-US" dirty="0"/>
          </a:p>
        </p:txBody>
      </p:sp>
    </p:spTree>
    <p:extLst>
      <p:ext uri="{BB962C8B-B14F-4D97-AF65-F5344CB8AC3E}">
        <p14:creationId xmlns:p14="http://schemas.microsoft.com/office/powerpoint/2010/main" val="2989143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0E393F-4905-405A-BACE-5957C8821989}"/>
              </a:ext>
            </a:extLst>
          </p:cNvPr>
          <p:cNvSpPr>
            <a:spLocks noGrp="1"/>
          </p:cNvSpPr>
          <p:nvPr>
            <p:ph type="title"/>
          </p:nvPr>
        </p:nvSpPr>
        <p:spPr/>
        <p:txBody>
          <a:bodyPr/>
          <a:lstStyle/>
          <a:p>
            <a:r>
              <a:rPr lang="zh-CN" altLang="en-US" b="1" dirty="0"/>
              <a:t>匈牙利算法演示</a:t>
            </a:r>
            <a:r>
              <a:rPr lang="en-US" altLang="zh-CN" b="1" dirty="0"/>
              <a:t>CF-1348F</a:t>
            </a:r>
            <a:endParaRPr lang="zh-CN" altLang="en-US" dirty="0"/>
          </a:p>
        </p:txBody>
      </p:sp>
      <p:pic>
        <p:nvPicPr>
          <p:cNvPr id="4" name="图片 3">
            <a:extLst>
              <a:ext uri="{FF2B5EF4-FFF2-40B4-BE49-F238E27FC236}">
                <a16:creationId xmlns:a16="http://schemas.microsoft.com/office/drawing/2014/main" id="{C46173AA-A645-410A-BDC0-1BF2DDCCEEC5}"/>
              </a:ext>
            </a:extLst>
          </p:cNvPr>
          <p:cNvPicPr>
            <a:picLocks noChangeAspect="1"/>
          </p:cNvPicPr>
          <p:nvPr/>
        </p:nvPicPr>
        <p:blipFill>
          <a:blip r:embed="rId2"/>
          <a:stretch>
            <a:fillRect/>
          </a:stretch>
        </p:blipFill>
        <p:spPr>
          <a:xfrm>
            <a:off x="730703" y="2007507"/>
            <a:ext cx="2533650" cy="2336800"/>
          </a:xfrm>
          <a:prstGeom prst="rect">
            <a:avLst/>
          </a:prstGeom>
        </p:spPr>
      </p:pic>
      <p:pic>
        <p:nvPicPr>
          <p:cNvPr id="5" name="图片 4">
            <a:extLst>
              <a:ext uri="{FF2B5EF4-FFF2-40B4-BE49-F238E27FC236}">
                <a16:creationId xmlns:a16="http://schemas.microsoft.com/office/drawing/2014/main" id="{2C4A2463-FF7F-4A89-9BDB-6ABFA558521E}"/>
              </a:ext>
            </a:extLst>
          </p:cNvPr>
          <p:cNvPicPr>
            <a:picLocks noChangeAspect="1"/>
          </p:cNvPicPr>
          <p:nvPr/>
        </p:nvPicPr>
        <p:blipFill>
          <a:blip r:embed="rId3"/>
          <a:stretch>
            <a:fillRect/>
          </a:stretch>
        </p:blipFill>
        <p:spPr>
          <a:xfrm>
            <a:off x="4136572" y="2520950"/>
            <a:ext cx="2051050" cy="1816100"/>
          </a:xfrm>
          <a:prstGeom prst="rect">
            <a:avLst/>
          </a:prstGeom>
        </p:spPr>
      </p:pic>
      <p:sp>
        <p:nvSpPr>
          <p:cNvPr id="6" name="箭头: 右 5">
            <a:extLst>
              <a:ext uri="{FF2B5EF4-FFF2-40B4-BE49-F238E27FC236}">
                <a16:creationId xmlns:a16="http://schemas.microsoft.com/office/drawing/2014/main" id="{E76B99CD-E4ED-42B9-8E41-D83D16FEFFAE}"/>
              </a:ext>
            </a:extLst>
          </p:cNvPr>
          <p:cNvSpPr/>
          <p:nvPr/>
        </p:nvSpPr>
        <p:spPr>
          <a:xfrm>
            <a:off x="3469821" y="3212646"/>
            <a:ext cx="461283" cy="302079"/>
          </a:xfrm>
          <a:prstGeom prst="rightArrow">
            <a:avLst/>
          </a:prstGeom>
          <a:solidFill>
            <a:srgbClr val="C00000"/>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71496255-09DA-428E-885C-841662117907}"/>
              </a:ext>
            </a:extLst>
          </p:cNvPr>
          <p:cNvPicPr>
            <a:picLocks noChangeAspect="1"/>
          </p:cNvPicPr>
          <p:nvPr/>
        </p:nvPicPr>
        <p:blipFill>
          <a:blip r:embed="rId4"/>
          <a:stretch>
            <a:fillRect/>
          </a:stretch>
        </p:blipFill>
        <p:spPr>
          <a:xfrm>
            <a:off x="6940550" y="2528207"/>
            <a:ext cx="2051050" cy="1816100"/>
          </a:xfrm>
          <a:prstGeom prst="rect">
            <a:avLst/>
          </a:prstGeom>
        </p:spPr>
      </p:pic>
      <p:pic>
        <p:nvPicPr>
          <p:cNvPr id="8" name="图片 7">
            <a:extLst>
              <a:ext uri="{FF2B5EF4-FFF2-40B4-BE49-F238E27FC236}">
                <a16:creationId xmlns:a16="http://schemas.microsoft.com/office/drawing/2014/main" id="{4E0DF231-1A3A-4F8D-933A-D594199C34D0}"/>
              </a:ext>
            </a:extLst>
          </p:cNvPr>
          <p:cNvPicPr>
            <a:picLocks noChangeAspect="1"/>
          </p:cNvPicPr>
          <p:nvPr/>
        </p:nvPicPr>
        <p:blipFill>
          <a:blip r:embed="rId5"/>
          <a:stretch>
            <a:fillRect/>
          </a:stretch>
        </p:blipFill>
        <p:spPr>
          <a:xfrm>
            <a:off x="9744528" y="2455635"/>
            <a:ext cx="2051050" cy="1816100"/>
          </a:xfrm>
          <a:prstGeom prst="rect">
            <a:avLst/>
          </a:prstGeom>
        </p:spPr>
      </p:pic>
      <p:sp>
        <p:nvSpPr>
          <p:cNvPr id="9" name="箭头: 右 8">
            <a:extLst>
              <a:ext uri="{FF2B5EF4-FFF2-40B4-BE49-F238E27FC236}">
                <a16:creationId xmlns:a16="http://schemas.microsoft.com/office/drawing/2014/main" id="{FB950210-1247-40B5-95CB-8254BA67EEE9}"/>
              </a:ext>
            </a:extLst>
          </p:cNvPr>
          <p:cNvSpPr/>
          <p:nvPr/>
        </p:nvSpPr>
        <p:spPr>
          <a:xfrm>
            <a:off x="6359976" y="3242582"/>
            <a:ext cx="461283" cy="302079"/>
          </a:xfrm>
          <a:prstGeom prst="rightArrow">
            <a:avLst/>
          </a:prstGeom>
          <a:solidFill>
            <a:srgbClr val="C00000"/>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id="{0F4DF941-F202-439B-BB36-C82E27C2B5E2}"/>
              </a:ext>
            </a:extLst>
          </p:cNvPr>
          <p:cNvSpPr/>
          <p:nvPr/>
        </p:nvSpPr>
        <p:spPr>
          <a:xfrm>
            <a:off x="9137422" y="3212646"/>
            <a:ext cx="461283" cy="302079"/>
          </a:xfrm>
          <a:prstGeom prst="rightArrow">
            <a:avLst/>
          </a:prstGeom>
          <a:solidFill>
            <a:srgbClr val="C00000"/>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9B941FD2-21E4-43CE-B8CC-CE651F714385}"/>
              </a:ext>
            </a:extLst>
          </p:cNvPr>
          <p:cNvSpPr/>
          <p:nvPr/>
        </p:nvSpPr>
        <p:spPr>
          <a:xfrm rot="5400000">
            <a:off x="10664598" y="4193267"/>
            <a:ext cx="461283" cy="302079"/>
          </a:xfrm>
          <a:prstGeom prst="rightArrow">
            <a:avLst/>
          </a:prstGeom>
          <a:solidFill>
            <a:srgbClr val="C00000"/>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pic>
        <p:nvPicPr>
          <p:cNvPr id="14" name="图片 13">
            <a:extLst>
              <a:ext uri="{FF2B5EF4-FFF2-40B4-BE49-F238E27FC236}">
                <a16:creationId xmlns:a16="http://schemas.microsoft.com/office/drawing/2014/main" id="{1730FC56-D40A-4AD3-A7A3-0FAEAB2C1507}"/>
              </a:ext>
            </a:extLst>
          </p:cNvPr>
          <p:cNvPicPr>
            <a:picLocks noChangeAspect="1"/>
          </p:cNvPicPr>
          <p:nvPr/>
        </p:nvPicPr>
        <p:blipFill>
          <a:blip r:embed="rId6"/>
          <a:stretch>
            <a:fillRect/>
          </a:stretch>
        </p:blipFill>
        <p:spPr>
          <a:xfrm>
            <a:off x="5076200" y="5277992"/>
            <a:ext cx="546100" cy="590550"/>
          </a:xfrm>
          <a:prstGeom prst="rect">
            <a:avLst/>
          </a:prstGeom>
        </p:spPr>
      </p:pic>
      <p:sp>
        <p:nvSpPr>
          <p:cNvPr id="15" name="矩形: 圆角 14">
            <a:extLst>
              <a:ext uri="{FF2B5EF4-FFF2-40B4-BE49-F238E27FC236}">
                <a16:creationId xmlns:a16="http://schemas.microsoft.com/office/drawing/2014/main" id="{68C1DB8A-3773-456F-B3C0-04FEA0A37688}"/>
              </a:ext>
            </a:extLst>
          </p:cNvPr>
          <p:cNvSpPr/>
          <p:nvPr/>
        </p:nvSpPr>
        <p:spPr>
          <a:xfrm>
            <a:off x="6304020" y="4801070"/>
            <a:ext cx="746125" cy="31840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交换</a:t>
            </a:r>
          </a:p>
        </p:txBody>
      </p:sp>
      <p:sp>
        <p:nvSpPr>
          <p:cNvPr id="17" name="箭头: 右 16">
            <a:extLst>
              <a:ext uri="{FF2B5EF4-FFF2-40B4-BE49-F238E27FC236}">
                <a16:creationId xmlns:a16="http://schemas.microsoft.com/office/drawing/2014/main" id="{0A6F4518-58E7-4C19-9F1D-48D861A675AD}"/>
              </a:ext>
            </a:extLst>
          </p:cNvPr>
          <p:cNvSpPr/>
          <p:nvPr/>
        </p:nvSpPr>
        <p:spPr>
          <a:xfrm rot="10800000">
            <a:off x="8613745" y="5399548"/>
            <a:ext cx="461283" cy="302079"/>
          </a:xfrm>
          <a:prstGeom prst="rightArrow">
            <a:avLst/>
          </a:prstGeom>
          <a:solidFill>
            <a:srgbClr val="C00000"/>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8" name="箭头: 右 17">
            <a:extLst>
              <a:ext uri="{FF2B5EF4-FFF2-40B4-BE49-F238E27FC236}">
                <a16:creationId xmlns:a16="http://schemas.microsoft.com/office/drawing/2014/main" id="{C36A74FF-5FA1-44E7-A4E5-5F55C65A2B1C}"/>
              </a:ext>
            </a:extLst>
          </p:cNvPr>
          <p:cNvSpPr/>
          <p:nvPr/>
        </p:nvSpPr>
        <p:spPr>
          <a:xfrm rot="10800000">
            <a:off x="4046634" y="5399549"/>
            <a:ext cx="461283" cy="302079"/>
          </a:xfrm>
          <a:prstGeom prst="rightArrow">
            <a:avLst/>
          </a:prstGeom>
          <a:solidFill>
            <a:srgbClr val="C00000"/>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7BA2CE3A-2185-4D6F-A77C-6EA27FEDB17C}"/>
              </a:ext>
            </a:extLst>
          </p:cNvPr>
          <p:cNvPicPr>
            <a:picLocks noChangeAspect="1"/>
          </p:cNvPicPr>
          <p:nvPr/>
        </p:nvPicPr>
        <p:blipFill>
          <a:blip r:embed="rId7"/>
          <a:stretch>
            <a:fillRect/>
          </a:stretch>
        </p:blipFill>
        <p:spPr>
          <a:xfrm>
            <a:off x="9753089" y="4642538"/>
            <a:ext cx="2051050" cy="1816100"/>
          </a:xfrm>
          <a:prstGeom prst="rect">
            <a:avLst/>
          </a:prstGeom>
        </p:spPr>
      </p:pic>
      <p:pic>
        <p:nvPicPr>
          <p:cNvPr id="19" name="图片 18">
            <a:extLst>
              <a:ext uri="{FF2B5EF4-FFF2-40B4-BE49-F238E27FC236}">
                <a16:creationId xmlns:a16="http://schemas.microsoft.com/office/drawing/2014/main" id="{43BBF841-252B-42D1-B330-E33DF3B669AB}"/>
              </a:ext>
            </a:extLst>
          </p:cNvPr>
          <p:cNvPicPr>
            <a:picLocks noChangeAspect="1"/>
          </p:cNvPicPr>
          <p:nvPr/>
        </p:nvPicPr>
        <p:blipFill>
          <a:blip r:embed="rId8"/>
          <a:stretch>
            <a:fillRect/>
          </a:stretch>
        </p:blipFill>
        <p:spPr>
          <a:xfrm>
            <a:off x="5706834" y="5136477"/>
            <a:ext cx="2228850" cy="844550"/>
          </a:xfrm>
          <a:prstGeom prst="rect">
            <a:avLst/>
          </a:prstGeom>
        </p:spPr>
      </p:pic>
      <p:pic>
        <p:nvPicPr>
          <p:cNvPr id="20" name="图片 19">
            <a:extLst>
              <a:ext uri="{FF2B5EF4-FFF2-40B4-BE49-F238E27FC236}">
                <a16:creationId xmlns:a16="http://schemas.microsoft.com/office/drawing/2014/main" id="{97C8C418-3E59-45D6-A31A-F93594A277C0}"/>
              </a:ext>
            </a:extLst>
          </p:cNvPr>
          <p:cNvPicPr>
            <a:picLocks noChangeAspect="1"/>
          </p:cNvPicPr>
          <p:nvPr/>
        </p:nvPicPr>
        <p:blipFill>
          <a:blip r:embed="rId9"/>
          <a:stretch>
            <a:fillRect/>
          </a:stretch>
        </p:blipFill>
        <p:spPr>
          <a:xfrm>
            <a:off x="940168" y="4541611"/>
            <a:ext cx="2279650" cy="2159000"/>
          </a:xfrm>
          <a:prstGeom prst="rect">
            <a:avLst/>
          </a:prstGeom>
        </p:spPr>
      </p:pic>
      <p:sp>
        <p:nvSpPr>
          <p:cNvPr id="21" name="矩形: 圆角 20">
            <a:extLst>
              <a:ext uri="{FF2B5EF4-FFF2-40B4-BE49-F238E27FC236}">
                <a16:creationId xmlns:a16="http://schemas.microsoft.com/office/drawing/2014/main" id="{FD40B11C-59E5-4B98-92CE-E6BC5F522ADB}"/>
              </a:ext>
            </a:extLst>
          </p:cNvPr>
          <p:cNvSpPr/>
          <p:nvPr/>
        </p:nvSpPr>
        <p:spPr>
          <a:xfrm>
            <a:off x="9744528" y="4290336"/>
            <a:ext cx="746125" cy="31840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ans2</a:t>
            </a:r>
            <a:endParaRPr lang="zh-CN" altLang="en-US" dirty="0"/>
          </a:p>
        </p:txBody>
      </p:sp>
    </p:spTree>
    <p:extLst>
      <p:ext uri="{BB962C8B-B14F-4D97-AF65-F5344CB8AC3E}">
        <p14:creationId xmlns:p14="http://schemas.microsoft.com/office/powerpoint/2010/main" val="3206328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0E393F-4905-405A-BACE-5957C8821989}"/>
              </a:ext>
            </a:extLst>
          </p:cNvPr>
          <p:cNvSpPr>
            <a:spLocks noGrp="1"/>
          </p:cNvSpPr>
          <p:nvPr>
            <p:ph type="title"/>
          </p:nvPr>
        </p:nvSpPr>
        <p:spPr/>
        <p:txBody>
          <a:bodyPr/>
          <a:lstStyle/>
          <a:p>
            <a:r>
              <a:rPr lang="zh-CN" altLang="en-US" b="1" dirty="0"/>
              <a:t>匈牙利算法演示</a:t>
            </a:r>
            <a:r>
              <a:rPr lang="en-US" altLang="zh-CN" b="1" dirty="0"/>
              <a:t>CF-1348F</a:t>
            </a:r>
            <a:endParaRPr lang="zh-CN" altLang="en-US" dirty="0"/>
          </a:p>
        </p:txBody>
      </p:sp>
      <p:pic>
        <p:nvPicPr>
          <p:cNvPr id="4" name="图片 3">
            <a:extLst>
              <a:ext uri="{FF2B5EF4-FFF2-40B4-BE49-F238E27FC236}">
                <a16:creationId xmlns:a16="http://schemas.microsoft.com/office/drawing/2014/main" id="{C46173AA-A645-410A-BDC0-1BF2DDCCEEC5}"/>
              </a:ext>
            </a:extLst>
          </p:cNvPr>
          <p:cNvPicPr>
            <a:picLocks noChangeAspect="1"/>
          </p:cNvPicPr>
          <p:nvPr/>
        </p:nvPicPr>
        <p:blipFill>
          <a:blip r:embed="rId2"/>
          <a:stretch>
            <a:fillRect/>
          </a:stretch>
        </p:blipFill>
        <p:spPr>
          <a:xfrm>
            <a:off x="730703" y="2007507"/>
            <a:ext cx="2533650" cy="2336800"/>
          </a:xfrm>
          <a:prstGeom prst="rect">
            <a:avLst/>
          </a:prstGeom>
        </p:spPr>
      </p:pic>
      <p:pic>
        <p:nvPicPr>
          <p:cNvPr id="5" name="图片 4">
            <a:extLst>
              <a:ext uri="{FF2B5EF4-FFF2-40B4-BE49-F238E27FC236}">
                <a16:creationId xmlns:a16="http://schemas.microsoft.com/office/drawing/2014/main" id="{2C4A2463-FF7F-4A89-9BDB-6ABFA558521E}"/>
              </a:ext>
            </a:extLst>
          </p:cNvPr>
          <p:cNvPicPr>
            <a:picLocks noChangeAspect="1"/>
          </p:cNvPicPr>
          <p:nvPr/>
        </p:nvPicPr>
        <p:blipFill>
          <a:blip r:embed="rId3"/>
          <a:stretch>
            <a:fillRect/>
          </a:stretch>
        </p:blipFill>
        <p:spPr>
          <a:xfrm>
            <a:off x="4136572" y="2520950"/>
            <a:ext cx="2051050" cy="1816100"/>
          </a:xfrm>
          <a:prstGeom prst="rect">
            <a:avLst/>
          </a:prstGeom>
        </p:spPr>
      </p:pic>
      <p:sp>
        <p:nvSpPr>
          <p:cNvPr id="6" name="箭头: 右 5">
            <a:extLst>
              <a:ext uri="{FF2B5EF4-FFF2-40B4-BE49-F238E27FC236}">
                <a16:creationId xmlns:a16="http://schemas.microsoft.com/office/drawing/2014/main" id="{E76B99CD-E4ED-42B9-8E41-D83D16FEFFAE}"/>
              </a:ext>
            </a:extLst>
          </p:cNvPr>
          <p:cNvSpPr/>
          <p:nvPr/>
        </p:nvSpPr>
        <p:spPr>
          <a:xfrm>
            <a:off x="3469821" y="3212646"/>
            <a:ext cx="461283" cy="302079"/>
          </a:xfrm>
          <a:prstGeom prst="rightArrow">
            <a:avLst/>
          </a:prstGeom>
          <a:solidFill>
            <a:srgbClr val="C00000"/>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71496255-09DA-428E-885C-841662117907}"/>
              </a:ext>
            </a:extLst>
          </p:cNvPr>
          <p:cNvPicPr>
            <a:picLocks noChangeAspect="1"/>
          </p:cNvPicPr>
          <p:nvPr/>
        </p:nvPicPr>
        <p:blipFill>
          <a:blip r:embed="rId4"/>
          <a:stretch>
            <a:fillRect/>
          </a:stretch>
        </p:blipFill>
        <p:spPr>
          <a:xfrm>
            <a:off x="6940550" y="2528207"/>
            <a:ext cx="2051050" cy="1816100"/>
          </a:xfrm>
          <a:prstGeom prst="rect">
            <a:avLst/>
          </a:prstGeom>
        </p:spPr>
      </p:pic>
      <p:pic>
        <p:nvPicPr>
          <p:cNvPr id="8" name="图片 7">
            <a:extLst>
              <a:ext uri="{FF2B5EF4-FFF2-40B4-BE49-F238E27FC236}">
                <a16:creationId xmlns:a16="http://schemas.microsoft.com/office/drawing/2014/main" id="{4E0DF231-1A3A-4F8D-933A-D594199C34D0}"/>
              </a:ext>
            </a:extLst>
          </p:cNvPr>
          <p:cNvPicPr>
            <a:picLocks noChangeAspect="1"/>
          </p:cNvPicPr>
          <p:nvPr/>
        </p:nvPicPr>
        <p:blipFill>
          <a:blip r:embed="rId5"/>
          <a:stretch>
            <a:fillRect/>
          </a:stretch>
        </p:blipFill>
        <p:spPr>
          <a:xfrm>
            <a:off x="9744528" y="2455635"/>
            <a:ext cx="2051050" cy="1816100"/>
          </a:xfrm>
          <a:prstGeom prst="rect">
            <a:avLst/>
          </a:prstGeom>
        </p:spPr>
      </p:pic>
      <p:sp>
        <p:nvSpPr>
          <p:cNvPr id="9" name="箭头: 右 8">
            <a:extLst>
              <a:ext uri="{FF2B5EF4-FFF2-40B4-BE49-F238E27FC236}">
                <a16:creationId xmlns:a16="http://schemas.microsoft.com/office/drawing/2014/main" id="{FB950210-1247-40B5-95CB-8254BA67EEE9}"/>
              </a:ext>
            </a:extLst>
          </p:cNvPr>
          <p:cNvSpPr/>
          <p:nvPr/>
        </p:nvSpPr>
        <p:spPr>
          <a:xfrm>
            <a:off x="6359976" y="3242582"/>
            <a:ext cx="461283" cy="302079"/>
          </a:xfrm>
          <a:prstGeom prst="rightArrow">
            <a:avLst/>
          </a:prstGeom>
          <a:solidFill>
            <a:srgbClr val="C00000"/>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id="{0F4DF941-F202-439B-BB36-C82E27C2B5E2}"/>
              </a:ext>
            </a:extLst>
          </p:cNvPr>
          <p:cNvSpPr/>
          <p:nvPr/>
        </p:nvSpPr>
        <p:spPr>
          <a:xfrm>
            <a:off x="9137422" y="3212646"/>
            <a:ext cx="461283" cy="302079"/>
          </a:xfrm>
          <a:prstGeom prst="rightArrow">
            <a:avLst/>
          </a:prstGeom>
          <a:solidFill>
            <a:srgbClr val="C00000"/>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9B941FD2-21E4-43CE-B8CC-CE651F714385}"/>
              </a:ext>
            </a:extLst>
          </p:cNvPr>
          <p:cNvSpPr/>
          <p:nvPr/>
        </p:nvSpPr>
        <p:spPr>
          <a:xfrm rot="5400000">
            <a:off x="10664598" y="4193267"/>
            <a:ext cx="461283" cy="302079"/>
          </a:xfrm>
          <a:prstGeom prst="rightArrow">
            <a:avLst/>
          </a:prstGeom>
          <a:solidFill>
            <a:srgbClr val="C00000"/>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pic>
        <p:nvPicPr>
          <p:cNvPr id="14" name="图片 13">
            <a:extLst>
              <a:ext uri="{FF2B5EF4-FFF2-40B4-BE49-F238E27FC236}">
                <a16:creationId xmlns:a16="http://schemas.microsoft.com/office/drawing/2014/main" id="{1730FC56-D40A-4AD3-A7A3-0FAEAB2C1507}"/>
              </a:ext>
            </a:extLst>
          </p:cNvPr>
          <p:cNvPicPr>
            <a:picLocks noChangeAspect="1"/>
          </p:cNvPicPr>
          <p:nvPr/>
        </p:nvPicPr>
        <p:blipFill>
          <a:blip r:embed="rId6"/>
          <a:stretch>
            <a:fillRect/>
          </a:stretch>
        </p:blipFill>
        <p:spPr>
          <a:xfrm>
            <a:off x="4753708" y="5277992"/>
            <a:ext cx="546100" cy="590550"/>
          </a:xfrm>
          <a:prstGeom prst="rect">
            <a:avLst/>
          </a:prstGeom>
        </p:spPr>
      </p:pic>
      <p:sp>
        <p:nvSpPr>
          <p:cNvPr id="15" name="矩形: 圆角 14">
            <a:extLst>
              <a:ext uri="{FF2B5EF4-FFF2-40B4-BE49-F238E27FC236}">
                <a16:creationId xmlns:a16="http://schemas.microsoft.com/office/drawing/2014/main" id="{68C1DB8A-3773-456F-B3C0-04FEA0A37688}"/>
              </a:ext>
            </a:extLst>
          </p:cNvPr>
          <p:cNvSpPr/>
          <p:nvPr/>
        </p:nvSpPr>
        <p:spPr>
          <a:xfrm>
            <a:off x="6304020" y="4801070"/>
            <a:ext cx="746125" cy="31840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交换</a:t>
            </a:r>
          </a:p>
        </p:txBody>
      </p:sp>
      <p:sp>
        <p:nvSpPr>
          <p:cNvPr id="17" name="箭头: 右 16">
            <a:extLst>
              <a:ext uri="{FF2B5EF4-FFF2-40B4-BE49-F238E27FC236}">
                <a16:creationId xmlns:a16="http://schemas.microsoft.com/office/drawing/2014/main" id="{0A6F4518-58E7-4C19-9F1D-48D861A675AD}"/>
              </a:ext>
            </a:extLst>
          </p:cNvPr>
          <p:cNvSpPr/>
          <p:nvPr/>
        </p:nvSpPr>
        <p:spPr>
          <a:xfrm rot="10800000">
            <a:off x="8613745" y="5399548"/>
            <a:ext cx="461283" cy="302079"/>
          </a:xfrm>
          <a:prstGeom prst="rightArrow">
            <a:avLst/>
          </a:prstGeom>
          <a:solidFill>
            <a:srgbClr val="C00000"/>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8" name="箭头: 右 17">
            <a:extLst>
              <a:ext uri="{FF2B5EF4-FFF2-40B4-BE49-F238E27FC236}">
                <a16:creationId xmlns:a16="http://schemas.microsoft.com/office/drawing/2014/main" id="{C36A74FF-5FA1-44E7-A4E5-5F55C65A2B1C}"/>
              </a:ext>
            </a:extLst>
          </p:cNvPr>
          <p:cNvSpPr/>
          <p:nvPr/>
        </p:nvSpPr>
        <p:spPr>
          <a:xfrm rot="10800000">
            <a:off x="4046634" y="5399549"/>
            <a:ext cx="461283" cy="302079"/>
          </a:xfrm>
          <a:prstGeom prst="rightArrow">
            <a:avLst/>
          </a:prstGeom>
          <a:solidFill>
            <a:srgbClr val="C00000"/>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1" name="矩形: 圆角 20">
            <a:extLst>
              <a:ext uri="{FF2B5EF4-FFF2-40B4-BE49-F238E27FC236}">
                <a16:creationId xmlns:a16="http://schemas.microsoft.com/office/drawing/2014/main" id="{FD40B11C-59E5-4B98-92CE-E6BC5F522ADB}"/>
              </a:ext>
            </a:extLst>
          </p:cNvPr>
          <p:cNvSpPr/>
          <p:nvPr/>
        </p:nvSpPr>
        <p:spPr>
          <a:xfrm>
            <a:off x="9744528" y="4290336"/>
            <a:ext cx="746125" cy="31840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ans3</a:t>
            </a:r>
            <a:endParaRPr lang="zh-CN" altLang="en-US" dirty="0"/>
          </a:p>
        </p:txBody>
      </p:sp>
      <p:pic>
        <p:nvPicPr>
          <p:cNvPr id="12" name="图片 11">
            <a:extLst>
              <a:ext uri="{FF2B5EF4-FFF2-40B4-BE49-F238E27FC236}">
                <a16:creationId xmlns:a16="http://schemas.microsoft.com/office/drawing/2014/main" id="{285DA439-E2B8-4EE7-9B5D-7D7583692F6C}"/>
              </a:ext>
            </a:extLst>
          </p:cNvPr>
          <p:cNvPicPr>
            <a:picLocks noChangeAspect="1"/>
          </p:cNvPicPr>
          <p:nvPr/>
        </p:nvPicPr>
        <p:blipFill>
          <a:blip r:embed="rId7"/>
          <a:stretch>
            <a:fillRect/>
          </a:stretch>
        </p:blipFill>
        <p:spPr>
          <a:xfrm>
            <a:off x="9744528" y="4713061"/>
            <a:ext cx="2051050" cy="1816100"/>
          </a:xfrm>
          <a:prstGeom prst="rect">
            <a:avLst/>
          </a:prstGeom>
        </p:spPr>
      </p:pic>
      <p:pic>
        <p:nvPicPr>
          <p:cNvPr id="13" name="图片 12">
            <a:extLst>
              <a:ext uri="{FF2B5EF4-FFF2-40B4-BE49-F238E27FC236}">
                <a16:creationId xmlns:a16="http://schemas.microsoft.com/office/drawing/2014/main" id="{6B5CF303-8D53-4E19-9A09-C9B9E02B9904}"/>
              </a:ext>
            </a:extLst>
          </p:cNvPr>
          <p:cNvPicPr>
            <a:picLocks noChangeAspect="1"/>
          </p:cNvPicPr>
          <p:nvPr/>
        </p:nvPicPr>
        <p:blipFill>
          <a:blip r:embed="rId8"/>
          <a:stretch>
            <a:fillRect/>
          </a:stretch>
        </p:blipFill>
        <p:spPr>
          <a:xfrm>
            <a:off x="5353545" y="5150992"/>
            <a:ext cx="3276600" cy="844550"/>
          </a:xfrm>
          <a:prstGeom prst="rect">
            <a:avLst/>
          </a:prstGeom>
        </p:spPr>
      </p:pic>
      <p:pic>
        <p:nvPicPr>
          <p:cNvPr id="16" name="图片 15">
            <a:extLst>
              <a:ext uri="{FF2B5EF4-FFF2-40B4-BE49-F238E27FC236}">
                <a16:creationId xmlns:a16="http://schemas.microsoft.com/office/drawing/2014/main" id="{1F1D35B0-334E-496E-AD22-B03B176AD558}"/>
              </a:ext>
            </a:extLst>
          </p:cNvPr>
          <p:cNvPicPr>
            <a:picLocks noChangeAspect="1"/>
          </p:cNvPicPr>
          <p:nvPr/>
        </p:nvPicPr>
        <p:blipFill>
          <a:blip r:embed="rId9"/>
          <a:stretch>
            <a:fillRect/>
          </a:stretch>
        </p:blipFill>
        <p:spPr>
          <a:xfrm>
            <a:off x="919500" y="4509188"/>
            <a:ext cx="2279650" cy="2082800"/>
          </a:xfrm>
          <a:prstGeom prst="rect">
            <a:avLst/>
          </a:prstGeom>
        </p:spPr>
      </p:pic>
    </p:spTree>
    <p:extLst>
      <p:ext uri="{BB962C8B-B14F-4D97-AF65-F5344CB8AC3E}">
        <p14:creationId xmlns:p14="http://schemas.microsoft.com/office/powerpoint/2010/main" val="912018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DF331D-B6BB-4CE6-A52E-AAC4F2C6A8D4}"/>
              </a:ext>
            </a:extLst>
          </p:cNvPr>
          <p:cNvSpPr>
            <a:spLocks noGrp="1"/>
          </p:cNvSpPr>
          <p:nvPr>
            <p:ph type="title"/>
          </p:nvPr>
        </p:nvSpPr>
        <p:spPr/>
        <p:txBody>
          <a:bodyPr/>
          <a:lstStyle/>
          <a:p>
            <a:r>
              <a:rPr lang="zh-CN" altLang="en-US" dirty="0"/>
              <a:t>匈牙利算法代码</a:t>
            </a:r>
          </a:p>
        </p:txBody>
      </p:sp>
      <p:sp>
        <p:nvSpPr>
          <p:cNvPr id="4" name="矩形 3">
            <a:extLst>
              <a:ext uri="{FF2B5EF4-FFF2-40B4-BE49-F238E27FC236}">
                <a16:creationId xmlns:a16="http://schemas.microsoft.com/office/drawing/2014/main" id="{121F71A4-AA23-4DEC-B4C8-B56C3C741200}"/>
              </a:ext>
            </a:extLst>
          </p:cNvPr>
          <p:cNvSpPr/>
          <p:nvPr/>
        </p:nvSpPr>
        <p:spPr>
          <a:xfrm>
            <a:off x="939859" y="2305441"/>
            <a:ext cx="5070812" cy="369332"/>
          </a:xfrm>
          <a:prstGeom prst="rect">
            <a:avLst/>
          </a:prstGeom>
        </p:spPr>
        <p:txBody>
          <a:bodyPr wrap="none">
            <a:spAutoFit/>
          </a:bodyPr>
          <a:lstStyle/>
          <a:p>
            <a:r>
              <a:rPr lang="en-US" altLang="zh-CN" dirty="0">
                <a:hlinkClick r:id="rId2"/>
              </a:rPr>
              <a:t>https://www.renfei.org/blog/bipartite-matching.html</a:t>
            </a:r>
            <a:endParaRPr lang="zh-CN" altLang="en-US" dirty="0"/>
          </a:p>
        </p:txBody>
      </p:sp>
      <p:sp>
        <p:nvSpPr>
          <p:cNvPr id="5" name="矩形 4">
            <a:extLst>
              <a:ext uri="{FF2B5EF4-FFF2-40B4-BE49-F238E27FC236}">
                <a16:creationId xmlns:a16="http://schemas.microsoft.com/office/drawing/2014/main" id="{D6D59183-21D1-47A6-BA99-0F1FC090ED7C}"/>
              </a:ext>
            </a:extLst>
          </p:cNvPr>
          <p:cNvSpPr/>
          <p:nvPr/>
        </p:nvSpPr>
        <p:spPr>
          <a:xfrm>
            <a:off x="939859" y="2615684"/>
            <a:ext cx="5867247" cy="369332"/>
          </a:xfrm>
          <a:prstGeom prst="rect">
            <a:avLst/>
          </a:prstGeom>
        </p:spPr>
        <p:txBody>
          <a:bodyPr wrap="none">
            <a:spAutoFit/>
          </a:bodyPr>
          <a:lstStyle/>
          <a:p>
            <a:r>
              <a:rPr lang="en-US" altLang="zh-CN" dirty="0">
                <a:hlinkClick r:id="rId3"/>
              </a:rPr>
              <a:t>https://blog.csdn.net/sixdaycoder/article/details/47680831</a:t>
            </a:r>
            <a:endParaRPr lang="zh-CN" altLang="en-US" dirty="0"/>
          </a:p>
        </p:txBody>
      </p:sp>
      <p:sp>
        <p:nvSpPr>
          <p:cNvPr id="6" name="矩形 5">
            <a:extLst>
              <a:ext uri="{FF2B5EF4-FFF2-40B4-BE49-F238E27FC236}">
                <a16:creationId xmlns:a16="http://schemas.microsoft.com/office/drawing/2014/main" id="{38F876C5-EFB1-4D0C-A1FC-55BDA7B88C5C}"/>
              </a:ext>
            </a:extLst>
          </p:cNvPr>
          <p:cNvSpPr/>
          <p:nvPr/>
        </p:nvSpPr>
        <p:spPr>
          <a:xfrm>
            <a:off x="939859" y="2985016"/>
            <a:ext cx="4881786" cy="369332"/>
          </a:xfrm>
          <a:prstGeom prst="rect">
            <a:avLst/>
          </a:prstGeom>
        </p:spPr>
        <p:txBody>
          <a:bodyPr wrap="none">
            <a:spAutoFit/>
          </a:bodyPr>
          <a:lstStyle/>
          <a:p>
            <a:r>
              <a:rPr lang="zh-CN" altLang="en-US" dirty="0"/>
              <a:t>https://www.cnblogs.com/dilthey/p/7647630.html</a:t>
            </a:r>
          </a:p>
        </p:txBody>
      </p:sp>
      <p:sp>
        <p:nvSpPr>
          <p:cNvPr id="7" name="矩形 6">
            <a:extLst>
              <a:ext uri="{FF2B5EF4-FFF2-40B4-BE49-F238E27FC236}">
                <a16:creationId xmlns:a16="http://schemas.microsoft.com/office/drawing/2014/main" id="{4546FB52-AD38-4CB5-8574-DD98966622AB}"/>
              </a:ext>
            </a:extLst>
          </p:cNvPr>
          <p:cNvSpPr/>
          <p:nvPr/>
        </p:nvSpPr>
        <p:spPr>
          <a:xfrm>
            <a:off x="939859" y="3295259"/>
            <a:ext cx="4037708" cy="369332"/>
          </a:xfrm>
          <a:prstGeom prst="rect">
            <a:avLst/>
          </a:prstGeom>
        </p:spPr>
        <p:txBody>
          <a:bodyPr wrap="none">
            <a:spAutoFit/>
          </a:bodyPr>
          <a:lstStyle/>
          <a:p>
            <a:r>
              <a:rPr lang="zh-CN" altLang="en-US" dirty="0"/>
              <a:t>https://skywt.cn/posts/bipartite-matching</a:t>
            </a:r>
          </a:p>
        </p:txBody>
      </p:sp>
    </p:spTree>
    <p:extLst>
      <p:ext uri="{BB962C8B-B14F-4D97-AF65-F5344CB8AC3E}">
        <p14:creationId xmlns:p14="http://schemas.microsoft.com/office/powerpoint/2010/main" val="231444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7AD238-A18B-4EA3-9A73-7AFEAAEF94E5}"/>
              </a:ext>
            </a:extLst>
          </p:cNvPr>
          <p:cNvSpPr>
            <a:spLocks noGrp="1"/>
          </p:cNvSpPr>
          <p:nvPr>
            <p:ph type="title"/>
          </p:nvPr>
        </p:nvSpPr>
        <p:spPr/>
        <p:txBody>
          <a:bodyPr/>
          <a:lstStyle/>
          <a:p>
            <a:r>
              <a:rPr lang="zh-CN" altLang="en-US" dirty="0"/>
              <a:t>二分图其他定理</a:t>
            </a:r>
          </a:p>
        </p:txBody>
      </p:sp>
      <p:sp>
        <p:nvSpPr>
          <p:cNvPr id="3" name="内容占位符 2">
            <a:extLst>
              <a:ext uri="{FF2B5EF4-FFF2-40B4-BE49-F238E27FC236}">
                <a16:creationId xmlns:a16="http://schemas.microsoft.com/office/drawing/2014/main" id="{D0A9CAEB-A580-430A-BC3A-524D02A554B5}"/>
              </a:ext>
            </a:extLst>
          </p:cNvPr>
          <p:cNvSpPr>
            <a:spLocks noGrp="1"/>
          </p:cNvSpPr>
          <p:nvPr>
            <p:ph idx="1"/>
          </p:nvPr>
        </p:nvSpPr>
        <p:spPr/>
        <p:txBody>
          <a:bodyPr/>
          <a:lstStyle/>
          <a:p>
            <a:r>
              <a:rPr lang="zh-CN" altLang="en-US" dirty="0"/>
              <a:t>定理</a:t>
            </a:r>
            <a:r>
              <a:rPr lang="en-US" altLang="zh-CN" dirty="0"/>
              <a:t>1</a:t>
            </a:r>
            <a:r>
              <a:rPr lang="zh-CN" altLang="en-US" dirty="0"/>
              <a:t>：最大匹配数 </a:t>
            </a:r>
            <a:r>
              <a:rPr lang="en-US" altLang="zh-CN" dirty="0"/>
              <a:t>= </a:t>
            </a:r>
            <a:r>
              <a:rPr lang="zh-CN" altLang="en-US" dirty="0"/>
              <a:t>最小点覆盖数（这是 </a:t>
            </a:r>
            <a:r>
              <a:rPr lang="en-US" altLang="zh-CN" dirty="0" err="1"/>
              <a:t>Konig</a:t>
            </a:r>
            <a:r>
              <a:rPr lang="en-US" altLang="zh-CN" dirty="0"/>
              <a:t> </a:t>
            </a:r>
            <a:r>
              <a:rPr lang="zh-CN" altLang="en-US" dirty="0"/>
              <a:t>定理）</a:t>
            </a:r>
            <a:endParaRPr lang="en-US" altLang="zh-CN" dirty="0"/>
          </a:p>
          <a:p>
            <a:br>
              <a:rPr lang="zh-CN" altLang="en-US" dirty="0"/>
            </a:br>
            <a:r>
              <a:rPr lang="zh-CN" altLang="en-US" dirty="0"/>
              <a:t>定理</a:t>
            </a:r>
            <a:r>
              <a:rPr lang="en-US" altLang="zh-CN" dirty="0"/>
              <a:t>2</a:t>
            </a:r>
            <a:r>
              <a:rPr lang="zh-CN" altLang="en-US" dirty="0"/>
              <a:t>：最大独立数</a:t>
            </a:r>
            <a:r>
              <a:rPr lang="en-US" altLang="zh-CN" dirty="0"/>
              <a:t>=</a:t>
            </a:r>
            <a:r>
              <a:rPr lang="zh-CN" altLang="en-US" dirty="0"/>
              <a:t>顶点数 </a:t>
            </a:r>
            <a:r>
              <a:rPr lang="en-US" altLang="zh-CN" dirty="0"/>
              <a:t>- </a:t>
            </a:r>
            <a:r>
              <a:rPr lang="zh-CN" altLang="en-US" dirty="0"/>
              <a:t>最大匹配数 </a:t>
            </a:r>
            <a:endParaRPr lang="en-US" altLang="zh-CN" dirty="0"/>
          </a:p>
          <a:p>
            <a:endParaRPr lang="zh-CN" altLang="en-US" dirty="0"/>
          </a:p>
          <a:p>
            <a:r>
              <a:rPr lang="zh-CN" altLang="en-US" dirty="0"/>
              <a:t>定理</a:t>
            </a:r>
            <a:r>
              <a:rPr lang="en-US" altLang="zh-CN" dirty="0"/>
              <a:t>3</a:t>
            </a:r>
            <a:r>
              <a:rPr lang="zh-CN" altLang="en-US" dirty="0"/>
              <a:t>：最小路径覆盖数 </a:t>
            </a:r>
            <a:r>
              <a:rPr lang="en-US" altLang="zh-CN" dirty="0"/>
              <a:t>= </a:t>
            </a:r>
            <a:r>
              <a:rPr lang="zh-CN" altLang="en-US" dirty="0"/>
              <a:t>顶点数 </a:t>
            </a:r>
            <a:r>
              <a:rPr lang="en-US" altLang="zh-CN" dirty="0"/>
              <a:t>- </a:t>
            </a:r>
            <a:r>
              <a:rPr lang="zh-CN" altLang="en-US" dirty="0"/>
              <a:t>最大匹配数</a:t>
            </a:r>
          </a:p>
        </p:txBody>
      </p:sp>
      <p:sp>
        <p:nvSpPr>
          <p:cNvPr id="4" name="矩形 3">
            <a:extLst>
              <a:ext uri="{FF2B5EF4-FFF2-40B4-BE49-F238E27FC236}">
                <a16:creationId xmlns:a16="http://schemas.microsoft.com/office/drawing/2014/main" id="{F3647547-CBE2-46B5-9B2F-91CCCEC56848}"/>
              </a:ext>
            </a:extLst>
          </p:cNvPr>
          <p:cNvSpPr/>
          <p:nvPr/>
        </p:nvSpPr>
        <p:spPr>
          <a:xfrm>
            <a:off x="1117803" y="4379170"/>
            <a:ext cx="5172122" cy="369332"/>
          </a:xfrm>
          <a:prstGeom prst="rect">
            <a:avLst/>
          </a:prstGeom>
        </p:spPr>
        <p:txBody>
          <a:bodyPr wrap="none">
            <a:spAutoFit/>
          </a:bodyPr>
          <a:lstStyle/>
          <a:p>
            <a:r>
              <a:rPr lang="zh-CN" altLang="en-US" dirty="0"/>
              <a:t>https://www.cnblogs.com/justPassBy/p/5369930.html</a:t>
            </a:r>
          </a:p>
        </p:txBody>
      </p:sp>
    </p:spTree>
    <p:extLst>
      <p:ext uri="{BB962C8B-B14F-4D97-AF65-F5344CB8AC3E}">
        <p14:creationId xmlns:p14="http://schemas.microsoft.com/office/powerpoint/2010/main" val="2365336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BE587E-9593-41FE-BCF8-E34A445974AF}"/>
              </a:ext>
            </a:extLst>
          </p:cNvPr>
          <p:cNvSpPr>
            <a:spLocks noGrp="1"/>
          </p:cNvSpPr>
          <p:nvPr>
            <p:ph type="title"/>
          </p:nvPr>
        </p:nvSpPr>
        <p:spPr/>
        <p:txBody>
          <a:bodyPr/>
          <a:lstStyle/>
          <a:p>
            <a:r>
              <a:rPr lang="zh-CN" altLang="en-US" dirty="0"/>
              <a:t>定义</a:t>
            </a:r>
          </a:p>
        </p:txBody>
      </p:sp>
      <p:sp>
        <p:nvSpPr>
          <p:cNvPr id="3" name="内容占位符 2">
            <a:extLst>
              <a:ext uri="{FF2B5EF4-FFF2-40B4-BE49-F238E27FC236}">
                <a16:creationId xmlns:a16="http://schemas.microsoft.com/office/drawing/2014/main" id="{2B4BA783-19CA-492F-9062-F3DCC7D56310}"/>
              </a:ext>
            </a:extLst>
          </p:cNvPr>
          <p:cNvSpPr>
            <a:spLocks noGrp="1"/>
          </p:cNvSpPr>
          <p:nvPr>
            <p:ph idx="1"/>
          </p:nvPr>
        </p:nvSpPr>
        <p:spPr>
          <a:xfrm>
            <a:off x="1024128" y="1836964"/>
            <a:ext cx="9720071" cy="4472396"/>
          </a:xfrm>
        </p:spPr>
        <p:txBody>
          <a:bodyPr/>
          <a:lstStyle/>
          <a:p>
            <a:pPr marL="0" indent="0">
              <a:buNone/>
            </a:pPr>
            <a:r>
              <a:rPr lang="zh-CN" altLang="en-US" sz="2800" b="1" dirty="0"/>
              <a:t>通俗定义</a:t>
            </a:r>
            <a:endParaRPr lang="en-US" altLang="zh-CN" sz="2800" b="1" dirty="0"/>
          </a:p>
          <a:p>
            <a:pPr marL="0" indent="0">
              <a:buNone/>
            </a:pPr>
            <a:r>
              <a:rPr lang="zh-CN" altLang="en-US" dirty="0"/>
              <a:t>一张图里的所有点可以分为两组（如下图），并且每条边都跨越两组。这样的图就是二分图。</a:t>
            </a:r>
            <a:endParaRPr lang="en-US" altLang="zh-CN" dirty="0"/>
          </a:p>
          <a:p>
            <a:pPr marL="0" indent="0">
              <a:buNone/>
            </a:pPr>
            <a:endParaRPr lang="en-US" altLang="zh-CN" dirty="0"/>
          </a:p>
          <a:p>
            <a:endParaRPr lang="zh-CN" altLang="en-US" dirty="0"/>
          </a:p>
        </p:txBody>
      </p:sp>
      <p:pic>
        <p:nvPicPr>
          <p:cNvPr id="1026" name="Picture 2" descr="https://skywt.cn/wp-content/uploads/600px-Simple-bipartite-graph.svg_.png">
            <a:extLst>
              <a:ext uri="{FF2B5EF4-FFF2-40B4-BE49-F238E27FC236}">
                <a16:creationId xmlns:a16="http://schemas.microsoft.com/office/drawing/2014/main" id="{46FF6D14-2394-4EB7-AAD3-43B0F38E07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238" y="3072221"/>
            <a:ext cx="2714625" cy="271462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D8917298-C364-421F-87FB-340F10B74C70}"/>
              </a:ext>
            </a:extLst>
          </p:cNvPr>
          <p:cNvSpPr/>
          <p:nvPr/>
        </p:nvSpPr>
        <p:spPr>
          <a:xfrm>
            <a:off x="3812721" y="3514725"/>
            <a:ext cx="7266215"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t>二分图（</a:t>
            </a:r>
            <a:r>
              <a:rPr lang="en-US" altLang="zh-CN" b="1" dirty="0" err="1"/>
              <a:t>Bigraph</a:t>
            </a:r>
            <a:r>
              <a:rPr lang="en-US" altLang="zh-CN" b="1" dirty="0"/>
              <a:t>, Bipartite graph</a:t>
            </a:r>
            <a:r>
              <a:rPr lang="zh-CN" altLang="en-US" b="1" dirty="0"/>
              <a:t>）是一种特殊的图</a:t>
            </a:r>
            <a:r>
              <a:rPr lang="zh-CN" altLang="en-US" dirty="0"/>
              <a:t>，指顶点可以分成两个不相交的集 </a:t>
            </a:r>
            <a:r>
              <a:rPr lang="en-US" altLang="zh-CN" dirty="0"/>
              <a:t>U</a:t>
            </a:r>
            <a:r>
              <a:rPr lang="zh-CN" altLang="en-US" dirty="0"/>
              <a:t>和 </a:t>
            </a:r>
            <a:r>
              <a:rPr lang="en-US" altLang="zh-CN" i="1" dirty="0"/>
              <a:t>V</a:t>
            </a:r>
            <a:r>
              <a:rPr lang="zh-CN" altLang="en-US" dirty="0"/>
              <a:t> （</a:t>
            </a:r>
            <a:r>
              <a:rPr lang="en-US" altLang="zh-CN" dirty="0"/>
              <a:t>U</a:t>
            </a:r>
            <a:r>
              <a:rPr lang="zh-CN" altLang="en-US" dirty="0"/>
              <a:t>与 </a:t>
            </a:r>
            <a:r>
              <a:rPr lang="en-US" altLang="zh-CN" dirty="0"/>
              <a:t>V</a:t>
            </a:r>
            <a:r>
              <a:rPr lang="zh-CN" altLang="en-US" dirty="0"/>
              <a:t> 皆为</a:t>
            </a:r>
            <a:r>
              <a:rPr lang="zh-CN" altLang="en-US" b="1" dirty="0"/>
              <a:t>独立集（</a:t>
            </a:r>
            <a:r>
              <a:rPr lang="en-US" altLang="zh-CN" b="1" dirty="0"/>
              <a:t>Independent Sets</a:t>
            </a:r>
            <a:r>
              <a:rPr lang="zh-CN" altLang="en-US" b="1" dirty="0"/>
              <a:t>）</a:t>
            </a:r>
            <a:r>
              <a:rPr lang="zh-CN" altLang="en-US" dirty="0"/>
              <a:t>），使得在同一个集内的顶点不相邻（没有共同边）的图。</a:t>
            </a:r>
          </a:p>
        </p:txBody>
      </p:sp>
      <p:sp>
        <p:nvSpPr>
          <p:cNvPr id="5" name="矩形 4">
            <a:extLst>
              <a:ext uri="{FF2B5EF4-FFF2-40B4-BE49-F238E27FC236}">
                <a16:creationId xmlns:a16="http://schemas.microsoft.com/office/drawing/2014/main" id="{8E3533DE-58BD-4500-A79F-646D64EC2C42}"/>
              </a:ext>
            </a:extLst>
          </p:cNvPr>
          <p:cNvSpPr/>
          <p:nvPr/>
        </p:nvSpPr>
        <p:spPr>
          <a:xfrm>
            <a:off x="3812721" y="3080222"/>
            <a:ext cx="2061482" cy="3487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严谨数学定义</a:t>
            </a:r>
            <a:endParaRPr lang="zh-CN" altLang="en-US" dirty="0"/>
          </a:p>
        </p:txBody>
      </p:sp>
    </p:spTree>
    <p:extLst>
      <p:ext uri="{BB962C8B-B14F-4D97-AF65-F5344CB8AC3E}">
        <p14:creationId xmlns:p14="http://schemas.microsoft.com/office/powerpoint/2010/main" val="1980063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06C6CD-A287-4C15-8C8E-35FDD531C692}"/>
              </a:ext>
            </a:extLst>
          </p:cNvPr>
          <p:cNvSpPr>
            <a:spLocks noGrp="1"/>
          </p:cNvSpPr>
          <p:nvPr>
            <p:ph type="title"/>
          </p:nvPr>
        </p:nvSpPr>
        <p:spPr/>
        <p:txBody>
          <a:bodyPr/>
          <a:lstStyle/>
          <a:p>
            <a:r>
              <a:rPr lang="zh-CN" altLang="en-US" dirty="0"/>
              <a:t>特性</a:t>
            </a:r>
          </a:p>
        </p:txBody>
      </p:sp>
      <p:sp>
        <p:nvSpPr>
          <p:cNvPr id="3" name="内容占位符 2">
            <a:extLst>
              <a:ext uri="{FF2B5EF4-FFF2-40B4-BE49-F238E27FC236}">
                <a16:creationId xmlns:a16="http://schemas.microsoft.com/office/drawing/2014/main" id="{783F2E0D-540B-40DE-BF3B-2B0204265DA6}"/>
              </a:ext>
            </a:extLst>
          </p:cNvPr>
          <p:cNvSpPr>
            <a:spLocks noGrp="1"/>
          </p:cNvSpPr>
          <p:nvPr>
            <p:ph idx="1"/>
          </p:nvPr>
        </p:nvSpPr>
        <p:spPr>
          <a:xfrm>
            <a:off x="1024128" y="1812472"/>
            <a:ext cx="5071872" cy="4023360"/>
          </a:xfrm>
        </p:spPr>
        <p:txBody>
          <a:bodyPr/>
          <a:lstStyle/>
          <a:p>
            <a:pPr>
              <a:buFont typeface="Wingdings" panose="05000000000000000000" pitchFamily="2" charset="2"/>
              <a:buChar char="n"/>
            </a:pPr>
            <a:r>
              <a:rPr lang="zh-CN" altLang="en-US" dirty="0"/>
              <a:t>没有奇数环（要么没有环，要么环所包含的边的数量必定是偶数）</a:t>
            </a:r>
            <a:endParaRPr lang="en-US" altLang="zh-CN" dirty="0"/>
          </a:p>
          <a:p>
            <a:pPr marL="0" indent="0">
              <a:buNone/>
            </a:pPr>
            <a:endParaRPr lang="en-US" altLang="zh-CN" dirty="0"/>
          </a:p>
          <a:p>
            <a:pPr>
              <a:buFont typeface="Wingdings" panose="05000000000000000000" pitchFamily="2" charset="2"/>
              <a:buChar char="n"/>
            </a:pPr>
            <a:endParaRPr lang="zh-CN" altLang="en-US" dirty="0"/>
          </a:p>
        </p:txBody>
      </p:sp>
      <p:sp>
        <p:nvSpPr>
          <p:cNvPr id="7" name="内容占位符 2">
            <a:extLst>
              <a:ext uri="{FF2B5EF4-FFF2-40B4-BE49-F238E27FC236}">
                <a16:creationId xmlns:a16="http://schemas.microsoft.com/office/drawing/2014/main" id="{A8643279-10C0-440C-8EC7-764DCDAE416B}"/>
              </a:ext>
            </a:extLst>
          </p:cNvPr>
          <p:cNvSpPr txBox="1">
            <a:spLocks/>
          </p:cNvSpPr>
          <p:nvPr/>
        </p:nvSpPr>
        <p:spPr>
          <a:xfrm>
            <a:off x="6096000" y="1812472"/>
            <a:ext cx="5071872"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n"/>
            </a:pPr>
            <a:r>
              <a:rPr lang="zh-CN" altLang="en-US" dirty="0"/>
              <a:t>如果两个集合中的点分别染成黑色和白色，可以发现二分图中的每一条边都一定是连接一个黑色点和一个白色点。</a:t>
            </a:r>
            <a:endParaRPr lang="en-US" altLang="zh-CN" dirty="0"/>
          </a:p>
          <a:p>
            <a:pPr marL="0" indent="0">
              <a:buFont typeface="Tw Cen MT" panose="020B0602020104020603" pitchFamily="34" charset="0"/>
              <a:buNone/>
            </a:pPr>
            <a:endParaRPr lang="en-US" altLang="zh-CN" dirty="0"/>
          </a:p>
          <a:p>
            <a:pPr>
              <a:buFont typeface="Wingdings" panose="05000000000000000000" pitchFamily="2" charset="2"/>
              <a:buChar char="n"/>
            </a:pPr>
            <a:endParaRPr lang="zh-CN" altLang="en-US" dirty="0"/>
          </a:p>
        </p:txBody>
      </p:sp>
      <p:pic>
        <p:nvPicPr>
          <p:cNvPr id="8" name="图片 7">
            <a:extLst>
              <a:ext uri="{FF2B5EF4-FFF2-40B4-BE49-F238E27FC236}">
                <a16:creationId xmlns:a16="http://schemas.microsoft.com/office/drawing/2014/main" id="{2B5E0E48-C4FF-41A8-A9FD-1E79170D6891}"/>
              </a:ext>
            </a:extLst>
          </p:cNvPr>
          <p:cNvPicPr>
            <a:picLocks noChangeAspect="1"/>
          </p:cNvPicPr>
          <p:nvPr/>
        </p:nvPicPr>
        <p:blipFill>
          <a:blip r:embed="rId2"/>
          <a:stretch>
            <a:fillRect/>
          </a:stretch>
        </p:blipFill>
        <p:spPr>
          <a:xfrm>
            <a:off x="1024128" y="2493337"/>
            <a:ext cx="3092450" cy="1111250"/>
          </a:xfrm>
          <a:prstGeom prst="rect">
            <a:avLst/>
          </a:prstGeom>
        </p:spPr>
      </p:pic>
      <p:sp>
        <p:nvSpPr>
          <p:cNvPr id="9" name="矩形 8">
            <a:extLst>
              <a:ext uri="{FF2B5EF4-FFF2-40B4-BE49-F238E27FC236}">
                <a16:creationId xmlns:a16="http://schemas.microsoft.com/office/drawing/2014/main" id="{57E43392-4282-44E5-8DB5-5BB17E5880A0}"/>
              </a:ext>
            </a:extLst>
          </p:cNvPr>
          <p:cNvSpPr/>
          <p:nvPr/>
        </p:nvSpPr>
        <p:spPr>
          <a:xfrm>
            <a:off x="6017077" y="5390878"/>
            <a:ext cx="5298623" cy="889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判定二分图办法：可以使用 </a:t>
            </a:r>
            <a:r>
              <a:rPr lang="en-US" altLang="zh-CN" dirty="0"/>
              <a:t>DFS</a:t>
            </a:r>
            <a:r>
              <a:rPr lang="zh-CN" altLang="en-US" dirty="0"/>
              <a:t>（图论） 或者 </a:t>
            </a:r>
            <a:r>
              <a:rPr lang="en-US" altLang="zh-CN" dirty="0"/>
              <a:t>BFS </a:t>
            </a:r>
            <a:r>
              <a:rPr lang="zh-CN" altLang="en-US" dirty="0"/>
              <a:t>来遍历这张图。如果发现了奇环，那么就不是二分图，否则是。</a:t>
            </a:r>
          </a:p>
        </p:txBody>
      </p:sp>
      <p:sp>
        <p:nvSpPr>
          <p:cNvPr id="4" name="矩形 3">
            <a:extLst>
              <a:ext uri="{FF2B5EF4-FFF2-40B4-BE49-F238E27FC236}">
                <a16:creationId xmlns:a16="http://schemas.microsoft.com/office/drawing/2014/main" id="{387F1592-8274-4950-9EAF-9E94A272BE07}"/>
              </a:ext>
            </a:extLst>
          </p:cNvPr>
          <p:cNvSpPr/>
          <p:nvPr/>
        </p:nvSpPr>
        <p:spPr>
          <a:xfrm>
            <a:off x="5963627" y="6354927"/>
            <a:ext cx="3324885" cy="369332"/>
          </a:xfrm>
          <a:prstGeom prst="rect">
            <a:avLst/>
          </a:prstGeom>
        </p:spPr>
        <p:txBody>
          <a:bodyPr wrap="none">
            <a:spAutoFit/>
          </a:bodyPr>
          <a:lstStyle/>
          <a:p>
            <a:r>
              <a:rPr lang="zh-CN" altLang="en-US" dirty="0"/>
              <a:t>代码：</a:t>
            </a:r>
            <a:r>
              <a:rPr lang="en-US" altLang="zh-CN" dirty="0"/>
              <a:t>bicoloring_UVA10004.cpp</a:t>
            </a:r>
            <a:endParaRPr lang="zh-CN" altLang="en-US" dirty="0"/>
          </a:p>
        </p:txBody>
      </p:sp>
      <p:pic>
        <p:nvPicPr>
          <p:cNvPr id="5" name="图片 4">
            <a:extLst>
              <a:ext uri="{FF2B5EF4-FFF2-40B4-BE49-F238E27FC236}">
                <a16:creationId xmlns:a16="http://schemas.microsoft.com/office/drawing/2014/main" id="{7E96E428-8AF7-4B05-91CA-D79DEFAEEDA0}"/>
              </a:ext>
            </a:extLst>
          </p:cNvPr>
          <p:cNvPicPr>
            <a:picLocks noChangeAspect="1"/>
          </p:cNvPicPr>
          <p:nvPr/>
        </p:nvPicPr>
        <p:blipFill>
          <a:blip r:embed="rId3"/>
          <a:stretch>
            <a:fillRect/>
          </a:stretch>
        </p:blipFill>
        <p:spPr>
          <a:xfrm>
            <a:off x="1103539" y="3799587"/>
            <a:ext cx="4572000" cy="2444750"/>
          </a:xfrm>
          <a:prstGeom prst="rect">
            <a:avLst/>
          </a:prstGeom>
        </p:spPr>
      </p:pic>
    </p:spTree>
    <p:extLst>
      <p:ext uri="{BB962C8B-B14F-4D97-AF65-F5344CB8AC3E}">
        <p14:creationId xmlns:p14="http://schemas.microsoft.com/office/powerpoint/2010/main" val="3692877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C5F4C-E6A1-4301-9CB7-E388400C657B}"/>
              </a:ext>
            </a:extLst>
          </p:cNvPr>
          <p:cNvSpPr>
            <a:spLocks noGrp="1"/>
          </p:cNvSpPr>
          <p:nvPr>
            <p:ph type="title"/>
          </p:nvPr>
        </p:nvSpPr>
        <p:spPr/>
        <p:txBody>
          <a:bodyPr/>
          <a:lstStyle/>
          <a:p>
            <a:r>
              <a:rPr lang="zh-CN" altLang="en-US" b="1" dirty="0"/>
              <a:t>匹配（</a:t>
            </a:r>
            <a:r>
              <a:rPr lang="en-US" altLang="zh-CN" b="1" dirty="0"/>
              <a:t> Matching </a:t>
            </a:r>
            <a:r>
              <a:rPr lang="zh-CN" altLang="en-US" b="1" dirty="0"/>
              <a:t>）</a:t>
            </a:r>
            <a:endParaRPr lang="zh-CN" altLang="en-US" dirty="0"/>
          </a:p>
        </p:txBody>
      </p:sp>
      <p:sp>
        <p:nvSpPr>
          <p:cNvPr id="3" name="内容占位符 2">
            <a:extLst>
              <a:ext uri="{FF2B5EF4-FFF2-40B4-BE49-F238E27FC236}">
                <a16:creationId xmlns:a16="http://schemas.microsoft.com/office/drawing/2014/main" id="{FA6470C6-9C4E-4CDD-B831-62275A439F6B}"/>
              </a:ext>
            </a:extLst>
          </p:cNvPr>
          <p:cNvSpPr>
            <a:spLocks noGrp="1"/>
          </p:cNvSpPr>
          <p:nvPr>
            <p:ph idx="1"/>
          </p:nvPr>
        </p:nvSpPr>
        <p:spPr/>
        <p:txBody>
          <a:bodyPr/>
          <a:lstStyle/>
          <a:p>
            <a:r>
              <a:rPr lang="zh-CN" altLang="en-US" dirty="0"/>
              <a:t>一个匹配（</a:t>
            </a:r>
            <a:r>
              <a:rPr lang="en-US" altLang="zh-CN" dirty="0"/>
              <a:t>matching</a:t>
            </a:r>
            <a:r>
              <a:rPr lang="zh-CN" altLang="en-US" dirty="0"/>
              <a:t>）是指一个边的</a:t>
            </a:r>
            <a:r>
              <a:rPr lang="zh-CN" altLang="en-US" b="1" dirty="0">
                <a:solidFill>
                  <a:srgbClr val="FF0000"/>
                </a:solidFill>
              </a:rPr>
              <a:t>集合</a:t>
            </a:r>
            <a:r>
              <a:rPr lang="zh-CN" altLang="en-US" dirty="0"/>
              <a:t>，其中任意两条边都没有公共顶点。</a:t>
            </a:r>
          </a:p>
        </p:txBody>
      </p:sp>
      <p:sp>
        <p:nvSpPr>
          <p:cNvPr id="6" name="矩形 5">
            <a:extLst>
              <a:ext uri="{FF2B5EF4-FFF2-40B4-BE49-F238E27FC236}">
                <a16:creationId xmlns:a16="http://schemas.microsoft.com/office/drawing/2014/main" id="{2D2D166A-2A95-43D4-905D-B1B28D43E70C}"/>
              </a:ext>
            </a:extLst>
          </p:cNvPr>
          <p:cNvSpPr/>
          <p:nvPr/>
        </p:nvSpPr>
        <p:spPr>
          <a:xfrm>
            <a:off x="1251653" y="2725902"/>
            <a:ext cx="2954655" cy="369332"/>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r>
              <a:rPr lang="zh-CN" altLang="en-US" dirty="0">
                <a:solidFill>
                  <a:srgbClr val="FF0000"/>
                </a:solidFill>
                <a:latin typeface="Helvetica Neue"/>
              </a:rPr>
              <a:t>红色的边，可以为一个匹配</a:t>
            </a:r>
            <a:endParaRPr lang="zh-CN" altLang="en-US" dirty="0">
              <a:solidFill>
                <a:srgbClr val="FF0000"/>
              </a:solidFill>
            </a:endParaRPr>
          </a:p>
        </p:txBody>
      </p:sp>
      <p:sp>
        <p:nvSpPr>
          <p:cNvPr id="7" name="矩形 6">
            <a:extLst>
              <a:ext uri="{FF2B5EF4-FFF2-40B4-BE49-F238E27FC236}">
                <a16:creationId xmlns:a16="http://schemas.microsoft.com/office/drawing/2014/main" id="{248A3B7A-D4BE-42DD-99F7-9DB76E3D1FF7}"/>
              </a:ext>
            </a:extLst>
          </p:cNvPr>
          <p:cNvSpPr/>
          <p:nvPr/>
        </p:nvSpPr>
        <p:spPr>
          <a:xfrm>
            <a:off x="4470298" y="2724933"/>
            <a:ext cx="3171474" cy="36933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just" fontAlgn="base"/>
            <a:r>
              <a:rPr lang="zh-CN" altLang="en-US" dirty="0">
                <a:latin typeface="Roboto" panose="02000000000000000000" pitchFamily="2" charset="0"/>
              </a:rPr>
              <a:t>最大匹配</a:t>
            </a:r>
            <a:r>
              <a:rPr lang="en-US" altLang="zh-CN" dirty="0">
                <a:latin typeface="Roboto" panose="02000000000000000000" pitchFamily="2" charset="0"/>
              </a:rPr>
              <a:t>Maximum Matching</a:t>
            </a:r>
            <a:endParaRPr lang="en-US" altLang="zh-CN" b="0" i="0" dirty="0">
              <a:effectLst/>
              <a:latin typeface="Roboto" panose="02000000000000000000" pitchFamily="2" charset="0"/>
            </a:endParaRPr>
          </a:p>
        </p:txBody>
      </p:sp>
      <p:sp>
        <p:nvSpPr>
          <p:cNvPr id="11" name="矩形 10">
            <a:extLst>
              <a:ext uri="{FF2B5EF4-FFF2-40B4-BE49-F238E27FC236}">
                <a16:creationId xmlns:a16="http://schemas.microsoft.com/office/drawing/2014/main" id="{1143F139-781E-43CC-ADFD-16FA76E36B15}"/>
              </a:ext>
            </a:extLst>
          </p:cNvPr>
          <p:cNvSpPr/>
          <p:nvPr/>
        </p:nvSpPr>
        <p:spPr>
          <a:xfrm>
            <a:off x="4470296" y="5181105"/>
            <a:ext cx="3453143" cy="36933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zh-CN" altLang="en-US" dirty="0"/>
              <a:t>最大匹配：匹配边数最多的匹配</a:t>
            </a:r>
            <a:endParaRPr lang="zh-CN" altLang="en-US" dirty="0">
              <a:solidFill>
                <a:srgbClr val="FF0000"/>
              </a:solidFill>
            </a:endParaRPr>
          </a:p>
        </p:txBody>
      </p:sp>
      <p:sp>
        <p:nvSpPr>
          <p:cNvPr id="15" name="矩形 14">
            <a:extLst>
              <a:ext uri="{FF2B5EF4-FFF2-40B4-BE49-F238E27FC236}">
                <a16:creationId xmlns:a16="http://schemas.microsoft.com/office/drawing/2014/main" id="{3D125656-2FD7-4CDB-85F6-0F50324C55E3}"/>
              </a:ext>
            </a:extLst>
          </p:cNvPr>
          <p:cNvSpPr/>
          <p:nvPr/>
        </p:nvSpPr>
        <p:spPr>
          <a:xfrm>
            <a:off x="8221208" y="2724933"/>
            <a:ext cx="3171474" cy="36933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just" fontAlgn="base"/>
            <a:r>
              <a:rPr lang="zh-CN" altLang="en-US" dirty="0">
                <a:latin typeface="Roboto" panose="02000000000000000000" pitchFamily="2" charset="0"/>
              </a:rPr>
              <a:t>完美匹配 </a:t>
            </a:r>
            <a:r>
              <a:rPr lang="en-US" altLang="zh-CN" dirty="0">
                <a:latin typeface="Roboto" panose="02000000000000000000" pitchFamily="2" charset="0"/>
              </a:rPr>
              <a:t>Perfect Matching</a:t>
            </a:r>
            <a:endParaRPr lang="en-US" altLang="zh-CN" b="0" i="0" dirty="0">
              <a:effectLst/>
              <a:latin typeface="Roboto" panose="02000000000000000000" pitchFamily="2" charset="0"/>
            </a:endParaRPr>
          </a:p>
        </p:txBody>
      </p:sp>
      <p:sp>
        <p:nvSpPr>
          <p:cNvPr id="17" name="矩形 16">
            <a:extLst>
              <a:ext uri="{FF2B5EF4-FFF2-40B4-BE49-F238E27FC236}">
                <a16:creationId xmlns:a16="http://schemas.microsoft.com/office/drawing/2014/main" id="{8DC0424B-605C-4CB3-B852-347AC6D5870F}"/>
              </a:ext>
            </a:extLst>
          </p:cNvPr>
          <p:cNvSpPr/>
          <p:nvPr/>
        </p:nvSpPr>
        <p:spPr>
          <a:xfrm>
            <a:off x="8221208" y="5141644"/>
            <a:ext cx="3627313" cy="36933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zh-CN" altLang="en-US" dirty="0"/>
              <a:t>完美匹配：所有的顶点都是匹配点</a:t>
            </a:r>
            <a:endParaRPr lang="zh-CN" altLang="en-US" dirty="0">
              <a:solidFill>
                <a:srgbClr val="FF0000"/>
              </a:solidFill>
            </a:endParaRPr>
          </a:p>
        </p:txBody>
      </p:sp>
      <p:sp>
        <p:nvSpPr>
          <p:cNvPr id="18" name="矩形 17">
            <a:extLst>
              <a:ext uri="{FF2B5EF4-FFF2-40B4-BE49-F238E27FC236}">
                <a16:creationId xmlns:a16="http://schemas.microsoft.com/office/drawing/2014/main" id="{3A554C04-ACFF-4422-B487-674CF37AE4E7}"/>
              </a:ext>
            </a:extLst>
          </p:cNvPr>
          <p:cNvSpPr/>
          <p:nvPr/>
        </p:nvSpPr>
        <p:spPr>
          <a:xfrm>
            <a:off x="8221208" y="5596123"/>
            <a:ext cx="3627313" cy="64633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zh-CN" altLang="en-US" dirty="0"/>
              <a:t>完美匹配一定是最大匹配，最大匹配不一定是完美匹配</a:t>
            </a:r>
            <a:endParaRPr lang="zh-CN" altLang="en-US" dirty="0">
              <a:solidFill>
                <a:srgbClr val="FF0000"/>
              </a:solidFill>
            </a:endParaRPr>
          </a:p>
        </p:txBody>
      </p:sp>
      <p:sp>
        <p:nvSpPr>
          <p:cNvPr id="19" name="矩形 18">
            <a:extLst>
              <a:ext uri="{FF2B5EF4-FFF2-40B4-BE49-F238E27FC236}">
                <a16:creationId xmlns:a16="http://schemas.microsoft.com/office/drawing/2014/main" id="{B0C47B92-468D-44B8-BFB1-00343E996DDF}"/>
              </a:ext>
            </a:extLst>
          </p:cNvPr>
          <p:cNvSpPr/>
          <p:nvPr/>
        </p:nvSpPr>
        <p:spPr>
          <a:xfrm>
            <a:off x="1313681" y="5201316"/>
            <a:ext cx="2723823" cy="646331"/>
          </a:xfrm>
          <a:prstGeom prst="rect">
            <a:avLst/>
          </a:prstGeom>
        </p:spPr>
        <p:txBody>
          <a:bodyPr wrap="none">
            <a:spAutoFit/>
          </a:bodyPr>
          <a:lstStyle/>
          <a:p>
            <a:r>
              <a:rPr lang="zh-CN" altLang="en-US" dirty="0">
                <a:solidFill>
                  <a:srgbClr val="444444"/>
                </a:solidFill>
                <a:latin typeface="Open Sans" panose="020B0606030504020204" pitchFamily="34" charset="0"/>
              </a:rPr>
              <a:t>定义：</a:t>
            </a:r>
            <a:r>
              <a:rPr lang="zh-CN" altLang="en-US" b="1" dirty="0">
                <a:solidFill>
                  <a:srgbClr val="444444"/>
                </a:solidFill>
                <a:latin typeface="Open Sans" panose="020B0606030504020204" pitchFamily="34" charset="0"/>
              </a:rPr>
              <a:t>匹配点</a:t>
            </a:r>
            <a:r>
              <a:rPr lang="zh-CN" altLang="en-US" dirty="0">
                <a:solidFill>
                  <a:srgbClr val="444444"/>
                </a:solidFill>
                <a:latin typeface="Open Sans" panose="020B0606030504020204" pitchFamily="34" charset="0"/>
              </a:rPr>
              <a:t>、</a:t>
            </a:r>
            <a:r>
              <a:rPr lang="zh-CN" altLang="en-US" b="1" dirty="0">
                <a:solidFill>
                  <a:srgbClr val="444444"/>
                </a:solidFill>
                <a:latin typeface="Open Sans" panose="020B0606030504020204" pitchFamily="34" charset="0"/>
              </a:rPr>
              <a:t>匹配边</a:t>
            </a:r>
            <a:r>
              <a:rPr lang="zh-CN" altLang="en-US" dirty="0">
                <a:solidFill>
                  <a:srgbClr val="444444"/>
                </a:solidFill>
                <a:latin typeface="Open Sans" panose="020B0606030504020204" pitchFamily="34" charset="0"/>
              </a:rPr>
              <a:t>、</a:t>
            </a:r>
            <a:endParaRPr lang="en-US" altLang="zh-CN" dirty="0">
              <a:solidFill>
                <a:srgbClr val="444444"/>
              </a:solidFill>
              <a:latin typeface="Open Sans" panose="020B0606030504020204" pitchFamily="34" charset="0"/>
            </a:endParaRPr>
          </a:p>
          <a:p>
            <a:r>
              <a:rPr lang="zh-CN" altLang="en-US" b="1" dirty="0">
                <a:solidFill>
                  <a:srgbClr val="444444"/>
                </a:solidFill>
                <a:latin typeface="Open Sans" panose="020B0606030504020204" pitchFamily="34" charset="0"/>
              </a:rPr>
              <a:t>未匹配点</a:t>
            </a:r>
            <a:r>
              <a:rPr lang="zh-CN" altLang="en-US" dirty="0">
                <a:solidFill>
                  <a:srgbClr val="444444"/>
                </a:solidFill>
                <a:latin typeface="Open Sans" panose="020B0606030504020204" pitchFamily="34" charset="0"/>
              </a:rPr>
              <a:t>、</a:t>
            </a:r>
            <a:r>
              <a:rPr lang="zh-CN" altLang="en-US" b="1" dirty="0">
                <a:solidFill>
                  <a:srgbClr val="444444"/>
                </a:solidFill>
                <a:latin typeface="Open Sans" panose="020B0606030504020204" pitchFamily="34" charset="0"/>
              </a:rPr>
              <a:t>非匹配边</a:t>
            </a:r>
            <a:endParaRPr lang="zh-CN" altLang="en-US" dirty="0"/>
          </a:p>
        </p:txBody>
      </p:sp>
      <p:pic>
        <p:nvPicPr>
          <p:cNvPr id="20" name="图片 19">
            <a:extLst>
              <a:ext uri="{FF2B5EF4-FFF2-40B4-BE49-F238E27FC236}">
                <a16:creationId xmlns:a16="http://schemas.microsoft.com/office/drawing/2014/main" id="{7194D109-96B6-45FF-9E1E-43BE51D821DB}"/>
              </a:ext>
            </a:extLst>
          </p:cNvPr>
          <p:cNvPicPr>
            <a:picLocks noChangeAspect="1"/>
          </p:cNvPicPr>
          <p:nvPr/>
        </p:nvPicPr>
        <p:blipFill>
          <a:blip r:embed="rId2"/>
          <a:stretch>
            <a:fillRect/>
          </a:stretch>
        </p:blipFill>
        <p:spPr>
          <a:xfrm>
            <a:off x="1600653" y="3177207"/>
            <a:ext cx="2051050" cy="1816100"/>
          </a:xfrm>
          <a:prstGeom prst="rect">
            <a:avLst/>
          </a:prstGeom>
        </p:spPr>
      </p:pic>
      <p:pic>
        <p:nvPicPr>
          <p:cNvPr id="21" name="图片 20">
            <a:extLst>
              <a:ext uri="{FF2B5EF4-FFF2-40B4-BE49-F238E27FC236}">
                <a16:creationId xmlns:a16="http://schemas.microsoft.com/office/drawing/2014/main" id="{F18FA2E2-DF1E-4AA3-ADB5-906D585650AF}"/>
              </a:ext>
            </a:extLst>
          </p:cNvPr>
          <p:cNvPicPr>
            <a:picLocks noChangeAspect="1"/>
          </p:cNvPicPr>
          <p:nvPr/>
        </p:nvPicPr>
        <p:blipFill>
          <a:blip r:embed="rId3"/>
          <a:stretch>
            <a:fillRect/>
          </a:stretch>
        </p:blipFill>
        <p:spPr>
          <a:xfrm>
            <a:off x="4809218" y="3177207"/>
            <a:ext cx="2051050" cy="1816100"/>
          </a:xfrm>
          <a:prstGeom prst="rect">
            <a:avLst/>
          </a:prstGeom>
        </p:spPr>
      </p:pic>
      <p:pic>
        <p:nvPicPr>
          <p:cNvPr id="22" name="图片 21">
            <a:extLst>
              <a:ext uri="{FF2B5EF4-FFF2-40B4-BE49-F238E27FC236}">
                <a16:creationId xmlns:a16="http://schemas.microsoft.com/office/drawing/2014/main" id="{A220C396-CFA3-4850-B089-F8BD08B76254}"/>
              </a:ext>
            </a:extLst>
          </p:cNvPr>
          <p:cNvPicPr>
            <a:picLocks noChangeAspect="1"/>
          </p:cNvPicPr>
          <p:nvPr/>
        </p:nvPicPr>
        <p:blipFill>
          <a:blip r:embed="rId4"/>
          <a:stretch>
            <a:fillRect/>
          </a:stretch>
        </p:blipFill>
        <p:spPr>
          <a:xfrm>
            <a:off x="8891361" y="3209904"/>
            <a:ext cx="2051050" cy="1816100"/>
          </a:xfrm>
          <a:prstGeom prst="rect">
            <a:avLst/>
          </a:prstGeom>
        </p:spPr>
      </p:pic>
    </p:spTree>
    <p:extLst>
      <p:ext uri="{BB962C8B-B14F-4D97-AF65-F5344CB8AC3E}">
        <p14:creationId xmlns:p14="http://schemas.microsoft.com/office/powerpoint/2010/main" val="1349770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D28585-20BB-4556-989F-32349163364E}"/>
              </a:ext>
            </a:extLst>
          </p:cNvPr>
          <p:cNvSpPr>
            <a:spLocks noGrp="1"/>
          </p:cNvSpPr>
          <p:nvPr>
            <p:ph type="title"/>
          </p:nvPr>
        </p:nvSpPr>
        <p:spPr/>
        <p:txBody>
          <a:bodyPr/>
          <a:lstStyle/>
          <a:p>
            <a:r>
              <a:rPr lang="zh-CN" altLang="en-US" b="1" dirty="0"/>
              <a:t>最大匹配问题：匈牙利算法</a:t>
            </a:r>
            <a:endParaRPr lang="zh-CN" altLang="en-US" dirty="0"/>
          </a:p>
        </p:txBody>
      </p:sp>
      <p:sp>
        <p:nvSpPr>
          <p:cNvPr id="4" name="矩形 3">
            <a:extLst>
              <a:ext uri="{FF2B5EF4-FFF2-40B4-BE49-F238E27FC236}">
                <a16:creationId xmlns:a16="http://schemas.microsoft.com/office/drawing/2014/main" id="{746B203F-2A6C-4582-9968-98BD6732F65A}"/>
              </a:ext>
            </a:extLst>
          </p:cNvPr>
          <p:cNvSpPr/>
          <p:nvPr/>
        </p:nvSpPr>
        <p:spPr>
          <a:xfrm>
            <a:off x="1024127" y="2015903"/>
            <a:ext cx="10667129" cy="369332"/>
          </a:xfrm>
          <a:prstGeom prst="rect">
            <a:avLst/>
          </a:prstGeom>
        </p:spPr>
        <p:txBody>
          <a:bodyPr wrap="square">
            <a:spAutoFit/>
          </a:bodyPr>
          <a:lstStyle/>
          <a:p>
            <a:r>
              <a:rPr lang="zh-CN" altLang="en-US" b="1" dirty="0">
                <a:solidFill>
                  <a:srgbClr val="E96900"/>
                </a:solidFill>
                <a:latin typeface="Helvetica Neue"/>
              </a:rPr>
              <a:t>匈牙利算法：</a:t>
            </a:r>
            <a:r>
              <a:rPr lang="en-US" altLang="zh-CN" dirty="0"/>
              <a:t>Hungarian algorithm</a:t>
            </a:r>
            <a:endParaRPr lang="zh-CN" altLang="en-US" dirty="0"/>
          </a:p>
        </p:txBody>
      </p:sp>
      <p:sp>
        <p:nvSpPr>
          <p:cNvPr id="5" name="矩形 4">
            <a:extLst>
              <a:ext uri="{FF2B5EF4-FFF2-40B4-BE49-F238E27FC236}">
                <a16:creationId xmlns:a16="http://schemas.microsoft.com/office/drawing/2014/main" id="{D99D3C34-0AFF-4C8C-BC85-BEB908982B07}"/>
              </a:ext>
            </a:extLst>
          </p:cNvPr>
          <p:cNvSpPr/>
          <p:nvPr/>
        </p:nvSpPr>
        <p:spPr>
          <a:xfrm>
            <a:off x="1024126" y="2385235"/>
            <a:ext cx="10393628" cy="646331"/>
          </a:xfrm>
          <a:prstGeom prst="rect">
            <a:avLst/>
          </a:prstGeom>
        </p:spPr>
        <p:txBody>
          <a:bodyPr wrap="square">
            <a:spAutoFit/>
          </a:bodyPr>
          <a:lstStyle/>
          <a:p>
            <a:r>
              <a:rPr lang="zh-CN" altLang="en-US" dirty="0"/>
              <a:t>美国数学家哈罗德</a:t>
            </a:r>
            <a:r>
              <a:rPr lang="en-US" altLang="zh-CN" dirty="0"/>
              <a:t>·</a:t>
            </a:r>
            <a:r>
              <a:rPr lang="zh-CN" altLang="en-US" dirty="0"/>
              <a:t>库恩于</a:t>
            </a:r>
            <a:r>
              <a:rPr lang="en-US" altLang="zh-CN" dirty="0"/>
              <a:t>1955</a:t>
            </a:r>
            <a:r>
              <a:rPr lang="zh-CN" altLang="en-US" dirty="0"/>
              <a:t>年提出该算法。此算法之所以被称作匈牙利算法，是因为算法很大一部分是基于以前匈牙利数学家</a:t>
            </a:r>
            <a:r>
              <a:rPr lang="en-US" altLang="zh-CN" dirty="0" err="1"/>
              <a:t>Dénes</a:t>
            </a:r>
            <a:r>
              <a:rPr lang="en-US" altLang="zh-CN" dirty="0"/>
              <a:t> </a:t>
            </a:r>
            <a:r>
              <a:rPr lang="en-US" altLang="zh-CN" dirty="0" err="1"/>
              <a:t>Kőnig</a:t>
            </a:r>
            <a:r>
              <a:rPr lang="zh-CN" altLang="en-US" dirty="0"/>
              <a:t>和</a:t>
            </a:r>
            <a:r>
              <a:rPr lang="en-US" altLang="zh-CN" dirty="0" err="1"/>
              <a:t>Jenő</a:t>
            </a:r>
            <a:r>
              <a:rPr lang="en-US" altLang="zh-CN" dirty="0"/>
              <a:t> </a:t>
            </a:r>
            <a:r>
              <a:rPr lang="en-US" altLang="zh-CN" dirty="0" err="1"/>
              <a:t>Egerváry</a:t>
            </a:r>
            <a:r>
              <a:rPr lang="zh-CN" altLang="en-US" dirty="0"/>
              <a:t>的工作之上创建起来的。</a:t>
            </a:r>
          </a:p>
        </p:txBody>
      </p:sp>
    </p:spTree>
    <p:extLst>
      <p:ext uri="{BB962C8B-B14F-4D97-AF65-F5344CB8AC3E}">
        <p14:creationId xmlns:p14="http://schemas.microsoft.com/office/powerpoint/2010/main" val="3039208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D28585-20BB-4556-989F-32349163364E}"/>
              </a:ext>
            </a:extLst>
          </p:cNvPr>
          <p:cNvSpPr>
            <a:spLocks noGrp="1"/>
          </p:cNvSpPr>
          <p:nvPr>
            <p:ph type="title"/>
          </p:nvPr>
        </p:nvSpPr>
        <p:spPr/>
        <p:txBody>
          <a:bodyPr/>
          <a:lstStyle/>
          <a:p>
            <a:r>
              <a:rPr lang="zh-CN" altLang="en-US" b="1" dirty="0"/>
              <a:t>增广路径定义</a:t>
            </a:r>
            <a:endParaRPr lang="zh-CN" altLang="en-US" dirty="0"/>
          </a:p>
        </p:txBody>
      </p:sp>
      <p:sp>
        <p:nvSpPr>
          <p:cNvPr id="4" name="矩形 3">
            <a:extLst>
              <a:ext uri="{FF2B5EF4-FFF2-40B4-BE49-F238E27FC236}">
                <a16:creationId xmlns:a16="http://schemas.microsoft.com/office/drawing/2014/main" id="{746B203F-2A6C-4582-9968-98BD6732F65A}"/>
              </a:ext>
            </a:extLst>
          </p:cNvPr>
          <p:cNvSpPr/>
          <p:nvPr/>
        </p:nvSpPr>
        <p:spPr>
          <a:xfrm>
            <a:off x="1024127" y="2015903"/>
            <a:ext cx="10667129" cy="369332"/>
          </a:xfrm>
          <a:prstGeom prst="rect">
            <a:avLst/>
          </a:prstGeom>
        </p:spPr>
        <p:txBody>
          <a:bodyPr wrap="square">
            <a:spAutoFit/>
          </a:bodyPr>
          <a:lstStyle/>
          <a:p>
            <a:r>
              <a:rPr lang="zh-CN" altLang="en-US" b="1" dirty="0">
                <a:solidFill>
                  <a:srgbClr val="E96900"/>
                </a:solidFill>
                <a:latin typeface="Helvetica Neue"/>
              </a:rPr>
              <a:t>交替路径：</a:t>
            </a:r>
            <a:r>
              <a:rPr lang="zh-CN" altLang="en-US" dirty="0">
                <a:solidFill>
                  <a:srgbClr val="3E3E3E"/>
                </a:solidFill>
                <a:latin typeface="Helvetica Neue"/>
              </a:rPr>
              <a:t>从一个未匹配点出发，依次经过非匹配边、匹配边、非匹配边</a:t>
            </a:r>
            <a:r>
              <a:rPr lang="en-US" altLang="zh-CN" dirty="0">
                <a:solidFill>
                  <a:srgbClr val="3E3E3E"/>
                </a:solidFill>
                <a:latin typeface="Helvetica Neue"/>
              </a:rPr>
              <a:t>…</a:t>
            </a:r>
            <a:r>
              <a:rPr lang="zh-CN" altLang="en-US" dirty="0">
                <a:solidFill>
                  <a:srgbClr val="3E3E3E"/>
                </a:solidFill>
                <a:latin typeface="Helvetica Neue"/>
              </a:rPr>
              <a:t>形成的路径称为交替路径。</a:t>
            </a:r>
            <a:endParaRPr lang="zh-CN" altLang="en-US" dirty="0"/>
          </a:p>
        </p:txBody>
      </p:sp>
      <p:sp>
        <p:nvSpPr>
          <p:cNvPr id="5" name="矩形 4">
            <a:extLst>
              <a:ext uri="{FF2B5EF4-FFF2-40B4-BE49-F238E27FC236}">
                <a16:creationId xmlns:a16="http://schemas.microsoft.com/office/drawing/2014/main" id="{D99D3C34-0AFF-4C8C-BC85-BEB908982B07}"/>
              </a:ext>
            </a:extLst>
          </p:cNvPr>
          <p:cNvSpPr/>
          <p:nvPr/>
        </p:nvSpPr>
        <p:spPr>
          <a:xfrm>
            <a:off x="1024126" y="2385235"/>
            <a:ext cx="10393628" cy="646331"/>
          </a:xfrm>
          <a:prstGeom prst="rect">
            <a:avLst/>
          </a:prstGeom>
        </p:spPr>
        <p:txBody>
          <a:bodyPr wrap="square">
            <a:spAutoFit/>
          </a:bodyPr>
          <a:lstStyle/>
          <a:p>
            <a:r>
              <a:rPr lang="zh-CN" altLang="en-US" b="1" dirty="0">
                <a:solidFill>
                  <a:srgbClr val="E96900"/>
                </a:solidFill>
                <a:latin typeface="Helvetica Neue"/>
              </a:rPr>
              <a:t>增广路径：</a:t>
            </a:r>
            <a:r>
              <a:rPr lang="zh-CN" altLang="en-US" dirty="0">
                <a:solidFill>
                  <a:srgbClr val="3E3E3E"/>
                </a:solidFill>
                <a:latin typeface="Helvetica Neue"/>
              </a:rPr>
              <a:t>从一个未匹配点出发，走交替路，以另一个未匹配点为结尾（出发的点不算），则这条交替路称为增广路（</a:t>
            </a:r>
            <a:r>
              <a:rPr lang="en-US" altLang="zh-CN" dirty="0" err="1">
                <a:solidFill>
                  <a:srgbClr val="3E3E3E"/>
                </a:solidFill>
                <a:latin typeface="Helvetica Neue"/>
              </a:rPr>
              <a:t>agumenting</a:t>
            </a:r>
            <a:r>
              <a:rPr lang="en-US" altLang="zh-CN" dirty="0">
                <a:solidFill>
                  <a:srgbClr val="3E3E3E"/>
                </a:solidFill>
                <a:latin typeface="Helvetica Neue"/>
              </a:rPr>
              <a:t> path</a:t>
            </a:r>
            <a:r>
              <a:rPr lang="zh-CN" altLang="en-US" dirty="0">
                <a:solidFill>
                  <a:srgbClr val="3E3E3E"/>
                </a:solidFill>
                <a:latin typeface="Helvetica Neue"/>
              </a:rPr>
              <a:t>）。</a:t>
            </a:r>
            <a:endParaRPr lang="zh-CN" altLang="en-US" dirty="0"/>
          </a:p>
        </p:txBody>
      </p:sp>
      <p:pic>
        <p:nvPicPr>
          <p:cNvPr id="3" name="图片 2">
            <a:extLst>
              <a:ext uri="{FF2B5EF4-FFF2-40B4-BE49-F238E27FC236}">
                <a16:creationId xmlns:a16="http://schemas.microsoft.com/office/drawing/2014/main" id="{E782959A-5998-4492-9BA8-789D39BDFDA8}"/>
              </a:ext>
            </a:extLst>
          </p:cNvPr>
          <p:cNvPicPr>
            <a:picLocks noChangeAspect="1"/>
          </p:cNvPicPr>
          <p:nvPr/>
        </p:nvPicPr>
        <p:blipFill>
          <a:blip r:embed="rId2"/>
          <a:stretch>
            <a:fillRect/>
          </a:stretch>
        </p:blipFill>
        <p:spPr>
          <a:xfrm>
            <a:off x="1208768" y="3031566"/>
            <a:ext cx="2051050" cy="1816100"/>
          </a:xfrm>
          <a:prstGeom prst="rect">
            <a:avLst/>
          </a:prstGeom>
        </p:spPr>
      </p:pic>
      <p:pic>
        <p:nvPicPr>
          <p:cNvPr id="8" name="图片 7">
            <a:extLst>
              <a:ext uri="{FF2B5EF4-FFF2-40B4-BE49-F238E27FC236}">
                <a16:creationId xmlns:a16="http://schemas.microsoft.com/office/drawing/2014/main" id="{D152286C-E9C9-4FA4-86BB-EF872CC57871}"/>
              </a:ext>
            </a:extLst>
          </p:cNvPr>
          <p:cNvPicPr>
            <a:picLocks noChangeAspect="1"/>
          </p:cNvPicPr>
          <p:nvPr/>
        </p:nvPicPr>
        <p:blipFill>
          <a:blip r:embed="rId3"/>
          <a:stretch>
            <a:fillRect/>
          </a:stretch>
        </p:blipFill>
        <p:spPr>
          <a:xfrm>
            <a:off x="4121150" y="3039269"/>
            <a:ext cx="2463800" cy="952500"/>
          </a:xfrm>
          <a:prstGeom prst="rect">
            <a:avLst/>
          </a:prstGeom>
        </p:spPr>
      </p:pic>
      <p:pic>
        <p:nvPicPr>
          <p:cNvPr id="9" name="图片 8">
            <a:extLst>
              <a:ext uri="{FF2B5EF4-FFF2-40B4-BE49-F238E27FC236}">
                <a16:creationId xmlns:a16="http://schemas.microsoft.com/office/drawing/2014/main" id="{84B6B016-B83B-41DE-AA44-CE8DDCCB6BC1}"/>
              </a:ext>
            </a:extLst>
          </p:cNvPr>
          <p:cNvPicPr>
            <a:picLocks noChangeAspect="1"/>
          </p:cNvPicPr>
          <p:nvPr/>
        </p:nvPicPr>
        <p:blipFill>
          <a:blip r:embed="rId4"/>
          <a:stretch>
            <a:fillRect/>
          </a:stretch>
        </p:blipFill>
        <p:spPr>
          <a:xfrm>
            <a:off x="7413625" y="4733471"/>
            <a:ext cx="2051050" cy="1816100"/>
          </a:xfrm>
          <a:prstGeom prst="rect">
            <a:avLst/>
          </a:prstGeom>
        </p:spPr>
      </p:pic>
      <p:pic>
        <p:nvPicPr>
          <p:cNvPr id="11" name="图片 10">
            <a:extLst>
              <a:ext uri="{FF2B5EF4-FFF2-40B4-BE49-F238E27FC236}">
                <a16:creationId xmlns:a16="http://schemas.microsoft.com/office/drawing/2014/main" id="{8A71E92D-8F45-4F98-8188-ECE896AC1660}"/>
              </a:ext>
            </a:extLst>
          </p:cNvPr>
          <p:cNvPicPr>
            <a:picLocks noChangeAspect="1"/>
          </p:cNvPicPr>
          <p:nvPr/>
        </p:nvPicPr>
        <p:blipFill>
          <a:blip r:embed="rId5"/>
          <a:stretch>
            <a:fillRect/>
          </a:stretch>
        </p:blipFill>
        <p:spPr>
          <a:xfrm>
            <a:off x="10042979" y="5279571"/>
            <a:ext cx="1225550" cy="361950"/>
          </a:xfrm>
          <a:prstGeom prst="rect">
            <a:avLst/>
          </a:prstGeom>
        </p:spPr>
      </p:pic>
      <p:sp>
        <p:nvSpPr>
          <p:cNvPr id="14" name="矩形 13">
            <a:extLst>
              <a:ext uri="{FF2B5EF4-FFF2-40B4-BE49-F238E27FC236}">
                <a16:creationId xmlns:a16="http://schemas.microsoft.com/office/drawing/2014/main" id="{0522ADB3-1AE9-4BB8-93AE-7A8685E3792F}"/>
              </a:ext>
            </a:extLst>
          </p:cNvPr>
          <p:cNvSpPr/>
          <p:nvPr/>
        </p:nvSpPr>
        <p:spPr>
          <a:xfrm>
            <a:off x="8246280" y="4148171"/>
            <a:ext cx="3171474" cy="36933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just" fontAlgn="base"/>
            <a:r>
              <a:rPr lang="zh-CN" altLang="en-US" dirty="0">
                <a:latin typeface="Roboto" panose="02000000000000000000" pitchFamily="2" charset="0"/>
              </a:rPr>
              <a:t>一条边也可以是增广路径</a:t>
            </a:r>
            <a:endParaRPr lang="en-US" altLang="zh-CN" b="0" i="0" dirty="0">
              <a:effectLst/>
              <a:latin typeface="Roboto" panose="02000000000000000000" pitchFamily="2" charset="0"/>
            </a:endParaRPr>
          </a:p>
        </p:txBody>
      </p:sp>
    </p:spTree>
    <p:extLst>
      <p:ext uri="{BB962C8B-B14F-4D97-AF65-F5344CB8AC3E}">
        <p14:creationId xmlns:p14="http://schemas.microsoft.com/office/powerpoint/2010/main" val="3312267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D28585-20BB-4556-989F-32349163364E}"/>
              </a:ext>
            </a:extLst>
          </p:cNvPr>
          <p:cNvSpPr>
            <a:spLocks noGrp="1"/>
          </p:cNvSpPr>
          <p:nvPr>
            <p:ph type="title"/>
          </p:nvPr>
        </p:nvSpPr>
        <p:spPr/>
        <p:txBody>
          <a:bodyPr/>
          <a:lstStyle/>
          <a:p>
            <a:r>
              <a:rPr lang="zh-CN" altLang="en-US" b="1" dirty="0"/>
              <a:t>增广路径性质</a:t>
            </a:r>
            <a:endParaRPr lang="zh-CN" altLang="en-US" dirty="0"/>
          </a:p>
        </p:txBody>
      </p:sp>
      <p:sp>
        <p:nvSpPr>
          <p:cNvPr id="6" name="矩形 5">
            <a:extLst>
              <a:ext uri="{FF2B5EF4-FFF2-40B4-BE49-F238E27FC236}">
                <a16:creationId xmlns:a16="http://schemas.microsoft.com/office/drawing/2014/main" id="{21F52902-9ADA-4B4C-9BFF-D6A86EA51E13}"/>
              </a:ext>
            </a:extLst>
          </p:cNvPr>
          <p:cNvSpPr/>
          <p:nvPr/>
        </p:nvSpPr>
        <p:spPr>
          <a:xfrm>
            <a:off x="972664" y="1738558"/>
            <a:ext cx="10246671" cy="646331"/>
          </a:xfrm>
          <a:prstGeom prst="rect">
            <a:avLst/>
          </a:prstGeom>
        </p:spPr>
        <p:txBody>
          <a:bodyPr wrap="square">
            <a:spAutoFit/>
          </a:bodyPr>
          <a:lstStyle/>
          <a:p>
            <a:r>
              <a:rPr lang="zh-CN" altLang="en-US" dirty="0">
                <a:solidFill>
                  <a:srgbClr val="3E3E3E"/>
                </a:solidFill>
                <a:latin typeface="Helvetica Neue"/>
              </a:rPr>
              <a:t>（</a:t>
            </a:r>
            <a:r>
              <a:rPr lang="en-US" altLang="zh-CN" dirty="0">
                <a:solidFill>
                  <a:srgbClr val="3E3E3E"/>
                </a:solidFill>
                <a:latin typeface="Helvetica Neue"/>
              </a:rPr>
              <a:t>1</a:t>
            </a:r>
            <a:r>
              <a:rPr lang="zh-CN" altLang="en-US" dirty="0">
                <a:solidFill>
                  <a:srgbClr val="3E3E3E"/>
                </a:solidFill>
                <a:latin typeface="Helvetica Neue"/>
              </a:rPr>
              <a:t>）</a:t>
            </a:r>
            <a:r>
              <a:rPr lang="zh-CN" altLang="en-US" dirty="0"/>
              <a:t>增广路一定有奇数条边。</a:t>
            </a:r>
            <a:br>
              <a:rPr lang="zh-CN" altLang="en-US" dirty="0"/>
            </a:br>
            <a:r>
              <a:rPr lang="zh-CN" altLang="en-US" dirty="0">
                <a:solidFill>
                  <a:srgbClr val="3E3E3E"/>
                </a:solidFill>
                <a:latin typeface="Helvetica Neue"/>
              </a:rPr>
              <a:t>（</a:t>
            </a:r>
            <a:r>
              <a:rPr lang="en-US" altLang="zh-CN" dirty="0">
                <a:solidFill>
                  <a:srgbClr val="3E3E3E"/>
                </a:solidFill>
                <a:latin typeface="Helvetica Neue"/>
              </a:rPr>
              <a:t>2</a:t>
            </a:r>
            <a:r>
              <a:rPr lang="zh-CN" altLang="en-US" dirty="0">
                <a:solidFill>
                  <a:srgbClr val="3E3E3E"/>
                </a:solidFill>
                <a:latin typeface="Helvetica Neue"/>
              </a:rPr>
              <a:t>）</a:t>
            </a:r>
            <a:r>
              <a:rPr lang="zh-CN" altLang="en-US" dirty="0"/>
              <a:t>增广路中未匹配边一定比匹配边多一条（因为是从未匹配点出发走交错路到未匹配点</a:t>
            </a:r>
          </a:p>
        </p:txBody>
      </p:sp>
      <p:pic>
        <p:nvPicPr>
          <p:cNvPr id="3" name="图片 2">
            <a:extLst>
              <a:ext uri="{FF2B5EF4-FFF2-40B4-BE49-F238E27FC236}">
                <a16:creationId xmlns:a16="http://schemas.microsoft.com/office/drawing/2014/main" id="{E782959A-5998-4492-9BA8-789D39BDFDA8}"/>
              </a:ext>
            </a:extLst>
          </p:cNvPr>
          <p:cNvPicPr>
            <a:picLocks noChangeAspect="1"/>
          </p:cNvPicPr>
          <p:nvPr/>
        </p:nvPicPr>
        <p:blipFill>
          <a:blip r:embed="rId2"/>
          <a:stretch>
            <a:fillRect/>
          </a:stretch>
        </p:blipFill>
        <p:spPr>
          <a:xfrm>
            <a:off x="959758" y="2952750"/>
            <a:ext cx="2051050" cy="1816100"/>
          </a:xfrm>
          <a:prstGeom prst="rect">
            <a:avLst/>
          </a:prstGeom>
        </p:spPr>
      </p:pic>
      <p:pic>
        <p:nvPicPr>
          <p:cNvPr id="8" name="图片 7">
            <a:extLst>
              <a:ext uri="{FF2B5EF4-FFF2-40B4-BE49-F238E27FC236}">
                <a16:creationId xmlns:a16="http://schemas.microsoft.com/office/drawing/2014/main" id="{6C929ECF-74C2-4FC6-A2E1-C74709E04564}"/>
              </a:ext>
            </a:extLst>
          </p:cNvPr>
          <p:cNvPicPr>
            <a:picLocks noChangeAspect="1"/>
          </p:cNvPicPr>
          <p:nvPr/>
        </p:nvPicPr>
        <p:blipFill>
          <a:blip r:embed="rId3"/>
          <a:stretch>
            <a:fillRect/>
          </a:stretch>
        </p:blipFill>
        <p:spPr>
          <a:xfrm>
            <a:off x="3574143" y="2952750"/>
            <a:ext cx="2463800" cy="952500"/>
          </a:xfrm>
          <a:prstGeom prst="rect">
            <a:avLst/>
          </a:prstGeom>
        </p:spPr>
      </p:pic>
      <p:sp>
        <p:nvSpPr>
          <p:cNvPr id="9" name="矩形 8">
            <a:extLst>
              <a:ext uri="{FF2B5EF4-FFF2-40B4-BE49-F238E27FC236}">
                <a16:creationId xmlns:a16="http://schemas.microsoft.com/office/drawing/2014/main" id="{9CCFF7A5-A5D5-4178-8CC3-DAAF3BC5F8D3}"/>
              </a:ext>
            </a:extLst>
          </p:cNvPr>
          <p:cNvSpPr/>
          <p:nvPr/>
        </p:nvSpPr>
        <p:spPr>
          <a:xfrm>
            <a:off x="861985" y="5068907"/>
            <a:ext cx="3185487"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zh-CN" altLang="en-US" dirty="0">
                <a:solidFill>
                  <a:srgbClr val="4D4D4D"/>
                </a:solidFill>
                <a:latin typeface="Microsoft YaHei" panose="020B0503020204020204" pitchFamily="34" charset="-122"/>
                <a:ea typeface="Microsoft YaHei" panose="020B0503020204020204" pitchFamily="34" charset="-122"/>
              </a:rPr>
              <a:t>研究增广路的意义是</a:t>
            </a:r>
            <a:r>
              <a:rPr lang="zh-CN" altLang="en-US" b="1" dirty="0">
                <a:solidFill>
                  <a:srgbClr val="4D4D4D"/>
                </a:solidFill>
                <a:latin typeface="Microsoft YaHei" panose="020B0503020204020204" pitchFamily="34" charset="-122"/>
                <a:ea typeface="Microsoft YaHei" panose="020B0503020204020204" pitchFamily="34" charset="-122"/>
              </a:rPr>
              <a:t>改进匹配</a:t>
            </a:r>
            <a:endParaRPr lang="zh-CN" altLang="en-US" dirty="0"/>
          </a:p>
        </p:txBody>
      </p:sp>
    </p:spTree>
    <p:extLst>
      <p:ext uri="{BB962C8B-B14F-4D97-AF65-F5344CB8AC3E}">
        <p14:creationId xmlns:p14="http://schemas.microsoft.com/office/powerpoint/2010/main" val="2811664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D28585-20BB-4556-989F-32349163364E}"/>
              </a:ext>
            </a:extLst>
          </p:cNvPr>
          <p:cNvSpPr>
            <a:spLocks noGrp="1"/>
          </p:cNvSpPr>
          <p:nvPr>
            <p:ph type="title"/>
          </p:nvPr>
        </p:nvSpPr>
        <p:spPr/>
        <p:txBody>
          <a:bodyPr/>
          <a:lstStyle/>
          <a:p>
            <a:r>
              <a:rPr lang="zh-CN" altLang="en-US" b="1" dirty="0"/>
              <a:t>增广路径定理</a:t>
            </a:r>
            <a:endParaRPr lang="zh-CN" altLang="en-US" dirty="0"/>
          </a:p>
        </p:txBody>
      </p:sp>
      <p:sp>
        <p:nvSpPr>
          <p:cNvPr id="6" name="矩形 5">
            <a:extLst>
              <a:ext uri="{FF2B5EF4-FFF2-40B4-BE49-F238E27FC236}">
                <a16:creationId xmlns:a16="http://schemas.microsoft.com/office/drawing/2014/main" id="{21F52902-9ADA-4B4C-9BFF-D6A86EA51E13}"/>
              </a:ext>
            </a:extLst>
          </p:cNvPr>
          <p:cNvSpPr/>
          <p:nvPr/>
        </p:nvSpPr>
        <p:spPr>
          <a:xfrm>
            <a:off x="1024128" y="1729363"/>
            <a:ext cx="10246671" cy="1200329"/>
          </a:xfrm>
          <a:prstGeom prst="rect">
            <a:avLst/>
          </a:prstGeom>
        </p:spPr>
        <p:txBody>
          <a:bodyPr wrap="square">
            <a:spAutoFit/>
          </a:bodyPr>
          <a:lstStyle/>
          <a:p>
            <a:r>
              <a:rPr lang="zh-CN" altLang="en-US" b="1" dirty="0">
                <a:solidFill>
                  <a:srgbClr val="E96900"/>
                </a:solidFill>
                <a:latin typeface="Helvetica Neue"/>
              </a:rPr>
              <a:t>增广路定理：</a:t>
            </a:r>
            <a:br>
              <a:rPr lang="zh-CN" altLang="en-US" dirty="0"/>
            </a:br>
            <a:r>
              <a:rPr lang="zh-CN" altLang="en-US" dirty="0"/>
              <a:t>如果可以找到一条增广路，那么将匹配边与未匹配边互换，这个匹配就可以多一条边，不影响原来的匹配点，还可增加匹配点；</a:t>
            </a:r>
            <a:endParaRPr lang="en-US" altLang="zh-CN" dirty="0"/>
          </a:p>
          <a:p>
            <a:r>
              <a:rPr lang="zh-CN" altLang="en-US" dirty="0"/>
              <a:t>否则当前匹配就是最大匹配。即任意一个匹配是最大匹配的充分必要条件是不存在增广路。</a:t>
            </a:r>
            <a:endParaRPr lang="en-US" altLang="zh-CN" dirty="0"/>
          </a:p>
        </p:txBody>
      </p:sp>
      <p:pic>
        <p:nvPicPr>
          <p:cNvPr id="3" name="图片 2">
            <a:extLst>
              <a:ext uri="{FF2B5EF4-FFF2-40B4-BE49-F238E27FC236}">
                <a16:creationId xmlns:a16="http://schemas.microsoft.com/office/drawing/2014/main" id="{E782959A-5998-4492-9BA8-789D39BDFDA8}"/>
              </a:ext>
            </a:extLst>
          </p:cNvPr>
          <p:cNvPicPr>
            <a:picLocks noChangeAspect="1"/>
          </p:cNvPicPr>
          <p:nvPr/>
        </p:nvPicPr>
        <p:blipFill>
          <a:blip r:embed="rId2"/>
          <a:stretch>
            <a:fillRect/>
          </a:stretch>
        </p:blipFill>
        <p:spPr>
          <a:xfrm>
            <a:off x="959758" y="2952750"/>
            <a:ext cx="2051050" cy="1816100"/>
          </a:xfrm>
          <a:prstGeom prst="rect">
            <a:avLst/>
          </a:prstGeom>
        </p:spPr>
      </p:pic>
      <p:pic>
        <p:nvPicPr>
          <p:cNvPr id="8" name="图片 7">
            <a:extLst>
              <a:ext uri="{FF2B5EF4-FFF2-40B4-BE49-F238E27FC236}">
                <a16:creationId xmlns:a16="http://schemas.microsoft.com/office/drawing/2014/main" id="{6C929ECF-74C2-4FC6-A2E1-C74709E04564}"/>
              </a:ext>
            </a:extLst>
          </p:cNvPr>
          <p:cNvPicPr>
            <a:picLocks noChangeAspect="1"/>
          </p:cNvPicPr>
          <p:nvPr/>
        </p:nvPicPr>
        <p:blipFill>
          <a:blip r:embed="rId3"/>
          <a:stretch>
            <a:fillRect/>
          </a:stretch>
        </p:blipFill>
        <p:spPr>
          <a:xfrm>
            <a:off x="753383" y="5160518"/>
            <a:ext cx="2463800" cy="952500"/>
          </a:xfrm>
          <a:prstGeom prst="rect">
            <a:avLst/>
          </a:prstGeom>
        </p:spPr>
      </p:pic>
      <p:sp>
        <p:nvSpPr>
          <p:cNvPr id="4" name="箭头: 右 3">
            <a:extLst>
              <a:ext uri="{FF2B5EF4-FFF2-40B4-BE49-F238E27FC236}">
                <a16:creationId xmlns:a16="http://schemas.microsoft.com/office/drawing/2014/main" id="{2565C19F-1340-41F9-BACD-0741C741545E}"/>
              </a:ext>
            </a:extLst>
          </p:cNvPr>
          <p:cNvSpPr/>
          <p:nvPr/>
        </p:nvSpPr>
        <p:spPr>
          <a:xfrm>
            <a:off x="3506561" y="5487770"/>
            <a:ext cx="840922" cy="297996"/>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5" name="图片 4">
            <a:extLst>
              <a:ext uri="{FF2B5EF4-FFF2-40B4-BE49-F238E27FC236}">
                <a16:creationId xmlns:a16="http://schemas.microsoft.com/office/drawing/2014/main" id="{B6083350-0261-4C2C-A575-76704F0FA67E}"/>
              </a:ext>
            </a:extLst>
          </p:cNvPr>
          <p:cNvPicPr>
            <a:picLocks noChangeAspect="1"/>
          </p:cNvPicPr>
          <p:nvPr/>
        </p:nvPicPr>
        <p:blipFill>
          <a:blip r:embed="rId4"/>
          <a:stretch>
            <a:fillRect/>
          </a:stretch>
        </p:blipFill>
        <p:spPr>
          <a:xfrm>
            <a:off x="4504871" y="5160518"/>
            <a:ext cx="2463800" cy="952500"/>
          </a:xfrm>
          <a:prstGeom prst="rect">
            <a:avLst/>
          </a:prstGeom>
        </p:spPr>
      </p:pic>
      <p:sp>
        <p:nvSpPr>
          <p:cNvPr id="7" name="矩形 6">
            <a:extLst>
              <a:ext uri="{FF2B5EF4-FFF2-40B4-BE49-F238E27FC236}">
                <a16:creationId xmlns:a16="http://schemas.microsoft.com/office/drawing/2014/main" id="{98C93ABF-E8A9-4B9A-A3A2-181EA2E48062}"/>
              </a:ext>
            </a:extLst>
          </p:cNvPr>
          <p:cNvSpPr/>
          <p:nvPr/>
        </p:nvSpPr>
        <p:spPr>
          <a:xfrm>
            <a:off x="3568477" y="5195599"/>
            <a:ext cx="646331" cy="369332"/>
          </a:xfrm>
          <a:prstGeom prst="rect">
            <a:avLst/>
          </a:prstGeom>
        </p:spPr>
        <p:txBody>
          <a:bodyPr wrap="none">
            <a:spAutoFit/>
          </a:bodyPr>
          <a:lstStyle/>
          <a:p>
            <a:pPr algn="ctr"/>
            <a:r>
              <a:rPr lang="zh-CN" altLang="en-US" dirty="0"/>
              <a:t>交换</a:t>
            </a:r>
          </a:p>
        </p:txBody>
      </p:sp>
      <p:pic>
        <p:nvPicPr>
          <p:cNvPr id="11" name="图片 10">
            <a:extLst>
              <a:ext uri="{FF2B5EF4-FFF2-40B4-BE49-F238E27FC236}">
                <a16:creationId xmlns:a16="http://schemas.microsoft.com/office/drawing/2014/main" id="{B19FCCA7-897D-4C3F-A74A-43D723DFED45}"/>
              </a:ext>
            </a:extLst>
          </p:cNvPr>
          <p:cNvPicPr>
            <a:picLocks noChangeAspect="1"/>
          </p:cNvPicPr>
          <p:nvPr/>
        </p:nvPicPr>
        <p:blipFill>
          <a:blip r:embed="rId5"/>
          <a:stretch>
            <a:fillRect/>
          </a:stretch>
        </p:blipFill>
        <p:spPr>
          <a:xfrm>
            <a:off x="8419647" y="5160518"/>
            <a:ext cx="2463800" cy="952500"/>
          </a:xfrm>
          <a:prstGeom prst="rect">
            <a:avLst/>
          </a:prstGeom>
        </p:spPr>
      </p:pic>
      <p:sp>
        <p:nvSpPr>
          <p:cNvPr id="12" name="箭头: 右 11">
            <a:extLst>
              <a:ext uri="{FF2B5EF4-FFF2-40B4-BE49-F238E27FC236}">
                <a16:creationId xmlns:a16="http://schemas.microsoft.com/office/drawing/2014/main" id="{BC6DBDC3-A3FF-45C3-A9D5-AFE02A576A67}"/>
              </a:ext>
            </a:extLst>
          </p:cNvPr>
          <p:cNvSpPr/>
          <p:nvPr/>
        </p:nvSpPr>
        <p:spPr>
          <a:xfrm>
            <a:off x="7415437" y="5501386"/>
            <a:ext cx="840922" cy="297996"/>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3" name="图片 12">
            <a:extLst>
              <a:ext uri="{FF2B5EF4-FFF2-40B4-BE49-F238E27FC236}">
                <a16:creationId xmlns:a16="http://schemas.microsoft.com/office/drawing/2014/main" id="{EF9596D8-9D6A-4BBF-B6B8-2E47802E724C}"/>
              </a:ext>
            </a:extLst>
          </p:cNvPr>
          <p:cNvPicPr>
            <a:picLocks noChangeAspect="1"/>
          </p:cNvPicPr>
          <p:nvPr/>
        </p:nvPicPr>
        <p:blipFill>
          <a:blip r:embed="rId6"/>
          <a:stretch>
            <a:fillRect/>
          </a:stretch>
        </p:blipFill>
        <p:spPr>
          <a:xfrm>
            <a:off x="8654597" y="3020259"/>
            <a:ext cx="2051050" cy="1816100"/>
          </a:xfrm>
          <a:prstGeom prst="rect">
            <a:avLst/>
          </a:prstGeom>
        </p:spPr>
      </p:pic>
      <p:sp>
        <p:nvSpPr>
          <p:cNvPr id="14" name="箭头: 左弧形 13">
            <a:extLst>
              <a:ext uri="{FF2B5EF4-FFF2-40B4-BE49-F238E27FC236}">
                <a16:creationId xmlns:a16="http://schemas.microsoft.com/office/drawing/2014/main" id="{35EE176B-7E65-418F-9559-F304E53E63F8}"/>
              </a:ext>
            </a:extLst>
          </p:cNvPr>
          <p:cNvSpPr/>
          <p:nvPr/>
        </p:nvSpPr>
        <p:spPr>
          <a:xfrm rot="10800000">
            <a:off x="11148332" y="3797573"/>
            <a:ext cx="461281" cy="1767358"/>
          </a:xfrm>
          <a:prstGeom prst="curved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箭头: 右 14">
            <a:extLst>
              <a:ext uri="{FF2B5EF4-FFF2-40B4-BE49-F238E27FC236}">
                <a16:creationId xmlns:a16="http://schemas.microsoft.com/office/drawing/2014/main" id="{134FF836-6C29-4E70-9619-0F255BDD51FE}"/>
              </a:ext>
            </a:extLst>
          </p:cNvPr>
          <p:cNvSpPr/>
          <p:nvPr/>
        </p:nvSpPr>
        <p:spPr>
          <a:xfrm>
            <a:off x="8340724" y="3611569"/>
            <a:ext cx="275320" cy="155122"/>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右 15">
            <a:extLst>
              <a:ext uri="{FF2B5EF4-FFF2-40B4-BE49-F238E27FC236}">
                <a16:creationId xmlns:a16="http://schemas.microsoft.com/office/drawing/2014/main" id="{1212B20D-D40D-4659-88A3-9E840384C3EB}"/>
              </a:ext>
            </a:extLst>
          </p:cNvPr>
          <p:cNvSpPr/>
          <p:nvPr/>
        </p:nvSpPr>
        <p:spPr>
          <a:xfrm rot="10800000">
            <a:off x="10744200" y="4603691"/>
            <a:ext cx="275320" cy="155122"/>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04501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16217A-47C2-4834-86C3-00F310047841}"/>
              </a:ext>
            </a:extLst>
          </p:cNvPr>
          <p:cNvSpPr>
            <a:spLocks noGrp="1"/>
          </p:cNvSpPr>
          <p:nvPr>
            <p:ph type="title"/>
          </p:nvPr>
        </p:nvSpPr>
        <p:spPr/>
        <p:txBody>
          <a:bodyPr/>
          <a:lstStyle/>
          <a:p>
            <a:r>
              <a:rPr lang="zh-CN" altLang="en-US" dirty="0"/>
              <a:t>增广路径交换例子</a:t>
            </a:r>
          </a:p>
        </p:txBody>
      </p:sp>
      <p:pic>
        <p:nvPicPr>
          <p:cNvPr id="4" name="图片 3">
            <a:extLst>
              <a:ext uri="{FF2B5EF4-FFF2-40B4-BE49-F238E27FC236}">
                <a16:creationId xmlns:a16="http://schemas.microsoft.com/office/drawing/2014/main" id="{1A5EB7B8-5379-4B6E-AFA7-082562108D0D}"/>
              </a:ext>
            </a:extLst>
          </p:cNvPr>
          <p:cNvPicPr>
            <a:picLocks noChangeAspect="1"/>
          </p:cNvPicPr>
          <p:nvPr/>
        </p:nvPicPr>
        <p:blipFill>
          <a:blip r:embed="rId2"/>
          <a:stretch>
            <a:fillRect/>
          </a:stretch>
        </p:blipFill>
        <p:spPr>
          <a:xfrm>
            <a:off x="1024128" y="2632982"/>
            <a:ext cx="4083050" cy="2571750"/>
          </a:xfrm>
          <a:prstGeom prst="rect">
            <a:avLst/>
          </a:prstGeom>
        </p:spPr>
      </p:pic>
      <p:sp>
        <p:nvSpPr>
          <p:cNvPr id="5" name="箭头: 右 4">
            <a:extLst>
              <a:ext uri="{FF2B5EF4-FFF2-40B4-BE49-F238E27FC236}">
                <a16:creationId xmlns:a16="http://schemas.microsoft.com/office/drawing/2014/main" id="{B2FEB907-CDB2-4C4C-A709-0AFD585D88F2}"/>
              </a:ext>
            </a:extLst>
          </p:cNvPr>
          <p:cNvSpPr/>
          <p:nvPr/>
        </p:nvSpPr>
        <p:spPr>
          <a:xfrm>
            <a:off x="2759529" y="3761024"/>
            <a:ext cx="840922" cy="297996"/>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a:extLst>
              <a:ext uri="{FF2B5EF4-FFF2-40B4-BE49-F238E27FC236}">
                <a16:creationId xmlns:a16="http://schemas.microsoft.com/office/drawing/2014/main" id="{5DBD6417-B24D-45B6-876C-4C1B98F97705}"/>
              </a:ext>
            </a:extLst>
          </p:cNvPr>
          <p:cNvSpPr/>
          <p:nvPr/>
        </p:nvSpPr>
        <p:spPr>
          <a:xfrm>
            <a:off x="2821445" y="3468853"/>
            <a:ext cx="646331" cy="369332"/>
          </a:xfrm>
          <a:prstGeom prst="rect">
            <a:avLst/>
          </a:prstGeom>
        </p:spPr>
        <p:txBody>
          <a:bodyPr wrap="none">
            <a:spAutoFit/>
          </a:bodyPr>
          <a:lstStyle/>
          <a:p>
            <a:pPr algn="ctr"/>
            <a:r>
              <a:rPr lang="zh-CN" altLang="en-US" dirty="0"/>
              <a:t>交换</a:t>
            </a:r>
          </a:p>
        </p:txBody>
      </p:sp>
    </p:spTree>
    <p:extLst>
      <p:ext uri="{BB962C8B-B14F-4D97-AF65-F5344CB8AC3E}">
        <p14:creationId xmlns:p14="http://schemas.microsoft.com/office/powerpoint/2010/main" val="346075452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ontrol xmlns="http://schemas.microsoft.com/VisualStudio/2011/storyboarding/control">
  <Id Name="System.Storyboarding.WindowsPhoneIcons.Cancel" Revision="1" Stencil="System.Storyboarding.WindowsPhoneIcons" StencilVersion="0.1"/>
</Control>
</file>

<file path=customXml/item2.xml><?xml version="1.0" encoding="utf-8"?>
<Control xmlns="http://schemas.microsoft.com/VisualStudio/2011/storyboarding/control">
  <Id Name="System.Storyboarding.Icons.Error" Revision="1" Stencil="System.Storyboarding.Icons" StencilVersion="0.1"/>
</Control>
</file>

<file path=customXml/item3.xml><?xml version="1.0" encoding="utf-8"?>
<Control xmlns="http://schemas.microsoft.com/VisualStudio/2011/storyboarding/control">
  <Id Name="System.Storyboarding.WindowsAppIcons.Check" Revision="1" Stencil="System.Storyboarding.WindowsAppIcons" StencilVersion="0.1"/>
</Control>
</file>

<file path=customXml/itemProps1.xml><?xml version="1.0" encoding="utf-8"?>
<ds:datastoreItem xmlns:ds="http://schemas.openxmlformats.org/officeDocument/2006/customXml" ds:itemID="{D23DE03A-1A62-4F02-9BA7-9CDE3FB5D67F}">
  <ds:schemaRefs>
    <ds:schemaRef ds:uri="http://schemas.microsoft.com/VisualStudio/2011/storyboarding/control"/>
  </ds:schemaRefs>
</ds:datastoreItem>
</file>

<file path=customXml/itemProps2.xml><?xml version="1.0" encoding="utf-8"?>
<ds:datastoreItem xmlns:ds="http://schemas.openxmlformats.org/officeDocument/2006/customXml" ds:itemID="{80CE6AB9-AA45-4D3A-844F-2333BC77B6FC}">
  <ds:schemaRefs>
    <ds:schemaRef ds:uri="http://schemas.microsoft.com/VisualStudio/2011/storyboarding/control"/>
  </ds:schemaRefs>
</ds:datastoreItem>
</file>

<file path=customXml/itemProps3.xml><?xml version="1.0" encoding="utf-8"?>
<ds:datastoreItem xmlns:ds="http://schemas.openxmlformats.org/officeDocument/2006/customXml" ds:itemID="{6D44B9EF-821C-44CD-9BDB-6D7FE6123AD2}">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Integral</Template>
  <TotalTime>2105</TotalTime>
  <Words>905</Words>
  <Application>Microsoft Office PowerPoint</Application>
  <PresentationFormat>宽屏</PresentationFormat>
  <Paragraphs>68</Paragraphs>
  <Slides>16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Helvetica Neue</vt:lpstr>
      <vt:lpstr>华文仿宋</vt:lpstr>
      <vt:lpstr>微软雅黑</vt:lpstr>
      <vt:lpstr>Arial</vt:lpstr>
      <vt:lpstr>Consolas</vt:lpstr>
      <vt:lpstr>Open Sans</vt:lpstr>
      <vt:lpstr>Roboto</vt:lpstr>
      <vt:lpstr>Tw Cen MT</vt:lpstr>
      <vt:lpstr>Tw Cen MT Condensed</vt:lpstr>
      <vt:lpstr>Wingdings</vt:lpstr>
      <vt:lpstr>Wingdings 3</vt:lpstr>
      <vt:lpstr>积分</vt:lpstr>
      <vt:lpstr>二分图</vt:lpstr>
      <vt:lpstr>定义</vt:lpstr>
      <vt:lpstr>特性</vt:lpstr>
      <vt:lpstr>匹配（ Matching ）</vt:lpstr>
      <vt:lpstr>最大匹配问题：匈牙利算法</vt:lpstr>
      <vt:lpstr>增广路径定义</vt:lpstr>
      <vt:lpstr>增广路径性质</vt:lpstr>
      <vt:lpstr>增广路径定理</vt:lpstr>
      <vt:lpstr>增广路径交换例子</vt:lpstr>
      <vt:lpstr>匈牙利树</vt:lpstr>
      <vt:lpstr>PowerPoint 演示文稿</vt:lpstr>
      <vt:lpstr>匈牙利算法演示CF-1348F</vt:lpstr>
      <vt:lpstr>匈牙利算法演示CF-1348F</vt:lpstr>
      <vt:lpstr>匈牙利算法演示CF-1348F</vt:lpstr>
      <vt:lpstr>匈牙利算法代码</vt:lpstr>
      <vt:lpstr>二分图其他定理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网络流</dc:title>
  <dc:creator>Thomas</dc:creator>
  <cp:lastModifiedBy>shawn</cp:lastModifiedBy>
  <cp:revision>130</cp:revision>
  <dcterms:created xsi:type="dcterms:W3CDTF">2019-04-01T23:59:57Z</dcterms:created>
  <dcterms:modified xsi:type="dcterms:W3CDTF">2020-05-04T12:58:30Z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