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4548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后缀数组</a:t>
            </a:r>
            <a:r>
              <a:rPr lang="zh-CN" altLang="en-US" dirty="0"/>
              <a:t>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710906" y="3727308"/>
            <a:ext cx="54125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4"/>
                </a:solidFill>
              </a:rPr>
              <a:t>Suffix Array</a:t>
            </a:r>
            <a:endParaRPr lang="en-US" altLang="zh-CN" sz="4000" dirty="0">
              <a:solidFill>
                <a:schemeClr val="accent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447AA-CB48-4960-9312-5212A180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BANANA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7985D2-A0C3-4978-BA39-AC819B89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50" y="1046690"/>
            <a:ext cx="4197000" cy="437825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9BCBEFD1-7760-4B83-B918-699A39C4A269}"/>
              </a:ext>
            </a:extLst>
          </p:cNvPr>
          <p:cNvSpPr/>
          <p:nvPr/>
        </p:nvSpPr>
        <p:spPr>
          <a:xfrm>
            <a:off x="0" y="2208110"/>
            <a:ext cx="2703202" cy="5406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nconsolata" panose="00000509000000000000" pitchFamily="49" charset="0"/>
              </a:rPr>
              <a:t>	</a:t>
            </a:r>
            <a:r>
              <a:rPr lang="zh-CN" altLang="en-US" dirty="0">
                <a:latin typeface="Inconsolata" panose="00000509000000000000" pitchFamily="49" charset="0"/>
              </a:rPr>
              <a:t>第</a:t>
            </a:r>
            <a:r>
              <a:rPr lang="en-US" altLang="zh-CN" dirty="0">
                <a:latin typeface="Inconsolata" panose="00000509000000000000" pitchFamily="49" charset="0"/>
              </a:rPr>
              <a:t>0</a:t>
            </a:r>
            <a:r>
              <a:rPr lang="zh-CN" altLang="en-US" dirty="0">
                <a:latin typeface="Inconsolata" panose="00000509000000000000" pitchFamily="49" charset="0"/>
              </a:rPr>
              <a:t>个字符的后缀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2100CDE-6944-4B80-8AE2-7509BCE762EB}"/>
              </a:ext>
            </a:extLst>
          </p:cNvPr>
          <p:cNvSpPr/>
          <p:nvPr/>
        </p:nvSpPr>
        <p:spPr>
          <a:xfrm>
            <a:off x="0" y="2695129"/>
            <a:ext cx="2703202" cy="5406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nconsolata" panose="00000509000000000000" pitchFamily="49" charset="0"/>
              </a:rPr>
              <a:t>	</a:t>
            </a:r>
            <a:r>
              <a:rPr lang="zh-CN" altLang="en-US" dirty="0">
                <a:latin typeface="Inconsolata" panose="00000509000000000000" pitchFamily="49" charset="0"/>
              </a:rPr>
              <a:t>第</a:t>
            </a:r>
            <a:r>
              <a:rPr lang="en-US" altLang="zh-CN" dirty="0">
                <a:latin typeface="Inconsolata" panose="00000509000000000000" pitchFamily="49" charset="0"/>
              </a:rPr>
              <a:t>1</a:t>
            </a:r>
            <a:r>
              <a:rPr lang="zh-CN" altLang="en-US" dirty="0">
                <a:latin typeface="Inconsolata" panose="00000509000000000000" pitchFamily="49" charset="0"/>
              </a:rPr>
              <a:t>个字符的后缀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2CB0ABF-6A72-4524-A545-BA7EB8851C5D}"/>
              </a:ext>
            </a:extLst>
          </p:cNvPr>
          <p:cNvSpPr/>
          <p:nvPr/>
        </p:nvSpPr>
        <p:spPr>
          <a:xfrm>
            <a:off x="0" y="3182147"/>
            <a:ext cx="2703202" cy="5406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nconsolata" panose="00000509000000000000" pitchFamily="49" charset="0"/>
              </a:rPr>
              <a:t>	</a:t>
            </a:r>
            <a:r>
              <a:rPr lang="zh-CN" altLang="en-US" dirty="0">
                <a:latin typeface="Inconsolata" panose="00000509000000000000" pitchFamily="49" charset="0"/>
              </a:rPr>
              <a:t>第</a:t>
            </a:r>
            <a:r>
              <a:rPr lang="en-US" altLang="zh-CN" dirty="0">
                <a:latin typeface="Inconsolata" panose="00000509000000000000" pitchFamily="49" charset="0"/>
              </a:rPr>
              <a:t>2</a:t>
            </a:r>
            <a:r>
              <a:rPr lang="zh-CN" altLang="en-US" dirty="0">
                <a:latin typeface="Inconsolata" panose="00000509000000000000" pitchFamily="49" charset="0"/>
              </a:rPr>
              <a:t>个字符的后缀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D1CD882-DF0E-4BD0-B8A2-66981EE8D9AC}"/>
              </a:ext>
            </a:extLst>
          </p:cNvPr>
          <p:cNvSpPr/>
          <p:nvPr/>
        </p:nvSpPr>
        <p:spPr>
          <a:xfrm>
            <a:off x="0" y="3714886"/>
            <a:ext cx="2703202" cy="5406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nconsolata" panose="00000509000000000000" pitchFamily="49" charset="0"/>
              </a:rPr>
              <a:t>	</a:t>
            </a:r>
            <a:r>
              <a:rPr lang="zh-CN" altLang="en-US" dirty="0">
                <a:latin typeface="Inconsolata" panose="00000509000000000000" pitchFamily="49" charset="0"/>
              </a:rPr>
              <a:t>第</a:t>
            </a:r>
            <a:r>
              <a:rPr lang="en-US" altLang="zh-CN" dirty="0">
                <a:latin typeface="Inconsolata" panose="00000509000000000000" pitchFamily="49" charset="0"/>
              </a:rPr>
              <a:t>3</a:t>
            </a:r>
            <a:r>
              <a:rPr lang="zh-CN" altLang="en-US" dirty="0">
                <a:latin typeface="Inconsolata" panose="00000509000000000000" pitchFamily="49" charset="0"/>
              </a:rPr>
              <a:t>个字符的后缀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63E1DD9-3913-48E8-9B6C-9B282435A3DD}"/>
              </a:ext>
            </a:extLst>
          </p:cNvPr>
          <p:cNvSpPr/>
          <p:nvPr/>
        </p:nvSpPr>
        <p:spPr>
          <a:xfrm>
            <a:off x="0" y="4247626"/>
            <a:ext cx="2703202" cy="5406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nconsolata" panose="00000509000000000000" pitchFamily="49" charset="0"/>
              </a:rPr>
              <a:t>	</a:t>
            </a:r>
            <a:r>
              <a:rPr lang="zh-CN" altLang="en-US" dirty="0">
                <a:latin typeface="Inconsolata" panose="00000509000000000000" pitchFamily="49" charset="0"/>
              </a:rPr>
              <a:t>第</a:t>
            </a:r>
            <a:r>
              <a:rPr lang="en-US" altLang="zh-CN" dirty="0">
                <a:latin typeface="Inconsolata" panose="00000509000000000000" pitchFamily="49" charset="0"/>
              </a:rPr>
              <a:t>4</a:t>
            </a:r>
            <a:r>
              <a:rPr lang="zh-CN" altLang="en-US" dirty="0">
                <a:latin typeface="Inconsolata" panose="00000509000000000000" pitchFamily="49" charset="0"/>
              </a:rPr>
              <a:t>个字符的后缀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891E1CD-9DD6-4628-9713-BEE55F4F7C6F}"/>
              </a:ext>
            </a:extLst>
          </p:cNvPr>
          <p:cNvSpPr/>
          <p:nvPr/>
        </p:nvSpPr>
        <p:spPr>
          <a:xfrm>
            <a:off x="0" y="4772416"/>
            <a:ext cx="2703202" cy="5406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nconsolata" panose="00000509000000000000" pitchFamily="49" charset="0"/>
              </a:rPr>
              <a:t>	</a:t>
            </a:r>
            <a:r>
              <a:rPr lang="zh-CN" altLang="en-US" dirty="0">
                <a:latin typeface="Inconsolata" panose="00000509000000000000" pitchFamily="49" charset="0"/>
              </a:rPr>
              <a:t>第</a:t>
            </a:r>
            <a:r>
              <a:rPr lang="en-US" altLang="zh-CN" dirty="0">
                <a:latin typeface="Inconsolata" panose="00000509000000000000" pitchFamily="49" charset="0"/>
              </a:rPr>
              <a:t>5</a:t>
            </a:r>
            <a:r>
              <a:rPr lang="zh-CN" altLang="en-US" dirty="0">
                <a:latin typeface="Inconsolata" panose="00000509000000000000" pitchFamily="49" charset="0"/>
              </a:rPr>
              <a:t>个字符的后缀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761C5B-018C-4AA6-8F90-7DDF50C5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214" y="2130115"/>
            <a:ext cx="4109203" cy="3241715"/>
          </a:xfrm>
          <a:prstGeom prst="rect">
            <a:avLst/>
          </a:prstGeom>
        </p:spPr>
      </p:pic>
      <p:sp>
        <p:nvSpPr>
          <p:cNvPr id="11" name="箭头: 下弧形 10">
            <a:extLst>
              <a:ext uri="{FF2B5EF4-FFF2-40B4-BE49-F238E27FC236}">
                <a16:creationId xmlns:a16="http://schemas.microsoft.com/office/drawing/2014/main" id="{B2EA5072-948D-4D25-BA3B-1252C7EF5373}"/>
              </a:ext>
            </a:extLst>
          </p:cNvPr>
          <p:cNvSpPr/>
          <p:nvPr/>
        </p:nvSpPr>
        <p:spPr>
          <a:xfrm>
            <a:off x="6237668" y="5585138"/>
            <a:ext cx="2932090" cy="1077532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字典序排序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6C4A95D-F8F7-4765-B1C8-CB1EF7D708B7}"/>
              </a:ext>
            </a:extLst>
          </p:cNvPr>
          <p:cNvSpPr/>
          <p:nvPr/>
        </p:nvSpPr>
        <p:spPr>
          <a:xfrm>
            <a:off x="7899041" y="1301444"/>
            <a:ext cx="489397" cy="777025"/>
          </a:xfrm>
          <a:prstGeom prst="downArrow">
            <a:avLst>
              <a:gd name="adj1" fmla="val 38596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035F15-C58F-400D-B99F-DC808E2BA3FB}"/>
              </a:ext>
            </a:extLst>
          </p:cNvPr>
          <p:cNvSpPr txBox="1"/>
          <p:nvPr/>
        </p:nvSpPr>
        <p:spPr>
          <a:xfrm>
            <a:off x="8194983" y="121174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后缀数组</a:t>
            </a:r>
            <a:r>
              <a:rPr lang="en-US" altLang="zh-CN" dirty="0">
                <a:latin typeface="Inconsolata" panose="00000509000000000000" pitchFamily="49" charset="0"/>
              </a:rPr>
              <a:t>SA={5,3,1,0,4,2}</a:t>
            </a:r>
            <a:endParaRPr lang="zh-CN" altLang="en-US" dirty="0">
              <a:latin typeface="Inconsolata" panose="00000509000000000000" pitchFamily="49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C0E9F7-FB1D-4CAD-A494-FB9271761257}"/>
              </a:ext>
            </a:extLst>
          </p:cNvPr>
          <p:cNvGrpSpPr/>
          <p:nvPr/>
        </p:nvGrpSpPr>
        <p:grpSpPr>
          <a:xfrm>
            <a:off x="8477207" y="2366485"/>
            <a:ext cx="337172" cy="2712702"/>
            <a:chOff x="8454806" y="2419506"/>
            <a:chExt cx="337172" cy="2712702"/>
          </a:xfrm>
          <a:solidFill>
            <a:schemeClr val="tx1">
              <a:lumMod val="65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BFE23D5-962B-4422-9C2A-6C22306404F9}"/>
                </a:ext>
              </a:extLst>
            </p:cNvPr>
            <p:cNvSpPr/>
            <p:nvPr/>
          </p:nvSpPr>
          <p:spPr>
            <a:xfrm>
              <a:off x="8454806" y="2419506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0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5AA97F-0C60-488D-8020-55C7F3026E98}"/>
                </a:ext>
              </a:extLst>
            </p:cNvPr>
            <p:cNvSpPr/>
            <p:nvPr/>
          </p:nvSpPr>
          <p:spPr>
            <a:xfrm>
              <a:off x="8454806" y="2900095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1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3584F23-0FE6-4D21-88F5-C27D1BCA606D}"/>
                </a:ext>
              </a:extLst>
            </p:cNvPr>
            <p:cNvSpPr/>
            <p:nvPr/>
          </p:nvSpPr>
          <p:spPr>
            <a:xfrm>
              <a:off x="8454806" y="3441636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2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2A7C6A-B7EA-420A-A60B-1B6AD1B9ADD3}"/>
                </a:ext>
              </a:extLst>
            </p:cNvPr>
            <p:cNvSpPr/>
            <p:nvPr/>
          </p:nvSpPr>
          <p:spPr>
            <a:xfrm>
              <a:off x="8454806" y="3922225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3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4856D1-4EE1-4458-9FCF-D812271333F6}"/>
                </a:ext>
              </a:extLst>
            </p:cNvPr>
            <p:cNvSpPr/>
            <p:nvPr/>
          </p:nvSpPr>
          <p:spPr>
            <a:xfrm>
              <a:off x="8454806" y="4436972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4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C17A4FB-C43E-4096-B5A4-C5B485597B34}"/>
                </a:ext>
              </a:extLst>
            </p:cNvPr>
            <p:cNvSpPr/>
            <p:nvPr/>
          </p:nvSpPr>
          <p:spPr>
            <a:xfrm>
              <a:off x="8454806" y="4917561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5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D062EC1-CEE7-473E-90A7-806ECA756D06}"/>
              </a:ext>
            </a:extLst>
          </p:cNvPr>
          <p:cNvSpPr/>
          <p:nvPr/>
        </p:nvSpPr>
        <p:spPr>
          <a:xfrm>
            <a:off x="6907162" y="305381"/>
            <a:ext cx="4280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 Hermit Light"/>
              </a:rPr>
              <a:t>名次数组</a:t>
            </a:r>
            <a:r>
              <a:rPr lang="en-US" altLang="zh-CN" dirty="0">
                <a:latin typeface="Inconsolata" panose="00000509000000000000" pitchFamily="49" charset="0"/>
              </a:rPr>
              <a:t>rank={3,2,5,1,4,0}</a:t>
            </a:r>
            <a:endParaRPr lang="zh-CN" altLang="en-US" dirty="0">
              <a:latin typeface="Inconsolata" panose="00000509000000000000" pitchFamily="49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73FEDF97-FB8F-4856-856E-B6350A6997DF}"/>
              </a:ext>
            </a:extLst>
          </p:cNvPr>
          <p:cNvSpPr/>
          <p:nvPr/>
        </p:nvSpPr>
        <p:spPr>
          <a:xfrm>
            <a:off x="7138119" y="625630"/>
            <a:ext cx="265415" cy="165292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E29825F-B04A-453E-A4CC-F9AB1A2EA86F}"/>
              </a:ext>
            </a:extLst>
          </p:cNvPr>
          <p:cNvGrpSpPr/>
          <p:nvPr/>
        </p:nvGrpSpPr>
        <p:grpSpPr>
          <a:xfrm>
            <a:off x="7066362" y="2358656"/>
            <a:ext cx="339813" cy="2849499"/>
            <a:chOff x="8452165" y="2419506"/>
            <a:chExt cx="339813" cy="2849499"/>
          </a:xfrm>
          <a:solidFill>
            <a:schemeClr val="tx1">
              <a:lumMod val="65000"/>
            </a:schemeClr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E17F623-56B4-4EB5-BACD-9C3E7C1B84CD}"/>
                </a:ext>
              </a:extLst>
            </p:cNvPr>
            <p:cNvSpPr/>
            <p:nvPr/>
          </p:nvSpPr>
          <p:spPr>
            <a:xfrm>
              <a:off x="8454806" y="2419506"/>
              <a:ext cx="337172" cy="21464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3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693FF47-71AA-4DCB-99E0-B3700EE5DD07}"/>
                </a:ext>
              </a:extLst>
            </p:cNvPr>
            <p:cNvSpPr/>
            <p:nvPr/>
          </p:nvSpPr>
          <p:spPr>
            <a:xfrm>
              <a:off x="8452165" y="2964475"/>
              <a:ext cx="337172" cy="21464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2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ED9671C-B58B-4DEC-A802-16FCC6EBBF03}"/>
                </a:ext>
              </a:extLst>
            </p:cNvPr>
            <p:cNvSpPr/>
            <p:nvPr/>
          </p:nvSpPr>
          <p:spPr>
            <a:xfrm>
              <a:off x="8452165" y="3459887"/>
              <a:ext cx="337172" cy="21464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5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461A22-2B9D-4E86-9253-DD2847ECF288}"/>
                </a:ext>
              </a:extLst>
            </p:cNvPr>
            <p:cNvSpPr/>
            <p:nvPr/>
          </p:nvSpPr>
          <p:spPr>
            <a:xfrm>
              <a:off x="8454806" y="3983177"/>
              <a:ext cx="337172" cy="21464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1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F153D8A-6C3B-4DDE-89A7-D7F23722A8A7}"/>
                </a:ext>
              </a:extLst>
            </p:cNvPr>
            <p:cNvSpPr/>
            <p:nvPr/>
          </p:nvSpPr>
          <p:spPr>
            <a:xfrm>
              <a:off x="8454806" y="4488291"/>
              <a:ext cx="337172" cy="21464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4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72F920-788D-4F81-82B0-727360A07A8C}"/>
                </a:ext>
              </a:extLst>
            </p:cNvPr>
            <p:cNvSpPr/>
            <p:nvPr/>
          </p:nvSpPr>
          <p:spPr>
            <a:xfrm>
              <a:off x="8454806" y="5054358"/>
              <a:ext cx="337172" cy="21464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0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C266B9C-4329-4271-8E99-05735C72309C}"/>
              </a:ext>
            </a:extLst>
          </p:cNvPr>
          <p:cNvCxnSpPr>
            <a:endCxn id="24" idx="3"/>
          </p:cNvCxnSpPr>
          <p:nvPr/>
        </p:nvCxnSpPr>
        <p:spPr>
          <a:xfrm flipH="1" flipV="1">
            <a:off x="7406175" y="2465980"/>
            <a:ext cx="492866" cy="1456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C8944ED-F2C9-46AE-8DC7-9292FE12EA3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7403534" y="3010949"/>
            <a:ext cx="495507" cy="437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47C6103-2614-4811-A9B0-97CCFF03291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403534" y="3506361"/>
            <a:ext cx="492866" cy="1405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8D693F1-010E-4105-A860-0E95CC95ED21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7406175" y="3010949"/>
            <a:ext cx="490225" cy="1018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00A0214-E133-414A-817A-BC4804BBFA32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406175" y="4467297"/>
            <a:ext cx="490225" cy="67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90FAF88-685A-42C1-A1ED-2D42F0AB953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406175" y="2491867"/>
            <a:ext cx="490225" cy="2608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9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21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8F10B2-926F-41BA-935D-DCD1C228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92" y="1569549"/>
            <a:ext cx="4109203" cy="324171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960B82D-0527-44CB-9BE7-A9C739542CD8}"/>
              </a:ext>
            </a:extLst>
          </p:cNvPr>
          <p:cNvGrpSpPr/>
          <p:nvPr/>
        </p:nvGrpSpPr>
        <p:grpSpPr>
          <a:xfrm>
            <a:off x="1595352" y="1810199"/>
            <a:ext cx="337172" cy="2712702"/>
            <a:chOff x="8454806" y="2419506"/>
            <a:chExt cx="337172" cy="2712702"/>
          </a:xfrm>
          <a:solidFill>
            <a:schemeClr val="tx1">
              <a:lumMod val="65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ADD940-5437-4E2B-8B20-87D120922A1F}"/>
                </a:ext>
              </a:extLst>
            </p:cNvPr>
            <p:cNvSpPr/>
            <p:nvPr/>
          </p:nvSpPr>
          <p:spPr>
            <a:xfrm>
              <a:off x="8454806" y="2419506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0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60D875-51AC-41E6-9468-DFC85BB2AE96}"/>
                </a:ext>
              </a:extLst>
            </p:cNvPr>
            <p:cNvSpPr/>
            <p:nvPr/>
          </p:nvSpPr>
          <p:spPr>
            <a:xfrm>
              <a:off x="8454806" y="2900095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1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588C21-2FC5-4804-B9FA-265E91CFBEB1}"/>
                </a:ext>
              </a:extLst>
            </p:cNvPr>
            <p:cNvSpPr/>
            <p:nvPr/>
          </p:nvSpPr>
          <p:spPr>
            <a:xfrm>
              <a:off x="8454806" y="3441636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2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CEBDB56-34FD-42CB-9353-FD25AC2C2D62}"/>
                </a:ext>
              </a:extLst>
            </p:cNvPr>
            <p:cNvSpPr/>
            <p:nvPr/>
          </p:nvSpPr>
          <p:spPr>
            <a:xfrm>
              <a:off x="8454806" y="3922225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3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942CE4-B43F-481E-9FE4-76EEB40D2203}"/>
                </a:ext>
              </a:extLst>
            </p:cNvPr>
            <p:cNvSpPr/>
            <p:nvPr/>
          </p:nvSpPr>
          <p:spPr>
            <a:xfrm>
              <a:off x="8454806" y="4436972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4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7875D1-379A-4BE1-8B81-FAB379F3FCE9}"/>
                </a:ext>
              </a:extLst>
            </p:cNvPr>
            <p:cNvSpPr/>
            <p:nvPr/>
          </p:nvSpPr>
          <p:spPr>
            <a:xfrm>
              <a:off x="8454806" y="4917561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5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562CC94-3C2A-41B2-BF96-0F886CC053A4}"/>
              </a:ext>
            </a:extLst>
          </p:cNvPr>
          <p:cNvSpPr/>
          <p:nvPr/>
        </p:nvSpPr>
        <p:spPr>
          <a:xfrm>
            <a:off x="3578088" y="2151620"/>
            <a:ext cx="520810" cy="51604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E81687-E90E-4F4F-9865-97C62183222F}"/>
              </a:ext>
            </a:extLst>
          </p:cNvPr>
          <p:cNvSpPr/>
          <p:nvPr/>
        </p:nvSpPr>
        <p:spPr>
          <a:xfrm>
            <a:off x="4607485" y="1637694"/>
            <a:ext cx="520810" cy="51604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B438068-42EA-4E65-8138-B190B6CC6398}"/>
              </a:ext>
            </a:extLst>
          </p:cNvPr>
          <p:cNvGrpSpPr/>
          <p:nvPr/>
        </p:nvGrpSpPr>
        <p:grpSpPr>
          <a:xfrm>
            <a:off x="5305821" y="1810199"/>
            <a:ext cx="337172" cy="2712702"/>
            <a:chOff x="8454806" y="2419506"/>
            <a:chExt cx="337172" cy="2712702"/>
          </a:xfrm>
          <a:solidFill>
            <a:schemeClr val="tx1">
              <a:lumMod val="65000"/>
            </a:schemeClr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37FC232-D97A-42FF-B02E-6B8F17CAF074}"/>
                </a:ext>
              </a:extLst>
            </p:cNvPr>
            <p:cNvSpPr/>
            <p:nvPr/>
          </p:nvSpPr>
          <p:spPr>
            <a:xfrm>
              <a:off x="8454806" y="2419506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0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36FD4A-3853-4AF6-89FB-2CEA36D3D91C}"/>
                </a:ext>
              </a:extLst>
            </p:cNvPr>
            <p:cNvSpPr/>
            <p:nvPr/>
          </p:nvSpPr>
          <p:spPr>
            <a:xfrm>
              <a:off x="8454806" y="2900095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1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631C4E6-4FA5-4445-B394-0A77F2E73F38}"/>
                </a:ext>
              </a:extLst>
            </p:cNvPr>
            <p:cNvSpPr/>
            <p:nvPr/>
          </p:nvSpPr>
          <p:spPr>
            <a:xfrm>
              <a:off x="8454806" y="3441636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3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5A5E490-2E70-4693-988C-D55AFDEA1EFA}"/>
                </a:ext>
              </a:extLst>
            </p:cNvPr>
            <p:cNvSpPr/>
            <p:nvPr/>
          </p:nvSpPr>
          <p:spPr>
            <a:xfrm>
              <a:off x="8454806" y="3922225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0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01B308F-6711-4A2D-8C45-4AA295625488}"/>
                </a:ext>
              </a:extLst>
            </p:cNvPr>
            <p:cNvSpPr/>
            <p:nvPr/>
          </p:nvSpPr>
          <p:spPr>
            <a:xfrm>
              <a:off x="8454806" y="4436972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0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F36436C-2BF9-4351-BA24-22272D438DE9}"/>
                </a:ext>
              </a:extLst>
            </p:cNvPr>
            <p:cNvSpPr/>
            <p:nvPr/>
          </p:nvSpPr>
          <p:spPr>
            <a:xfrm>
              <a:off x="8454806" y="4917561"/>
              <a:ext cx="337172" cy="214647"/>
            </a:xfrm>
            <a:prstGeom prst="rect">
              <a:avLst/>
            </a:prstGeom>
            <a:grp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Inconsolata" panose="00000509000000000000" pitchFamily="49" charset="0"/>
                </a:rPr>
                <a:t>2</a:t>
              </a:r>
              <a:endParaRPr lang="zh-CN" altLang="en-US" dirty="0">
                <a:latin typeface="Inconsolata" panose="00000509000000000000" pitchFamily="49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C9D3A129-AA5F-492A-9F78-958F3C8B5AAF}"/>
              </a:ext>
            </a:extLst>
          </p:cNvPr>
          <p:cNvSpPr/>
          <p:nvPr/>
        </p:nvSpPr>
        <p:spPr>
          <a:xfrm>
            <a:off x="5243885" y="2206486"/>
            <a:ext cx="460670" cy="40551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16E1A8-8025-4701-97CE-80707109978E}"/>
              </a:ext>
            </a:extLst>
          </p:cNvPr>
          <p:cNvSpPr/>
          <p:nvPr/>
        </p:nvSpPr>
        <p:spPr>
          <a:xfrm>
            <a:off x="2566820" y="2662072"/>
            <a:ext cx="1532077" cy="51604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68BCF7-B549-4658-BAD7-B6090838FB72}"/>
              </a:ext>
            </a:extLst>
          </p:cNvPr>
          <p:cNvSpPr/>
          <p:nvPr/>
        </p:nvSpPr>
        <p:spPr>
          <a:xfrm>
            <a:off x="3579046" y="2151222"/>
            <a:ext cx="1532077" cy="51604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3D7E70-F2CF-448F-BE42-E3E88283A992}"/>
              </a:ext>
            </a:extLst>
          </p:cNvPr>
          <p:cNvSpPr/>
          <p:nvPr/>
        </p:nvSpPr>
        <p:spPr>
          <a:xfrm>
            <a:off x="5246407" y="2757351"/>
            <a:ext cx="460670" cy="40551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4AD4FD5-2BBB-4191-BAA0-3F52C80D1165}"/>
              </a:ext>
            </a:extLst>
          </p:cNvPr>
          <p:cNvSpPr/>
          <p:nvPr/>
        </p:nvSpPr>
        <p:spPr>
          <a:xfrm>
            <a:off x="3072454" y="4190338"/>
            <a:ext cx="1026443" cy="51604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285668F-D0AD-4990-9C8C-FC94C1453DDE}"/>
              </a:ext>
            </a:extLst>
          </p:cNvPr>
          <p:cNvSpPr/>
          <p:nvPr/>
        </p:nvSpPr>
        <p:spPr>
          <a:xfrm>
            <a:off x="4094263" y="3674295"/>
            <a:ext cx="1026443" cy="51604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FCAF16-D9A4-45A8-B8D3-C186DD7A2FC0}"/>
              </a:ext>
            </a:extLst>
          </p:cNvPr>
          <p:cNvSpPr/>
          <p:nvPr/>
        </p:nvSpPr>
        <p:spPr>
          <a:xfrm>
            <a:off x="5260728" y="4212818"/>
            <a:ext cx="460670" cy="40551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66EACA-A638-491D-87FE-ED385B576E8A}"/>
              </a:ext>
            </a:extLst>
          </p:cNvPr>
          <p:cNvSpPr/>
          <p:nvPr/>
        </p:nvSpPr>
        <p:spPr>
          <a:xfrm>
            <a:off x="5251027" y="3237846"/>
            <a:ext cx="460670" cy="40551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C581B1-7BEC-4767-8E87-2B3BD41A2B35}"/>
              </a:ext>
            </a:extLst>
          </p:cNvPr>
          <p:cNvSpPr/>
          <p:nvPr/>
        </p:nvSpPr>
        <p:spPr>
          <a:xfrm>
            <a:off x="5251027" y="3738799"/>
            <a:ext cx="460670" cy="40551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9E7E2E-32DC-4CDC-93AE-01D11E3AF80C}"/>
              </a:ext>
            </a:extLst>
          </p:cNvPr>
          <p:cNvSpPr/>
          <p:nvPr/>
        </p:nvSpPr>
        <p:spPr>
          <a:xfrm>
            <a:off x="1019092" y="343928"/>
            <a:ext cx="9107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高度数组：是一个一维数组，保存了相邻两个后缀的最长公共前缀（</a:t>
            </a:r>
            <a:r>
              <a:rPr lang="en-US" altLang="zh-CN" dirty="0"/>
              <a:t>Longest</a:t>
            </a:r>
            <a:endParaRPr lang="zh-CN" altLang="en-US" dirty="0"/>
          </a:p>
          <a:p>
            <a:r>
              <a:rPr lang="en-US" altLang="zh-CN" dirty="0"/>
              <a:t> Prefix</a:t>
            </a:r>
            <a:r>
              <a:rPr lang="zh-CN" altLang="en-US" dirty="0"/>
              <a:t>，</a:t>
            </a:r>
            <a:r>
              <a:rPr lang="en-US" altLang="zh-CN" dirty="0"/>
              <a:t>LCP</a:t>
            </a:r>
            <a:r>
              <a:rPr lang="zh-CN" altLang="en-US" dirty="0"/>
              <a:t>）长度，</a:t>
            </a:r>
            <a:r>
              <a:rPr lang="en-US" altLang="zh-CN" dirty="0"/>
              <a:t>height[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定义为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zh-CN" altLang="en-US" dirty="0"/>
              <a:t>－</a:t>
            </a:r>
            <a:r>
              <a:rPr lang="en-US" altLang="zh-CN" dirty="0"/>
              <a:t>1]</a:t>
            </a:r>
            <a:r>
              <a:rPr lang="zh-CN" altLang="en-US" dirty="0"/>
              <a:t>和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的最长公共前缀（</a:t>
            </a:r>
            <a:r>
              <a:rPr lang="en-US" altLang="zh-CN" dirty="0"/>
              <a:t>Longest Common Prefix, LCP</a:t>
            </a:r>
            <a:r>
              <a:rPr lang="zh-CN" altLang="en-US" dirty="0"/>
              <a:t>）长度</a:t>
            </a:r>
          </a:p>
          <a:p>
            <a:endParaRPr lang="zh-CN" altLang="en-US" b="0" dirty="0">
              <a:solidFill>
                <a:srgbClr val="F8F8F2"/>
              </a:solidFill>
              <a:effectLst/>
              <a:latin typeface=" Hermit Light"/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051936EE-6E3E-41C3-BB4F-94C6F6781CE8}"/>
              </a:ext>
            </a:extLst>
          </p:cNvPr>
          <p:cNvSpPr/>
          <p:nvPr/>
        </p:nvSpPr>
        <p:spPr>
          <a:xfrm>
            <a:off x="5357611" y="1202028"/>
            <a:ext cx="354086" cy="4055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20A467A-7068-451D-A1BB-94CB81420389}"/>
              </a:ext>
            </a:extLst>
          </p:cNvPr>
          <p:cNvSpPr txBox="1"/>
          <p:nvPr/>
        </p:nvSpPr>
        <p:spPr>
          <a:xfrm>
            <a:off x="5642993" y="1174925"/>
            <a:ext cx="397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高度数组，</a:t>
            </a:r>
            <a:r>
              <a:rPr lang="en-US" altLang="zh-CN" dirty="0">
                <a:latin typeface="Anonymous Pro" panose="02060609030202000504" pitchFamily="49" charset="0"/>
                <a:ea typeface="Anonymous Pro" panose="02060609030202000504" pitchFamily="49" charset="0"/>
              </a:rPr>
              <a:t>height={0,1,3,0,0,2}</a:t>
            </a:r>
            <a:endParaRPr lang="zh-CN" altLang="en-US" dirty="0">
              <a:latin typeface="Anonymous Pro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5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2462</TotalTime>
  <Words>74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 Hermit Light</vt:lpstr>
      <vt:lpstr>宋体</vt:lpstr>
      <vt:lpstr>Anonymous Pro</vt:lpstr>
      <vt:lpstr>Arial</vt:lpstr>
      <vt:lpstr>Century Gothic</vt:lpstr>
      <vt:lpstr>Inconsolata</vt:lpstr>
      <vt:lpstr>网状</vt:lpstr>
      <vt:lpstr>后缀数组问题</vt:lpstr>
      <vt:lpstr>BANANA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137</cp:revision>
  <cp:lastPrinted>2019-03-14T04:10:06Z</cp:lastPrinted>
  <dcterms:created xsi:type="dcterms:W3CDTF">2019-02-25T08:37:48Z</dcterms:created>
  <dcterms:modified xsi:type="dcterms:W3CDTF">2019-10-05T11:50:19Z</dcterms:modified>
</cp:coreProperties>
</file>