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字符串匹配算法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456465" y="3741710"/>
            <a:ext cx="541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/>
                </a:solidFill>
              </a:rPr>
              <a:t>Knuth-Morris-Pratt</a:t>
            </a:r>
            <a:r>
              <a:rPr lang="zh-CN" altLang="en-US" dirty="0">
                <a:solidFill>
                  <a:schemeClr val="accent4"/>
                </a:solidFill>
              </a:rPr>
              <a:t>字符串查找算法</a:t>
            </a: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9446A9-4A81-4383-A446-FCE6E6FF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21" y="1146220"/>
            <a:ext cx="5647417" cy="1736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E01F5-10AE-4841-BB80-7DEC5F618BA3}"/>
              </a:ext>
            </a:extLst>
          </p:cNvPr>
          <p:cNvSpPr/>
          <p:nvPr/>
        </p:nvSpPr>
        <p:spPr>
          <a:xfrm>
            <a:off x="8347390" y="1497067"/>
            <a:ext cx="26355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P[k]==P[j]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9B9511-FF57-40FE-9316-4BA508E6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21" y="3576136"/>
            <a:ext cx="5647419" cy="1736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4AB8331-3653-4BC7-AABE-48534CC8EA7B}"/>
              </a:ext>
            </a:extLst>
          </p:cNvPr>
          <p:cNvGrpSpPr/>
          <p:nvPr/>
        </p:nvGrpSpPr>
        <p:grpSpPr>
          <a:xfrm>
            <a:off x="6657924" y="2758571"/>
            <a:ext cx="322524" cy="670429"/>
            <a:chOff x="11081994" y="3713408"/>
            <a:chExt cx="322524" cy="670429"/>
          </a:xfrm>
        </p:grpSpPr>
        <p:sp>
          <p:nvSpPr>
            <p:cNvPr id="9" name="箭头: 上 8">
              <a:extLst>
                <a:ext uri="{FF2B5EF4-FFF2-40B4-BE49-F238E27FC236}">
                  <a16:creationId xmlns:a16="http://schemas.microsoft.com/office/drawing/2014/main" id="{23408078-7ABD-4F97-A65F-B476B205E5D0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922DCE-D601-4309-BC09-B071B698F36C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219AEF-772F-4B14-A00B-5E8BD87A5107}"/>
              </a:ext>
            </a:extLst>
          </p:cNvPr>
          <p:cNvGrpSpPr/>
          <p:nvPr/>
        </p:nvGrpSpPr>
        <p:grpSpPr>
          <a:xfrm>
            <a:off x="4432202" y="662646"/>
            <a:ext cx="322524" cy="724667"/>
            <a:chOff x="8220738" y="1693622"/>
            <a:chExt cx="322524" cy="724667"/>
          </a:xfrm>
        </p:grpSpPr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87C9A904-EE07-4979-A280-4A993DAC0D64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67B9E3-46DC-4FF6-9BDE-21B42CB82D30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5729D65-AAED-4E4D-BBC5-4E240856C7B8}"/>
              </a:ext>
            </a:extLst>
          </p:cNvPr>
          <p:cNvSpPr/>
          <p:nvPr/>
        </p:nvSpPr>
        <p:spPr>
          <a:xfrm>
            <a:off x="9298131" y="2101402"/>
            <a:ext cx="734096" cy="1736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E4133A-BA59-4CF7-A9C3-C279AC4BD3D1}"/>
              </a:ext>
            </a:extLst>
          </p:cNvPr>
          <p:cNvGrpSpPr/>
          <p:nvPr/>
        </p:nvGrpSpPr>
        <p:grpSpPr>
          <a:xfrm>
            <a:off x="7291136" y="5216289"/>
            <a:ext cx="598241" cy="680157"/>
            <a:chOff x="10978963" y="3713408"/>
            <a:chExt cx="598241" cy="680157"/>
          </a:xfrm>
        </p:grpSpPr>
        <p:sp>
          <p:nvSpPr>
            <p:cNvPr id="17" name="箭头: 上 16">
              <a:extLst>
                <a:ext uri="{FF2B5EF4-FFF2-40B4-BE49-F238E27FC236}">
                  <a16:creationId xmlns:a16="http://schemas.microsoft.com/office/drawing/2014/main" id="{0A74005F-3211-4594-957B-48AFBCC3F74B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9D117B-A679-428B-B0C6-09F227FF97AB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A06DA50-2E90-4C66-9440-C8ECB0CA2ECB}"/>
              </a:ext>
            </a:extLst>
          </p:cNvPr>
          <p:cNvGrpSpPr/>
          <p:nvPr/>
        </p:nvGrpSpPr>
        <p:grpSpPr>
          <a:xfrm>
            <a:off x="5051408" y="5228233"/>
            <a:ext cx="598241" cy="680157"/>
            <a:chOff x="10978963" y="3713408"/>
            <a:chExt cx="598241" cy="680157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2F946D3-C8AB-4A1B-BBE6-F42669D51A8E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B22214-179D-4333-B1B5-3632CA19DDAE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k+1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2E55918-C322-43E2-A7E8-3DC204CC55F4}"/>
              </a:ext>
            </a:extLst>
          </p:cNvPr>
          <p:cNvSpPr/>
          <p:nvPr/>
        </p:nvSpPr>
        <p:spPr>
          <a:xfrm>
            <a:off x="8347390" y="4075004"/>
            <a:ext cx="26355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next[j+1]==k+1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E4C5D4A-123A-4E52-9C4C-ED83FBFDA8C2}"/>
              </a:ext>
            </a:extLst>
          </p:cNvPr>
          <p:cNvSpPr/>
          <p:nvPr/>
        </p:nvSpPr>
        <p:spPr>
          <a:xfrm>
            <a:off x="6048777" y="153131"/>
            <a:ext cx="5647417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next[j]=k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表示当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P[j]!=T[</a:t>
            </a:r>
            <a:r>
              <a:rPr lang="en-US" altLang="zh-CN" dirty="0" err="1">
                <a:solidFill>
                  <a:schemeClr val="tx1"/>
                </a:solidFill>
                <a:latin typeface=" Hermit Ligh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时候，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要回到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那个位置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41499F-4483-41B4-A98D-E5A37CF2D857}"/>
              </a:ext>
            </a:extLst>
          </p:cNvPr>
          <p:cNvSpPr/>
          <p:nvPr/>
        </p:nvSpPr>
        <p:spPr>
          <a:xfrm>
            <a:off x="280912" y="675251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1.P[k]==P[j]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情况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2A5EC2-045A-4D72-B543-12AA3C29069F}"/>
              </a:ext>
            </a:extLst>
          </p:cNvPr>
          <p:cNvSpPr/>
          <p:nvPr/>
        </p:nvSpPr>
        <p:spPr>
          <a:xfrm>
            <a:off x="275895" y="161445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数组怎么求？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F1E73A5-3886-4E59-8063-6A09EBBF2CC0}"/>
              </a:ext>
            </a:extLst>
          </p:cNvPr>
          <p:cNvSpPr/>
          <p:nvPr/>
        </p:nvSpPr>
        <p:spPr>
          <a:xfrm>
            <a:off x="4809904" y="2836475"/>
            <a:ext cx="2047919" cy="1001327"/>
          </a:xfrm>
          <a:custGeom>
            <a:avLst/>
            <a:gdLst>
              <a:gd name="connsiteX0" fmla="*/ 2194560 w 2194560"/>
              <a:gd name="connsiteY0" fmla="*/ 568519 h 1087363"/>
              <a:gd name="connsiteX1" fmla="*/ 1101255 w 2194560"/>
              <a:gd name="connsiteY1" fmla="*/ 1069451 h 1087363"/>
              <a:gd name="connsiteX2" fmla="*/ 0 w 2194560"/>
              <a:gd name="connsiteY2" fmla="*/ 0 h 1087363"/>
              <a:gd name="connsiteX3" fmla="*/ 0 w 2194560"/>
              <a:gd name="connsiteY3" fmla="*/ 0 h 108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1087363">
                <a:moveTo>
                  <a:pt x="2194560" y="568519"/>
                </a:moveTo>
                <a:cubicBezTo>
                  <a:pt x="1830787" y="866361"/>
                  <a:pt x="1467015" y="1164204"/>
                  <a:pt x="1101255" y="1069451"/>
                </a:cubicBezTo>
                <a:cubicBezTo>
                  <a:pt x="735495" y="97469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5C151A2A-0162-4025-9D2E-2398875416BD}"/>
              </a:ext>
            </a:extLst>
          </p:cNvPr>
          <p:cNvSpPr/>
          <p:nvPr/>
        </p:nvSpPr>
        <p:spPr>
          <a:xfrm>
            <a:off x="5203570" y="5835350"/>
            <a:ext cx="2603396" cy="746804"/>
          </a:xfrm>
          <a:custGeom>
            <a:avLst/>
            <a:gdLst>
              <a:gd name="connsiteX0" fmla="*/ 2389926 w 2603396"/>
              <a:gd name="connsiteY0" fmla="*/ 44640 h 746804"/>
              <a:gd name="connsiteX1" fmla="*/ 2393901 w 2603396"/>
              <a:gd name="connsiteY1" fmla="*/ 696647 h 746804"/>
              <a:gd name="connsiteX2" fmla="*/ 203317 w 2603396"/>
              <a:gd name="connsiteY2" fmla="*/ 629060 h 746804"/>
              <a:gd name="connsiteX3" fmla="*/ 95974 w 2603396"/>
              <a:gd name="connsiteY3" fmla="*/ 44640 h 746804"/>
              <a:gd name="connsiteX4" fmla="*/ 88023 w 2603396"/>
              <a:gd name="connsiteY4" fmla="*/ 40664 h 746804"/>
              <a:gd name="connsiteX5" fmla="*/ 72120 w 2603396"/>
              <a:gd name="connsiteY5" fmla="*/ 44640 h 74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3396" h="746804">
                <a:moveTo>
                  <a:pt x="2389926" y="44640"/>
                </a:moveTo>
                <a:cubicBezTo>
                  <a:pt x="2574131" y="321942"/>
                  <a:pt x="2758336" y="599244"/>
                  <a:pt x="2393901" y="696647"/>
                </a:cubicBezTo>
                <a:cubicBezTo>
                  <a:pt x="2029466" y="794050"/>
                  <a:pt x="586305" y="737728"/>
                  <a:pt x="203317" y="629060"/>
                </a:cubicBezTo>
                <a:cubicBezTo>
                  <a:pt x="-179671" y="520392"/>
                  <a:pt x="95974" y="44640"/>
                  <a:pt x="95974" y="44640"/>
                </a:cubicBezTo>
                <a:cubicBezTo>
                  <a:pt x="76758" y="-53426"/>
                  <a:pt x="91999" y="40664"/>
                  <a:pt x="88023" y="40664"/>
                </a:cubicBezTo>
                <a:cubicBezTo>
                  <a:pt x="84047" y="40664"/>
                  <a:pt x="78083" y="42652"/>
                  <a:pt x="72120" y="4464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C66A71-F8C4-408C-85DE-81360CBB0292}"/>
              </a:ext>
            </a:extLst>
          </p:cNvPr>
          <p:cNvSpPr/>
          <p:nvPr/>
        </p:nvSpPr>
        <p:spPr>
          <a:xfrm>
            <a:off x="281189" y="406936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2.P[k]!=P[j]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情况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750098-76CA-4DBE-BF6E-9C8EE162FAC6}"/>
              </a:ext>
            </a:extLst>
          </p:cNvPr>
          <p:cNvGrpSpPr/>
          <p:nvPr/>
        </p:nvGrpSpPr>
        <p:grpSpPr>
          <a:xfrm>
            <a:off x="7915761" y="2659905"/>
            <a:ext cx="322524" cy="670429"/>
            <a:chOff x="11081994" y="3713408"/>
            <a:chExt cx="322524" cy="670429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1C199F9D-E1BD-4427-AF38-CE789F57114D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D753A7-A733-41FA-8DC6-95E4981F04BE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7A0B9A-48B8-413C-B4F3-A13B3F16E03A}"/>
              </a:ext>
            </a:extLst>
          </p:cNvPr>
          <p:cNvGrpSpPr/>
          <p:nvPr/>
        </p:nvGrpSpPr>
        <p:grpSpPr>
          <a:xfrm>
            <a:off x="4496596" y="792623"/>
            <a:ext cx="322524" cy="724667"/>
            <a:chOff x="8220738" y="1693622"/>
            <a:chExt cx="322524" cy="724667"/>
          </a:xfrm>
        </p:grpSpPr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90B0FF85-B035-4FA5-A866-0A4F771BAF88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D49CF31-BEBC-49B6-A710-83562BDAD871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90AED13-5F93-4281-B4C6-16CDD45B5A67}"/>
              </a:ext>
            </a:extLst>
          </p:cNvPr>
          <p:cNvGrpSpPr/>
          <p:nvPr/>
        </p:nvGrpSpPr>
        <p:grpSpPr>
          <a:xfrm>
            <a:off x="8497868" y="2662844"/>
            <a:ext cx="598241" cy="680157"/>
            <a:chOff x="10978963" y="3713408"/>
            <a:chExt cx="598241" cy="680157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7F24403A-CC08-461B-B1F8-EB58FD0CA765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CE36BC-4650-4EB8-92F1-0427499C0734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6D6600-F000-4825-891F-3353F2BEC269}"/>
              </a:ext>
            </a:extLst>
          </p:cNvPr>
          <p:cNvGrpSpPr/>
          <p:nvPr/>
        </p:nvGrpSpPr>
        <p:grpSpPr>
          <a:xfrm>
            <a:off x="5095603" y="2659905"/>
            <a:ext cx="598241" cy="680157"/>
            <a:chOff x="10978963" y="3713408"/>
            <a:chExt cx="598241" cy="680157"/>
          </a:xfrm>
        </p:grpSpPr>
        <p:sp>
          <p:nvSpPr>
            <p:cNvPr id="24" name="箭头: 上 23">
              <a:extLst>
                <a:ext uri="{FF2B5EF4-FFF2-40B4-BE49-F238E27FC236}">
                  <a16:creationId xmlns:a16="http://schemas.microsoft.com/office/drawing/2014/main" id="{C77EFAE8-F6D1-49FB-B642-83E448B42F65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87E8D6-5BF6-4B61-8BFA-01F5DCE3E61C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k+1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28D7B9E-56B6-4D3A-A077-8DC4F0FB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35" y="1217613"/>
            <a:ext cx="7387827" cy="16401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D24649-AA03-46A8-8610-985168A85112}"/>
              </a:ext>
            </a:extLst>
          </p:cNvPr>
          <p:cNvGrpSpPr/>
          <p:nvPr/>
        </p:nvGrpSpPr>
        <p:grpSpPr>
          <a:xfrm>
            <a:off x="2816180" y="776268"/>
            <a:ext cx="1149674" cy="741022"/>
            <a:chOff x="7943008" y="1677267"/>
            <a:chExt cx="1149674" cy="741022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0A7C6B5C-4F16-4225-AA80-8202BF61F66C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8AE0A78-52F2-483B-88A0-407B35055294}"/>
                </a:ext>
              </a:extLst>
            </p:cNvPr>
            <p:cNvSpPr txBox="1"/>
            <p:nvPr/>
          </p:nvSpPr>
          <p:spPr>
            <a:xfrm>
              <a:off x="7943008" y="167726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next[k]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CAE4900-AE99-4BE5-80EA-9BBAAE35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35" y="3854692"/>
            <a:ext cx="7387819" cy="1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2F2D7C-30EB-4B39-A3D0-126E547D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631875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ED0393-73AB-4213-9D3D-B73AD1D0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1" y="2440797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E28224-8A16-459D-860A-13DC10CF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512" y="4249719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7863EE0E-AA2A-4135-A3CC-11AE371DED98}"/>
              </a:ext>
            </a:extLst>
          </p:cNvPr>
          <p:cNvSpPr/>
          <p:nvPr/>
        </p:nvSpPr>
        <p:spPr>
          <a:xfrm>
            <a:off x="4329485" y="1371599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566A7FA1-59FD-43AD-939C-E2C3541FF08C}"/>
              </a:ext>
            </a:extLst>
          </p:cNvPr>
          <p:cNvSpPr/>
          <p:nvPr/>
        </p:nvSpPr>
        <p:spPr>
          <a:xfrm>
            <a:off x="4370567" y="3170582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27E34DD2-57A6-4471-98FE-99888C38E78B}"/>
              </a:ext>
            </a:extLst>
          </p:cNvPr>
          <p:cNvSpPr/>
          <p:nvPr/>
        </p:nvSpPr>
        <p:spPr>
          <a:xfrm>
            <a:off x="4713798" y="498944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B6CD895-8C8B-4741-A8D4-72DBAF42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1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CD4546D-27B7-4EE2-BFDC-8BD6DE7F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409239"/>
            <a:ext cx="6932973" cy="1737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675C78-9700-4BE3-B761-85382935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3" y="2202257"/>
            <a:ext cx="6932973" cy="1737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1CBB6D-E682-42B0-9579-B5870905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513" y="4042984"/>
            <a:ext cx="6932973" cy="1737867"/>
          </a:xfrm>
          <a:prstGeom prst="rect">
            <a:avLst/>
          </a:prstGeom>
        </p:spPr>
      </p:pic>
      <p:sp>
        <p:nvSpPr>
          <p:cNvPr id="10" name="乘号 9">
            <a:extLst>
              <a:ext uri="{FF2B5EF4-FFF2-40B4-BE49-F238E27FC236}">
                <a16:creationId xmlns:a16="http://schemas.microsoft.com/office/drawing/2014/main" id="{EC559D8D-7077-48D0-84B5-B44BFC53136A}"/>
              </a:ext>
            </a:extLst>
          </p:cNvPr>
          <p:cNvSpPr/>
          <p:nvPr/>
        </p:nvSpPr>
        <p:spPr>
          <a:xfrm>
            <a:off x="5845534" y="114896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5D65AAAD-F574-4E7B-B670-E36E5FD44C8C}"/>
              </a:ext>
            </a:extLst>
          </p:cNvPr>
          <p:cNvSpPr/>
          <p:nvPr/>
        </p:nvSpPr>
        <p:spPr>
          <a:xfrm>
            <a:off x="5457245" y="2941981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C7A56BBF-F6B4-4C8C-BEA5-F4CBFC9BE4A1}"/>
              </a:ext>
            </a:extLst>
          </p:cNvPr>
          <p:cNvSpPr/>
          <p:nvPr/>
        </p:nvSpPr>
        <p:spPr>
          <a:xfrm>
            <a:off x="6186115" y="478270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9AAAE8-53B9-4516-A6A4-314BBDBBA5E8}"/>
              </a:ext>
            </a:extLst>
          </p:cNvPr>
          <p:cNvSpPr/>
          <p:nvPr/>
        </p:nvSpPr>
        <p:spPr>
          <a:xfrm>
            <a:off x="5002033" y="409238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9A2EB61-6FFA-4444-8009-3F4A8EB0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8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E4B3B5-16DD-426F-9E96-479D982D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76" y="321774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1B3B7B-2D32-4FFB-8293-D9F9A974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78" y="2142623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C36386-9C98-41CA-8B4D-6B275205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77" y="3967448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22BD5646-7507-4630-A2BA-84549372E91F}"/>
              </a:ext>
            </a:extLst>
          </p:cNvPr>
          <p:cNvSpPr/>
          <p:nvPr/>
        </p:nvSpPr>
        <p:spPr>
          <a:xfrm>
            <a:off x="6872577" y="105752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C06A9B90-F497-4618-AC20-8E2EE6AA3C30}"/>
              </a:ext>
            </a:extLst>
          </p:cNvPr>
          <p:cNvSpPr/>
          <p:nvPr/>
        </p:nvSpPr>
        <p:spPr>
          <a:xfrm>
            <a:off x="6496215" y="2882347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8A620B-C61B-4FA9-8C97-CCDD872C51AD}"/>
              </a:ext>
            </a:extLst>
          </p:cNvPr>
          <p:cNvSpPr/>
          <p:nvPr/>
        </p:nvSpPr>
        <p:spPr>
          <a:xfrm>
            <a:off x="6053588" y="317798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B995F1FD-E406-4079-9075-1144E966252E}"/>
              </a:ext>
            </a:extLst>
          </p:cNvPr>
          <p:cNvSpPr/>
          <p:nvPr/>
        </p:nvSpPr>
        <p:spPr>
          <a:xfrm>
            <a:off x="7244963" y="4707172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9B32D25-A258-4227-89CA-C03429CD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81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8540E8-8199-48BA-8C07-D3FC7AF4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65" y="437068"/>
            <a:ext cx="6932973" cy="17378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DA6F88-AA29-4B11-855E-B9C7DA14382E}"/>
              </a:ext>
            </a:extLst>
          </p:cNvPr>
          <p:cNvSpPr/>
          <p:nvPr/>
        </p:nvSpPr>
        <p:spPr>
          <a:xfrm>
            <a:off x="7080637" y="437067"/>
            <a:ext cx="1121133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17829D-A987-4511-B922-8DA642E6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65" y="2257917"/>
            <a:ext cx="6932973" cy="1737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19BCDA-7F29-470F-A628-DAA6A43BE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64" y="4078766"/>
            <a:ext cx="6932973" cy="1737867"/>
          </a:xfrm>
          <a:prstGeom prst="rect">
            <a:avLst/>
          </a:prstGeom>
        </p:spPr>
      </p:pic>
      <p:sp>
        <p:nvSpPr>
          <p:cNvPr id="9" name="乘号 8">
            <a:extLst>
              <a:ext uri="{FF2B5EF4-FFF2-40B4-BE49-F238E27FC236}">
                <a16:creationId xmlns:a16="http://schemas.microsoft.com/office/drawing/2014/main" id="{4071BD1C-E585-46F1-80F1-A1D251B72D93}"/>
              </a:ext>
            </a:extLst>
          </p:cNvPr>
          <p:cNvSpPr/>
          <p:nvPr/>
        </p:nvSpPr>
        <p:spPr>
          <a:xfrm>
            <a:off x="7535848" y="2997641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2E82CAA7-BF10-4CB6-9A99-B92353F08A79}"/>
              </a:ext>
            </a:extLst>
          </p:cNvPr>
          <p:cNvSpPr/>
          <p:nvPr/>
        </p:nvSpPr>
        <p:spPr>
          <a:xfrm>
            <a:off x="7907571" y="4818490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7246781-96E1-4B2A-8900-E27DA312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24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23FD39-DF0F-4C0F-AB26-687ACD1D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7" y="413214"/>
            <a:ext cx="6932973" cy="1737867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F47EA35B-08B6-4BF7-9069-284CDB44447E}"/>
              </a:ext>
            </a:extLst>
          </p:cNvPr>
          <p:cNvSpPr/>
          <p:nvPr/>
        </p:nvSpPr>
        <p:spPr>
          <a:xfrm>
            <a:off x="9004852" y="115293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虚尾 5">
            <a:extLst>
              <a:ext uri="{FF2B5EF4-FFF2-40B4-BE49-F238E27FC236}">
                <a16:creationId xmlns:a16="http://schemas.microsoft.com/office/drawing/2014/main" id="{99D2C9E0-EB40-4517-B5D0-A8F371F2DA66}"/>
              </a:ext>
            </a:extLst>
          </p:cNvPr>
          <p:cNvSpPr/>
          <p:nvPr/>
        </p:nvSpPr>
        <p:spPr>
          <a:xfrm rot="16200000">
            <a:off x="8994964" y="2338929"/>
            <a:ext cx="596346" cy="220647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2FFF4DB-9854-4150-81B4-4E5794B1C803}"/>
              </a:ext>
            </a:extLst>
          </p:cNvPr>
          <p:cNvSpPr/>
          <p:nvPr/>
        </p:nvSpPr>
        <p:spPr>
          <a:xfrm>
            <a:off x="10181645" y="1152938"/>
            <a:ext cx="985962" cy="485031"/>
          </a:xfrm>
          <a:prstGeom prst="wedgeRectCallout">
            <a:avLst>
              <a:gd name="adj1" fmla="val -135349"/>
              <a:gd name="adj2" fmla="val 24364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5B4E16-0685-4057-A9F7-5B2F39FC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27FFA3-6C8D-4BC4-8EED-182213E3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93" y="2343436"/>
            <a:ext cx="5287503" cy="41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8F2B6-0B81-4251-8B1B-8ABFD5EE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0803"/>
          </a:xfrm>
        </p:spPr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1786D9-BDBB-4FD1-9AC6-1387E67A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26" y="719340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3D163F-BFDF-4D71-842C-0044C6AE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26" y="2528260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F993BBB7-5BB9-40DE-BEA7-A0C92D73DA8C}"/>
              </a:ext>
            </a:extLst>
          </p:cNvPr>
          <p:cNvSpPr/>
          <p:nvPr/>
        </p:nvSpPr>
        <p:spPr>
          <a:xfrm>
            <a:off x="6382247" y="1459064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568EA0-4E44-4754-9240-56F7E8EE1040}"/>
              </a:ext>
            </a:extLst>
          </p:cNvPr>
          <p:cNvSpPr/>
          <p:nvPr/>
        </p:nvSpPr>
        <p:spPr>
          <a:xfrm>
            <a:off x="5538746" y="719339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1F9868C-A5D9-4DE8-BE42-DC61F3D96EB5}"/>
              </a:ext>
            </a:extLst>
          </p:cNvPr>
          <p:cNvSpPr/>
          <p:nvPr/>
        </p:nvSpPr>
        <p:spPr>
          <a:xfrm>
            <a:off x="5538747" y="3522937"/>
            <a:ext cx="730856" cy="23058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7D398B4-1408-465D-8CE7-001ED0CBF63A}"/>
              </a:ext>
            </a:extLst>
          </p:cNvPr>
          <p:cNvSpPr/>
          <p:nvPr/>
        </p:nvSpPr>
        <p:spPr>
          <a:xfrm>
            <a:off x="5450619" y="4667415"/>
            <a:ext cx="1371600" cy="485031"/>
          </a:xfrm>
          <a:prstGeom prst="wedgeRectCallout">
            <a:avLst>
              <a:gd name="adj1" fmla="val -15188"/>
              <a:gd name="adj2" fmla="val -2440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移动两位</a:t>
            </a:r>
          </a:p>
        </p:txBody>
      </p:sp>
    </p:spTree>
    <p:extLst>
      <p:ext uri="{BB962C8B-B14F-4D97-AF65-F5344CB8AC3E}">
        <p14:creationId xmlns:p14="http://schemas.microsoft.com/office/powerpoint/2010/main" val="391138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7E83541-B36B-458B-8F8D-1F4170BD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36" y="3773062"/>
            <a:ext cx="6834957" cy="2730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9A9513-307A-485F-A438-72FAB443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37" y="843008"/>
            <a:ext cx="6834957" cy="27309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CE999D-36F2-49B1-9A17-F01A98A63AF4}"/>
              </a:ext>
            </a:extLst>
          </p:cNvPr>
          <p:cNvSpPr/>
          <p:nvPr/>
        </p:nvSpPr>
        <p:spPr>
          <a:xfrm>
            <a:off x="2626836" y="132047"/>
            <a:ext cx="690677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当某一个字符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P[j]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与主串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T[</a:t>
            </a:r>
            <a:r>
              <a:rPr lang="en-US" altLang="zh-CN" b="1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不匹配时，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指针要移动到哪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0EFBD8-5F35-48F6-903C-BC4597A2FD6B}"/>
              </a:ext>
            </a:extLst>
          </p:cNvPr>
          <p:cNvSpPr/>
          <p:nvPr/>
        </p:nvSpPr>
        <p:spPr>
          <a:xfrm>
            <a:off x="4639586" y="4432851"/>
            <a:ext cx="365759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F947DA-B2F6-484B-9D55-6A43681B8699}"/>
              </a:ext>
            </a:extLst>
          </p:cNvPr>
          <p:cNvSpPr/>
          <p:nvPr/>
        </p:nvSpPr>
        <p:spPr>
          <a:xfrm>
            <a:off x="3885538" y="1502796"/>
            <a:ext cx="1119807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66D9EE2C-F822-447D-9149-4294EE5961BC}"/>
              </a:ext>
            </a:extLst>
          </p:cNvPr>
          <p:cNvSpPr/>
          <p:nvPr/>
        </p:nvSpPr>
        <p:spPr>
          <a:xfrm>
            <a:off x="4007457" y="2492734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ABFF046E-753A-4C0B-A43E-AE339BE5655D}"/>
              </a:ext>
            </a:extLst>
          </p:cNvPr>
          <p:cNvSpPr/>
          <p:nvPr/>
        </p:nvSpPr>
        <p:spPr>
          <a:xfrm>
            <a:off x="4752891" y="2492734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C42E5D-7BCC-4409-B50D-D4A906EB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4" y="527700"/>
            <a:ext cx="6834957" cy="2730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4D4F99-BD4C-4298-9C04-697701902E71}"/>
              </a:ext>
            </a:extLst>
          </p:cNvPr>
          <p:cNvSpPr/>
          <p:nvPr/>
        </p:nvSpPr>
        <p:spPr>
          <a:xfrm>
            <a:off x="1894594" y="1187488"/>
            <a:ext cx="1855304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43B58-5B1C-4CCA-AACD-6232B2F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4" y="3402096"/>
            <a:ext cx="6834957" cy="2730934"/>
          </a:xfrm>
          <a:prstGeom prst="rect">
            <a:avLst/>
          </a:prstGeom>
        </p:spPr>
      </p:pic>
      <p:sp>
        <p:nvSpPr>
          <p:cNvPr id="7" name="星形: 五角 6">
            <a:extLst>
              <a:ext uri="{FF2B5EF4-FFF2-40B4-BE49-F238E27FC236}">
                <a16:creationId xmlns:a16="http://schemas.microsoft.com/office/drawing/2014/main" id="{24AAA562-AE9E-4376-A041-2DBC7A2F1CA2}"/>
              </a:ext>
            </a:extLst>
          </p:cNvPr>
          <p:cNvSpPr/>
          <p:nvPr/>
        </p:nvSpPr>
        <p:spPr>
          <a:xfrm>
            <a:off x="2036391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59181F0C-D400-4DDE-97D0-CD8FCBA288C0}"/>
              </a:ext>
            </a:extLst>
          </p:cNvPr>
          <p:cNvSpPr/>
          <p:nvPr/>
        </p:nvSpPr>
        <p:spPr>
          <a:xfrm>
            <a:off x="2380284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DED39B9E-6AF7-450E-AC83-80F4385841EA}"/>
              </a:ext>
            </a:extLst>
          </p:cNvPr>
          <p:cNvSpPr/>
          <p:nvPr/>
        </p:nvSpPr>
        <p:spPr>
          <a:xfrm>
            <a:off x="3127709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CC41E36F-F7C3-460A-9E75-72BB38F38AAF}"/>
              </a:ext>
            </a:extLst>
          </p:cNvPr>
          <p:cNvSpPr/>
          <p:nvPr/>
        </p:nvSpPr>
        <p:spPr>
          <a:xfrm>
            <a:off x="3471602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4A3165-E975-4195-AC94-5B387B8A1671}"/>
              </a:ext>
            </a:extLst>
          </p:cNvPr>
          <p:cNvGrpSpPr/>
          <p:nvPr/>
        </p:nvGrpSpPr>
        <p:grpSpPr>
          <a:xfrm>
            <a:off x="11427400" y="4563640"/>
            <a:ext cx="322524" cy="670429"/>
            <a:chOff x="11081994" y="3713408"/>
            <a:chExt cx="322524" cy="670429"/>
          </a:xfrm>
        </p:grpSpPr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34291294-E8E1-48D1-BC2F-D2E53530B7CD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573F98-2A7A-4777-8B9C-834D62A93A23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50FF39F-DE8B-4F78-BE84-3A6BAA9D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869" y="3243744"/>
            <a:ext cx="4006007" cy="141922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53DD14-5C45-4CA1-9611-4E6A5F5D7808}"/>
              </a:ext>
            </a:extLst>
          </p:cNvPr>
          <p:cNvGrpSpPr/>
          <p:nvPr/>
        </p:nvGrpSpPr>
        <p:grpSpPr>
          <a:xfrm>
            <a:off x="10682880" y="4563640"/>
            <a:ext cx="598241" cy="618914"/>
            <a:chOff x="10952557" y="3713408"/>
            <a:chExt cx="598241" cy="618914"/>
          </a:xfrm>
        </p:grpSpPr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33259668-BF1E-4B5C-80D4-E8FAB8546E76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62B888C-40DD-4084-8607-41EECE2BFDE2}"/>
                </a:ext>
              </a:extLst>
            </p:cNvPr>
            <p:cNvSpPr txBox="1"/>
            <p:nvPr/>
          </p:nvSpPr>
          <p:spPr>
            <a:xfrm>
              <a:off x="10952557" y="396299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j-1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41BF0D-DA16-48C4-B940-521F5A3F7F39}"/>
              </a:ext>
            </a:extLst>
          </p:cNvPr>
          <p:cNvGrpSpPr/>
          <p:nvPr/>
        </p:nvGrpSpPr>
        <p:grpSpPr>
          <a:xfrm>
            <a:off x="8869725" y="4555280"/>
            <a:ext cx="598241" cy="618914"/>
            <a:chOff x="10952557" y="3713408"/>
            <a:chExt cx="598241" cy="618914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FF764F5-B076-4F41-9A7B-698A2BF1A8F6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8D1E6CE-3318-4776-9425-483CE916DD1C}"/>
                </a:ext>
              </a:extLst>
            </p:cNvPr>
            <p:cNvSpPr txBox="1"/>
            <p:nvPr/>
          </p:nvSpPr>
          <p:spPr>
            <a:xfrm>
              <a:off x="10952557" y="396299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k-1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7E638A-F2A8-4853-B544-7B3605B0FEC4}"/>
              </a:ext>
            </a:extLst>
          </p:cNvPr>
          <p:cNvGrpSpPr/>
          <p:nvPr/>
        </p:nvGrpSpPr>
        <p:grpSpPr>
          <a:xfrm>
            <a:off x="8417752" y="2806284"/>
            <a:ext cx="322524" cy="724667"/>
            <a:chOff x="8220738" y="1693622"/>
            <a:chExt cx="322524" cy="724667"/>
          </a:xfrm>
        </p:grpSpPr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9D496CC7-B22D-4DE4-AB60-C4F8DE3D47C0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94F226-E8FC-4B18-B3EB-9712C41300FB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0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86820F-7499-4AB6-8195-43D23B67B000}"/>
              </a:ext>
            </a:extLst>
          </p:cNvPr>
          <p:cNvGrpSpPr/>
          <p:nvPr/>
        </p:nvGrpSpPr>
        <p:grpSpPr>
          <a:xfrm>
            <a:off x="9592337" y="2806284"/>
            <a:ext cx="322524" cy="724667"/>
            <a:chOff x="8220738" y="1693622"/>
            <a:chExt cx="322524" cy="724667"/>
          </a:xfrm>
        </p:grpSpPr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C11C51E8-8677-4736-ACD6-1FE27AE15C5A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9433450-A14F-4270-81FA-D7407E9257FA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36F730F-345A-4604-87D2-F6B4FFBDD0E3}"/>
              </a:ext>
            </a:extLst>
          </p:cNvPr>
          <p:cNvGrpSpPr/>
          <p:nvPr/>
        </p:nvGrpSpPr>
        <p:grpSpPr>
          <a:xfrm>
            <a:off x="10046636" y="2806284"/>
            <a:ext cx="598241" cy="714680"/>
            <a:chOff x="8097016" y="1703609"/>
            <a:chExt cx="598241" cy="714680"/>
          </a:xfrm>
        </p:grpSpPr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5E9AEB2B-BFF5-4DE4-A82C-F7CD96379A9A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B3E8559-B4B0-4C10-A8F1-956BB39E5687}"/>
                </a:ext>
              </a:extLst>
            </p:cNvPr>
            <p:cNvSpPr txBox="1"/>
            <p:nvPr/>
          </p:nvSpPr>
          <p:spPr>
            <a:xfrm>
              <a:off x="8097016" y="170360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j-k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B668F0B-9122-4840-B2EA-459F76E34529}"/>
              </a:ext>
            </a:extLst>
          </p:cNvPr>
          <p:cNvCxnSpPr>
            <a:cxnSpLocks/>
          </p:cNvCxnSpPr>
          <p:nvPr/>
        </p:nvCxnSpPr>
        <p:spPr>
          <a:xfrm>
            <a:off x="10043872" y="1704531"/>
            <a:ext cx="0" cy="285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E344AB3-27E4-401D-BA76-1AF121545618}"/>
              </a:ext>
            </a:extLst>
          </p:cNvPr>
          <p:cNvCxnSpPr>
            <a:cxnSpLocks/>
          </p:cNvCxnSpPr>
          <p:nvPr/>
        </p:nvCxnSpPr>
        <p:spPr>
          <a:xfrm>
            <a:off x="11248047" y="1741130"/>
            <a:ext cx="0" cy="277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1A3191-326A-462C-BE32-6990EF5656B8}"/>
              </a:ext>
            </a:extLst>
          </p:cNvPr>
          <p:cNvCxnSpPr>
            <a:cxnSpLocks/>
          </p:cNvCxnSpPr>
          <p:nvPr/>
        </p:nvCxnSpPr>
        <p:spPr>
          <a:xfrm>
            <a:off x="8260148" y="1750241"/>
            <a:ext cx="0" cy="276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4F5DE0D-40BF-4906-83C3-233C9BF23445}"/>
              </a:ext>
            </a:extLst>
          </p:cNvPr>
          <p:cNvCxnSpPr>
            <a:cxnSpLocks/>
          </p:cNvCxnSpPr>
          <p:nvPr/>
        </p:nvCxnSpPr>
        <p:spPr>
          <a:xfrm>
            <a:off x="9464323" y="1786840"/>
            <a:ext cx="0" cy="273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号 46">
            <a:extLst>
              <a:ext uri="{FF2B5EF4-FFF2-40B4-BE49-F238E27FC236}">
                <a16:creationId xmlns:a16="http://schemas.microsoft.com/office/drawing/2014/main" id="{EB94BEB6-FA39-406C-8681-62F647DAC9F1}"/>
              </a:ext>
            </a:extLst>
          </p:cNvPr>
          <p:cNvSpPr/>
          <p:nvPr/>
        </p:nvSpPr>
        <p:spPr>
          <a:xfrm>
            <a:off x="9495119" y="1786840"/>
            <a:ext cx="464538" cy="263388"/>
          </a:xfrm>
          <a:prstGeom prst="mathEqua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192AF4-7F71-43ED-8B13-E205AEE79D53}"/>
              </a:ext>
            </a:extLst>
          </p:cNvPr>
          <p:cNvSpPr txBox="1"/>
          <p:nvPr/>
        </p:nvSpPr>
        <p:spPr>
          <a:xfrm>
            <a:off x="8195274" y="1708500"/>
            <a:ext cx="12875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P[0~k-1]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6BD031E-D9E4-47EE-960E-38484FAB9312}"/>
              </a:ext>
            </a:extLst>
          </p:cNvPr>
          <p:cNvSpPr txBox="1"/>
          <p:nvPr/>
        </p:nvSpPr>
        <p:spPr>
          <a:xfrm>
            <a:off x="9944442" y="1701410"/>
            <a:ext cx="156324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P[j-k~j-1]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BF498C-5A5B-4C79-A8EE-84514353C1E9}"/>
              </a:ext>
            </a:extLst>
          </p:cNvPr>
          <p:cNvSpPr txBox="1"/>
          <p:nvPr/>
        </p:nvSpPr>
        <p:spPr>
          <a:xfrm>
            <a:off x="7796218" y="3629382"/>
            <a:ext cx="32252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6EF50F-06C8-45C2-B398-F3B05DA3986D}"/>
              </a:ext>
            </a:extLst>
          </p:cNvPr>
          <p:cNvSpPr txBox="1"/>
          <p:nvPr/>
        </p:nvSpPr>
        <p:spPr>
          <a:xfrm>
            <a:off x="8205860" y="655686"/>
            <a:ext cx="142539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next[j]=k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B03904-0D3F-47DB-8276-B72C22F5D7ED}"/>
              </a:ext>
            </a:extLst>
          </p:cNvPr>
          <p:cNvSpPr/>
          <p:nvPr/>
        </p:nvSpPr>
        <p:spPr>
          <a:xfrm>
            <a:off x="9822287" y="151267"/>
            <a:ext cx="2095438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next[j]=k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表示当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P[j]!=T[</a:t>
            </a:r>
            <a:r>
              <a:rPr lang="en-US" altLang="zh-CN" dirty="0" err="1">
                <a:solidFill>
                  <a:schemeClr val="tx1"/>
                </a:solidFill>
                <a:latin typeface=" Hermit Ligh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] 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时候，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要回到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那个位置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371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2931</TotalTime>
  <Words>201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 Hermit Light</vt:lpstr>
      <vt:lpstr>Helvetica Neue</vt:lpstr>
      <vt:lpstr>宋体</vt:lpstr>
      <vt:lpstr>微软雅黑</vt:lpstr>
      <vt:lpstr>Arial</vt:lpstr>
      <vt:lpstr>Century Gothic</vt:lpstr>
      <vt:lpstr>Source Code Pro</vt:lpstr>
      <vt:lpstr>网状</vt:lpstr>
      <vt:lpstr>KMP算法</vt:lpstr>
      <vt:lpstr>朴素算法(暴力)</vt:lpstr>
      <vt:lpstr>朴素算法(暴力)</vt:lpstr>
      <vt:lpstr>朴素算法(暴力)</vt:lpstr>
      <vt:lpstr>朴素算法(暴力)</vt:lpstr>
      <vt:lpstr>朴素算法(暴力)</vt:lpstr>
      <vt:lpstr>KMP算法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159</cp:revision>
  <cp:lastPrinted>2019-03-14T04:10:06Z</cp:lastPrinted>
  <dcterms:created xsi:type="dcterms:W3CDTF">2019-02-25T08:37:48Z</dcterms:created>
  <dcterms:modified xsi:type="dcterms:W3CDTF">2019-08-28T12:24:51Z</dcterms:modified>
</cp:coreProperties>
</file>