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61" r:id="rId5"/>
    <p:sldId id="259" r:id="rId6"/>
    <p:sldId id="260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  <p:sldId id="274" r:id="rId20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599" autoAdjust="0"/>
  </p:normalViewPr>
  <p:slideViewPr>
    <p:cSldViewPr>
      <p:cViewPr varScale="1">
        <p:scale>
          <a:sx n="99" d="100"/>
          <a:sy n="99" d="100"/>
        </p:scale>
        <p:origin x="96" y="50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2018/11/30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2018/11/30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 是 </a:t>
            </a:r>
            <a:r>
              <a:rPr lang="en-US" altLang="zh-CN" dirty="0"/>
              <a:t>C++11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 提出的新特性，简化了我们的代码，提高了编程的效率，应该了解并学会使用它。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9894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2018/11/30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2018/11/30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t>2018/11/30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2018/11/30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2018/11/30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2018/11/30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2018/11/30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2018/11/30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2018/11/30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2018/11/30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2018/11/30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C++ 11 Lambda </a:t>
            </a:r>
            <a:r>
              <a:rPr lang="zh-CN" altLang="en-US" dirty="0"/>
              <a:t>表达式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30982-B0B0-43A5-AC8E-1F750E00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排序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306C5C-701B-4D84-AC53-22B8C261CE7A}"/>
              </a:ext>
            </a:extLst>
          </p:cNvPr>
          <p:cNvSpPr/>
          <p:nvPr/>
        </p:nvSpPr>
        <p:spPr>
          <a:xfrm>
            <a:off x="1197868" y="1700808"/>
            <a:ext cx="10585176" cy="169277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600" dirty="0">
                <a:solidFill>
                  <a:srgbClr val="DCDCAA"/>
                </a:solidFill>
                <a:latin typeface="Source Code Pro" panose="020B0509030403020204" pitchFamily="49" charset="0"/>
              </a:rPr>
              <a:t>sort</a:t>
            </a:r>
            <a:r>
              <a:rPr lang="en-US" altLang="zh-CN" sz="2600" dirty="0">
                <a:solidFill>
                  <a:srgbClr val="D4D4D4"/>
                </a:solidFill>
                <a:latin typeface="Source Code Pro" panose="020B0509030403020204" pitchFamily="49" charset="0"/>
              </a:rPr>
              <a:t>(vec1.</a:t>
            </a:r>
            <a:r>
              <a:rPr lang="en-US" altLang="zh-CN" sz="2600" dirty="0">
                <a:solidFill>
                  <a:srgbClr val="DCDCAA"/>
                </a:solidFill>
                <a:latin typeface="Source Code Pro" panose="020B0509030403020204" pitchFamily="49" charset="0"/>
              </a:rPr>
              <a:t>begin</a:t>
            </a:r>
            <a:r>
              <a:rPr lang="en-US" altLang="zh-CN" sz="2600" dirty="0">
                <a:solidFill>
                  <a:srgbClr val="D4D4D4"/>
                </a:solidFill>
                <a:latin typeface="Source Code Pro" panose="020B0509030403020204" pitchFamily="49" charset="0"/>
              </a:rPr>
              <a:t>(),vec1.</a:t>
            </a:r>
            <a:r>
              <a:rPr lang="en-US" altLang="zh-CN" sz="2600" dirty="0">
                <a:solidFill>
                  <a:srgbClr val="DCDCAA"/>
                </a:solidFill>
                <a:latin typeface="Source Code Pro" panose="020B0509030403020204" pitchFamily="49" charset="0"/>
              </a:rPr>
              <a:t>end</a:t>
            </a:r>
            <a:r>
              <a:rPr lang="en-US" altLang="zh-CN" sz="2600" dirty="0">
                <a:solidFill>
                  <a:srgbClr val="D4D4D4"/>
                </a:solidFill>
                <a:latin typeface="Source Code Pro" panose="020B0509030403020204" pitchFamily="49" charset="0"/>
              </a:rPr>
              <a:t>(),[](point &amp; </a:t>
            </a:r>
            <a:r>
              <a:rPr lang="en-US" altLang="zh-CN" sz="2600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a,point</a:t>
            </a:r>
            <a:r>
              <a:rPr lang="en-US" altLang="zh-CN" sz="2600" dirty="0">
                <a:solidFill>
                  <a:srgbClr val="D4D4D4"/>
                </a:solidFill>
                <a:latin typeface="Source Code Pro" panose="020B0509030403020204" pitchFamily="49" charset="0"/>
              </a:rPr>
              <a:t> &amp; b)</a:t>
            </a:r>
          </a:p>
          <a:p>
            <a:r>
              <a:rPr lang="en-US" altLang="zh-CN" sz="2600" dirty="0">
                <a:solidFill>
                  <a:srgbClr val="D4D4D4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2600" dirty="0">
                <a:solidFill>
                  <a:srgbClr val="C586C0"/>
                </a:solidFill>
                <a:latin typeface="Source Code Pro" panose="020B0509030403020204" pitchFamily="49" charset="0"/>
              </a:rPr>
              <a:t>	return</a:t>
            </a:r>
            <a:r>
              <a:rPr lang="en-US" altLang="zh-CN" sz="2600" dirty="0">
                <a:solidFill>
                  <a:srgbClr val="D4D4D4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600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a.</a:t>
            </a:r>
            <a:r>
              <a:rPr lang="en-US" altLang="zh-CN" sz="2600" dirty="0" err="1">
                <a:solidFill>
                  <a:srgbClr val="9CDCFE"/>
                </a:solidFill>
                <a:latin typeface="Source Code Pro" panose="020B0509030403020204" pitchFamily="49" charset="0"/>
              </a:rPr>
              <a:t>y</a:t>
            </a:r>
            <a:r>
              <a:rPr lang="en-US" altLang="zh-CN" sz="2600" dirty="0">
                <a:solidFill>
                  <a:srgbClr val="D4D4D4"/>
                </a:solidFill>
                <a:latin typeface="Source Code Pro" panose="020B0509030403020204" pitchFamily="49" charset="0"/>
              </a:rPr>
              <a:t> &lt; </a:t>
            </a:r>
            <a:r>
              <a:rPr lang="en-US" altLang="zh-CN" sz="2600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b.</a:t>
            </a:r>
            <a:r>
              <a:rPr lang="en-US" altLang="zh-CN" sz="2600" dirty="0" err="1">
                <a:solidFill>
                  <a:srgbClr val="9CDCFE"/>
                </a:solidFill>
                <a:latin typeface="Source Code Pro" panose="020B0509030403020204" pitchFamily="49" charset="0"/>
              </a:rPr>
              <a:t>y</a:t>
            </a:r>
            <a:r>
              <a:rPr lang="en-US" altLang="zh-CN" sz="2600" dirty="0">
                <a:solidFill>
                  <a:srgbClr val="D4D4D4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2600" dirty="0">
                <a:solidFill>
                  <a:srgbClr val="D4D4D4"/>
                </a:solidFill>
                <a:latin typeface="Source Code Pro" panose="020B0509030403020204" pitchFamily="49" charset="0"/>
              </a:rPr>
              <a:t>});</a:t>
            </a:r>
          </a:p>
        </p:txBody>
      </p:sp>
      <p:sp>
        <p:nvSpPr>
          <p:cNvPr id="4" name="对话气泡: 矩形 3">
            <a:extLst>
              <a:ext uri="{FF2B5EF4-FFF2-40B4-BE49-F238E27FC236}">
                <a16:creationId xmlns:a16="http://schemas.microsoft.com/office/drawing/2014/main" id="{2DDE4E0A-4A8B-4071-A621-12E5FC7F142C}"/>
              </a:ext>
            </a:extLst>
          </p:cNvPr>
          <p:cNvSpPr/>
          <p:nvPr/>
        </p:nvSpPr>
        <p:spPr>
          <a:xfrm>
            <a:off x="4546240" y="3796941"/>
            <a:ext cx="3096344" cy="1224136"/>
          </a:xfrm>
          <a:prstGeom prst="wedgeRectCallout">
            <a:avLst>
              <a:gd name="adj1" fmla="val -79895"/>
              <a:gd name="adj2" fmla="val -78246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分多行，比较直观</a:t>
            </a:r>
          </a:p>
        </p:txBody>
      </p:sp>
    </p:spTree>
    <p:extLst>
      <p:ext uri="{BB962C8B-B14F-4D97-AF65-F5344CB8AC3E}">
        <p14:creationId xmlns:p14="http://schemas.microsoft.com/office/powerpoint/2010/main" val="119347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30982-B0B0-43A5-AC8E-1F750E00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函数访问外部变量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306C5C-701B-4D84-AC53-22B8C261CE7A}"/>
              </a:ext>
            </a:extLst>
          </p:cNvPr>
          <p:cNvSpPr/>
          <p:nvPr/>
        </p:nvSpPr>
        <p:spPr>
          <a:xfrm>
            <a:off x="1522414" y="1700808"/>
            <a:ext cx="10260630" cy="353943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569CD6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800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i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2800" dirty="0">
                <a:solidFill>
                  <a:srgbClr val="B5CEA8"/>
                </a:solidFill>
                <a:latin typeface="Source Code Pro" panose="020B0509030403020204" pitchFamily="49" charset="0"/>
              </a:rPr>
              <a:t>100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; </a:t>
            </a:r>
          </a:p>
          <a:p>
            <a:b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</a:br>
            <a:r>
              <a:rPr lang="en-US" altLang="zh-CN" sz="2800" dirty="0">
                <a:solidFill>
                  <a:srgbClr val="569CD6"/>
                </a:solidFill>
                <a:latin typeface="Source Code Pro" panose="020B0509030403020204" pitchFamily="49" charset="0"/>
              </a:rPr>
              <a:t>auto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f1 =[</a:t>
            </a:r>
            <a:r>
              <a:rPr lang="en-US" altLang="zh-CN" sz="2800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i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](</a:t>
            </a:r>
            <a:r>
              <a:rPr lang="en-US" altLang="zh-CN" sz="2800" dirty="0">
                <a:solidFill>
                  <a:srgbClr val="569CD6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800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x,</a:t>
            </a:r>
            <a:r>
              <a:rPr lang="en-US" altLang="zh-CN" sz="28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y)</a:t>
            </a:r>
          </a:p>
          <a:p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2800" dirty="0">
                <a:solidFill>
                  <a:srgbClr val="C586C0"/>
                </a:solidFill>
                <a:latin typeface="Source Code Pro" panose="020B0509030403020204" pitchFamily="49" charset="0"/>
              </a:rPr>
              <a:t>	return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800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x+y+i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}; </a:t>
            </a:r>
          </a:p>
          <a:p>
            <a:b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</a:br>
            <a:r>
              <a:rPr lang="en-US" altLang="zh-CN" sz="2800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cout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&lt;&lt; </a:t>
            </a:r>
            <a:r>
              <a:rPr lang="en-US" altLang="zh-CN" sz="2800" dirty="0">
                <a:solidFill>
                  <a:srgbClr val="DCDCAA"/>
                </a:solidFill>
                <a:latin typeface="Source Code Pro" panose="020B0509030403020204" pitchFamily="49" charset="0"/>
              </a:rPr>
              <a:t>f1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2800" dirty="0">
                <a:solidFill>
                  <a:srgbClr val="B5CEA8"/>
                </a:solidFill>
                <a:latin typeface="Source Code Pro" panose="020B0509030403020204" pitchFamily="49" charset="0"/>
              </a:rPr>
              <a:t>10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,</a:t>
            </a:r>
            <a:r>
              <a:rPr lang="en-US" altLang="zh-CN" sz="2800" dirty="0">
                <a:solidFill>
                  <a:srgbClr val="B5CEA8"/>
                </a:solidFill>
                <a:latin typeface="Source Code Pro" panose="020B0509030403020204" pitchFamily="49" charset="0"/>
              </a:rPr>
              <a:t>20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) &lt;&lt;</a:t>
            </a:r>
            <a:r>
              <a:rPr lang="en-US" altLang="zh-CN" sz="28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en-US" altLang="zh-CN" sz="2800" dirty="0">
                <a:solidFill>
                  <a:srgbClr val="D7BA7D"/>
                </a:solidFill>
                <a:latin typeface="Source Code Pro" panose="020B0509030403020204" pitchFamily="49" charset="0"/>
              </a:rPr>
              <a:t>\n</a:t>
            </a:r>
            <a:r>
              <a:rPr lang="en-US" altLang="zh-CN" sz="28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;</a:t>
            </a:r>
            <a:endParaRPr lang="en-US" altLang="zh-CN" sz="2600" dirty="0">
              <a:solidFill>
                <a:srgbClr val="D4D4D4"/>
              </a:solidFill>
              <a:latin typeface="Source Code Pro" panose="020B0509030403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F01AE4-B198-4833-B0AF-70F31C465C4D}"/>
              </a:ext>
            </a:extLst>
          </p:cNvPr>
          <p:cNvSpPr/>
          <p:nvPr/>
        </p:nvSpPr>
        <p:spPr>
          <a:xfrm>
            <a:off x="1522414" y="5353258"/>
            <a:ext cx="10260630" cy="58477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Source Code Pro" panose="020B0509030403020204" pitchFamily="49" charset="0"/>
              </a:rPr>
              <a:t>130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26B772A-0125-4EBC-BD6F-21356E3D3151}"/>
              </a:ext>
            </a:extLst>
          </p:cNvPr>
          <p:cNvSpPr txBox="1">
            <a:spLocks/>
          </p:cNvSpPr>
          <p:nvPr/>
        </p:nvSpPr>
        <p:spPr>
          <a:xfrm>
            <a:off x="405780" y="5353257"/>
            <a:ext cx="1116634" cy="5847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93501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30982-B0B0-43A5-AC8E-1F750E00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函数访问外部变量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306C5C-701B-4D84-AC53-22B8C261CE7A}"/>
              </a:ext>
            </a:extLst>
          </p:cNvPr>
          <p:cNvSpPr/>
          <p:nvPr/>
        </p:nvSpPr>
        <p:spPr>
          <a:xfrm>
            <a:off x="1522414" y="1700808"/>
            <a:ext cx="10260630" cy="353943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569CD6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800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i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2800" dirty="0">
                <a:solidFill>
                  <a:srgbClr val="B5CEA8"/>
                </a:solidFill>
                <a:latin typeface="Source Code Pro" panose="020B0509030403020204" pitchFamily="49" charset="0"/>
              </a:rPr>
              <a:t>100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; </a:t>
            </a:r>
          </a:p>
          <a:p>
            <a:r>
              <a:rPr lang="en-US" altLang="zh-CN" sz="2800" dirty="0">
                <a:solidFill>
                  <a:srgbClr val="569CD6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j=</a:t>
            </a:r>
            <a:r>
              <a:rPr lang="en-US" altLang="zh-CN" sz="2800" dirty="0">
                <a:solidFill>
                  <a:srgbClr val="B5CEA8"/>
                </a:solidFill>
                <a:latin typeface="Source Code Pro" panose="020B0509030403020204" pitchFamily="49" charset="0"/>
              </a:rPr>
              <a:t>200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; </a:t>
            </a:r>
          </a:p>
          <a:p>
            <a:r>
              <a:rPr lang="en-US" altLang="zh-CN" sz="2800" dirty="0">
                <a:solidFill>
                  <a:srgbClr val="569CD6"/>
                </a:solidFill>
                <a:latin typeface="Source Code Pro" panose="020B0509030403020204" pitchFamily="49" charset="0"/>
              </a:rPr>
              <a:t>auto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f1 =[</a:t>
            </a:r>
            <a:r>
              <a:rPr lang="en-US" altLang="zh-CN" sz="2800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i,j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](</a:t>
            </a:r>
            <a:r>
              <a:rPr lang="en-US" altLang="zh-CN" sz="2800" dirty="0">
                <a:solidFill>
                  <a:srgbClr val="569CD6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800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x,</a:t>
            </a:r>
            <a:r>
              <a:rPr lang="en-US" altLang="zh-CN" sz="28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y)</a:t>
            </a:r>
          </a:p>
          <a:p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2800" dirty="0">
                <a:solidFill>
                  <a:srgbClr val="C586C0"/>
                </a:solidFill>
                <a:latin typeface="Source Code Pro" panose="020B0509030403020204" pitchFamily="49" charset="0"/>
              </a:rPr>
              <a:t>	return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800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x+y+i+j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}; </a:t>
            </a:r>
          </a:p>
          <a:p>
            <a:b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</a:br>
            <a:r>
              <a:rPr lang="en-US" altLang="zh-CN" sz="2800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cout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&lt;&lt; </a:t>
            </a:r>
            <a:r>
              <a:rPr lang="en-US" altLang="zh-CN" sz="2800" dirty="0">
                <a:solidFill>
                  <a:srgbClr val="DCDCAA"/>
                </a:solidFill>
                <a:latin typeface="Source Code Pro" panose="020B0509030403020204" pitchFamily="49" charset="0"/>
              </a:rPr>
              <a:t>f1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2800" dirty="0">
                <a:solidFill>
                  <a:srgbClr val="B5CEA8"/>
                </a:solidFill>
                <a:latin typeface="Source Code Pro" panose="020B0509030403020204" pitchFamily="49" charset="0"/>
              </a:rPr>
              <a:t>10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,</a:t>
            </a:r>
            <a:r>
              <a:rPr lang="en-US" altLang="zh-CN" sz="2800" dirty="0">
                <a:solidFill>
                  <a:srgbClr val="B5CEA8"/>
                </a:solidFill>
                <a:latin typeface="Source Code Pro" panose="020B0509030403020204" pitchFamily="49" charset="0"/>
              </a:rPr>
              <a:t>20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) &lt;&lt;</a:t>
            </a:r>
            <a:r>
              <a:rPr lang="en-US" altLang="zh-CN" sz="28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en-US" altLang="zh-CN" sz="2800" dirty="0">
                <a:solidFill>
                  <a:srgbClr val="D7BA7D"/>
                </a:solidFill>
                <a:latin typeface="Source Code Pro" panose="020B0509030403020204" pitchFamily="49" charset="0"/>
              </a:rPr>
              <a:t>\n</a:t>
            </a:r>
            <a:r>
              <a:rPr lang="en-US" altLang="zh-CN" sz="28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;</a:t>
            </a:r>
            <a:endParaRPr lang="en-US" altLang="zh-CN" sz="2600" dirty="0">
              <a:solidFill>
                <a:srgbClr val="D4D4D4"/>
              </a:solidFill>
              <a:latin typeface="Source Code Pro" panose="020B0509030403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F01AE4-B198-4833-B0AF-70F31C465C4D}"/>
              </a:ext>
            </a:extLst>
          </p:cNvPr>
          <p:cNvSpPr/>
          <p:nvPr/>
        </p:nvSpPr>
        <p:spPr>
          <a:xfrm>
            <a:off x="1522414" y="5353258"/>
            <a:ext cx="10260630" cy="58477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Source Code Pro" panose="020B0509030403020204" pitchFamily="49" charset="0"/>
              </a:rPr>
              <a:t>330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26B772A-0125-4EBC-BD6F-21356E3D3151}"/>
              </a:ext>
            </a:extLst>
          </p:cNvPr>
          <p:cNvSpPr txBox="1">
            <a:spLocks/>
          </p:cNvSpPr>
          <p:nvPr/>
        </p:nvSpPr>
        <p:spPr>
          <a:xfrm>
            <a:off x="405780" y="5353257"/>
            <a:ext cx="1116634" cy="5847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315861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30982-B0B0-43A5-AC8E-1F750E00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外部变量是只读，不能修改，直接编译错误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306C5C-701B-4D84-AC53-22B8C261CE7A}"/>
              </a:ext>
            </a:extLst>
          </p:cNvPr>
          <p:cNvSpPr/>
          <p:nvPr/>
        </p:nvSpPr>
        <p:spPr>
          <a:xfrm>
            <a:off x="1522414" y="1628800"/>
            <a:ext cx="10260630" cy="31085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nn-NO" altLang="zh-CN" sz="2800" dirty="0">
                <a:solidFill>
                  <a:srgbClr val="569CD6"/>
                </a:solidFill>
                <a:latin typeface="Source Code Pro" panose="020B0509030403020204" pitchFamily="49" charset="0"/>
              </a:rPr>
              <a:t>auto</a:t>
            </a:r>
            <a:r>
              <a:rPr lang="nn-NO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f1 =[i,j](</a:t>
            </a:r>
            <a:r>
              <a:rPr lang="nn-NO" altLang="zh-CN" sz="2800" dirty="0">
                <a:solidFill>
                  <a:srgbClr val="569CD6"/>
                </a:solidFill>
                <a:latin typeface="Source Code Pro" panose="020B0509030403020204" pitchFamily="49" charset="0"/>
              </a:rPr>
              <a:t>int</a:t>
            </a:r>
            <a:r>
              <a:rPr lang="nn-NO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x,</a:t>
            </a:r>
            <a:r>
              <a:rPr lang="nn-NO" altLang="zh-CN" sz="2800" dirty="0">
                <a:solidFill>
                  <a:srgbClr val="569CD6"/>
                </a:solidFill>
                <a:latin typeface="Source Code Pro" panose="020B0509030403020204" pitchFamily="49" charset="0"/>
              </a:rPr>
              <a:t>int</a:t>
            </a:r>
            <a:r>
              <a:rPr lang="nn-NO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y)</a:t>
            </a:r>
          </a:p>
          <a:p>
            <a:r>
              <a:rPr lang="nn-NO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nn-NO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	++x;</a:t>
            </a:r>
          </a:p>
          <a:p>
            <a:r>
              <a:rPr lang="nn-NO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	++y;</a:t>
            </a:r>
          </a:p>
          <a:p>
            <a:r>
              <a:rPr lang="nn-NO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	++i;</a:t>
            </a:r>
          </a:p>
          <a:p>
            <a:r>
              <a:rPr lang="nn-NO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	++j;</a:t>
            </a:r>
          </a:p>
          <a:p>
            <a:r>
              <a:rPr lang="nn-NO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};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F01AE4-B198-4833-B0AF-70F31C465C4D}"/>
              </a:ext>
            </a:extLst>
          </p:cNvPr>
          <p:cNvSpPr/>
          <p:nvPr/>
        </p:nvSpPr>
        <p:spPr>
          <a:xfrm>
            <a:off x="1508776" y="4823281"/>
            <a:ext cx="10260630" cy="206210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F44747"/>
                </a:solidFill>
                <a:latin typeface="Consolas" panose="020B0609020204030204" pitchFamily="49" charset="0"/>
              </a:rPr>
              <a:t>error</a:t>
            </a:r>
            <a:r>
              <a:rPr lang="en-US" altLang="zh-CN" sz="3200" dirty="0">
                <a:solidFill>
                  <a:srgbClr val="D4D4D4"/>
                </a:solidFill>
                <a:latin typeface="Consolas" panose="020B0609020204030204" pitchFamily="49" charset="0"/>
              </a:rPr>
              <a:t>: increment of read-only variable </a:t>
            </a:r>
            <a:r>
              <a:rPr lang="en-US" altLang="zh-CN" sz="3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3200" dirty="0" err="1">
                <a:solidFill>
                  <a:srgbClr val="CE9178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3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en-US" altLang="zh-CN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3200" dirty="0">
                <a:solidFill>
                  <a:srgbClr val="D4D4D4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3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3200" dirty="0">
                <a:solidFill>
                  <a:srgbClr val="F44747"/>
                </a:solidFill>
                <a:latin typeface="Consolas" panose="020B0609020204030204" pitchFamily="49" charset="0"/>
              </a:rPr>
              <a:t>error</a:t>
            </a:r>
            <a:r>
              <a:rPr lang="en-US" altLang="zh-CN" sz="3200" dirty="0">
                <a:solidFill>
                  <a:srgbClr val="D4D4D4"/>
                </a:solidFill>
                <a:latin typeface="Consolas" panose="020B0609020204030204" pitchFamily="49" charset="0"/>
              </a:rPr>
              <a:t>: increment of read-only variable </a:t>
            </a:r>
            <a:r>
              <a:rPr lang="en-US" altLang="zh-CN" sz="3200" dirty="0">
                <a:solidFill>
                  <a:srgbClr val="CE9178"/>
                </a:solidFill>
                <a:latin typeface="Consolas" panose="020B0609020204030204" pitchFamily="49" charset="0"/>
              </a:rPr>
              <a:t>'j'</a:t>
            </a:r>
            <a:endParaRPr lang="en-US" altLang="zh-CN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3200" dirty="0">
                <a:solidFill>
                  <a:srgbClr val="D4D4D4"/>
                </a:solidFill>
                <a:latin typeface="Consolas" panose="020B0609020204030204" pitchFamily="49" charset="0"/>
              </a:rPr>
              <a:t>++j;</a:t>
            </a:r>
            <a:endParaRPr lang="en-US" altLang="zh-CN" sz="3200" dirty="0">
              <a:latin typeface="Source Code Pro" panose="020B0509030403020204" pitchFamily="49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26B772A-0125-4EBC-BD6F-21356E3D3151}"/>
              </a:ext>
            </a:extLst>
          </p:cNvPr>
          <p:cNvSpPr txBox="1">
            <a:spLocks/>
          </p:cNvSpPr>
          <p:nvPr/>
        </p:nvSpPr>
        <p:spPr>
          <a:xfrm>
            <a:off x="189756" y="5353257"/>
            <a:ext cx="1332658" cy="5847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编译错误</a:t>
            </a:r>
          </a:p>
        </p:txBody>
      </p:sp>
    </p:spTree>
    <p:extLst>
      <p:ext uri="{BB962C8B-B14F-4D97-AF65-F5344CB8AC3E}">
        <p14:creationId xmlns:p14="http://schemas.microsoft.com/office/powerpoint/2010/main" val="131023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30982-B0B0-43A5-AC8E-1F750E00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mutable</a:t>
            </a:r>
            <a:r>
              <a:rPr lang="zh-CN" altLang="en-US" dirty="0"/>
              <a:t>关键字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306C5C-701B-4D84-AC53-22B8C261CE7A}"/>
              </a:ext>
            </a:extLst>
          </p:cNvPr>
          <p:cNvSpPr/>
          <p:nvPr/>
        </p:nvSpPr>
        <p:spPr>
          <a:xfrm>
            <a:off x="1522414" y="1628800"/>
            <a:ext cx="10260630" cy="353943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sv-SE" altLang="zh-CN" sz="2800" dirty="0">
                <a:solidFill>
                  <a:srgbClr val="569CD6"/>
                </a:solidFill>
                <a:latin typeface="Source Code Pro" panose="020B0509030403020204" pitchFamily="49" charset="0"/>
              </a:rPr>
              <a:t>int</a:t>
            </a:r>
            <a:r>
              <a:rPr lang="sv-SE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i = </a:t>
            </a:r>
            <a:r>
              <a:rPr lang="sv-SE" altLang="zh-CN" sz="2800" dirty="0">
                <a:solidFill>
                  <a:srgbClr val="B5CEA8"/>
                </a:solidFill>
                <a:latin typeface="Source Code Pro" panose="020B0509030403020204" pitchFamily="49" charset="0"/>
              </a:rPr>
              <a:t>100</a:t>
            </a:r>
            <a:r>
              <a:rPr lang="sv-SE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;</a:t>
            </a:r>
            <a:r>
              <a:rPr lang="sv-SE" altLang="zh-CN" sz="2800" dirty="0">
                <a:solidFill>
                  <a:srgbClr val="569CD6"/>
                </a:solidFill>
                <a:latin typeface="Source Code Pro" panose="020B0509030403020204" pitchFamily="49" charset="0"/>
              </a:rPr>
              <a:t>int</a:t>
            </a:r>
            <a:r>
              <a:rPr lang="sv-SE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j = </a:t>
            </a:r>
            <a:r>
              <a:rPr lang="sv-SE" altLang="zh-CN" sz="2800" dirty="0">
                <a:solidFill>
                  <a:srgbClr val="B5CEA8"/>
                </a:solidFill>
                <a:latin typeface="Source Code Pro" panose="020B0509030403020204" pitchFamily="49" charset="0"/>
              </a:rPr>
              <a:t>200</a:t>
            </a:r>
            <a:r>
              <a:rPr lang="sv-SE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2800" dirty="0">
                <a:solidFill>
                  <a:srgbClr val="569CD6"/>
                </a:solidFill>
                <a:latin typeface="Source Code Pro" panose="020B0509030403020204" pitchFamily="49" charset="0"/>
              </a:rPr>
              <a:t>auto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f1 =[</a:t>
            </a:r>
            <a:r>
              <a:rPr lang="en-US" altLang="zh-CN" sz="2800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i,j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](</a:t>
            </a:r>
            <a:r>
              <a:rPr lang="en-US" altLang="zh-CN" sz="2800" dirty="0">
                <a:solidFill>
                  <a:srgbClr val="569CD6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800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x,</a:t>
            </a:r>
            <a:r>
              <a:rPr lang="en-US" altLang="zh-CN" sz="28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y) </a:t>
            </a:r>
            <a:r>
              <a:rPr lang="en-US" altLang="zh-CN" sz="2800" dirty="0">
                <a:solidFill>
                  <a:srgbClr val="569CD6"/>
                </a:solidFill>
                <a:latin typeface="Source Code Pro" panose="020B0509030403020204" pitchFamily="49" charset="0"/>
              </a:rPr>
              <a:t>mutable</a:t>
            </a:r>
            <a:endParaRPr lang="en-US" altLang="zh-CN" sz="28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	++x;++y;</a:t>
            </a:r>
          </a:p>
          <a:p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	++</a:t>
            </a:r>
            <a:r>
              <a:rPr lang="en-US" altLang="zh-CN" sz="2800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i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;++j;</a:t>
            </a:r>
          </a:p>
          <a:p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}; </a:t>
            </a:r>
          </a:p>
          <a:p>
            <a:r>
              <a:rPr lang="en-US" altLang="zh-CN" sz="2800" dirty="0">
                <a:solidFill>
                  <a:srgbClr val="DCDCAA"/>
                </a:solidFill>
                <a:latin typeface="Source Code Pro" panose="020B0509030403020204" pitchFamily="49" charset="0"/>
              </a:rPr>
              <a:t>f1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2800" dirty="0">
                <a:solidFill>
                  <a:srgbClr val="B5CEA8"/>
                </a:solidFill>
                <a:latin typeface="Source Code Pro" panose="020B0509030403020204" pitchFamily="49" charset="0"/>
              </a:rPr>
              <a:t>2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2800" dirty="0">
                <a:solidFill>
                  <a:srgbClr val="B5CEA8"/>
                </a:solidFill>
                <a:latin typeface="Source Code Pro" panose="020B0509030403020204" pitchFamily="49" charset="0"/>
              </a:rPr>
              <a:t>3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2800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cout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&lt;&lt; </a:t>
            </a:r>
            <a:r>
              <a:rPr lang="en-US" altLang="zh-CN" sz="2800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i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&lt;&lt; </a:t>
            </a:r>
            <a:r>
              <a:rPr lang="en-US" altLang="zh-CN" sz="2800" dirty="0">
                <a:solidFill>
                  <a:srgbClr val="CE9178"/>
                </a:solidFill>
                <a:latin typeface="Source Code Pro" panose="020B0509030403020204" pitchFamily="49" charset="0"/>
              </a:rPr>
              <a:t>","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&lt;&lt; j &lt;&lt; </a:t>
            </a:r>
            <a:r>
              <a:rPr lang="en-US" altLang="zh-CN" sz="28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en-US" altLang="zh-CN" sz="2800" dirty="0">
                <a:solidFill>
                  <a:srgbClr val="D7BA7D"/>
                </a:solidFill>
                <a:latin typeface="Source Code Pro" panose="020B0509030403020204" pitchFamily="49" charset="0"/>
              </a:rPr>
              <a:t>\n</a:t>
            </a:r>
            <a:r>
              <a:rPr lang="en-US" altLang="zh-CN" sz="28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F01AE4-B198-4833-B0AF-70F31C465C4D}"/>
              </a:ext>
            </a:extLst>
          </p:cNvPr>
          <p:cNvSpPr/>
          <p:nvPr/>
        </p:nvSpPr>
        <p:spPr>
          <a:xfrm>
            <a:off x="1508776" y="5341961"/>
            <a:ext cx="10260630" cy="58477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100,200</a:t>
            </a:r>
            <a:endParaRPr lang="en-US" altLang="zh-CN" sz="3200" dirty="0">
              <a:latin typeface="Source Code Pro" panose="020B0509030403020204" pitchFamily="49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26B772A-0125-4EBC-BD6F-21356E3D3151}"/>
              </a:ext>
            </a:extLst>
          </p:cNvPr>
          <p:cNvSpPr txBox="1">
            <a:spLocks/>
          </p:cNvSpPr>
          <p:nvPr/>
        </p:nvSpPr>
        <p:spPr>
          <a:xfrm>
            <a:off x="189756" y="5353257"/>
            <a:ext cx="1332658" cy="5847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输出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6ED4C74-E518-4C99-98D8-F7337CEDCB2C}"/>
              </a:ext>
            </a:extLst>
          </p:cNvPr>
          <p:cNvSpPr/>
          <p:nvPr/>
        </p:nvSpPr>
        <p:spPr>
          <a:xfrm>
            <a:off x="4870276" y="274638"/>
            <a:ext cx="6408712" cy="1020762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使得外部变量按值修改，也就是复制外部的值到函数内，允许在函数内修改，修改的是副本，不影响外部</a:t>
            </a:r>
          </a:p>
        </p:txBody>
      </p:sp>
    </p:spTree>
    <p:extLst>
      <p:ext uri="{BB962C8B-B14F-4D97-AF65-F5344CB8AC3E}">
        <p14:creationId xmlns:p14="http://schemas.microsoft.com/office/powerpoint/2010/main" val="225497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30982-B0B0-43A5-AC8E-1F750E00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外部变量可以设置成可以修改（引用类型）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306C5C-701B-4D84-AC53-22B8C261CE7A}"/>
              </a:ext>
            </a:extLst>
          </p:cNvPr>
          <p:cNvSpPr/>
          <p:nvPr/>
        </p:nvSpPr>
        <p:spPr>
          <a:xfrm>
            <a:off x="1522414" y="1628800"/>
            <a:ext cx="10260630" cy="353943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569CD6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800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i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2800" dirty="0">
                <a:solidFill>
                  <a:srgbClr val="B5CEA8"/>
                </a:solidFill>
                <a:latin typeface="Source Code Pro" panose="020B0509030403020204" pitchFamily="49" charset="0"/>
              </a:rPr>
              <a:t>100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; </a:t>
            </a:r>
            <a:r>
              <a:rPr lang="en-US" altLang="zh-CN" sz="2800" dirty="0">
                <a:solidFill>
                  <a:srgbClr val="569CD6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j=</a:t>
            </a:r>
            <a:r>
              <a:rPr lang="en-US" altLang="zh-CN" sz="2800" dirty="0">
                <a:solidFill>
                  <a:srgbClr val="B5CEA8"/>
                </a:solidFill>
                <a:latin typeface="Source Code Pro" panose="020B0509030403020204" pitchFamily="49" charset="0"/>
              </a:rPr>
              <a:t>200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; </a:t>
            </a:r>
          </a:p>
          <a:p>
            <a:r>
              <a:rPr lang="en-US" altLang="zh-CN" sz="2800" dirty="0">
                <a:solidFill>
                  <a:srgbClr val="569CD6"/>
                </a:solidFill>
                <a:latin typeface="Source Code Pro" panose="020B0509030403020204" pitchFamily="49" charset="0"/>
              </a:rPr>
              <a:t>auto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f1 =[&amp;</a:t>
            </a:r>
            <a:r>
              <a:rPr lang="en-US" altLang="zh-CN" sz="2800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i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,&amp;j](</a:t>
            </a:r>
            <a:r>
              <a:rPr lang="en-US" altLang="zh-CN" sz="2800" dirty="0">
                <a:solidFill>
                  <a:srgbClr val="569CD6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800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x,</a:t>
            </a:r>
            <a:r>
              <a:rPr lang="en-US" altLang="zh-CN" sz="28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y) </a:t>
            </a:r>
          </a:p>
          <a:p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{ </a:t>
            </a:r>
          </a:p>
          <a:p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	++x; ++y; ++</a:t>
            </a:r>
            <a:r>
              <a:rPr lang="en-US" altLang="zh-CN" sz="2800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i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; ++j; </a:t>
            </a:r>
          </a:p>
          <a:p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}; </a:t>
            </a:r>
          </a:p>
          <a:p>
            <a:r>
              <a:rPr lang="en-US" altLang="zh-CN" sz="2800" dirty="0">
                <a:solidFill>
                  <a:srgbClr val="DCDCAA"/>
                </a:solidFill>
                <a:latin typeface="Source Code Pro" panose="020B0509030403020204" pitchFamily="49" charset="0"/>
              </a:rPr>
              <a:t>f1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2800" dirty="0">
                <a:solidFill>
                  <a:srgbClr val="B5CEA8"/>
                </a:solidFill>
                <a:latin typeface="Source Code Pro" panose="020B0509030403020204" pitchFamily="49" charset="0"/>
              </a:rPr>
              <a:t>200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,</a:t>
            </a:r>
            <a:r>
              <a:rPr lang="en-US" altLang="zh-CN" sz="2800" dirty="0">
                <a:solidFill>
                  <a:srgbClr val="B5CEA8"/>
                </a:solidFill>
                <a:latin typeface="Source Code Pro" panose="020B0509030403020204" pitchFamily="49" charset="0"/>
              </a:rPr>
              <a:t>300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2800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cout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&lt;&lt; </a:t>
            </a:r>
            <a:r>
              <a:rPr lang="en-US" altLang="zh-CN" sz="2800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i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&lt;&lt; </a:t>
            </a:r>
            <a:r>
              <a:rPr lang="en-US" altLang="zh-CN" sz="2800" dirty="0">
                <a:solidFill>
                  <a:srgbClr val="CE9178"/>
                </a:solidFill>
                <a:latin typeface="Source Code Pro" panose="020B0509030403020204" pitchFamily="49" charset="0"/>
              </a:rPr>
              <a:t>","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&lt;&lt; j &lt;&lt;</a:t>
            </a:r>
            <a:r>
              <a:rPr lang="en-US" altLang="zh-CN" sz="28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en-US" altLang="zh-CN" sz="2800" dirty="0">
                <a:solidFill>
                  <a:srgbClr val="D7BA7D"/>
                </a:solidFill>
                <a:latin typeface="Source Code Pro" panose="020B0509030403020204" pitchFamily="49" charset="0"/>
              </a:rPr>
              <a:t>\n</a:t>
            </a:r>
            <a:r>
              <a:rPr lang="en-US" altLang="zh-CN" sz="28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;</a:t>
            </a:r>
          </a:p>
          <a:p>
            <a:endParaRPr lang="nn-NO" altLang="zh-CN" sz="2800" dirty="0">
              <a:solidFill>
                <a:srgbClr val="D4D4D4"/>
              </a:solidFill>
              <a:latin typeface="Source Code Pro" panose="020B0509030403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F01AE4-B198-4833-B0AF-70F31C465C4D}"/>
              </a:ext>
            </a:extLst>
          </p:cNvPr>
          <p:cNvSpPr/>
          <p:nvPr/>
        </p:nvSpPr>
        <p:spPr>
          <a:xfrm>
            <a:off x="1522414" y="5301208"/>
            <a:ext cx="10260630" cy="58477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B5CEA8"/>
                </a:solidFill>
                <a:latin typeface="Consolas" panose="020B0609020204030204" pitchFamily="49" charset="0"/>
              </a:rPr>
              <a:t>101</a:t>
            </a:r>
            <a:r>
              <a:rPr lang="en-US" altLang="zh-CN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3200" dirty="0">
                <a:solidFill>
                  <a:srgbClr val="B5CEA8"/>
                </a:solidFill>
                <a:latin typeface="Consolas" panose="020B0609020204030204" pitchFamily="49" charset="0"/>
              </a:rPr>
              <a:t>201</a:t>
            </a:r>
            <a:endParaRPr lang="zh-CN" alt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26B772A-0125-4EBC-BD6F-21356E3D3151}"/>
              </a:ext>
            </a:extLst>
          </p:cNvPr>
          <p:cNvSpPr txBox="1">
            <a:spLocks/>
          </p:cNvSpPr>
          <p:nvPr/>
        </p:nvSpPr>
        <p:spPr>
          <a:xfrm>
            <a:off x="166667" y="5301207"/>
            <a:ext cx="1332658" cy="5847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395585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30982-B0B0-43A5-AC8E-1F750E00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全部的外部变量，只读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306C5C-701B-4D84-AC53-22B8C261CE7A}"/>
              </a:ext>
            </a:extLst>
          </p:cNvPr>
          <p:cNvSpPr/>
          <p:nvPr/>
        </p:nvSpPr>
        <p:spPr>
          <a:xfrm>
            <a:off x="1522414" y="1628800"/>
            <a:ext cx="10260630" cy="31085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569CD6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800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i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= </a:t>
            </a:r>
            <a:r>
              <a:rPr lang="en-US" altLang="zh-CN" sz="2800" dirty="0">
                <a:solidFill>
                  <a:srgbClr val="B5CEA8"/>
                </a:solidFill>
                <a:latin typeface="Source Code Pro" panose="020B0509030403020204" pitchFamily="49" charset="0"/>
              </a:rPr>
              <a:t>100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2800" dirty="0">
                <a:solidFill>
                  <a:srgbClr val="569CD6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j = </a:t>
            </a:r>
            <a:r>
              <a:rPr lang="en-US" altLang="zh-CN" sz="2800" dirty="0">
                <a:solidFill>
                  <a:srgbClr val="B5CEA8"/>
                </a:solidFill>
                <a:latin typeface="Source Code Pro" panose="020B0509030403020204" pitchFamily="49" charset="0"/>
              </a:rPr>
              <a:t>200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2800" dirty="0">
                <a:solidFill>
                  <a:srgbClr val="569CD6"/>
                </a:solidFill>
                <a:latin typeface="Source Code Pro" panose="020B0509030403020204" pitchFamily="49" charset="0"/>
              </a:rPr>
              <a:t>auto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f1 = [=](</a:t>
            </a:r>
            <a:r>
              <a:rPr lang="en-US" altLang="zh-CN" sz="2800" dirty="0">
                <a:solidFill>
                  <a:srgbClr val="569CD6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x, </a:t>
            </a:r>
            <a:r>
              <a:rPr lang="en-US" altLang="zh-CN" sz="2800" dirty="0">
                <a:solidFill>
                  <a:srgbClr val="569CD6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y) </a:t>
            </a:r>
          </a:p>
          <a:p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2800" dirty="0">
                <a:solidFill>
                  <a:srgbClr val="C586C0"/>
                </a:solidFill>
                <a:latin typeface="Source Code Pro" panose="020B0509030403020204" pitchFamily="49" charset="0"/>
              </a:rPr>
              <a:t>	return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x + y + </a:t>
            </a:r>
            <a:r>
              <a:rPr lang="en-US" altLang="zh-CN" sz="2800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i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+ j;</a:t>
            </a:r>
          </a:p>
          <a:p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};</a:t>
            </a:r>
          </a:p>
          <a:p>
            <a:r>
              <a:rPr lang="en-US" altLang="zh-CN" sz="2800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cout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&lt;&lt; </a:t>
            </a:r>
            <a:r>
              <a:rPr lang="en-US" altLang="zh-CN" sz="2800" dirty="0">
                <a:solidFill>
                  <a:srgbClr val="DCDCAA"/>
                </a:solidFill>
                <a:latin typeface="Source Code Pro" panose="020B0509030403020204" pitchFamily="49" charset="0"/>
              </a:rPr>
              <a:t>f1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2800" dirty="0">
                <a:solidFill>
                  <a:srgbClr val="B5CEA8"/>
                </a:solidFill>
                <a:latin typeface="Source Code Pro" panose="020B0509030403020204" pitchFamily="49" charset="0"/>
              </a:rPr>
              <a:t>2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2800" dirty="0">
                <a:solidFill>
                  <a:srgbClr val="B5CEA8"/>
                </a:solidFill>
                <a:latin typeface="Source Code Pro" panose="020B0509030403020204" pitchFamily="49" charset="0"/>
              </a:rPr>
              <a:t>3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) &lt;&lt; </a:t>
            </a:r>
            <a:r>
              <a:rPr lang="en-US" altLang="zh-CN" sz="28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en-US" altLang="zh-CN" sz="2800" dirty="0">
                <a:solidFill>
                  <a:srgbClr val="D7BA7D"/>
                </a:solidFill>
                <a:latin typeface="Source Code Pro" panose="020B0509030403020204" pitchFamily="49" charset="0"/>
              </a:rPr>
              <a:t>\n</a:t>
            </a:r>
            <a:r>
              <a:rPr lang="en-US" altLang="zh-CN" sz="28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F01AE4-B198-4833-B0AF-70F31C465C4D}"/>
              </a:ext>
            </a:extLst>
          </p:cNvPr>
          <p:cNvSpPr/>
          <p:nvPr/>
        </p:nvSpPr>
        <p:spPr>
          <a:xfrm>
            <a:off x="1522414" y="5301208"/>
            <a:ext cx="10260630" cy="58477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D4D4D4"/>
                </a:solidFill>
                <a:latin typeface="Consolas" panose="020B0609020204030204" pitchFamily="49" charset="0"/>
              </a:rPr>
              <a:t>305</a:t>
            </a:r>
            <a:endParaRPr lang="zh-CN" alt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26B772A-0125-4EBC-BD6F-21356E3D3151}"/>
              </a:ext>
            </a:extLst>
          </p:cNvPr>
          <p:cNvSpPr txBox="1">
            <a:spLocks/>
          </p:cNvSpPr>
          <p:nvPr/>
        </p:nvSpPr>
        <p:spPr>
          <a:xfrm>
            <a:off x="166667" y="5301207"/>
            <a:ext cx="1332658" cy="5847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427547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30982-B0B0-43A5-AC8E-1F750E002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900590" cy="1020762"/>
          </a:xfrm>
        </p:spPr>
        <p:txBody>
          <a:bodyPr/>
          <a:lstStyle/>
          <a:p>
            <a:r>
              <a:rPr lang="zh-CN" altLang="en-US" dirty="0"/>
              <a:t>全部的外部变量，</a:t>
            </a:r>
            <a:r>
              <a:rPr lang="en-US" altLang="zh-CN" dirty="0"/>
              <a:t>k</a:t>
            </a:r>
            <a:r>
              <a:rPr lang="zh-CN" altLang="en-US" dirty="0"/>
              <a:t>按引用捕获</a:t>
            </a:r>
            <a:r>
              <a:rPr lang="en-US" altLang="zh-CN" dirty="0"/>
              <a:t>. </a:t>
            </a:r>
            <a:r>
              <a:rPr lang="zh-CN" altLang="en-US" dirty="0"/>
              <a:t>其它变量按值捕获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306C5C-701B-4D84-AC53-22B8C261CE7A}"/>
              </a:ext>
            </a:extLst>
          </p:cNvPr>
          <p:cNvSpPr/>
          <p:nvPr/>
        </p:nvSpPr>
        <p:spPr>
          <a:xfrm>
            <a:off x="1522414" y="1628800"/>
            <a:ext cx="10260630" cy="397031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569CD6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800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i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= </a:t>
            </a:r>
            <a:r>
              <a:rPr lang="en-US" altLang="zh-CN" sz="2800" dirty="0">
                <a:solidFill>
                  <a:srgbClr val="B5CEA8"/>
                </a:solidFill>
                <a:latin typeface="Source Code Pro" panose="020B0509030403020204" pitchFamily="49" charset="0"/>
              </a:rPr>
              <a:t>100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2800" dirty="0">
                <a:solidFill>
                  <a:srgbClr val="569CD6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j = </a:t>
            </a:r>
            <a:r>
              <a:rPr lang="en-US" altLang="zh-CN" sz="2800" dirty="0">
                <a:solidFill>
                  <a:srgbClr val="B5CEA8"/>
                </a:solidFill>
                <a:latin typeface="Source Code Pro" panose="020B0509030403020204" pitchFamily="49" charset="0"/>
              </a:rPr>
              <a:t>200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2800" dirty="0">
                <a:solidFill>
                  <a:srgbClr val="569CD6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k = </a:t>
            </a:r>
            <a:r>
              <a:rPr lang="en-US" altLang="zh-CN" sz="2800" dirty="0">
                <a:solidFill>
                  <a:srgbClr val="B5CEA8"/>
                </a:solidFill>
                <a:latin typeface="Source Code Pro" panose="020B0509030403020204" pitchFamily="49" charset="0"/>
              </a:rPr>
              <a:t>200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2800" dirty="0">
                <a:solidFill>
                  <a:srgbClr val="569CD6"/>
                </a:solidFill>
                <a:latin typeface="Source Code Pro" panose="020B0509030403020204" pitchFamily="49" charset="0"/>
              </a:rPr>
              <a:t>auto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f1 = [=,&amp;k](</a:t>
            </a:r>
            <a:r>
              <a:rPr lang="en-US" altLang="zh-CN" sz="2800" dirty="0">
                <a:solidFill>
                  <a:srgbClr val="569CD6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x, </a:t>
            </a:r>
            <a:r>
              <a:rPr lang="en-US" altLang="zh-CN" sz="2800" dirty="0">
                <a:solidFill>
                  <a:srgbClr val="569CD6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y) {</a:t>
            </a:r>
          </a:p>
          <a:p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	++k;</a:t>
            </a:r>
          </a:p>
          <a:p>
            <a:r>
              <a:rPr lang="en-US" altLang="zh-CN" sz="2800" dirty="0">
                <a:solidFill>
                  <a:srgbClr val="C586C0"/>
                </a:solidFill>
                <a:latin typeface="Source Code Pro" panose="020B0509030403020204" pitchFamily="49" charset="0"/>
              </a:rPr>
              <a:t>	return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x + y + </a:t>
            </a:r>
            <a:r>
              <a:rPr lang="en-US" altLang="zh-CN" sz="2800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i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+ j;</a:t>
            </a:r>
          </a:p>
          <a:p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};</a:t>
            </a:r>
          </a:p>
          <a:p>
            <a:r>
              <a:rPr lang="en-US" altLang="zh-CN" sz="2800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cout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&lt;&lt; </a:t>
            </a:r>
            <a:r>
              <a:rPr lang="en-US" altLang="zh-CN" sz="2800" dirty="0">
                <a:solidFill>
                  <a:srgbClr val="DCDCAA"/>
                </a:solidFill>
                <a:latin typeface="Source Code Pro" panose="020B0509030403020204" pitchFamily="49" charset="0"/>
              </a:rPr>
              <a:t>f1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2800" dirty="0">
                <a:solidFill>
                  <a:srgbClr val="B5CEA8"/>
                </a:solidFill>
                <a:latin typeface="Source Code Pro" panose="020B0509030403020204" pitchFamily="49" charset="0"/>
              </a:rPr>
              <a:t>2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2800" dirty="0">
                <a:solidFill>
                  <a:srgbClr val="B5CEA8"/>
                </a:solidFill>
                <a:latin typeface="Source Code Pro" panose="020B0509030403020204" pitchFamily="49" charset="0"/>
              </a:rPr>
              <a:t>3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) &lt;&lt; </a:t>
            </a:r>
            <a:r>
              <a:rPr lang="en-US" altLang="zh-CN" sz="28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en-US" altLang="zh-CN" sz="2800" dirty="0">
                <a:solidFill>
                  <a:srgbClr val="D7BA7D"/>
                </a:solidFill>
                <a:latin typeface="Source Code Pro" panose="020B0509030403020204" pitchFamily="49" charset="0"/>
              </a:rPr>
              <a:t>\n</a:t>
            </a:r>
            <a:r>
              <a:rPr lang="en-US" altLang="zh-CN" sz="28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2800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cout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&lt;&lt; k &lt;&lt; </a:t>
            </a:r>
            <a:r>
              <a:rPr lang="en-US" altLang="zh-CN" sz="28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en-US" altLang="zh-CN" sz="2800" dirty="0">
                <a:solidFill>
                  <a:srgbClr val="D7BA7D"/>
                </a:solidFill>
                <a:latin typeface="Source Code Pro" panose="020B0509030403020204" pitchFamily="49" charset="0"/>
              </a:rPr>
              <a:t>\n</a:t>
            </a:r>
            <a:r>
              <a:rPr lang="en-US" altLang="zh-CN" sz="28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F01AE4-B198-4833-B0AF-70F31C465C4D}"/>
              </a:ext>
            </a:extLst>
          </p:cNvPr>
          <p:cNvSpPr/>
          <p:nvPr/>
        </p:nvSpPr>
        <p:spPr>
          <a:xfrm>
            <a:off x="1499325" y="5785555"/>
            <a:ext cx="10260630" cy="107721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D4D4D4"/>
                </a:solidFill>
                <a:latin typeface="Consolas" panose="020B0609020204030204" pitchFamily="49" charset="0"/>
              </a:rPr>
              <a:t>305</a:t>
            </a:r>
          </a:p>
          <a:p>
            <a:r>
              <a:rPr lang="en-US" altLang="zh-CN" sz="3200" dirty="0">
                <a:solidFill>
                  <a:srgbClr val="D4D4D4"/>
                </a:solidFill>
                <a:latin typeface="Consolas" panose="020B0609020204030204" pitchFamily="49" charset="0"/>
              </a:rPr>
              <a:t>201</a:t>
            </a:r>
            <a:endParaRPr lang="zh-CN" alt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26B772A-0125-4EBC-BD6F-21356E3D3151}"/>
              </a:ext>
            </a:extLst>
          </p:cNvPr>
          <p:cNvSpPr txBox="1">
            <a:spLocks/>
          </p:cNvSpPr>
          <p:nvPr/>
        </p:nvSpPr>
        <p:spPr>
          <a:xfrm>
            <a:off x="189756" y="5785555"/>
            <a:ext cx="1332658" cy="5847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73009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6D1-B2C0-4B0B-BECF-672E8D266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[]</a:t>
            </a:r>
            <a:r>
              <a:rPr lang="zh-CN" altLang="en-US" dirty="0"/>
              <a:t>使用大全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936CC620-4673-4562-A7BD-03A0669B9D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869013"/>
              </p:ext>
            </p:extLst>
          </p:nvPr>
        </p:nvGraphicFramePr>
        <p:xfrm>
          <a:off x="1522414" y="1772816"/>
          <a:ext cx="10116615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950">
                  <a:extLst>
                    <a:ext uri="{9D8B030D-6E8A-4147-A177-3AD203B41FA5}">
                      <a16:colId xmlns:a16="http://schemas.microsoft.com/office/drawing/2014/main" val="2746182527"/>
                    </a:ext>
                  </a:extLst>
                </a:gridCol>
                <a:gridCol w="8324665">
                  <a:extLst>
                    <a:ext uri="{9D8B030D-6E8A-4147-A177-3AD203B41FA5}">
                      <a16:colId xmlns:a16="http://schemas.microsoft.com/office/drawing/2014/main" val="122515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[]</a:t>
                      </a:r>
                      <a:endParaRPr lang="zh-CN" altLang="en-US" sz="2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不定义变量</a:t>
                      </a:r>
                      <a:r>
                        <a:rPr lang="en-US" altLang="zh-CN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试图在</a:t>
                      </a:r>
                      <a:r>
                        <a:rPr lang="en-US" altLang="zh-CN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Lambda</a:t>
                      </a:r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内使用任何外部变量都是错误的</a:t>
                      </a:r>
                      <a:r>
                        <a:rPr lang="en-US" altLang="zh-CN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97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[x, &amp;y] </a:t>
                      </a:r>
                      <a:endParaRPr lang="zh-CN" altLang="en-US" sz="2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按值捕获</a:t>
                      </a:r>
                      <a:r>
                        <a:rPr lang="en-US" altLang="zh-CN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y </a:t>
                      </a:r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按引用捕获</a:t>
                      </a:r>
                      <a:r>
                        <a:rPr lang="en-US" altLang="zh-CN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45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[&amp;]</a:t>
                      </a:r>
                      <a:endParaRPr lang="zh-CN" altLang="en-US" sz="2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用到的任何外部变量都隐式按引用捕获（包括</a:t>
                      </a:r>
                      <a:r>
                        <a:rPr lang="en-US" altLang="zh-CN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Lambda</a:t>
                      </a:r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所在类的</a:t>
                      </a:r>
                      <a:r>
                        <a:rPr lang="en-US" altLang="zh-CN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this)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73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[=] </a:t>
                      </a:r>
                      <a:endParaRPr lang="zh-CN" altLang="en-US" sz="2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用到的任何外部变量都隐式按值捕获（包括</a:t>
                      </a:r>
                      <a:r>
                        <a:rPr lang="en-US" altLang="zh-CN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Lambda</a:t>
                      </a:r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所在类的</a:t>
                      </a:r>
                      <a:r>
                        <a:rPr lang="en-US" altLang="zh-CN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this)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04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[&amp;, x] </a:t>
                      </a:r>
                      <a:endParaRPr lang="zh-CN" altLang="en-US" sz="2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显式地按值捕获</a:t>
                      </a:r>
                      <a:r>
                        <a:rPr lang="en-US" altLang="zh-CN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 </a:t>
                      </a:r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其它变量按引用捕获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49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[=, &amp;z]</a:t>
                      </a:r>
                      <a:endParaRPr lang="zh-CN" altLang="en-US" sz="2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</a:t>
                      </a:r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按引用捕获</a:t>
                      </a:r>
                      <a:r>
                        <a:rPr lang="en-US" altLang="zh-CN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 </a:t>
                      </a:r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其它变量按值捕获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80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1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4F3A4-C785-4964-B3F9-6448B66A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声明之后马上执行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6A60A9-B61B-426D-89FE-430F9C77EA73}"/>
              </a:ext>
            </a:extLst>
          </p:cNvPr>
          <p:cNvSpPr/>
          <p:nvPr/>
        </p:nvSpPr>
        <p:spPr>
          <a:xfrm>
            <a:off x="765820" y="1844824"/>
            <a:ext cx="11161240" cy="224676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6A9955"/>
                </a:solidFill>
                <a:latin typeface="Source Code Pro" panose="020B0509030403020204" pitchFamily="49" charset="0"/>
              </a:rPr>
              <a:t>// Call function</a:t>
            </a:r>
            <a:endParaRPr lang="en-US" altLang="zh-CN" sz="28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en-US" altLang="zh-CN" sz="2800" dirty="0">
                <a:solidFill>
                  <a:srgbClr val="569CD6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num1 = [](</a:t>
            </a:r>
            <a:r>
              <a:rPr lang="en-US" altLang="zh-CN" sz="2800" dirty="0">
                <a:solidFill>
                  <a:srgbClr val="569CD6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a, </a:t>
            </a:r>
            <a:r>
              <a:rPr lang="en-US" altLang="zh-CN" sz="2800" dirty="0">
                <a:solidFill>
                  <a:srgbClr val="569CD6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b){ </a:t>
            </a:r>
            <a:r>
              <a:rPr lang="en-US" altLang="zh-CN" sz="2800" dirty="0">
                <a:solidFill>
                  <a:srgbClr val="C586C0"/>
                </a:solidFill>
                <a:latin typeface="Source Code Pro" panose="020B0509030403020204" pitchFamily="49" charset="0"/>
              </a:rPr>
              <a:t>return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a + b; }(</a:t>
            </a:r>
            <a:r>
              <a:rPr lang="en-US" altLang="zh-CN" sz="2800" dirty="0">
                <a:solidFill>
                  <a:srgbClr val="B5CEA8"/>
                </a:solidFill>
                <a:latin typeface="Source Code Pro" panose="020B0509030403020204" pitchFamily="49" charset="0"/>
              </a:rPr>
              <a:t>1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2800" dirty="0">
                <a:solidFill>
                  <a:srgbClr val="B5CEA8"/>
                </a:solidFill>
                <a:latin typeface="Source Code Pro" panose="020B0509030403020204" pitchFamily="49" charset="0"/>
              </a:rPr>
              <a:t>2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);</a:t>
            </a:r>
          </a:p>
          <a:p>
            <a:endParaRPr lang="en-US" altLang="zh-CN" sz="28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en-US" altLang="zh-CN" sz="2800" dirty="0">
                <a:solidFill>
                  <a:srgbClr val="6A9955"/>
                </a:solidFill>
                <a:latin typeface="Source Code Pro" panose="020B0509030403020204" pitchFamily="49" charset="0"/>
              </a:rPr>
              <a:t>// Call function</a:t>
            </a:r>
            <a:endParaRPr lang="en-US" altLang="zh-CN" sz="28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[](){ </a:t>
            </a:r>
            <a:r>
              <a:rPr lang="en-US" altLang="zh-CN" sz="2800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cout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&lt;&lt; </a:t>
            </a:r>
            <a:r>
              <a:rPr lang="en-US" altLang="zh-CN" sz="2800" dirty="0">
                <a:solidFill>
                  <a:srgbClr val="CE9178"/>
                </a:solidFill>
                <a:latin typeface="Source Code Pro" panose="020B0509030403020204" pitchFamily="49" charset="0"/>
              </a:rPr>
              <a:t>"Hello World!"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 &lt;&lt; </a:t>
            </a:r>
            <a:r>
              <a:rPr lang="en-US" altLang="zh-CN" sz="2800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endl</a:t>
            </a:r>
            <a:r>
              <a:rPr lang="en-US" altLang="zh-CN" sz="2800" dirty="0">
                <a:solidFill>
                  <a:srgbClr val="D4D4D4"/>
                </a:solidFill>
                <a:latin typeface="Source Code Pro" panose="020B0509030403020204" pitchFamily="49" charset="0"/>
              </a:rPr>
              <a:t>; }();</a:t>
            </a:r>
            <a:endParaRPr lang="en-US" altLang="zh-CN" sz="2800" b="0" dirty="0">
              <a:solidFill>
                <a:srgbClr val="D4D4D4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48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32F9C-5094-4F2D-862F-AC26A5E0F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6E9E0-1673-4AB5-8368-9E34CA240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00808"/>
            <a:ext cx="9144000" cy="4320480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Lambda</a:t>
            </a:r>
            <a:r>
              <a:rPr lang="zh-CN" altLang="en-US" sz="2800" dirty="0"/>
              <a:t>符号</a:t>
            </a:r>
            <a:r>
              <a:rPr lang="zh-CN" altLang="en-US" sz="3600" dirty="0">
                <a:solidFill>
                  <a:srgbClr val="FFFF00"/>
                </a:solidFill>
              </a:rPr>
              <a:t>（</a:t>
            </a:r>
            <a:r>
              <a:rPr lang="el-GR" altLang="zh-CN" sz="3600" dirty="0">
                <a:solidFill>
                  <a:srgbClr val="FFFF00"/>
                </a:solidFill>
              </a:rPr>
              <a:t>λ</a:t>
            </a:r>
            <a:r>
              <a:rPr lang="zh-CN" altLang="en-US" sz="3600" dirty="0">
                <a:solidFill>
                  <a:srgbClr val="FFFF00"/>
                </a:solidFill>
              </a:rPr>
              <a:t>）</a:t>
            </a:r>
            <a:r>
              <a:rPr lang="zh-CN" altLang="en-US" sz="2800" dirty="0"/>
              <a:t>，希腊字母表中排序第十一位的字母，英语名称为</a:t>
            </a:r>
            <a:r>
              <a:rPr lang="en-US" altLang="zh-CN" sz="2800" dirty="0"/>
              <a:t>Lambda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en-US" altLang="zh-CN" sz="2800" dirty="0"/>
              <a:t>Lambda</a:t>
            </a:r>
            <a:r>
              <a:rPr lang="zh-CN" altLang="en-US" sz="2800" dirty="0"/>
              <a:t>表达式，也称为</a:t>
            </a:r>
            <a:r>
              <a:rPr lang="en-US" altLang="zh-CN" sz="2800" dirty="0"/>
              <a:t>Lambda</a:t>
            </a:r>
            <a:r>
              <a:rPr lang="zh-CN" altLang="en-US" sz="2800" dirty="0"/>
              <a:t>函数，匿名函数</a:t>
            </a:r>
            <a:endParaRPr lang="en-US" altLang="zh-CN" sz="2800" dirty="0"/>
          </a:p>
          <a:p>
            <a:r>
              <a:rPr lang="zh-CN" altLang="en-US" sz="2800" dirty="0"/>
              <a:t>通常是在</a:t>
            </a:r>
            <a:r>
              <a:rPr lang="zh-CN" altLang="en-US" sz="2800" b="1" dirty="0"/>
              <a:t>需要一个函数，但是又不想费神去命名一个函数</a:t>
            </a:r>
            <a:r>
              <a:rPr lang="zh-CN" altLang="en-US" sz="2800" dirty="0"/>
              <a:t>的场合下使用，也就是指</a:t>
            </a:r>
            <a:r>
              <a:rPr lang="zh-CN" altLang="en-US" sz="2800" b="1" dirty="0"/>
              <a:t>匿名函数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来自</a:t>
            </a:r>
            <a:r>
              <a:rPr lang="en-US" altLang="zh-CN" sz="2800" dirty="0"/>
              <a:t>λ</a:t>
            </a:r>
            <a:r>
              <a:rPr lang="zh-CN" altLang="en-US" sz="2800" dirty="0"/>
              <a:t>演算（英语：</a:t>
            </a:r>
            <a:r>
              <a:rPr lang="en-US" altLang="zh-CN" sz="2800" dirty="0"/>
              <a:t>lambda calculus</a:t>
            </a:r>
            <a:r>
              <a:rPr lang="zh-CN" altLang="en-US" sz="2800" dirty="0"/>
              <a:t>，</a:t>
            </a:r>
            <a:r>
              <a:rPr lang="en-US" altLang="zh-CN" sz="2800" dirty="0"/>
              <a:t>λ-calculus</a:t>
            </a:r>
            <a:r>
              <a:rPr lang="zh-CN" altLang="en-US" sz="2800" dirty="0"/>
              <a:t>）是一套从数学逻辑中发展，以变量绑定和替换的规则，来研究函数如何抽象化定义、函数如何被应用以及递归的形式系统。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565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9B42B-BE6B-4444-A993-87B9AF314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534" y="423406"/>
            <a:ext cx="9143998" cy="1020762"/>
          </a:xfrm>
        </p:spPr>
        <p:txBody>
          <a:bodyPr/>
          <a:lstStyle/>
          <a:p>
            <a:r>
              <a:rPr lang="zh-CN" altLang="en-US" dirty="0"/>
              <a:t>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8723FD-91BE-40AD-9EAF-A8B1A6174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534" y="2087896"/>
            <a:ext cx="9144000" cy="1740024"/>
          </a:xfrm>
          <a:solidFill>
            <a:schemeClr val="bg1">
              <a:lumMod val="75000"/>
              <a:lumOff val="2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[capture](parameters)-&gt;return-type</a:t>
            </a:r>
          </a:p>
          <a:p>
            <a:pPr marL="0" indent="0">
              <a:buNone/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	Body</a:t>
            </a:r>
          </a:p>
          <a:p>
            <a:pPr marL="0" indent="0">
              <a:buNone/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F8B1F62-D0F6-445C-9248-067F134D1BB7}"/>
              </a:ext>
            </a:extLst>
          </p:cNvPr>
          <p:cNvSpPr txBox="1">
            <a:spLocks/>
          </p:cNvSpPr>
          <p:nvPr/>
        </p:nvSpPr>
        <p:spPr>
          <a:xfrm>
            <a:off x="1520532" y="4612536"/>
            <a:ext cx="9144000" cy="174002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[capture]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	Body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000A955-A36C-4F4E-B48B-6C641EED9CB1}"/>
              </a:ext>
            </a:extLst>
          </p:cNvPr>
          <p:cNvSpPr txBox="1">
            <a:spLocks/>
          </p:cNvSpPr>
          <p:nvPr/>
        </p:nvSpPr>
        <p:spPr>
          <a:xfrm>
            <a:off x="1520534" y="1556791"/>
            <a:ext cx="9143998" cy="531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标准语法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06FA32A-3CE1-4DF8-AD94-6C63B84DEFE3}"/>
              </a:ext>
            </a:extLst>
          </p:cNvPr>
          <p:cNvSpPr txBox="1">
            <a:spLocks/>
          </p:cNvSpPr>
          <p:nvPr/>
        </p:nvSpPr>
        <p:spPr>
          <a:xfrm>
            <a:off x="1413892" y="4094614"/>
            <a:ext cx="9143998" cy="5311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如果没有参数</a:t>
            </a:r>
            <a:r>
              <a:rPr lang="en-US" altLang="zh-CN" dirty="0"/>
              <a:t>,</a:t>
            </a:r>
            <a:r>
              <a:rPr lang="zh-CN" altLang="en-US" dirty="0"/>
              <a:t>空的圆括号</a:t>
            </a:r>
            <a:r>
              <a:rPr lang="en-US" altLang="zh-CN" dirty="0"/>
              <a:t>()</a:t>
            </a:r>
            <a:r>
              <a:rPr lang="zh-CN" altLang="en-US" dirty="0"/>
              <a:t>可以省略</a:t>
            </a:r>
            <a:r>
              <a:rPr lang="en-US" altLang="zh-CN" dirty="0"/>
              <a:t>.</a:t>
            </a:r>
            <a:r>
              <a:rPr lang="zh-CN" altLang="en-US" dirty="0"/>
              <a:t>返回值也可以省略</a:t>
            </a:r>
          </a:p>
        </p:txBody>
      </p:sp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22135E48-2815-4F86-96D8-8DB1F8CD2473}"/>
              </a:ext>
            </a:extLst>
          </p:cNvPr>
          <p:cNvSpPr/>
          <p:nvPr/>
        </p:nvSpPr>
        <p:spPr>
          <a:xfrm>
            <a:off x="3862164" y="361055"/>
            <a:ext cx="1800200" cy="411120"/>
          </a:xfrm>
          <a:prstGeom prst="wedgeRectCallout">
            <a:avLst>
              <a:gd name="adj1" fmla="val -104777"/>
              <a:gd name="adj2" fmla="val 373884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捕获参数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757B53A2-065F-45E6-BAD8-CABF189B99AF}"/>
              </a:ext>
            </a:extLst>
          </p:cNvPr>
          <p:cNvSpPr/>
          <p:nvPr/>
        </p:nvSpPr>
        <p:spPr>
          <a:xfrm>
            <a:off x="5799312" y="364371"/>
            <a:ext cx="1800200" cy="411120"/>
          </a:xfrm>
          <a:prstGeom prst="wedgeRectCallout">
            <a:avLst>
              <a:gd name="adj1" fmla="val -104777"/>
              <a:gd name="adj2" fmla="val 373884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B67FDB77-354C-4BAA-B93D-D940C52852BD}"/>
              </a:ext>
            </a:extLst>
          </p:cNvPr>
          <p:cNvSpPr/>
          <p:nvPr/>
        </p:nvSpPr>
        <p:spPr>
          <a:xfrm>
            <a:off x="7712204" y="361055"/>
            <a:ext cx="1800200" cy="411120"/>
          </a:xfrm>
          <a:prstGeom prst="wedgeRectCallout">
            <a:avLst>
              <a:gd name="adj1" fmla="val -104777"/>
              <a:gd name="adj2" fmla="val 373884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返回值类型</a:t>
            </a:r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198696BB-98EB-4440-898E-C03D30298A04}"/>
              </a:ext>
            </a:extLst>
          </p:cNvPr>
          <p:cNvSpPr/>
          <p:nvPr/>
        </p:nvSpPr>
        <p:spPr>
          <a:xfrm>
            <a:off x="9910836" y="1676670"/>
            <a:ext cx="1800200" cy="411120"/>
          </a:xfrm>
          <a:prstGeom prst="wedgeRectCallout">
            <a:avLst>
              <a:gd name="adj1" fmla="val -419168"/>
              <a:gd name="adj2" fmla="val 30364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函数体</a:t>
            </a:r>
          </a:p>
        </p:txBody>
      </p:sp>
    </p:spTree>
    <p:extLst>
      <p:ext uri="{BB962C8B-B14F-4D97-AF65-F5344CB8AC3E}">
        <p14:creationId xmlns:p14="http://schemas.microsoft.com/office/powerpoint/2010/main" val="319992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F3DF9-C868-4FDB-83CF-203C89D1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en-US" altLang="zh-CN" dirty="0"/>
              <a:t>——</a:t>
            </a:r>
            <a:r>
              <a:rPr lang="zh-CN" altLang="en-US" dirty="0"/>
              <a:t>无返回值，无参数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DFBCE6-CEA8-4BBF-BE48-0B77E60503A4}"/>
              </a:ext>
            </a:extLst>
          </p:cNvPr>
          <p:cNvSpPr/>
          <p:nvPr/>
        </p:nvSpPr>
        <p:spPr>
          <a:xfrm>
            <a:off x="1629915" y="1556792"/>
            <a:ext cx="9292955" cy="304698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pt-BR" altLang="zh-CN" sz="3200" dirty="0">
                <a:solidFill>
                  <a:srgbClr val="569CD6"/>
                </a:solidFill>
                <a:latin typeface="Source Code Pro" panose="020B0509030403020204" pitchFamily="49" charset="0"/>
              </a:rPr>
              <a:t>auto</a:t>
            </a:r>
            <a:r>
              <a:rPr lang="pt-BR" altLang="zh-CN" sz="3200" dirty="0">
                <a:solidFill>
                  <a:srgbClr val="D4D4D4"/>
                </a:solidFill>
                <a:latin typeface="Source Code Pro" panose="020B0509030403020204" pitchFamily="49" charset="0"/>
              </a:rPr>
              <a:t> f1 =[]</a:t>
            </a:r>
          </a:p>
          <a:p>
            <a:r>
              <a:rPr lang="pt-BR" altLang="zh-CN" sz="3200" dirty="0">
                <a:solidFill>
                  <a:srgbClr val="D4D4D4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pt-BR" altLang="zh-CN" sz="3200" dirty="0">
                <a:solidFill>
                  <a:srgbClr val="D4D4D4"/>
                </a:solidFill>
                <a:latin typeface="Source Code Pro" panose="020B0509030403020204" pitchFamily="49" charset="0"/>
              </a:rPr>
              <a:t>	cout &lt;&lt; </a:t>
            </a:r>
            <a:r>
              <a:rPr lang="pt-BR" altLang="zh-CN" sz="3200" dirty="0">
                <a:solidFill>
                  <a:srgbClr val="B5CEA8"/>
                </a:solidFill>
                <a:latin typeface="Source Code Pro" panose="020B0509030403020204" pitchFamily="49" charset="0"/>
              </a:rPr>
              <a:t>300</a:t>
            </a:r>
            <a:r>
              <a:rPr lang="pt-BR" altLang="zh-CN" sz="3200" dirty="0">
                <a:solidFill>
                  <a:srgbClr val="D4D4D4"/>
                </a:solidFill>
                <a:latin typeface="Source Code Pro" panose="020B0509030403020204" pitchFamily="49" charset="0"/>
              </a:rPr>
              <a:t> &lt;&lt; </a:t>
            </a:r>
            <a:r>
              <a:rPr lang="pt-BR" altLang="zh-CN" sz="3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pt-BR" altLang="zh-CN" sz="3200" dirty="0">
                <a:solidFill>
                  <a:srgbClr val="D7BA7D"/>
                </a:solidFill>
                <a:latin typeface="Source Code Pro" panose="020B0509030403020204" pitchFamily="49" charset="0"/>
              </a:rPr>
              <a:t>\n</a:t>
            </a:r>
            <a:r>
              <a:rPr lang="pt-BR" altLang="zh-CN" sz="3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pt-BR" altLang="zh-CN" sz="3200" dirty="0">
                <a:solidFill>
                  <a:srgbClr val="D4D4D4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pt-BR" altLang="zh-CN" sz="3200" dirty="0">
                <a:solidFill>
                  <a:srgbClr val="D4D4D4"/>
                </a:solidFill>
                <a:latin typeface="Source Code Pro" panose="020B0509030403020204" pitchFamily="49" charset="0"/>
              </a:rPr>
              <a:t>};</a:t>
            </a:r>
          </a:p>
          <a:p>
            <a:endParaRPr lang="pt-BR" altLang="zh-CN" sz="3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pt-BR" altLang="zh-CN" sz="3200" dirty="0">
                <a:solidFill>
                  <a:srgbClr val="DCDCAA"/>
                </a:solidFill>
                <a:latin typeface="Source Code Pro" panose="020B0509030403020204" pitchFamily="49" charset="0"/>
              </a:rPr>
              <a:t>f1</a:t>
            </a:r>
            <a:r>
              <a:rPr lang="pt-BR" altLang="zh-CN" sz="3200" dirty="0">
                <a:solidFill>
                  <a:srgbClr val="D4D4D4"/>
                </a:solidFill>
                <a:latin typeface="Source Code Pro" panose="020B0509030403020204" pitchFamily="49" charset="0"/>
              </a:rPr>
              <a:t>();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F07073-4302-45A0-8691-AF4AE39468FB}"/>
              </a:ext>
            </a:extLst>
          </p:cNvPr>
          <p:cNvSpPr/>
          <p:nvPr/>
        </p:nvSpPr>
        <p:spPr>
          <a:xfrm>
            <a:off x="1522414" y="5153204"/>
            <a:ext cx="9292955" cy="58477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Source Code Pro" panose="020B0509030403020204" pitchFamily="49" charset="0"/>
              </a:rPr>
              <a:t>300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8BF948D-3DFD-4935-8245-55B50CD2735E}"/>
              </a:ext>
            </a:extLst>
          </p:cNvPr>
          <p:cNvSpPr txBox="1">
            <a:spLocks/>
          </p:cNvSpPr>
          <p:nvPr/>
        </p:nvSpPr>
        <p:spPr>
          <a:xfrm>
            <a:off x="405780" y="5153203"/>
            <a:ext cx="1116634" cy="5847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输出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467032-E415-499D-974E-BA6197A04372}"/>
              </a:ext>
            </a:extLst>
          </p:cNvPr>
          <p:cNvSpPr/>
          <p:nvPr/>
        </p:nvSpPr>
        <p:spPr>
          <a:xfrm>
            <a:off x="1629915" y="1556792"/>
            <a:ext cx="9292955" cy="304698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pt-BR" altLang="zh-CN" sz="3200" dirty="0">
                <a:solidFill>
                  <a:srgbClr val="569CD6"/>
                </a:solidFill>
                <a:latin typeface="Source Code Pro" panose="020B0509030403020204" pitchFamily="49" charset="0"/>
              </a:rPr>
              <a:t>auto</a:t>
            </a:r>
            <a:r>
              <a:rPr lang="pt-BR" altLang="zh-CN" sz="3200" dirty="0">
                <a:solidFill>
                  <a:srgbClr val="D4D4D4"/>
                </a:solidFill>
                <a:latin typeface="Source Code Pro" panose="020B0509030403020204" pitchFamily="49" charset="0"/>
              </a:rPr>
              <a:t> f1 =[]()</a:t>
            </a:r>
          </a:p>
          <a:p>
            <a:r>
              <a:rPr lang="pt-BR" altLang="zh-CN" sz="3200" dirty="0">
                <a:solidFill>
                  <a:srgbClr val="D4D4D4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pt-BR" altLang="zh-CN" sz="3200" dirty="0">
                <a:solidFill>
                  <a:srgbClr val="D4D4D4"/>
                </a:solidFill>
                <a:latin typeface="Source Code Pro" panose="020B0509030403020204" pitchFamily="49" charset="0"/>
              </a:rPr>
              <a:t>	cout &lt;&lt; </a:t>
            </a:r>
            <a:r>
              <a:rPr lang="pt-BR" altLang="zh-CN" sz="3200" dirty="0">
                <a:solidFill>
                  <a:srgbClr val="B5CEA8"/>
                </a:solidFill>
                <a:latin typeface="Source Code Pro" panose="020B0509030403020204" pitchFamily="49" charset="0"/>
              </a:rPr>
              <a:t>300</a:t>
            </a:r>
            <a:r>
              <a:rPr lang="pt-BR" altLang="zh-CN" sz="3200" dirty="0">
                <a:solidFill>
                  <a:srgbClr val="D4D4D4"/>
                </a:solidFill>
                <a:latin typeface="Source Code Pro" panose="020B0509030403020204" pitchFamily="49" charset="0"/>
              </a:rPr>
              <a:t> &lt;&lt; </a:t>
            </a:r>
            <a:r>
              <a:rPr lang="pt-BR" altLang="zh-CN" sz="3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pt-BR" altLang="zh-CN" sz="3200" dirty="0">
                <a:solidFill>
                  <a:srgbClr val="D7BA7D"/>
                </a:solidFill>
                <a:latin typeface="Source Code Pro" panose="020B0509030403020204" pitchFamily="49" charset="0"/>
              </a:rPr>
              <a:t>\n</a:t>
            </a:r>
            <a:r>
              <a:rPr lang="pt-BR" altLang="zh-CN" sz="3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pt-BR" altLang="zh-CN" sz="3200" dirty="0">
                <a:solidFill>
                  <a:srgbClr val="D4D4D4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pt-BR" altLang="zh-CN" sz="3200" dirty="0">
                <a:solidFill>
                  <a:srgbClr val="D4D4D4"/>
                </a:solidFill>
                <a:latin typeface="Source Code Pro" panose="020B0509030403020204" pitchFamily="49" charset="0"/>
              </a:rPr>
              <a:t>};</a:t>
            </a:r>
          </a:p>
          <a:p>
            <a:endParaRPr lang="pt-BR" altLang="zh-CN" sz="3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pt-BR" altLang="zh-CN" sz="3200" dirty="0">
                <a:solidFill>
                  <a:srgbClr val="DCDCAA"/>
                </a:solidFill>
                <a:latin typeface="Source Code Pro" panose="020B0509030403020204" pitchFamily="49" charset="0"/>
              </a:rPr>
              <a:t>f1</a:t>
            </a:r>
            <a:r>
              <a:rPr lang="pt-BR" altLang="zh-CN" sz="3200" dirty="0">
                <a:solidFill>
                  <a:srgbClr val="D4D4D4"/>
                </a:solidFill>
                <a:latin typeface="Source Code Pro" panose="020B050903040302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9179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F3DF9-C868-4FDB-83CF-203C89D1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en-US" altLang="zh-CN" dirty="0"/>
              <a:t>——</a:t>
            </a:r>
            <a:r>
              <a:rPr lang="zh-CN" altLang="en-US" dirty="0"/>
              <a:t>有参数和返回值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DFBCE6-CEA8-4BBF-BE48-0B77E60503A4}"/>
              </a:ext>
            </a:extLst>
          </p:cNvPr>
          <p:cNvSpPr/>
          <p:nvPr/>
        </p:nvSpPr>
        <p:spPr>
          <a:xfrm>
            <a:off x="1543757" y="1700808"/>
            <a:ext cx="9292955" cy="304698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569CD6"/>
                </a:solidFill>
                <a:latin typeface="Source Code Pro" panose="020B0509030403020204" pitchFamily="49" charset="0"/>
              </a:rPr>
              <a:t>auto</a:t>
            </a:r>
            <a:r>
              <a:rPr lang="en-US" altLang="zh-CN" sz="3200" dirty="0">
                <a:solidFill>
                  <a:srgbClr val="D4D4D4"/>
                </a:solidFill>
                <a:latin typeface="Source Code Pro" panose="020B0509030403020204" pitchFamily="49" charset="0"/>
              </a:rPr>
              <a:t> f1 =[](</a:t>
            </a:r>
            <a:r>
              <a:rPr lang="en-US" altLang="zh-CN" sz="3200" dirty="0">
                <a:solidFill>
                  <a:srgbClr val="569CD6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3200" dirty="0">
                <a:solidFill>
                  <a:srgbClr val="D4D4D4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x,</a:t>
            </a:r>
            <a:r>
              <a:rPr lang="en-US" altLang="zh-CN" sz="3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3200" dirty="0">
                <a:solidFill>
                  <a:srgbClr val="D4D4D4"/>
                </a:solidFill>
                <a:latin typeface="Source Code Pro" panose="020B0509030403020204" pitchFamily="49" charset="0"/>
              </a:rPr>
              <a:t> y) -&gt; </a:t>
            </a:r>
            <a:r>
              <a:rPr lang="en-US" altLang="zh-CN" sz="3200" dirty="0">
                <a:solidFill>
                  <a:srgbClr val="9CDCFE"/>
                </a:solidFill>
                <a:latin typeface="Source Code Pro" panose="020B0509030403020204" pitchFamily="49" charset="0"/>
              </a:rPr>
              <a:t>int</a:t>
            </a:r>
            <a:endParaRPr lang="en-US" altLang="zh-CN" sz="3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en-US" altLang="zh-CN" sz="3200" dirty="0">
                <a:solidFill>
                  <a:srgbClr val="D4D4D4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3200" dirty="0">
                <a:solidFill>
                  <a:srgbClr val="C586C0"/>
                </a:solidFill>
                <a:latin typeface="Source Code Pro" panose="020B0509030403020204" pitchFamily="49" charset="0"/>
              </a:rPr>
              <a:t>	return</a:t>
            </a:r>
            <a:r>
              <a:rPr lang="en-US" altLang="zh-CN" sz="3200" dirty="0">
                <a:solidFill>
                  <a:srgbClr val="D4D4D4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x+y</a:t>
            </a:r>
            <a:r>
              <a:rPr lang="en-US" altLang="zh-CN" sz="3200" dirty="0">
                <a:solidFill>
                  <a:srgbClr val="D4D4D4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3200" dirty="0">
                <a:solidFill>
                  <a:srgbClr val="D4D4D4"/>
                </a:solidFill>
                <a:latin typeface="Source Code Pro" panose="020B0509030403020204" pitchFamily="49" charset="0"/>
              </a:rPr>
              <a:t>};</a:t>
            </a:r>
          </a:p>
          <a:p>
            <a:br>
              <a:rPr lang="en-US" altLang="zh-CN" sz="3200" dirty="0">
                <a:solidFill>
                  <a:srgbClr val="D4D4D4"/>
                </a:solidFill>
                <a:latin typeface="Source Code Pro" panose="020B0509030403020204" pitchFamily="49" charset="0"/>
              </a:rPr>
            </a:br>
            <a:r>
              <a:rPr lang="en-US" altLang="zh-CN" sz="3200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cout</a:t>
            </a:r>
            <a:r>
              <a:rPr lang="en-US" altLang="zh-CN" sz="3200" dirty="0">
                <a:solidFill>
                  <a:srgbClr val="D4D4D4"/>
                </a:solidFill>
                <a:latin typeface="Source Code Pro" panose="020B0509030403020204" pitchFamily="49" charset="0"/>
              </a:rPr>
              <a:t> &lt;&lt; </a:t>
            </a:r>
            <a:r>
              <a:rPr lang="en-US" altLang="zh-CN" sz="3200" dirty="0">
                <a:solidFill>
                  <a:srgbClr val="DCDCAA"/>
                </a:solidFill>
                <a:latin typeface="Source Code Pro" panose="020B0509030403020204" pitchFamily="49" charset="0"/>
              </a:rPr>
              <a:t>f1</a:t>
            </a:r>
            <a:r>
              <a:rPr lang="en-US" altLang="zh-CN" sz="3200" dirty="0">
                <a:solidFill>
                  <a:srgbClr val="D4D4D4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3200" dirty="0">
                <a:solidFill>
                  <a:srgbClr val="B5CEA8"/>
                </a:solidFill>
                <a:latin typeface="Source Code Pro" panose="020B0509030403020204" pitchFamily="49" charset="0"/>
              </a:rPr>
              <a:t>100</a:t>
            </a:r>
            <a:r>
              <a:rPr lang="en-US" altLang="zh-CN" sz="3200" dirty="0">
                <a:solidFill>
                  <a:srgbClr val="D4D4D4"/>
                </a:solidFill>
                <a:latin typeface="Source Code Pro" panose="020B0509030403020204" pitchFamily="49" charset="0"/>
              </a:rPr>
              <a:t>,</a:t>
            </a:r>
            <a:r>
              <a:rPr lang="en-US" altLang="zh-CN" sz="3200" dirty="0">
                <a:solidFill>
                  <a:srgbClr val="B5CEA8"/>
                </a:solidFill>
                <a:latin typeface="Source Code Pro" panose="020B0509030403020204" pitchFamily="49" charset="0"/>
              </a:rPr>
              <a:t>200</a:t>
            </a:r>
            <a:r>
              <a:rPr lang="en-US" altLang="zh-CN" sz="3200" dirty="0">
                <a:solidFill>
                  <a:srgbClr val="D4D4D4"/>
                </a:solidFill>
                <a:latin typeface="Source Code Pro" panose="020B0509030403020204" pitchFamily="49" charset="0"/>
              </a:rPr>
              <a:t>) &lt;&lt; </a:t>
            </a:r>
            <a:r>
              <a:rPr lang="en-US" altLang="zh-CN" sz="3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en-US" altLang="zh-CN" sz="3200" dirty="0">
                <a:solidFill>
                  <a:srgbClr val="D7BA7D"/>
                </a:solidFill>
                <a:latin typeface="Source Code Pro" panose="020B0509030403020204" pitchFamily="49" charset="0"/>
              </a:rPr>
              <a:t>\n</a:t>
            </a:r>
            <a:r>
              <a:rPr lang="en-US" altLang="zh-CN" sz="3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en-US" altLang="zh-CN" sz="3200" dirty="0">
                <a:solidFill>
                  <a:srgbClr val="D4D4D4"/>
                </a:solidFill>
                <a:latin typeface="Source Code Pro" panose="020B0509030403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F07073-4302-45A0-8691-AF4AE39468FB}"/>
              </a:ext>
            </a:extLst>
          </p:cNvPr>
          <p:cNvSpPr/>
          <p:nvPr/>
        </p:nvSpPr>
        <p:spPr>
          <a:xfrm>
            <a:off x="1522414" y="5153204"/>
            <a:ext cx="9292955" cy="58477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Source Code Pro" panose="020B0509030403020204" pitchFamily="49" charset="0"/>
              </a:rPr>
              <a:t>300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8BF948D-3DFD-4935-8245-55B50CD2735E}"/>
              </a:ext>
            </a:extLst>
          </p:cNvPr>
          <p:cNvSpPr txBox="1">
            <a:spLocks/>
          </p:cNvSpPr>
          <p:nvPr/>
        </p:nvSpPr>
        <p:spPr>
          <a:xfrm>
            <a:off x="405780" y="5153203"/>
            <a:ext cx="1116634" cy="5847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输出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E522BC-F725-4EFC-B6FB-A93BEA5BA4CB}"/>
              </a:ext>
            </a:extLst>
          </p:cNvPr>
          <p:cNvSpPr/>
          <p:nvPr/>
        </p:nvSpPr>
        <p:spPr>
          <a:xfrm>
            <a:off x="7606580" y="1772816"/>
            <a:ext cx="1728192" cy="504056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87475DE2-999A-423E-8030-CAB8F869E5DD}"/>
              </a:ext>
            </a:extLst>
          </p:cNvPr>
          <p:cNvSpPr/>
          <p:nvPr/>
        </p:nvSpPr>
        <p:spPr>
          <a:xfrm>
            <a:off x="6526460" y="476672"/>
            <a:ext cx="5112568" cy="818728"/>
          </a:xfrm>
          <a:prstGeom prst="wedgeRectCallout">
            <a:avLst>
              <a:gd name="adj1" fmla="val 4729"/>
              <a:gd name="adj2" fmla="val 10317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代表返回值的类型，可省略</a:t>
            </a:r>
          </a:p>
        </p:txBody>
      </p:sp>
    </p:spTree>
    <p:extLst>
      <p:ext uri="{BB962C8B-B14F-4D97-AF65-F5344CB8AC3E}">
        <p14:creationId xmlns:p14="http://schemas.microsoft.com/office/powerpoint/2010/main" val="5074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F3DF9-C868-4FDB-83CF-203C89D1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DFBCE6-CEA8-4BBF-BE48-0B77E60503A4}"/>
              </a:ext>
            </a:extLst>
          </p:cNvPr>
          <p:cNvSpPr/>
          <p:nvPr/>
        </p:nvSpPr>
        <p:spPr>
          <a:xfrm>
            <a:off x="1543757" y="1700808"/>
            <a:ext cx="9292955" cy="304698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569CD6"/>
                </a:solidFill>
                <a:latin typeface="Source Code Pro" panose="020B0509030403020204" pitchFamily="49" charset="0"/>
              </a:rPr>
              <a:t>auto</a:t>
            </a:r>
            <a:r>
              <a:rPr lang="en-US" altLang="zh-CN" sz="3200" dirty="0">
                <a:solidFill>
                  <a:srgbClr val="D4D4D4"/>
                </a:solidFill>
                <a:latin typeface="Source Code Pro" panose="020B0509030403020204" pitchFamily="49" charset="0"/>
              </a:rPr>
              <a:t> f1 =[](</a:t>
            </a:r>
            <a:r>
              <a:rPr lang="en-US" altLang="zh-CN" sz="3200" dirty="0">
                <a:solidFill>
                  <a:srgbClr val="569CD6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3200" dirty="0">
                <a:solidFill>
                  <a:srgbClr val="D4D4D4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x,</a:t>
            </a:r>
            <a:r>
              <a:rPr lang="en-US" altLang="zh-CN" sz="3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3200" dirty="0">
                <a:solidFill>
                  <a:srgbClr val="D4D4D4"/>
                </a:solidFill>
                <a:latin typeface="Source Code Pro" panose="020B0509030403020204" pitchFamily="49" charset="0"/>
              </a:rPr>
              <a:t> y)</a:t>
            </a:r>
          </a:p>
          <a:p>
            <a:r>
              <a:rPr lang="en-US" altLang="zh-CN" sz="3200" dirty="0">
                <a:solidFill>
                  <a:srgbClr val="D4D4D4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3200" dirty="0">
                <a:solidFill>
                  <a:srgbClr val="C586C0"/>
                </a:solidFill>
                <a:latin typeface="Source Code Pro" panose="020B0509030403020204" pitchFamily="49" charset="0"/>
              </a:rPr>
              <a:t>	return</a:t>
            </a:r>
            <a:r>
              <a:rPr lang="en-US" altLang="zh-CN" sz="3200" dirty="0">
                <a:solidFill>
                  <a:srgbClr val="D4D4D4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x+y</a:t>
            </a:r>
            <a:r>
              <a:rPr lang="en-US" altLang="zh-CN" sz="3200" dirty="0">
                <a:solidFill>
                  <a:srgbClr val="D4D4D4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3200" dirty="0">
                <a:solidFill>
                  <a:srgbClr val="D4D4D4"/>
                </a:solidFill>
                <a:latin typeface="Source Code Pro" panose="020B0509030403020204" pitchFamily="49" charset="0"/>
              </a:rPr>
              <a:t>};</a:t>
            </a:r>
          </a:p>
          <a:p>
            <a:br>
              <a:rPr lang="en-US" altLang="zh-CN" sz="3200" dirty="0">
                <a:solidFill>
                  <a:srgbClr val="D4D4D4"/>
                </a:solidFill>
                <a:latin typeface="Source Code Pro" panose="020B0509030403020204" pitchFamily="49" charset="0"/>
              </a:rPr>
            </a:br>
            <a:r>
              <a:rPr lang="en-US" altLang="zh-CN" sz="3200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cout</a:t>
            </a:r>
            <a:r>
              <a:rPr lang="en-US" altLang="zh-CN" sz="3200" dirty="0">
                <a:solidFill>
                  <a:srgbClr val="D4D4D4"/>
                </a:solidFill>
                <a:latin typeface="Source Code Pro" panose="020B0509030403020204" pitchFamily="49" charset="0"/>
              </a:rPr>
              <a:t> &lt;&lt; </a:t>
            </a:r>
            <a:r>
              <a:rPr lang="en-US" altLang="zh-CN" sz="3200" dirty="0">
                <a:solidFill>
                  <a:srgbClr val="DCDCAA"/>
                </a:solidFill>
                <a:latin typeface="Source Code Pro" panose="020B0509030403020204" pitchFamily="49" charset="0"/>
              </a:rPr>
              <a:t>f1</a:t>
            </a:r>
            <a:r>
              <a:rPr lang="en-US" altLang="zh-CN" sz="3200" dirty="0">
                <a:solidFill>
                  <a:srgbClr val="D4D4D4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3200" dirty="0">
                <a:solidFill>
                  <a:srgbClr val="B5CEA8"/>
                </a:solidFill>
                <a:latin typeface="Source Code Pro" panose="020B0509030403020204" pitchFamily="49" charset="0"/>
              </a:rPr>
              <a:t>100</a:t>
            </a:r>
            <a:r>
              <a:rPr lang="en-US" altLang="zh-CN" sz="3200" dirty="0">
                <a:solidFill>
                  <a:srgbClr val="D4D4D4"/>
                </a:solidFill>
                <a:latin typeface="Source Code Pro" panose="020B0509030403020204" pitchFamily="49" charset="0"/>
              </a:rPr>
              <a:t>,</a:t>
            </a:r>
            <a:r>
              <a:rPr lang="en-US" altLang="zh-CN" sz="3200" dirty="0">
                <a:solidFill>
                  <a:srgbClr val="B5CEA8"/>
                </a:solidFill>
                <a:latin typeface="Source Code Pro" panose="020B0509030403020204" pitchFamily="49" charset="0"/>
              </a:rPr>
              <a:t>200</a:t>
            </a:r>
            <a:r>
              <a:rPr lang="en-US" altLang="zh-CN" sz="3200" dirty="0">
                <a:solidFill>
                  <a:srgbClr val="D4D4D4"/>
                </a:solidFill>
                <a:latin typeface="Source Code Pro" panose="020B0509030403020204" pitchFamily="49" charset="0"/>
              </a:rPr>
              <a:t>) &lt;&lt; </a:t>
            </a:r>
            <a:r>
              <a:rPr lang="en-US" altLang="zh-CN" sz="3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en-US" altLang="zh-CN" sz="3200" dirty="0">
                <a:solidFill>
                  <a:srgbClr val="D7BA7D"/>
                </a:solidFill>
                <a:latin typeface="Source Code Pro" panose="020B0509030403020204" pitchFamily="49" charset="0"/>
              </a:rPr>
              <a:t>\n</a:t>
            </a:r>
            <a:r>
              <a:rPr lang="en-US" altLang="zh-CN" sz="3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en-US" altLang="zh-CN" sz="3200" dirty="0">
                <a:solidFill>
                  <a:srgbClr val="D4D4D4"/>
                </a:solidFill>
                <a:latin typeface="Source Code Pro" panose="020B0509030403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F07073-4302-45A0-8691-AF4AE39468FB}"/>
              </a:ext>
            </a:extLst>
          </p:cNvPr>
          <p:cNvSpPr/>
          <p:nvPr/>
        </p:nvSpPr>
        <p:spPr>
          <a:xfrm>
            <a:off x="1522414" y="5153204"/>
            <a:ext cx="9292955" cy="58477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Source Code Pro" panose="020B0509030403020204" pitchFamily="49" charset="0"/>
              </a:rPr>
              <a:t>300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8BF948D-3DFD-4935-8245-55B50CD2735E}"/>
              </a:ext>
            </a:extLst>
          </p:cNvPr>
          <p:cNvSpPr txBox="1">
            <a:spLocks/>
          </p:cNvSpPr>
          <p:nvPr/>
        </p:nvSpPr>
        <p:spPr>
          <a:xfrm>
            <a:off x="405780" y="5153203"/>
            <a:ext cx="1116634" cy="5847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360402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6027E-711F-4794-9E1F-DE7ABA95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排序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5FC27F-A836-4B2D-BF89-B4350F503F73}"/>
              </a:ext>
            </a:extLst>
          </p:cNvPr>
          <p:cNvSpPr/>
          <p:nvPr/>
        </p:nvSpPr>
        <p:spPr>
          <a:xfrm>
            <a:off x="1528027" y="1720840"/>
            <a:ext cx="9900590" cy="34163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Source Code Pro" panose="020B0509030403020204" pitchFamily="49" charset="0"/>
              </a:rPr>
              <a:t>struct</a:t>
            </a:r>
            <a:r>
              <a:rPr lang="en-US" altLang="zh-CN" sz="2400" dirty="0">
                <a:solidFill>
                  <a:srgbClr val="D4D4D4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400" dirty="0">
                <a:solidFill>
                  <a:srgbClr val="4EC9B0"/>
                </a:solidFill>
                <a:latin typeface="Source Code Pro" panose="020B0509030403020204" pitchFamily="49" charset="0"/>
              </a:rPr>
              <a:t>point</a:t>
            </a:r>
            <a:endParaRPr lang="en-US" altLang="zh-CN" sz="24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Source Code Pro" panose="020B0509030403020204" pitchFamily="49" charset="0"/>
              </a:rPr>
              <a:t>	int</a:t>
            </a:r>
            <a:r>
              <a:rPr lang="en-US" altLang="zh-CN" sz="2400" dirty="0">
                <a:solidFill>
                  <a:srgbClr val="D4D4D4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400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x;</a:t>
            </a:r>
            <a:r>
              <a:rPr lang="en-US" altLang="zh-CN" sz="24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Source Code Pro" panose="020B0509030403020204" pitchFamily="49" charset="0"/>
              </a:rPr>
              <a:t> y;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Source Code Pro" panose="020B0509030403020204" pitchFamily="49" charset="0"/>
              </a:rPr>
              <a:t>	point</a:t>
            </a:r>
            <a:r>
              <a:rPr lang="en-US" altLang="zh-CN" sz="2400" dirty="0">
                <a:solidFill>
                  <a:srgbClr val="D4D4D4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2400" dirty="0">
                <a:solidFill>
                  <a:srgbClr val="569CD6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Source Code Pro" panose="020B0509030403020204" pitchFamily="49" charset="0"/>
              </a:rPr>
              <a:t> x1,</a:t>
            </a:r>
            <a:r>
              <a:rPr lang="en-US" altLang="zh-CN" sz="2400" dirty="0">
                <a:solidFill>
                  <a:srgbClr val="569CD6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Source Code Pro" panose="020B0509030403020204" pitchFamily="49" charset="0"/>
              </a:rPr>
              <a:t> y1){x=x1;y=y1;}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Source Code Pro" panose="020B0509030403020204" pitchFamily="49" charset="0"/>
              </a:rPr>
              <a:t>	bool</a:t>
            </a:r>
            <a:r>
              <a:rPr lang="en-US" altLang="zh-CN" sz="2400" dirty="0">
                <a:solidFill>
                  <a:srgbClr val="D4D4D4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400" dirty="0">
                <a:solidFill>
                  <a:srgbClr val="C586C0"/>
                </a:solidFill>
                <a:latin typeface="Source Code Pro" panose="020B0509030403020204" pitchFamily="49" charset="0"/>
              </a:rPr>
              <a:t>operator</a:t>
            </a:r>
            <a:r>
              <a:rPr lang="en-US" altLang="zh-CN" sz="2400" dirty="0">
                <a:solidFill>
                  <a:srgbClr val="D4D4D4"/>
                </a:solidFill>
                <a:latin typeface="Source Code Pro" panose="020B0509030403020204" pitchFamily="49" charset="0"/>
              </a:rPr>
              <a:t>&lt;(</a:t>
            </a:r>
            <a:r>
              <a:rPr lang="en-US" altLang="zh-CN" sz="2400" dirty="0">
                <a:solidFill>
                  <a:srgbClr val="569CD6"/>
                </a:solidFill>
                <a:latin typeface="Source Code Pro" panose="020B0509030403020204" pitchFamily="49" charset="0"/>
              </a:rPr>
              <a:t>const</a:t>
            </a:r>
            <a:r>
              <a:rPr lang="en-US" altLang="zh-CN" sz="2400" dirty="0">
                <a:solidFill>
                  <a:srgbClr val="D4D4D4"/>
                </a:solidFill>
                <a:latin typeface="Source Code Pro" panose="020B0509030403020204" pitchFamily="49" charset="0"/>
              </a:rPr>
              <a:t> point &amp; </a:t>
            </a:r>
            <a:r>
              <a:rPr lang="en-US" altLang="zh-CN" sz="2400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newPoint</a:t>
            </a:r>
            <a:r>
              <a:rPr lang="en-US" altLang="zh-CN" sz="2400" dirty="0">
                <a:solidFill>
                  <a:srgbClr val="D4D4D4"/>
                </a:solidFill>
                <a:latin typeface="Source Code Pro" panose="020B0509030403020204" pitchFamily="49" charset="0"/>
              </a:rPr>
              <a:t>) </a:t>
            </a:r>
            <a:r>
              <a:rPr lang="en-US" altLang="zh-CN" sz="2400" dirty="0">
                <a:solidFill>
                  <a:srgbClr val="569CD6"/>
                </a:solidFill>
                <a:latin typeface="Source Code Pro" panose="020B0509030403020204" pitchFamily="49" charset="0"/>
              </a:rPr>
              <a:t>const</a:t>
            </a:r>
            <a:endParaRPr lang="en-US" altLang="zh-CN" sz="24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Source Code Pro" panose="020B0509030403020204" pitchFamily="49" charset="0"/>
              </a:rPr>
              <a:t>	{</a:t>
            </a:r>
          </a:p>
          <a:p>
            <a:r>
              <a:rPr lang="en-US" altLang="zh-CN" sz="2400" dirty="0">
                <a:solidFill>
                  <a:srgbClr val="C586C0"/>
                </a:solidFill>
                <a:latin typeface="Source Code Pro" panose="020B0509030403020204" pitchFamily="49" charset="0"/>
              </a:rPr>
              <a:t>		return</a:t>
            </a:r>
            <a:r>
              <a:rPr lang="en-US" altLang="zh-CN" sz="2400" dirty="0">
                <a:solidFill>
                  <a:srgbClr val="D4D4D4"/>
                </a:solidFill>
                <a:latin typeface="Source Code Pro" panose="020B0509030403020204" pitchFamily="49" charset="0"/>
              </a:rPr>
              <a:t> y &lt; </a:t>
            </a:r>
            <a:r>
              <a:rPr lang="en-US" altLang="zh-CN" sz="2400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newPoint.</a:t>
            </a:r>
            <a:r>
              <a:rPr lang="en-US" altLang="zh-CN" sz="2400" dirty="0" err="1">
                <a:solidFill>
                  <a:srgbClr val="9CDCFE"/>
                </a:solidFill>
                <a:latin typeface="Source Code Pro" panose="020B0509030403020204" pitchFamily="49" charset="0"/>
              </a:rPr>
              <a:t>y</a:t>
            </a:r>
            <a:r>
              <a:rPr lang="en-US" altLang="zh-CN" sz="2400" dirty="0">
                <a:solidFill>
                  <a:srgbClr val="D4D4D4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Source Code Pro" panose="020B0509030403020204" pitchFamily="49" charset="0"/>
              </a:rPr>
              <a:t>	}; 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Source Code Pro" panose="020B0509030403020204" pitchFamily="49" charset="0"/>
              </a:rPr>
              <a:t>};</a:t>
            </a:r>
            <a:endParaRPr lang="en-US" altLang="zh-CN" sz="2400" b="0" dirty="0">
              <a:solidFill>
                <a:srgbClr val="D4D4D4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CC0708-7A73-4EBF-8F92-3EEAC577828B}"/>
              </a:ext>
            </a:extLst>
          </p:cNvPr>
          <p:cNvSpPr/>
          <p:nvPr/>
        </p:nvSpPr>
        <p:spPr>
          <a:xfrm>
            <a:off x="1522414" y="5229200"/>
            <a:ext cx="9828582" cy="156966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Source Code Pro" panose="020B0509030403020204" pitchFamily="49" charset="0"/>
              </a:rPr>
              <a:t>bool</a:t>
            </a:r>
            <a:r>
              <a:rPr lang="en-US" altLang="zh-CN" sz="2400" dirty="0">
                <a:solidFill>
                  <a:srgbClr val="D4D4D4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400" dirty="0">
                <a:solidFill>
                  <a:srgbClr val="C586C0"/>
                </a:solidFill>
                <a:latin typeface="Source Code Pro" panose="020B0509030403020204" pitchFamily="49" charset="0"/>
              </a:rPr>
              <a:t>operator</a:t>
            </a:r>
            <a:r>
              <a:rPr lang="en-US" altLang="zh-CN" sz="2400" dirty="0">
                <a:solidFill>
                  <a:srgbClr val="D4D4D4"/>
                </a:solidFill>
                <a:latin typeface="Source Code Pro" panose="020B0509030403020204" pitchFamily="49" charset="0"/>
              </a:rPr>
              <a:t>&lt;(</a:t>
            </a:r>
            <a:r>
              <a:rPr lang="en-US" altLang="zh-CN" sz="2400" dirty="0">
                <a:solidFill>
                  <a:srgbClr val="569CD6"/>
                </a:solidFill>
                <a:latin typeface="Source Code Pro" panose="020B0509030403020204" pitchFamily="49" charset="0"/>
              </a:rPr>
              <a:t>const</a:t>
            </a:r>
            <a:r>
              <a:rPr lang="en-US" altLang="zh-CN" sz="2400" dirty="0">
                <a:solidFill>
                  <a:srgbClr val="D4D4D4"/>
                </a:solidFill>
                <a:latin typeface="Source Code Pro" panose="020B0509030403020204" pitchFamily="49" charset="0"/>
              </a:rPr>
              <a:t> point &amp; a, </a:t>
            </a:r>
            <a:r>
              <a:rPr lang="en-US" altLang="zh-CN" sz="2400" dirty="0">
                <a:solidFill>
                  <a:srgbClr val="569CD6"/>
                </a:solidFill>
                <a:latin typeface="Source Code Pro" panose="020B0509030403020204" pitchFamily="49" charset="0"/>
              </a:rPr>
              <a:t>const</a:t>
            </a:r>
            <a:r>
              <a:rPr lang="en-US" altLang="zh-CN" sz="2400" dirty="0">
                <a:solidFill>
                  <a:srgbClr val="D4D4D4"/>
                </a:solidFill>
                <a:latin typeface="Source Code Pro" panose="020B0509030403020204" pitchFamily="49" charset="0"/>
              </a:rPr>
              <a:t> point &amp; b) 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2400" dirty="0">
                <a:solidFill>
                  <a:srgbClr val="C586C0"/>
                </a:solidFill>
                <a:latin typeface="Source Code Pro" panose="020B0509030403020204" pitchFamily="49" charset="0"/>
              </a:rPr>
              <a:t>	return</a:t>
            </a:r>
            <a:r>
              <a:rPr lang="en-US" altLang="zh-CN" sz="2400" dirty="0">
                <a:solidFill>
                  <a:srgbClr val="D4D4D4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400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a.</a:t>
            </a:r>
            <a:r>
              <a:rPr lang="en-US" altLang="zh-CN" sz="2400" dirty="0" err="1">
                <a:solidFill>
                  <a:srgbClr val="9CDCFE"/>
                </a:solidFill>
                <a:latin typeface="Source Code Pro" panose="020B0509030403020204" pitchFamily="49" charset="0"/>
              </a:rPr>
              <a:t>y</a:t>
            </a:r>
            <a:r>
              <a:rPr lang="en-US" altLang="zh-CN" sz="2400" dirty="0">
                <a:solidFill>
                  <a:srgbClr val="D4D4D4"/>
                </a:solidFill>
                <a:latin typeface="Source Code Pro" panose="020B0509030403020204" pitchFamily="49" charset="0"/>
              </a:rPr>
              <a:t> &lt; </a:t>
            </a:r>
            <a:r>
              <a:rPr lang="en-US" altLang="zh-CN" sz="2400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b.</a:t>
            </a:r>
            <a:r>
              <a:rPr lang="en-US" altLang="zh-CN" sz="2400" dirty="0" err="1">
                <a:solidFill>
                  <a:srgbClr val="9CDCFE"/>
                </a:solidFill>
                <a:latin typeface="Source Code Pro" panose="020B0509030403020204" pitchFamily="49" charset="0"/>
              </a:rPr>
              <a:t>y</a:t>
            </a:r>
            <a:r>
              <a:rPr lang="en-US" altLang="zh-CN" sz="2400" dirty="0">
                <a:solidFill>
                  <a:srgbClr val="D4D4D4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Source Code Pro" panose="020B0509030403020204" pitchFamily="49" charset="0"/>
              </a:rPr>
              <a:t>}</a:t>
            </a:r>
            <a:endParaRPr lang="en-US" altLang="zh-CN" sz="2400" b="0" dirty="0">
              <a:solidFill>
                <a:srgbClr val="D4D4D4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B135545-8F8C-4CD3-B350-F1831DECA821}"/>
              </a:ext>
            </a:extLst>
          </p:cNvPr>
          <p:cNvSpPr txBox="1">
            <a:spLocks/>
          </p:cNvSpPr>
          <p:nvPr/>
        </p:nvSpPr>
        <p:spPr>
          <a:xfrm>
            <a:off x="189756" y="3284984"/>
            <a:ext cx="1260650" cy="5847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方法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71A3FE5-2F20-4BAC-A43D-598F3CDA4065}"/>
              </a:ext>
            </a:extLst>
          </p:cNvPr>
          <p:cNvSpPr txBox="1">
            <a:spLocks/>
          </p:cNvSpPr>
          <p:nvPr/>
        </p:nvSpPr>
        <p:spPr>
          <a:xfrm>
            <a:off x="185918" y="5589240"/>
            <a:ext cx="1260650" cy="5847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方法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30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30982-B0B0-43A5-AC8E-1F750E00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排序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306C5C-701B-4D84-AC53-22B8C261CE7A}"/>
              </a:ext>
            </a:extLst>
          </p:cNvPr>
          <p:cNvSpPr/>
          <p:nvPr/>
        </p:nvSpPr>
        <p:spPr>
          <a:xfrm>
            <a:off x="693812" y="1700808"/>
            <a:ext cx="11089232" cy="480131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altLang="zh-CN" dirty="0">
                <a:solidFill>
                  <a:srgbClr val="569CD6"/>
                </a:solidFill>
                <a:latin typeface="Source Code Pro" panose="020B0509030403020204" pitchFamily="49" charset="0"/>
              </a:rPr>
              <a:t>struct</a:t>
            </a:r>
            <a:r>
              <a:rPr lang="fr-FR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 </a:t>
            </a:r>
            <a:r>
              <a:rPr lang="fr-FR" altLang="zh-CN" dirty="0">
                <a:solidFill>
                  <a:srgbClr val="4EC9B0"/>
                </a:solidFill>
                <a:latin typeface="Source Code Pro" panose="020B0509030403020204" pitchFamily="49" charset="0"/>
              </a:rPr>
              <a:t>point</a:t>
            </a:r>
            <a:endParaRPr lang="fr-FR" altLang="zh-CN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fr-FR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fr-FR" altLang="zh-CN" dirty="0">
                <a:solidFill>
                  <a:srgbClr val="569CD6"/>
                </a:solidFill>
                <a:latin typeface="Source Code Pro" panose="020B0509030403020204" pitchFamily="49" charset="0"/>
              </a:rPr>
              <a:t>	int</a:t>
            </a:r>
            <a:r>
              <a:rPr lang="fr-FR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 x;</a:t>
            </a:r>
            <a:r>
              <a:rPr lang="fr-FR" altLang="zh-CN" dirty="0">
                <a:solidFill>
                  <a:srgbClr val="569CD6"/>
                </a:solidFill>
                <a:latin typeface="Source Code Pro" panose="020B0509030403020204" pitchFamily="49" charset="0"/>
              </a:rPr>
              <a:t>int</a:t>
            </a:r>
            <a:r>
              <a:rPr lang="fr-FR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 y;</a:t>
            </a:r>
          </a:p>
          <a:p>
            <a:r>
              <a:rPr lang="fr-FR" altLang="zh-CN" dirty="0">
                <a:solidFill>
                  <a:srgbClr val="DCDCAA"/>
                </a:solidFill>
                <a:latin typeface="Source Code Pro" panose="020B0509030403020204" pitchFamily="49" charset="0"/>
              </a:rPr>
              <a:t>	point</a:t>
            </a:r>
            <a:r>
              <a:rPr lang="fr-FR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(</a:t>
            </a:r>
            <a:r>
              <a:rPr lang="fr-FR" altLang="zh-CN" dirty="0">
                <a:solidFill>
                  <a:srgbClr val="569CD6"/>
                </a:solidFill>
                <a:latin typeface="Source Code Pro" panose="020B0509030403020204" pitchFamily="49" charset="0"/>
              </a:rPr>
              <a:t>int</a:t>
            </a:r>
            <a:r>
              <a:rPr lang="fr-FR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 x1,</a:t>
            </a:r>
            <a:r>
              <a:rPr lang="fr-FR" altLang="zh-CN" dirty="0">
                <a:solidFill>
                  <a:srgbClr val="569CD6"/>
                </a:solidFill>
                <a:latin typeface="Source Code Pro" panose="020B0509030403020204" pitchFamily="49" charset="0"/>
              </a:rPr>
              <a:t>int</a:t>
            </a:r>
            <a:r>
              <a:rPr lang="fr-FR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 y1){x=x1;y=y1;}</a:t>
            </a:r>
          </a:p>
          <a:p>
            <a:r>
              <a:rPr lang="fr-FR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};</a:t>
            </a:r>
          </a:p>
          <a:p>
            <a:endParaRPr lang="en-US" altLang="zh-CN" dirty="0">
              <a:solidFill>
                <a:srgbClr val="569CD6"/>
              </a:solidFill>
              <a:latin typeface="Source Code Pro" panose="020B0509030403020204" pitchFamily="49" charset="0"/>
            </a:endParaRPr>
          </a:p>
          <a:p>
            <a:r>
              <a:rPr lang="en-US" altLang="zh-CN" dirty="0">
                <a:solidFill>
                  <a:srgbClr val="569CD6"/>
                </a:solidFill>
                <a:latin typeface="Source Code Pro" panose="020B0509030403020204" pitchFamily="49" charset="0"/>
              </a:rPr>
              <a:t>auto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sortByY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 =[](point &amp; </a:t>
            </a:r>
            <a:r>
              <a:rPr lang="en-US" altLang="zh-CN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a,point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 &amp; b)</a:t>
            </a:r>
          </a:p>
          <a:p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C586C0"/>
                </a:solidFill>
                <a:latin typeface="Source Code Pro" panose="020B0509030403020204" pitchFamily="49" charset="0"/>
              </a:rPr>
              <a:t>	return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a.</a:t>
            </a:r>
            <a:r>
              <a:rPr lang="en-US" altLang="zh-CN" dirty="0" err="1">
                <a:solidFill>
                  <a:srgbClr val="9CDCFE"/>
                </a:solidFill>
                <a:latin typeface="Source Code Pro" panose="020B0509030403020204" pitchFamily="49" charset="0"/>
              </a:rPr>
              <a:t>y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 &lt; </a:t>
            </a:r>
            <a:r>
              <a:rPr lang="en-US" altLang="zh-CN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b.</a:t>
            </a:r>
            <a:r>
              <a:rPr lang="en-US" altLang="zh-CN" dirty="0" err="1">
                <a:solidFill>
                  <a:srgbClr val="9CDCFE"/>
                </a:solidFill>
                <a:latin typeface="Source Code Pro" panose="020B0509030403020204" pitchFamily="49" charset="0"/>
              </a:rPr>
              <a:t>y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};</a:t>
            </a:r>
          </a:p>
          <a:p>
            <a:b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</a:b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vector&lt;point&gt; vec1 = {</a:t>
            </a:r>
            <a:r>
              <a:rPr lang="en-US" altLang="zh-CN" dirty="0">
                <a:solidFill>
                  <a:srgbClr val="DCDCAA"/>
                </a:solidFill>
                <a:latin typeface="Source Code Pro" panose="020B0509030403020204" pitchFamily="49" charset="0"/>
              </a:rPr>
              <a:t>point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dirty="0">
                <a:solidFill>
                  <a:srgbClr val="B5CEA8"/>
                </a:solidFill>
                <a:latin typeface="Source Code Pro" panose="020B050903040302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Source Code Pro" panose="020B0509030403020204" pitchFamily="49" charset="0"/>
              </a:rPr>
              <a:t>2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),</a:t>
            </a:r>
            <a:r>
              <a:rPr lang="en-US" altLang="zh-CN" dirty="0">
                <a:solidFill>
                  <a:srgbClr val="DCDCAA"/>
                </a:solidFill>
                <a:latin typeface="Source Code Pro" panose="020B0509030403020204" pitchFamily="49" charset="0"/>
              </a:rPr>
              <a:t>point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dirty="0">
                <a:solidFill>
                  <a:srgbClr val="B5CEA8"/>
                </a:solidFill>
                <a:latin typeface="Source Code Pro" panose="020B0509030403020204" pitchFamily="49" charset="0"/>
              </a:rPr>
              <a:t>2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Source Code Pro" panose="020B0509030403020204" pitchFamily="49" charset="0"/>
              </a:rPr>
              <a:t>3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),</a:t>
            </a:r>
            <a:r>
              <a:rPr lang="en-US" altLang="zh-CN" dirty="0">
                <a:solidFill>
                  <a:srgbClr val="DCDCAA"/>
                </a:solidFill>
                <a:latin typeface="Source Code Pro" panose="020B0509030403020204" pitchFamily="49" charset="0"/>
              </a:rPr>
              <a:t>point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dirty="0">
                <a:solidFill>
                  <a:srgbClr val="B5CEA8"/>
                </a:solidFill>
                <a:latin typeface="Source Code Pro" panose="020B0509030403020204" pitchFamily="49" charset="0"/>
              </a:rPr>
              <a:t>3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Source Code Pro" panose="020B0509030403020204" pitchFamily="49" charset="0"/>
              </a:rPr>
              <a:t>6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),</a:t>
            </a:r>
            <a:r>
              <a:rPr lang="en-US" altLang="zh-CN" dirty="0">
                <a:solidFill>
                  <a:srgbClr val="DCDCAA"/>
                </a:solidFill>
                <a:latin typeface="Source Code Pro" panose="020B0509030403020204" pitchFamily="49" charset="0"/>
              </a:rPr>
              <a:t>point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dirty="0">
                <a:solidFill>
                  <a:srgbClr val="B5CEA8"/>
                </a:solidFill>
                <a:latin typeface="Source Code Pro" panose="020B050903040302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Source Code Pro" panose="020B050903040302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),</a:t>
            </a:r>
            <a:r>
              <a:rPr lang="en-US" altLang="zh-CN" dirty="0">
                <a:solidFill>
                  <a:srgbClr val="DCDCAA"/>
                </a:solidFill>
                <a:latin typeface="Source Code Pro" panose="020B0509030403020204" pitchFamily="49" charset="0"/>
              </a:rPr>
              <a:t>point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dirty="0">
                <a:solidFill>
                  <a:srgbClr val="B5CEA8"/>
                </a:solidFill>
                <a:latin typeface="Source Code Pro" panose="020B0509030403020204" pitchFamily="49" charset="0"/>
              </a:rPr>
              <a:t>5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Source Code Pro" panose="020B050903040302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)};</a:t>
            </a:r>
          </a:p>
          <a:p>
            <a:r>
              <a:rPr lang="en-US" altLang="zh-CN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cout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 &lt;&lt; </a:t>
            </a:r>
            <a:r>
              <a:rPr lang="en-US" altLang="zh-CN" dirty="0">
                <a:solidFill>
                  <a:srgbClr val="CE9178"/>
                </a:solidFill>
                <a:latin typeface="Source Code Pro" panose="020B0509030403020204" pitchFamily="49" charset="0"/>
              </a:rPr>
              <a:t>"before sort:"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DCDCAA"/>
                </a:solidFill>
                <a:latin typeface="Source Code Pro" panose="020B0509030403020204" pitchFamily="49" charset="0"/>
              </a:rPr>
              <a:t>printerVec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(vec1);</a:t>
            </a:r>
          </a:p>
          <a:p>
            <a:r>
              <a:rPr lang="en-US" altLang="zh-CN" dirty="0">
                <a:solidFill>
                  <a:srgbClr val="DCDCAA"/>
                </a:solidFill>
                <a:latin typeface="Source Code Pro" panose="020B0509030403020204" pitchFamily="49" charset="0"/>
              </a:rPr>
              <a:t>sort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(vec1.</a:t>
            </a:r>
            <a:r>
              <a:rPr lang="en-US" altLang="zh-CN" dirty="0">
                <a:solidFill>
                  <a:srgbClr val="DCDCAA"/>
                </a:solidFill>
                <a:latin typeface="Source Code Pro" panose="020B0509030403020204" pitchFamily="49" charset="0"/>
              </a:rPr>
              <a:t>begin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(),vec1.</a:t>
            </a:r>
            <a:r>
              <a:rPr lang="en-US" altLang="zh-CN" dirty="0">
                <a:solidFill>
                  <a:srgbClr val="DCDCAA"/>
                </a:solidFill>
                <a:latin typeface="Source Code Pro" panose="020B0509030403020204" pitchFamily="49" charset="0"/>
              </a:rPr>
              <a:t>end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(),</a:t>
            </a:r>
            <a:r>
              <a:rPr lang="en-US" altLang="zh-CN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sortByY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cout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 &lt;&lt; </a:t>
            </a:r>
            <a:r>
              <a:rPr lang="en-US" altLang="zh-CN" dirty="0">
                <a:solidFill>
                  <a:srgbClr val="CE9178"/>
                </a:solidFill>
                <a:latin typeface="Source Code Pro" panose="020B0509030403020204" pitchFamily="49" charset="0"/>
              </a:rPr>
              <a:t>"after sort:"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DCDCAA"/>
                </a:solidFill>
                <a:latin typeface="Source Code Pro" panose="020B0509030403020204" pitchFamily="49" charset="0"/>
              </a:rPr>
              <a:t>printerVec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(vec1);</a:t>
            </a:r>
            <a:endParaRPr lang="en-US" altLang="zh-CN" b="0" dirty="0">
              <a:solidFill>
                <a:srgbClr val="D4D4D4"/>
              </a:solidFill>
              <a:effectLst/>
              <a:latin typeface="Source Code Pro" panose="020B0509030403020204" pitchFamily="49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6C45348-111B-4AFD-9E81-69759029A9F8}"/>
              </a:ext>
            </a:extLst>
          </p:cNvPr>
          <p:cNvCxnSpPr/>
          <p:nvPr/>
        </p:nvCxnSpPr>
        <p:spPr>
          <a:xfrm>
            <a:off x="538780" y="5877272"/>
            <a:ext cx="5760640" cy="0"/>
          </a:xfrm>
          <a:prstGeom prst="line">
            <a:avLst/>
          </a:prstGeom>
          <a:ln w="25400">
            <a:solidFill>
              <a:srgbClr val="FF00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C0FE3B1A-B513-4087-8820-4A4F4EC633AB}"/>
              </a:ext>
            </a:extLst>
          </p:cNvPr>
          <p:cNvSpPr/>
          <p:nvPr/>
        </p:nvSpPr>
        <p:spPr>
          <a:xfrm>
            <a:off x="5697661" y="672576"/>
            <a:ext cx="6092825" cy="64633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before sort:(1,2) (2,3) (3,6) (1,0) (5,1)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after sort:(1,0) (5,1) (1,2) (2,3) (3,6) 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09526612-706B-43C7-AA9F-AC5473083C2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50096" y="2644724"/>
            <a:ext cx="4581872" cy="1883224"/>
          </a:xfrm>
          <a:prstGeom prst="bentConnector3">
            <a:avLst/>
          </a:prstGeom>
          <a:ln w="254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00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30982-B0B0-43A5-AC8E-1F750E00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排序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306C5C-701B-4D84-AC53-22B8C261CE7A}"/>
              </a:ext>
            </a:extLst>
          </p:cNvPr>
          <p:cNvSpPr/>
          <p:nvPr/>
        </p:nvSpPr>
        <p:spPr>
          <a:xfrm>
            <a:off x="693812" y="1700808"/>
            <a:ext cx="11089232" cy="507831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altLang="zh-CN" dirty="0">
                <a:solidFill>
                  <a:srgbClr val="569CD6"/>
                </a:solidFill>
                <a:latin typeface="Source Code Pro" panose="020B0509030403020204" pitchFamily="49" charset="0"/>
              </a:rPr>
              <a:t>struct</a:t>
            </a:r>
            <a:r>
              <a:rPr lang="fr-FR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 </a:t>
            </a:r>
            <a:r>
              <a:rPr lang="fr-FR" altLang="zh-CN" dirty="0">
                <a:solidFill>
                  <a:srgbClr val="4EC9B0"/>
                </a:solidFill>
                <a:latin typeface="Source Code Pro" panose="020B0509030403020204" pitchFamily="49" charset="0"/>
              </a:rPr>
              <a:t>point</a:t>
            </a:r>
            <a:endParaRPr lang="fr-FR" altLang="zh-CN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fr-FR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fr-FR" altLang="zh-CN" dirty="0">
                <a:solidFill>
                  <a:srgbClr val="569CD6"/>
                </a:solidFill>
                <a:latin typeface="Source Code Pro" panose="020B0509030403020204" pitchFamily="49" charset="0"/>
              </a:rPr>
              <a:t>	int</a:t>
            </a:r>
            <a:r>
              <a:rPr lang="fr-FR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 x;</a:t>
            </a:r>
            <a:r>
              <a:rPr lang="fr-FR" altLang="zh-CN" dirty="0">
                <a:solidFill>
                  <a:srgbClr val="569CD6"/>
                </a:solidFill>
                <a:latin typeface="Source Code Pro" panose="020B0509030403020204" pitchFamily="49" charset="0"/>
              </a:rPr>
              <a:t>int</a:t>
            </a:r>
            <a:r>
              <a:rPr lang="fr-FR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 y;</a:t>
            </a:r>
          </a:p>
          <a:p>
            <a:r>
              <a:rPr lang="fr-FR" altLang="zh-CN" dirty="0">
                <a:solidFill>
                  <a:srgbClr val="DCDCAA"/>
                </a:solidFill>
                <a:latin typeface="Source Code Pro" panose="020B0509030403020204" pitchFamily="49" charset="0"/>
              </a:rPr>
              <a:t>	point</a:t>
            </a:r>
            <a:r>
              <a:rPr lang="fr-FR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(</a:t>
            </a:r>
            <a:r>
              <a:rPr lang="fr-FR" altLang="zh-CN" dirty="0">
                <a:solidFill>
                  <a:srgbClr val="569CD6"/>
                </a:solidFill>
                <a:latin typeface="Source Code Pro" panose="020B0509030403020204" pitchFamily="49" charset="0"/>
              </a:rPr>
              <a:t>int</a:t>
            </a:r>
            <a:r>
              <a:rPr lang="fr-FR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 x1,</a:t>
            </a:r>
            <a:r>
              <a:rPr lang="fr-FR" altLang="zh-CN" dirty="0">
                <a:solidFill>
                  <a:srgbClr val="569CD6"/>
                </a:solidFill>
                <a:latin typeface="Source Code Pro" panose="020B0509030403020204" pitchFamily="49" charset="0"/>
              </a:rPr>
              <a:t>int</a:t>
            </a:r>
            <a:r>
              <a:rPr lang="fr-FR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 y1){x=x1;y=y1;}</a:t>
            </a:r>
          </a:p>
          <a:p>
            <a:r>
              <a:rPr lang="fr-FR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};</a:t>
            </a:r>
          </a:p>
          <a:p>
            <a:endParaRPr lang="en-US" altLang="zh-CN" dirty="0">
              <a:solidFill>
                <a:srgbClr val="569CD6"/>
              </a:solidFill>
              <a:latin typeface="Source Code Pro" panose="020B0509030403020204" pitchFamily="49" charset="0"/>
            </a:endParaRPr>
          </a:p>
          <a:p>
            <a:r>
              <a:rPr lang="en-US" altLang="zh-CN" dirty="0">
                <a:solidFill>
                  <a:srgbClr val="569CD6"/>
                </a:solidFill>
                <a:latin typeface="Source Code Pro" panose="020B0509030403020204" pitchFamily="49" charset="0"/>
              </a:rPr>
              <a:t>auto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sortByY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 =[](point &amp; </a:t>
            </a:r>
            <a:r>
              <a:rPr lang="en-US" altLang="zh-CN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a,point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 &amp; b)</a:t>
            </a:r>
          </a:p>
          <a:p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C586C0"/>
                </a:solidFill>
                <a:latin typeface="Source Code Pro" panose="020B0509030403020204" pitchFamily="49" charset="0"/>
              </a:rPr>
              <a:t>	return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a.</a:t>
            </a:r>
            <a:r>
              <a:rPr lang="en-US" altLang="zh-CN" dirty="0" err="1">
                <a:solidFill>
                  <a:srgbClr val="9CDCFE"/>
                </a:solidFill>
                <a:latin typeface="Source Code Pro" panose="020B0509030403020204" pitchFamily="49" charset="0"/>
              </a:rPr>
              <a:t>y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 &lt; </a:t>
            </a:r>
            <a:r>
              <a:rPr lang="en-US" altLang="zh-CN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b.</a:t>
            </a:r>
            <a:r>
              <a:rPr lang="en-US" altLang="zh-CN" dirty="0" err="1">
                <a:solidFill>
                  <a:srgbClr val="9CDCFE"/>
                </a:solidFill>
                <a:latin typeface="Source Code Pro" panose="020B0509030403020204" pitchFamily="49" charset="0"/>
              </a:rPr>
              <a:t>y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};</a:t>
            </a:r>
          </a:p>
          <a:p>
            <a:b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</a:b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vector&lt;point&gt; vec1 = {</a:t>
            </a:r>
            <a:r>
              <a:rPr lang="en-US" altLang="zh-CN" dirty="0">
                <a:solidFill>
                  <a:srgbClr val="DCDCAA"/>
                </a:solidFill>
                <a:latin typeface="Source Code Pro" panose="020B0509030403020204" pitchFamily="49" charset="0"/>
              </a:rPr>
              <a:t>point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dirty="0">
                <a:solidFill>
                  <a:srgbClr val="B5CEA8"/>
                </a:solidFill>
                <a:latin typeface="Source Code Pro" panose="020B050903040302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Source Code Pro" panose="020B0509030403020204" pitchFamily="49" charset="0"/>
              </a:rPr>
              <a:t>2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),</a:t>
            </a:r>
            <a:r>
              <a:rPr lang="en-US" altLang="zh-CN" dirty="0">
                <a:solidFill>
                  <a:srgbClr val="DCDCAA"/>
                </a:solidFill>
                <a:latin typeface="Source Code Pro" panose="020B0509030403020204" pitchFamily="49" charset="0"/>
              </a:rPr>
              <a:t>point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dirty="0">
                <a:solidFill>
                  <a:srgbClr val="B5CEA8"/>
                </a:solidFill>
                <a:latin typeface="Source Code Pro" panose="020B0509030403020204" pitchFamily="49" charset="0"/>
              </a:rPr>
              <a:t>2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Source Code Pro" panose="020B0509030403020204" pitchFamily="49" charset="0"/>
              </a:rPr>
              <a:t>3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),</a:t>
            </a:r>
            <a:r>
              <a:rPr lang="en-US" altLang="zh-CN" dirty="0">
                <a:solidFill>
                  <a:srgbClr val="DCDCAA"/>
                </a:solidFill>
                <a:latin typeface="Source Code Pro" panose="020B0509030403020204" pitchFamily="49" charset="0"/>
              </a:rPr>
              <a:t>point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dirty="0">
                <a:solidFill>
                  <a:srgbClr val="B5CEA8"/>
                </a:solidFill>
                <a:latin typeface="Source Code Pro" panose="020B0509030403020204" pitchFamily="49" charset="0"/>
              </a:rPr>
              <a:t>3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Source Code Pro" panose="020B0509030403020204" pitchFamily="49" charset="0"/>
              </a:rPr>
              <a:t>6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),</a:t>
            </a:r>
            <a:r>
              <a:rPr lang="en-US" altLang="zh-CN" dirty="0">
                <a:solidFill>
                  <a:srgbClr val="DCDCAA"/>
                </a:solidFill>
                <a:latin typeface="Source Code Pro" panose="020B0509030403020204" pitchFamily="49" charset="0"/>
              </a:rPr>
              <a:t>point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dirty="0">
                <a:solidFill>
                  <a:srgbClr val="B5CEA8"/>
                </a:solidFill>
                <a:latin typeface="Source Code Pro" panose="020B050903040302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Source Code Pro" panose="020B050903040302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),</a:t>
            </a:r>
            <a:r>
              <a:rPr lang="en-US" altLang="zh-CN" dirty="0">
                <a:solidFill>
                  <a:srgbClr val="DCDCAA"/>
                </a:solidFill>
                <a:latin typeface="Source Code Pro" panose="020B0509030403020204" pitchFamily="49" charset="0"/>
              </a:rPr>
              <a:t>point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dirty="0">
                <a:solidFill>
                  <a:srgbClr val="B5CEA8"/>
                </a:solidFill>
                <a:latin typeface="Source Code Pro" panose="020B0509030403020204" pitchFamily="49" charset="0"/>
              </a:rPr>
              <a:t>5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Source Code Pro" panose="020B050903040302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)};</a:t>
            </a:r>
          </a:p>
          <a:p>
            <a:r>
              <a:rPr lang="en-US" altLang="zh-CN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cout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 &lt;&lt; </a:t>
            </a:r>
            <a:r>
              <a:rPr lang="en-US" altLang="zh-CN" dirty="0">
                <a:solidFill>
                  <a:srgbClr val="CE9178"/>
                </a:solidFill>
                <a:latin typeface="Source Code Pro" panose="020B0509030403020204" pitchFamily="49" charset="0"/>
              </a:rPr>
              <a:t>"before sort:"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DCDCAA"/>
                </a:solidFill>
                <a:latin typeface="Source Code Pro" panose="020B0509030403020204" pitchFamily="49" charset="0"/>
              </a:rPr>
              <a:t>printerVec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(vec1);</a:t>
            </a:r>
          </a:p>
          <a:p>
            <a:r>
              <a:rPr lang="en-US" altLang="zh-CN" dirty="0">
                <a:solidFill>
                  <a:srgbClr val="DCDCAA"/>
                </a:solidFill>
                <a:latin typeface="Source Code Pro" panose="020B0509030403020204" pitchFamily="49" charset="0"/>
              </a:rPr>
              <a:t>sort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(vec1.</a:t>
            </a:r>
            <a:r>
              <a:rPr lang="en-US" altLang="zh-CN" dirty="0">
                <a:solidFill>
                  <a:srgbClr val="DCDCAA"/>
                </a:solidFill>
                <a:latin typeface="Source Code Pro" panose="020B0509030403020204" pitchFamily="49" charset="0"/>
              </a:rPr>
              <a:t>begin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(),vec1.</a:t>
            </a:r>
            <a:r>
              <a:rPr lang="en-US" altLang="zh-CN" dirty="0">
                <a:solidFill>
                  <a:srgbClr val="DCDCAA"/>
                </a:solidFill>
                <a:latin typeface="Source Code Pro" panose="020B0509030403020204" pitchFamily="49" charset="0"/>
              </a:rPr>
              <a:t>end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(),[](point &amp; </a:t>
            </a:r>
            <a:r>
              <a:rPr lang="en-US" altLang="zh-CN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a,point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 &amp; b){</a:t>
            </a:r>
            <a:r>
              <a:rPr lang="en-US" altLang="zh-CN" dirty="0">
                <a:solidFill>
                  <a:srgbClr val="C586C0"/>
                </a:solidFill>
                <a:latin typeface="Source Code Pro" panose="020B050903040302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a.</a:t>
            </a:r>
            <a:r>
              <a:rPr lang="en-US" altLang="zh-CN" dirty="0" err="1">
                <a:solidFill>
                  <a:srgbClr val="9CDCFE"/>
                </a:solidFill>
                <a:latin typeface="Source Code Pro" panose="020B0509030403020204" pitchFamily="49" charset="0"/>
              </a:rPr>
              <a:t>y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 &lt; </a:t>
            </a:r>
            <a:r>
              <a:rPr lang="en-US" altLang="zh-CN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b.</a:t>
            </a:r>
            <a:r>
              <a:rPr lang="en-US" altLang="zh-CN" dirty="0" err="1">
                <a:solidFill>
                  <a:srgbClr val="9CDCFE"/>
                </a:solidFill>
                <a:latin typeface="Source Code Pro" panose="020B0509030403020204" pitchFamily="49" charset="0"/>
              </a:rPr>
              <a:t>y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;});</a:t>
            </a:r>
          </a:p>
          <a:p>
            <a:r>
              <a:rPr lang="en-US" altLang="zh-CN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cout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 &lt;&lt; </a:t>
            </a:r>
            <a:r>
              <a:rPr lang="en-US" altLang="zh-CN" dirty="0">
                <a:solidFill>
                  <a:srgbClr val="CE9178"/>
                </a:solidFill>
                <a:latin typeface="Source Code Pro" panose="020B0509030403020204" pitchFamily="49" charset="0"/>
              </a:rPr>
              <a:t>"after sort:"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DCDCAA"/>
                </a:solidFill>
                <a:latin typeface="Source Code Pro" panose="020B0509030403020204" pitchFamily="49" charset="0"/>
              </a:rPr>
              <a:t>printerVec</a:t>
            </a:r>
            <a:r>
              <a:rPr lang="en-US" altLang="zh-CN" dirty="0">
                <a:solidFill>
                  <a:srgbClr val="D4D4D4"/>
                </a:solidFill>
                <a:latin typeface="Source Code Pro" panose="020B0509030403020204" pitchFamily="49" charset="0"/>
              </a:rPr>
              <a:t>(vec1);</a:t>
            </a:r>
            <a:r>
              <a:rPr lang="en-US" altLang="zh-CN" dirty="0"/>
              <a:t> sort(vec1.begin(),vec1.end(),[](point &amp; </a:t>
            </a:r>
            <a:r>
              <a:rPr lang="en-US" altLang="zh-CN" dirty="0" err="1"/>
              <a:t>a,point</a:t>
            </a:r>
            <a:r>
              <a:rPr lang="en-US" altLang="zh-CN" dirty="0"/>
              <a:t> &amp; b){return </a:t>
            </a:r>
            <a:r>
              <a:rPr lang="en-US" altLang="zh-CN" dirty="0" err="1"/>
              <a:t>a.y</a:t>
            </a:r>
            <a:r>
              <a:rPr lang="en-US" altLang="zh-CN" dirty="0"/>
              <a:t> &lt; </a:t>
            </a:r>
            <a:r>
              <a:rPr lang="en-US" altLang="zh-CN" dirty="0" err="1"/>
              <a:t>b.y</a:t>
            </a:r>
            <a:r>
              <a:rPr lang="en-US" altLang="zh-CN" dirty="0"/>
              <a:t>;});</a:t>
            </a:r>
          </a:p>
          <a:p>
            <a:endParaRPr lang="en-US" altLang="zh-CN" b="0" dirty="0">
              <a:solidFill>
                <a:srgbClr val="D4D4D4"/>
              </a:solidFill>
              <a:effectLst/>
              <a:latin typeface="Source Code Pro" panose="020B0509030403020204" pitchFamily="49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6C45348-111B-4AFD-9E81-69759029A9F8}"/>
              </a:ext>
            </a:extLst>
          </p:cNvPr>
          <p:cNvCxnSpPr>
            <a:cxnSpLocks/>
          </p:cNvCxnSpPr>
          <p:nvPr/>
        </p:nvCxnSpPr>
        <p:spPr>
          <a:xfrm>
            <a:off x="538780" y="5877272"/>
            <a:ext cx="10308160" cy="0"/>
          </a:xfrm>
          <a:prstGeom prst="line">
            <a:avLst/>
          </a:prstGeom>
          <a:ln w="25400">
            <a:solidFill>
              <a:srgbClr val="FF00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C0FE3B1A-B513-4087-8820-4A4F4EC633AB}"/>
              </a:ext>
            </a:extLst>
          </p:cNvPr>
          <p:cNvSpPr/>
          <p:nvPr/>
        </p:nvSpPr>
        <p:spPr>
          <a:xfrm>
            <a:off x="5697661" y="672576"/>
            <a:ext cx="6092825" cy="64633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before sort:(1,2) (2,3) (3,6) (1,0) (5,1)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after sort:(1,0) (5,1) (1,2) (2,3) (3,6) 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09526612-706B-43C7-AA9F-AC5473083C2C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23856" y="2254188"/>
            <a:ext cx="4581872" cy="2664296"/>
          </a:xfrm>
          <a:prstGeom prst="bentConnector3">
            <a:avLst/>
          </a:prstGeom>
          <a:ln w="254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7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黑板教育演示文稿（宽屏）</Template>
  <TotalTime>615</TotalTime>
  <Words>748</Words>
  <Application>Microsoft Office PowerPoint</Application>
  <PresentationFormat>自定义</PresentationFormat>
  <Paragraphs>212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Microsoft YaHei UI</vt:lpstr>
      <vt:lpstr>宋体</vt:lpstr>
      <vt:lpstr>微软雅黑</vt:lpstr>
      <vt:lpstr>Arial</vt:lpstr>
      <vt:lpstr>Consolas</vt:lpstr>
      <vt:lpstr>Corbel</vt:lpstr>
      <vt:lpstr>Source Code Pro</vt:lpstr>
      <vt:lpstr>黑板 16 x 9</vt:lpstr>
      <vt:lpstr>C++ 11 Lambda 表达式</vt:lpstr>
      <vt:lpstr>定义</vt:lpstr>
      <vt:lpstr>语法</vt:lpstr>
      <vt:lpstr>案例——无返回值，无参数</vt:lpstr>
      <vt:lpstr>案例——有参数和返回值</vt:lpstr>
      <vt:lpstr>案例</vt:lpstr>
      <vt:lpstr>STL排序</vt:lpstr>
      <vt:lpstr>STL排序</vt:lpstr>
      <vt:lpstr>STL排序</vt:lpstr>
      <vt:lpstr>STL排序</vt:lpstr>
      <vt:lpstr>Lambda函数访问外部变量</vt:lpstr>
      <vt:lpstr>Lambda函数访问外部变量</vt:lpstr>
      <vt:lpstr>外部变量是只读，不能修改，直接编译错误</vt:lpstr>
      <vt:lpstr>mutable关键字</vt:lpstr>
      <vt:lpstr>外部变量可以设置成可以修改（引用类型）</vt:lpstr>
      <vt:lpstr>全部的外部变量，只读</vt:lpstr>
      <vt:lpstr>全部的外部变量，k按引用捕获. 其它变量按值捕获</vt:lpstr>
      <vt:lpstr>[]使用大全</vt:lpstr>
      <vt:lpstr>声明之后马上执行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C++ 11 Lambda 表达式</dc:title>
  <dc:creator>Thomas</dc:creator>
  <cp:lastModifiedBy>梁珞圣</cp:lastModifiedBy>
  <cp:revision>35</cp:revision>
  <dcterms:created xsi:type="dcterms:W3CDTF">2018-11-29T13:44:12Z</dcterms:created>
  <dcterms:modified xsi:type="dcterms:W3CDTF">2018-11-30T09:22:39Z</dcterms:modified>
</cp:coreProperties>
</file>