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75269" autoAdjust="0"/>
  </p:normalViewPr>
  <p:slideViewPr>
    <p:cSldViewPr>
      <p:cViewPr varScale="1">
        <p:scale>
          <a:sx n="63" d="100"/>
          <a:sy n="63" d="100"/>
        </p:scale>
        <p:origin x="1200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2019/2/19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2019/2/19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 是 </a:t>
            </a:r>
            <a:r>
              <a:rPr lang="en-US" altLang="zh-CN" dirty="0"/>
              <a:t>C++11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 提出的新特性，简化了我们的代码，提高了编程的效率，应该了解并学会使用它。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89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37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传统的二叉树是使用链表的形式</a:t>
            </a:r>
            <a:r>
              <a:rPr lang="en-US" altLang="zh-CN" dirty="0"/>
              <a:t>,</a:t>
            </a:r>
            <a:r>
              <a:rPr lang="zh-CN" altLang="en-US" dirty="0"/>
              <a:t>其优点是便于插入和删除</a:t>
            </a:r>
            <a:r>
              <a:rPr lang="en-US" altLang="zh-CN" dirty="0"/>
              <a:t>,</a:t>
            </a:r>
            <a:r>
              <a:rPr lang="zh-CN" altLang="en-US" dirty="0"/>
              <a:t>但是查找速度很慢</a:t>
            </a:r>
            <a:r>
              <a:rPr lang="en-US" altLang="zh-CN" dirty="0"/>
              <a:t>,</a:t>
            </a:r>
            <a:r>
              <a:rPr lang="zh-CN" altLang="en-US" dirty="0"/>
              <a:t>占用空间也很大</a:t>
            </a:r>
            <a:r>
              <a:rPr lang="en-US" altLang="zh-CN" dirty="0"/>
              <a:t>.</a:t>
            </a:r>
            <a:r>
              <a:rPr lang="zh-CN" altLang="en-US" dirty="0"/>
              <a:t>所以现在用数组的形式来构建二叉树</a:t>
            </a:r>
            <a:r>
              <a:rPr lang="en-US" altLang="zh-CN" dirty="0"/>
              <a:t>,</a:t>
            </a:r>
            <a:r>
              <a:rPr lang="zh-CN" altLang="en-US" dirty="0"/>
              <a:t>节点存在数组中</a:t>
            </a:r>
            <a:r>
              <a:rPr lang="en-US" altLang="zh-CN" dirty="0"/>
              <a:t>,</a:t>
            </a:r>
            <a:r>
              <a:rPr lang="zh-CN" altLang="en-US" dirty="0"/>
              <a:t>而不是由引用相连</a:t>
            </a:r>
            <a:r>
              <a:rPr lang="en-US" altLang="zh-CN" dirty="0"/>
              <a:t>,</a:t>
            </a:r>
            <a:r>
              <a:rPr lang="zh-CN" altLang="en-US" dirty="0"/>
              <a:t>节点在数组中的位置对应它在树中的位置</a:t>
            </a:r>
            <a:r>
              <a:rPr lang="en-US" altLang="zh-CN" dirty="0"/>
              <a:t>,</a:t>
            </a:r>
            <a:r>
              <a:rPr lang="zh-CN" altLang="en-US" dirty="0"/>
              <a:t>下标为</a:t>
            </a:r>
            <a:r>
              <a:rPr lang="en-US" altLang="zh-CN" dirty="0"/>
              <a:t>0 </a:t>
            </a:r>
            <a:r>
              <a:rPr lang="zh-CN" altLang="en-US" dirty="0"/>
              <a:t>的节点为根节点</a:t>
            </a:r>
            <a:r>
              <a:rPr lang="en-US" altLang="zh-CN" dirty="0"/>
              <a:t>,</a:t>
            </a:r>
            <a:r>
              <a:rPr lang="zh-CN" altLang="en-US" dirty="0"/>
              <a:t>下标为</a:t>
            </a:r>
            <a:r>
              <a:rPr lang="en-US" altLang="zh-CN" dirty="0"/>
              <a:t>1</a:t>
            </a:r>
            <a:r>
              <a:rPr lang="zh-CN" altLang="en-US" dirty="0"/>
              <a:t>是根的左节点</a:t>
            </a:r>
            <a:r>
              <a:rPr lang="en-US" altLang="zh-CN" dirty="0"/>
              <a:t>,2</a:t>
            </a:r>
            <a:r>
              <a:rPr lang="zh-CN" altLang="en-US" dirty="0"/>
              <a:t>为根节点的右节点</a:t>
            </a:r>
            <a:r>
              <a:rPr lang="en-US" altLang="zh-CN" dirty="0"/>
              <a:t>,</a:t>
            </a:r>
            <a:r>
              <a:rPr lang="zh-CN" altLang="en-US" dirty="0"/>
              <a:t>依次类推</a:t>
            </a:r>
            <a:r>
              <a:rPr lang="en-US" altLang="zh-CN" dirty="0"/>
              <a:t>,</a:t>
            </a:r>
            <a:r>
              <a:rPr lang="zh-CN" altLang="en-US" dirty="0"/>
              <a:t>从左到右的顺序存储树的每一层</a:t>
            </a:r>
            <a:r>
              <a:rPr lang="en-US" altLang="zh-CN" dirty="0"/>
              <a:t>,</a:t>
            </a:r>
            <a:r>
              <a:rPr lang="zh-CN" altLang="en-US" dirty="0"/>
              <a:t>包括空节点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13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2019/2/19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2019/2/19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2019/2/19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数状数组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6A4F-2244-48EC-964C-F9FEA33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构建线段树（方法二：自顶向下）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07B76A-E96B-411C-B403-1DA8EC2BA510}"/>
              </a:ext>
            </a:extLst>
          </p:cNvPr>
          <p:cNvGrpSpPr/>
          <p:nvPr/>
        </p:nvGrpSpPr>
        <p:grpSpPr>
          <a:xfrm>
            <a:off x="3109831" y="2028553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595BD-518D-48C9-A37E-73083F15F10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A10CD4-9F13-48B4-872D-779C0C8C7FBA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D70276-DD5A-4068-A2FD-3A3323C873FB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3D2FDC-0EEF-41EF-B3FF-FBBC35E74FF3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0003A3-3977-4D17-889E-7F587C641C47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842B5F-B575-4E56-BCD4-88F0A814911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A41F77-6DFA-49E0-BA83-D4C8D7D938DE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CBEFDC-1C12-4BBB-8130-9E686290B264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1346F4-589D-4246-8F72-844838A117C8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30307AA-0285-44CC-ACC0-A8C27297D272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B058CD-B372-4374-BCA7-D36B31E80D46}"/>
              </a:ext>
            </a:extLst>
          </p:cNvPr>
          <p:cNvGrpSpPr/>
          <p:nvPr/>
        </p:nvGrpSpPr>
        <p:grpSpPr>
          <a:xfrm>
            <a:off x="3111487" y="174052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6F7AB2-4FB5-4B66-8273-1CA69B114B6C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ECDC11B-EEA4-416F-BA65-E7C50B34A86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876609-FCCE-4A71-85FC-074B6A55526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729E03F-1EE8-4EBD-932F-A8B96BB22EE6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D312F7-0757-4ED3-9FE3-BCEE4EC5CC7A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19B257-A732-43C4-8AEA-D93FF157AC8A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95C075F-67E0-420B-A801-4293BBD81D2E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57D29D3-35D4-417C-A73F-520C06980204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94B220-38B2-4613-8ADB-634BC9F29321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42848CF-F9F6-4603-9CE5-578FF150471F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48D49D2-CAD6-44D6-88AC-230BB97B4A01}"/>
              </a:ext>
            </a:extLst>
          </p:cNvPr>
          <p:cNvSpPr/>
          <p:nvPr/>
        </p:nvSpPr>
        <p:spPr>
          <a:xfrm>
            <a:off x="9102161" y="1737496"/>
            <a:ext cx="576064" cy="73668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497134-11E9-4C62-980D-9EDEE0A91EA4}"/>
              </a:ext>
            </a:extLst>
          </p:cNvPr>
          <p:cNvSpPr/>
          <p:nvPr/>
        </p:nvSpPr>
        <p:spPr>
          <a:xfrm>
            <a:off x="3098247" y="2712076"/>
            <a:ext cx="5969160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0-9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32D0E82-562F-4F8B-9819-306F788FF594}"/>
              </a:ext>
            </a:extLst>
          </p:cNvPr>
          <p:cNvSpPr/>
          <p:nvPr/>
        </p:nvSpPr>
        <p:spPr>
          <a:xfrm>
            <a:off x="3109831" y="3540152"/>
            <a:ext cx="1988053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0-4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2AD8DE8-E37D-48CD-95EB-6675E5EE00FA}"/>
              </a:ext>
            </a:extLst>
          </p:cNvPr>
          <p:cNvSpPr/>
          <p:nvPr/>
        </p:nvSpPr>
        <p:spPr>
          <a:xfrm>
            <a:off x="7090939" y="3540152"/>
            <a:ext cx="1988053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5-9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6F7664-F29C-43D8-867B-B9DBFCC66E8A}"/>
              </a:ext>
            </a:extLst>
          </p:cNvPr>
          <p:cNvSpPr/>
          <p:nvPr/>
        </p:nvSpPr>
        <p:spPr>
          <a:xfrm>
            <a:off x="2710036" y="4368228"/>
            <a:ext cx="12637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0-2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F4E9DA8-FB7E-4180-95C9-9CEAB6096FC2}"/>
              </a:ext>
            </a:extLst>
          </p:cNvPr>
          <p:cNvSpPr/>
          <p:nvPr/>
        </p:nvSpPr>
        <p:spPr>
          <a:xfrm>
            <a:off x="4827021" y="4368228"/>
            <a:ext cx="12637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3-4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D1E79F-A454-4A63-995E-FF74742B9051}"/>
              </a:ext>
            </a:extLst>
          </p:cNvPr>
          <p:cNvSpPr/>
          <p:nvPr/>
        </p:nvSpPr>
        <p:spPr>
          <a:xfrm>
            <a:off x="2494012" y="5196304"/>
            <a:ext cx="903851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0-1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FBAE499-3C49-4F0B-B17C-325C8996273E}"/>
              </a:ext>
            </a:extLst>
          </p:cNvPr>
          <p:cNvSpPr/>
          <p:nvPr/>
        </p:nvSpPr>
        <p:spPr>
          <a:xfrm>
            <a:off x="3494650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</a:p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4903DD1-8408-4630-B69D-A0319A87F632}"/>
              </a:ext>
            </a:extLst>
          </p:cNvPr>
          <p:cNvSpPr/>
          <p:nvPr/>
        </p:nvSpPr>
        <p:spPr>
          <a:xfrm>
            <a:off x="4535698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</a:p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436307-AF82-439E-9A84-7872A2B64FCD}"/>
              </a:ext>
            </a:extLst>
          </p:cNvPr>
          <p:cNvSpPr/>
          <p:nvPr/>
        </p:nvSpPr>
        <p:spPr>
          <a:xfrm>
            <a:off x="5878388" y="5196304"/>
            <a:ext cx="582647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</a:p>
          <a:p>
            <a:pPr algn="ctr"/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D77C365-5D01-4E87-85C2-8AA214FACD5B}"/>
              </a:ext>
            </a:extLst>
          </p:cNvPr>
          <p:cNvSpPr/>
          <p:nvPr/>
        </p:nvSpPr>
        <p:spPr>
          <a:xfrm>
            <a:off x="2102654" y="6024380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</a:p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60E98F-0216-4D66-898A-9CE01588AE37}"/>
              </a:ext>
            </a:extLst>
          </p:cNvPr>
          <p:cNvSpPr/>
          <p:nvPr/>
        </p:nvSpPr>
        <p:spPr>
          <a:xfrm>
            <a:off x="2945937" y="6024380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16</a:t>
            </a:r>
            <a:endParaRPr lang="zh-CN" altLang="en-US" sz="1400" dirty="0"/>
          </a:p>
        </p:txBody>
      </p:sp>
      <p:sp>
        <p:nvSpPr>
          <p:cNvPr id="68" name="Arrow Down (3)">
            <a:extLst>
              <a:ext uri="{FF2B5EF4-FFF2-40B4-BE49-F238E27FC236}">
                <a16:creationId xmlns:a16="http://schemas.microsoft.com/office/drawing/2014/main" id="{7EC1F1D3-D042-42C5-955F-439F7721A853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2320374" y="2251366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41181EF-9F75-4EFF-9C59-848E0E4AF696}"/>
              </a:ext>
            </a:extLst>
          </p:cNvPr>
          <p:cNvCxnSpPr>
            <a:stCxn id="3" idx="2"/>
            <a:endCxn id="55" idx="0"/>
          </p:cNvCxnSpPr>
          <p:nvPr/>
        </p:nvCxnSpPr>
        <p:spPr>
          <a:xfrm flipH="1">
            <a:off x="4103858" y="3157702"/>
            <a:ext cx="1978969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31502DB-AE3A-436F-AB8C-0EBB25E86284}"/>
              </a:ext>
            </a:extLst>
          </p:cNvPr>
          <p:cNvCxnSpPr>
            <a:stCxn id="3" idx="2"/>
            <a:endCxn id="56" idx="0"/>
          </p:cNvCxnSpPr>
          <p:nvPr/>
        </p:nvCxnSpPr>
        <p:spPr>
          <a:xfrm>
            <a:off x="6082827" y="3157702"/>
            <a:ext cx="2002139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B1149B1-D91D-4841-8B28-2A6DFCCD064A}"/>
              </a:ext>
            </a:extLst>
          </p:cNvPr>
          <p:cNvCxnSpPr>
            <a:stCxn id="55" idx="2"/>
            <a:endCxn id="57" idx="0"/>
          </p:cNvCxnSpPr>
          <p:nvPr/>
        </p:nvCxnSpPr>
        <p:spPr>
          <a:xfrm flipH="1">
            <a:off x="3341918" y="3985778"/>
            <a:ext cx="761940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C0F125-DD3E-4843-94C5-D486E9EF62B1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>
            <a:off x="4103858" y="3985778"/>
            <a:ext cx="1355045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14D8523-FC5B-4467-968D-5D42C20164A6}"/>
              </a:ext>
            </a:extLst>
          </p:cNvPr>
          <p:cNvCxnSpPr>
            <a:stCxn id="57" idx="2"/>
            <a:endCxn id="60" idx="0"/>
          </p:cNvCxnSpPr>
          <p:nvPr/>
        </p:nvCxnSpPr>
        <p:spPr>
          <a:xfrm flipH="1">
            <a:off x="2945938" y="4813854"/>
            <a:ext cx="395980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A2F736-1E1C-4BCB-ACDD-95143A2F37A4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3341918" y="4813854"/>
            <a:ext cx="444055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DEE946-F9C9-4346-9663-4C56EDC5D215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 flipH="1">
            <a:off x="4827021" y="4813854"/>
            <a:ext cx="631882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30814E2-FF40-4CEE-8480-63AC82A27C84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5458903" y="4813854"/>
            <a:ext cx="710809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69EEF6F-6A82-41F0-91BE-8006655899A0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flipH="1">
            <a:off x="2393977" y="5641930"/>
            <a:ext cx="551961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FC977C-1BD6-44DD-913B-C0F61B2E7324}"/>
              </a:ext>
            </a:extLst>
          </p:cNvPr>
          <p:cNvCxnSpPr>
            <a:stCxn id="60" idx="2"/>
            <a:endCxn id="67" idx="0"/>
          </p:cNvCxnSpPr>
          <p:nvPr/>
        </p:nvCxnSpPr>
        <p:spPr>
          <a:xfrm>
            <a:off x="2945938" y="5641930"/>
            <a:ext cx="291322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FD72F75-9248-4149-A71B-08C3E358DE6C}"/>
              </a:ext>
            </a:extLst>
          </p:cNvPr>
          <p:cNvSpPr/>
          <p:nvPr/>
        </p:nvSpPr>
        <p:spPr>
          <a:xfrm>
            <a:off x="6821201" y="4351565"/>
            <a:ext cx="12637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5-7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C73BFA3-5C3B-4F74-8FFD-4F6A154DC6FB}"/>
              </a:ext>
            </a:extLst>
          </p:cNvPr>
          <p:cNvSpPr/>
          <p:nvPr/>
        </p:nvSpPr>
        <p:spPr>
          <a:xfrm>
            <a:off x="8435525" y="4351565"/>
            <a:ext cx="12637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8-9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6AB7563-2876-43ED-97EE-A3B98C60EFB0}"/>
              </a:ext>
            </a:extLst>
          </p:cNvPr>
          <p:cNvCxnSpPr>
            <a:endCxn id="86" idx="0"/>
          </p:cNvCxnSpPr>
          <p:nvPr/>
        </p:nvCxnSpPr>
        <p:spPr>
          <a:xfrm flipH="1">
            <a:off x="7453083" y="3985778"/>
            <a:ext cx="631882" cy="36578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096FC0-2DA4-4B88-BB49-6BE9EB061E27}"/>
              </a:ext>
            </a:extLst>
          </p:cNvPr>
          <p:cNvCxnSpPr>
            <a:stCxn id="56" idx="2"/>
            <a:endCxn id="87" idx="0"/>
          </p:cNvCxnSpPr>
          <p:nvPr/>
        </p:nvCxnSpPr>
        <p:spPr>
          <a:xfrm>
            <a:off x="8084966" y="3985778"/>
            <a:ext cx="982441" cy="36578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7AD40585-3B4B-45B6-BA0C-7246AD09CFCA}"/>
              </a:ext>
            </a:extLst>
          </p:cNvPr>
          <p:cNvSpPr/>
          <p:nvPr/>
        </p:nvSpPr>
        <p:spPr>
          <a:xfrm>
            <a:off x="6713394" y="5196304"/>
            <a:ext cx="903851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5-6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4FAB72A-538C-4AC2-9D36-454B80F09BE4}"/>
              </a:ext>
            </a:extLst>
          </p:cNvPr>
          <p:cNvSpPr/>
          <p:nvPr/>
        </p:nvSpPr>
        <p:spPr>
          <a:xfrm>
            <a:off x="7714032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</a:t>
            </a:r>
          </a:p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49FA661-78EF-4080-95AD-8A70712E1F25}"/>
              </a:ext>
            </a:extLst>
          </p:cNvPr>
          <p:cNvSpPr/>
          <p:nvPr/>
        </p:nvSpPr>
        <p:spPr>
          <a:xfrm>
            <a:off x="6438010" y="600615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</a:p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0876B2F-33BB-4BB8-AE5A-373EB5CEB0D5}"/>
              </a:ext>
            </a:extLst>
          </p:cNvPr>
          <p:cNvSpPr/>
          <p:nvPr/>
        </p:nvSpPr>
        <p:spPr>
          <a:xfrm>
            <a:off x="7281293" y="600615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</a:t>
            </a:r>
          </a:p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AD3CE16-61CD-447D-94F8-D45B59AE39B1}"/>
              </a:ext>
            </a:extLst>
          </p:cNvPr>
          <p:cNvCxnSpPr>
            <a:stCxn id="92" idx="2"/>
            <a:endCxn id="94" idx="0"/>
          </p:cNvCxnSpPr>
          <p:nvPr/>
        </p:nvCxnSpPr>
        <p:spPr>
          <a:xfrm flipH="1">
            <a:off x="6729333" y="5641930"/>
            <a:ext cx="435987" cy="36422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A5CD8EC-FF02-4600-9BDF-DF0CD2CEA1D4}"/>
              </a:ext>
            </a:extLst>
          </p:cNvPr>
          <p:cNvCxnSpPr>
            <a:stCxn id="92" idx="2"/>
            <a:endCxn id="95" idx="0"/>
          </p:cNvCxnSpPr>
          <p:nvPr/>
        </p:nvCxnSpPr>
        <p:spPr>
          <a:xfrm>
            <a:off x="7165320" y="5641930"/>
            <a:ext cx="407296" cy="36422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D19BB35-52FE-4AED-A050-F1A641F4C343}"/>
              </a:ext>
            </a:extLst>
          </p:cNvPr>
          <p:cNvCxnSpPr>
            <a:cxnSpLocks/>
            <a:stCxn id="86" idx="2"/>
            <a:endCxn id="92" idx="0"/>
          </p:cNvCxnSpPr>
          <p:nvPr/>
        </p:nvCxnSpPr>
        <p:spPr>
          <a:xfrm flipH="1">
            <a:off x="7165320" y="4797191"/>
            <a:ext cx="287763" cy="39911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0F70E6A-9B00-4858-BCEF-3E721CBD9205}"/>
              </a:ext>
            </a:extLst>
          </p:cNvPr>
          <p:cNvCxnSpPr>
            <a:stCxn id="86" idx="2"/>
            <a:endCxn id="93" idx="0"/>
          </p:cNvCxnSpPr>
          <p:nvPr/>
        </p:nvCxnSpPr>
        <p:spPr>
          <a:xfrm>
            <a:off x="7453083" y="4797191"/>
            <a:ext cx="552272" cy="39911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0292DDF3-D2FE-4E7B-A4CF-ECA0C7AC0CDD}"/>
              </a:ext>
            </a:extLst>
          </p:cNvPr>
          <p:cNvSpPr/>
          <p:nvPr/>
        </p:nvSpPr>
        <p:spPr>
          <a:xfrm>
            <a:off x="8439407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</a:p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6D9D8EC-EC5E-4826-80D1-B3160573E781}"/>
              </a:ext>
            </a:extLst>
          </p:cNvPr>
          <p:cNvSpPr/>
          <p:nvPr/>
        </p:nvSpPr>
        <p:spPr>
          <a:xfrm>
            <a:off x="9282690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</a:t>
            </a:r>
          </a:p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57AF619-1509-4B6F-B176-6816D79936A4}"/>
              </a:ext>
            </a:extLst>
          </p:cNvPr>
          <p:cNvCxnSpPr>
            <a:stCxn id="87" idx="2"/>
            <a:endCxn id="105" idx="0"/>
          </p:cNvCxnSpPr>
          <p:nvPr/>
        </p:nvCxnSpPr>
        <p:spPr>
          <a:xfrm flipH="1">
            <a:off x="8730730" y="4797191"/>
            <a:ext cx="336677" cy="39911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AA988EA-2823-4C47-8981-2DB7DC35ABFD}"/>
              </a:ext>
            </a:extLst>
          </p:cNvPr>
          <p:cNvCxnSpPr>
            <a:stCxn id="87" idx="2"/>
            <a:endCxn id="107" idx="0"/>
          </p:cNvCxnSpPr>
          <p:nvPr/>
        </p:nvCxnSpPr>
        <p:spPr>
          <a:xfrm>
            <a:off x="9067407" y="4797191"/>
            <a:ext cx="506606" cy="39911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5B7B7C80-2AA3-49EF-91C0-A53485A031A2}"/>
              </a:ext>
            </a:extLst>
          </p:cNvPr>
          <p:cNvSpPr txBox="1"/>
          <p:nvPr/>
        </p:nvSpPr>
        <p:spPr>
          <a:xfrm>
            <a:off x="2616258" y="5393845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22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74F79C3-CD4F-4A1D-88F7-C953B7563E09}"/>
              </a:ext>
            </a:extLst>
          </p:cNvPr>
          <p:cNvSpPr txBox="1"/>
          <p:nvPr/>
        </p:nvSpPr>
        <p:spPr>
          <a:xfrm>
            <a:off x="3036116" y="4558118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24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EBA418-D3C9-4C43-A4E1-A5041F9645A5}"/>
              </a:ext>
            </a:extLst>
          </p:cNvPr>
          <p:cNvSpPr txBox="1"/>
          <p:nvPr/>
        </p:nvSpPr>
        <p:spPr>
          <a:xfrm>
            <a:off x="6835640" y="5419117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25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D9CF32E-15E0-4563-B4A5-7E8AD63A1D57}"/>
              </a:ext>
            </a:extLst>
          </p:cNvPr>
          <p:cNvSpPr txBox="1"/>
          <p:nvPr/>
        </p:nvSpPr>
        <p:spPr>
          <a:xfrm>
            <a:off x="7100728" y="4558118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39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C14DFDA-946B-4224-B8BD-8E110F448A5E}"/>
              </a:ext>
            </a:extLst>
          </p:cNvPr>
          <p:cNvSpPr txBox="1"/>
          <p:nvPr/>
        </p:nvSpPr>
        <p:spPr>
          <a:xfrm>
            <a:off x="5139568" y="4593712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33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06C9D3-DE07-4087-A317-CD4E2DD5C0BF}"/>
              </a:ext>
            </a:extLst>
          </p:cNvPr>
          <p:cNvSpPr txBox="1"/>
          <p:nvPr/>
        </p:nvSpPr>
        <p:spPr>
          <a:xfrm>
            <a:off x="3806082" y="3737304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57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050F79D-62E9-4312-A915-0DF7BF2E9C89}"/>
              </a:ext>
            </a:extLst>
          </p:cNvPr>
          <p:cNvSpPr txBox="1"/>
          <p:nvPr/>
        </p:nvSpPr>
        <p:spPr>
          <a:xfrm>
            <a:off x="8730639" y="4549106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19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4F787C5-CDCF-4F6D-B84E-9E44A68A6764}"/>
              </a:ext>
            </a:extLst>
          </p:cNvPr>
          <p:cNvSpPr txBox="1"/>
          <p:nvPr/>
        </p:nvSpPr>
        <p:spPr>
          <a:xfrm>
            <a:off x="7750942" y="3721030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58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2783996-0F8A-40DA-98AA-7FF08BD2C03A}"/>
              </a:ext>
            </a:extLst>
          </p:cNvPr>
          <p:cNvSpPr txBox="1"/>
          <p:nvPr/>
        </p:nvSpPr>
        <p:spPr>
          <a:xfrm>
            <a:off x="5796375" y="2906684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115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86" grpId="0" animBg="1"/>
      <p:bldP spid="87" grpId="0" animBg="1"/>
      <p:bldP spid="92" grpId="0" animBg="1"/>
      <p:bldP spid="93" grpId="0" animBg="1"/>
      <p:bldP spid="94" grpId="0" animBg="1"/>
      <p:bldP spid="95" grpId="0" animBg="1"/>
      <p:bldP spid="105" grpId="0" animBg="1"/>
      <p:bldP spid="107" grpId="0" animBg="1"/>
      <p:bldP spid="84" grpId="0" animBg="1"/>
      <p:bldP spid="113" grpId="0" animBg="1"/>
      <p:bldP spid="115" grpId="0" animBg="1"/>
      <p:bldP spid="117" grpId="0" animBg="1"/>
      <p:bldP spid="119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2F9C-5094-4F2D-862F-AC26A5E0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6E9E0-1673-4AB5-8368-9E34CA24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32048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树状数组也称为：二叉索引树，英文：</a:t>
            </a:r>
            <a:r>
              <a:rPr lang="en-US" altLang="zh-CN" dirty="0"/>
              <a:t>Binary Indexed Tree</a:t>
            </a:r>
            <a:r>
              <a:rPr lang="zh-CN" altLang="en-US" dirty="0"/>
              <a:t>，简称</a:t>
            </a:r>
            <a:r>
              <a:rPr lang="en-US" altLang="zh-CN" dirty="0"/>
              <a:t>BIT</a:t>
            </a:r>
          </a:p>
          <a:p>
            <a:r>
              <a:rPr lang="zh-CN" altLang="en-US" dirty="0"/>
              <a:t>最早由</a:t>
            </a:r>
            <a:r>
              <a:rPr lang="en-US" altLang="zh-CN" dirty="0"/>
              <a:t>Peter M. Fenwick</a:t>
            </a:r>
            <a:r>
              <a:rPr lang="zh-CN" altLang="en-US" dirty="0"/>
              <a:t>于</a:t>
            </a:r>
            <a:r>
              <a:rPr lang="en-US" altLang="zh-CN" dirty="0"/>
              <a:t>1994</a:t>
            </a:r>
            <a:r>
              <a:rPr lang="zh-CN" altLang="en-US" dirty="0"/>
              <a:t>年发明，因此也成</a:t>
            </a:r>
            <a:r>
              <a:rPr lang="en-US" altLang="zh-CN" dirty="0"/>
              <a:t>Fenwick</a:t>
            </a:r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4656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29916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1500" y="1727890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2077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lt"/>
                  </a:rPr>
                  <a:t>31</a:t>
                </a:r>
                <a:endParaRPr lang="zh-CN" altLang="en-US" dirty="0">
                  <a:latin typeface="+mj-lt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/>
                <a:t>i</a:t>
              </a:r>
              <a:r>
                <a:rPr lang="en-US" altLang="zh-CN" sz="2000" dirty="0"/>
                <a:t>=1</a:t>
              </a:r>
              <a:endParaRPr lang="zh-CN" altLang="en-US" sz="2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/>
                <a:t>j=3</a:t>
              </a:r>
              <a:endParaRPr lang="zh-CN" altLang="en-US" sz="2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/>
                <a:t>QuerySum</a:t>
              </a:r>
              <a:r>
                <a:rPr lang="en-US" altLang="zh-CN" sz="2000" dirty="0"/>
                <a:t>(</a:t>
              </a:r>
              <a:r>
                <a:rPr lang="en-US" altLang="zh-CN" sz="2000" dirty="0" err="1"/>
                <a:t>i,j</a:t>
              </a:r>
              <a:r>
                <a:rPr lang="en-US" altLang="zh-CN" sz="2000" dirty="0"/>
                <a:t>)=31</a:t>
              </a:r>
              <a:endParaRPr lang="zh-CN" altLang="en-US" sz="20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7351" y="2606003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lt"/>
                  </a:rPr>
                  <a:t>41</a:t>
                </a:r>
                <a:endParaRPr lang="zh-CN" altLang="en-US" dirty="0">
                  <a:latin typeface="+mj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/>
                <a:t>i</a:t>
              </a:r>
              <a:r>
                <a:rPr lang="en-US" altLang="zh-CN" sz="2000" dirty="0"/>
                <a:t>=6</a:t>
              </a:r>
              <a:endParaRPr lang="zh-CN" altLang="en-US" sz="20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/>
                <a:t>j=8</a:t>
              </a:r>
              <a:endParaRPr lang="zh-CN" altLang="en-US" sz="20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/>
                <a:t>QuerySum</a:t>
              </a:r>
              <a:r>
                <a:rPr lang="en-US" altLang="zh-CN" sz="2000" dirty="0"/>
                <a:t>(</a:t>
              </a:r>
              <a:r>
                <a:rPr lang="en-US" altLang="zh-CN" sz="2000" dirty="0" err="1"/>
                <a:t>i,j</a:t>
              </a:r>
              <a:r>
                <a:rPr lang="en-US" altLang="zh-CN" sz="2000" dirty="0"/>
                <a:t>)=41</a:t>
              </a:r>
              <a:endParaRPr lang="zh-CN" altLang="en-US" sz="20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44EC09B-31D7-44C8-8EBD-FF50271A13B5}"/>
              </a:ext>
            </a:extLst>
          </p:cNvPr>
          <p:cNvGrpSpPr/>
          <p:nvPr/>
        </p:nvGrpSpPr>
        <p:grpSpPr>
          <a:xfrm>
            <a:off x="987275" y="3812914"/>
            <a:ext cx="5281822" cy="2417306"/>
            <a:chOff x="987275" y="3812914"/>
            <a:chExt cx="5281822" cy="241730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E70F80-03B4-4325-ADA1-B0CCAF1375C6}"/>
                </a:ext>
              </a:extLst>
            </p:cNvPr>
            <p:cNvGrpSpPr/>
            <p:nvPr/>
          </p:nvGrpSpPr>
          <p:grpSpPr>
            <a:xfrm>
              <a:off x="3070076" y="3812914"/>
              <a:ext cx="3199021" cy="1737554"/>
              <a:chOff x="3070076" y="3812914"/>
              <a:chExt cx="3199021" cy="1737554"/>
            </a:xfrm>
          </p:grpSpPr>
          <p:sp>
            <p:nvSpPr>
              <p:cNvPr id="46" name="Chevron Down">
                <a:extLst>
                  <a:ext uri="{FF2B5EF4-FFF2-40B4-BE49-F238E27FC236}">
                    <a16:creationId xmlns:a16="http://schemas.microsoft.com/office/drawing/2014/main" id="{05D35259-297A-4E85-88F5-A0F1912DD3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7920" y="3812914"/>
                <a:ext cx="2915887" cy="825952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6AAE2C5-C022-495B-8765-07EA2EF4AE6D}"/>
                  </a:ext>
                </a:extLst>
              </p:cNvPr>
              <p:cNvSpPr txBox="1"/>
              <p:nvPr/>
            </p:nvSpPr>
            <p:spPr>
              <a:xfrm>
                <a:off x="3070076" y="4682538"/>
                <a:ext cx="3199021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800" dirty="0"/>
                  <a:t>Update a[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]:O(1)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800" dirty="0" err="1"/>
                  <a:t>QuerySum:O</a:t>
                </a:r>
                <a:r>
                  <a:rPr lang="en-US" altLang="zh-CN" sz="2800" dirty="0"/>
                  <a:t>(n)</a:t>
                </a:r>
                <a:endParaRPr lang="zh-CN" altLang="en-US" sz="2800" dirty="0"/>
              </a:p>
            </p:txBody>
          </p:sp>
        </p:grpSp>
        <p:sp>
          <p:nvSpPr>
            <p:cNvPr id="49" name="Sad">
              <a:extLst>
                <a:ext uri="{FF2B5EF4-FFF2-40B4-BE49-F238E27FC236}">
                  <a16:creationId xmlns:a16="http://schemas.microsoft.com/office/drawing/2014/main" id="{FE768F32-F887-4B2B-B46E-43201D0343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87275" y="5733256"/>
              <a:ext cx="491943" cy="496964"/>
            </a:xfrm>
            <a:custGeom>
              <a:avLst/>
              <a:gdLst>
                <a:gd name="T0" fmla="*/ 320 w 640"/>
                <a:gd name="T1" fmla="*/ 0 h 640"/>
                <a:gd name="T2" fmla="*/ 0 w 640"/>
                <a:gd name="T3" fmla="*/ 320 h 640"/>
                <a:gd name="T4" fmla="*/ 320 w 640"/>
                <a:gd name="T5" fmla="*/ 640 h 640"/>
                <a:gd name="T6" fmla="*/ 640 w 640"/>
                <a:gd name="T7" fmla="*/ 320 h 640"/>
                <a:gd name="T8" fmla="*/ 322 w 640"/>
                <a:gd name="T9" fmla="*/ 0 h 640"/>
                <a:gd name="T10" fmla="*/ 320 w 640"/>
                <a:gd name="T11" fmla="*/ 0 h 640"/>
                <a:gd name="T12" fmla="*/ 320 w 640"/>
                <a:gd name="T13" fmla="*/ 27 h 640"/>
                <a:gd name="T14" fmla="*/ 613 w 640"/>
                <a:gd name="T15" fmla="*/ 320 h 640"/>
                <a:gd name="T16" fmla="*/ 320 w 640"/>
                <a:gd name="T17" fmla="*/ 613 h 640"/>
                <a:gd name="T18" fmla="*/ 27 w 640"/>
                <a:gd name="T19" fmla="*/ 320 h 640"/>
                <a:gd name="T20" fmla="*/ 320 w 640"/>
                <a:gd name="T21" fmla="*/ 27 h 640"/>
                <a:gd name="T22" fmla="*/ 213 w 640"/>
                <a:gd name="T23" fmla="*/ 240 h 640"/>
                <a:gd name="T24" fmla="*/ 173 w 640"/>
                <a:gd name="T25" fmla="*/ 280 h 640"/>
                <a:gd name="T26" fmla="*/ 213 w 640"/>
                <a:gd name="T27" fmla="*/ 320 h 640"/>
                <a:gd name="T28" fmla="*/ 253 w 640"/>
                <a:gd name="T29" fmla="*/ 280 h 640"/>
                <a:gd name="T30" fmla="*/ 213 w 640"/>
                <a:gd name="T31" fmla="*/ 240 h 640"/>
                <a:gd name="T32" fmla="*/ 427 w 640"/>
                <a:gd name="T33" fmla="*/ 240 h 640"/>
                <a:gd name="T34" fmla="*/ 387 w 640"/>
                <a:gd name="T35" fmla="*/ 280 h 640"/>
                <a:gd name="T36" fmla="*/ 427 w 640"/>
                <a:gd name="T37" fmla="*/ 320 h 640"/>
                <a:gd name="T38" fmla="*/ 467 w 640"/>
                <a:gd name="T39" fmla="*/ 280 h 640"/>
                <a:gd name="T40" fmla="*/ 427 w 640"/>
                <a:gd name="T41" fmla="*/ 240 h 640"/>
                <a:gd name="T42" fmla="*/ 320 w 640"/>
                <a:gd name="T43" fmla="*/ 387 h 640"/>
                <a:gd name="T44" fmla="*/ 177 w 640"/>
                <a:gd name="T45" fmla="*/ 444 h 640"/>
                <a:gd name="T46" fmla="*/ 196 w 640"/>
                <a:gd name="T47" fmla="*/ 463 h 640"/>
                <a:gd name="T48" fmla="*/ 320 w 640"/>
                <a:gd name="T49" fmla="*/ 413 h 640"/>
                <a:gd name="T50" fmla="*/ 444 w 640"/>
                <a:gd name="T51" fmla="*/ 463 h 640"/>
                <a:gd name="T52" fmla="*/ 463 w 640"/>
                <a:gd name="T53" fmla="*/ 444 h 640"/>
                <a:gd name="T54" fmla="*/ 320 w 640"/>
                <a:gd name="T55" fmla="*/ 387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7" y="640"/>
                    <a:pt x="640" y="497"/>
                    <a:pt x="640" y="320"/>
                  </a:cubicBezTo>
                  <a:cubicBezTo>
                    <a:pt x="640" y="144"/>
                    <a:pt x="498" y="1"/>
                    <a:pt x="322" y="0"/>
                  </a:cubicBezTo>
                  <a:cubicBezTo>
                    <a:pt x="321" y="0"/>
                    <a:pt x="321" y="0"/>
                    <a:pt x="320" y="0"/>
                  </a:cubicBezTo>
                  <a:close/>
                  <a:moveTo>
                    <a:pt x="320" y="27"/>
                  </a:moveTo>
                  <a:cubicBezTo>
                    <a:pt x="482" y="27"/>
                    <a:pt x="613" y="158"/>
                    <a:pt x="613" y="320"/>
                  </a:cubicBezTo>
                  <a:cubicBezTo>
                    <a:pt x="613" y="482"/>
                    <a:pt x="482" y="613"/>
                    <a:pt x="320" y="613"/>
                  </a:cubicBezTo>
                  <a:cubicBezTo>
                    <a:pt x="158" y="613"/>
                    <a:pt x="27" y="482"/>
                    <a:pt x="27" y="320"/>
                  </a:cubicBezTo>
                  <a:cubicBezTo>
                    <a:pt x="27" y="158"/>
                    <a:pt x="158" y="27"/>
                    <a:pt x="320" y="27"/>
                  </a:cubicBezTo>
                  <a:close/>
                  <a:moveTo>
                    <a:pt x="213" y="240"/>
                  </a:moveTo>
                  <a:cubicBezTo>
                    <a:pt x="191" y="240"/>
                    <a:pt x="173" y="258"/>
                    <a:pt x="173" y="280"/>
                  </a:cubicBezTo>
                  <a:cubicBezTo>
                    <a:pt x="173" y="302"/>
                    <a:pt x="191" y="320"/>
                    <a:pt x="213" y="320"/>
                  </a:cubicBezTo>
                  <a:cubicBezTo>
                    <a:pt x="235" y="320"/>
                    <a:pt x="253" y="302"/>
                    <a:pt x="253" y="280"/>
                  </a:cubicBezTo>
                  <a:cubicBezTo>
                    <a:pt x="253" y="258"/>
                    <a:pt x="235" y="240"/>
                    <a:pt x="213" y="240"/>
                  </a:cubicBezTo>
                  <a:close/>
                  <a:moveTo>
                    <a:pt x="427" y="240"/>
                  </a:moveTo>
                  <a:cubicBezTo>
                    <a:pt x="405" y="240"/>
                    <a:pt x="387" y="258"/>
                    <a:pt x="387" y="280"/>
                  </a:cubicBezTo>
                  <a:cubicBezTo>
                    <a:pt x="387" y="302"/>
                    <a:pt x="405" y="320"/>
                    <a:pt x="427" y="320"/>
                  </a:cubicBezTo>
                  <a:cubicBezTo>
                    <a:pt x="449" y="320"/>
                    <a:pt x="467" y="302"/>
                    <a:pt x="467" y="280"/>
                  </a:cubicBezTo>
                  <a:cubicBezTo>
                    <a:pt x="467" y="258"/>
                    <a:pt x="449" y="240"/>
                    <a:pt x="427" y="240"/>
                  </a:cubicBezTo>
                  <a:close/>
                  <a:moveTo>
                    <a:pt x="320" y="387"/>
                  </a:moveTo>
                  <a:cubicBezTo>
                    <a:pt x="234" y="387"/>
                    <a:pt x="177" y="444"/>
                    <a:pt x="177" y="444"/>
                  </a:cubicBezTo>
                  <a:cubicBezTo>
                    <a:pt x="164" y="456"/>
                    <a:pt x="184" y="476"/>
                    <a:pt x="196" y="463"/>
                  </a:cubicBezTo>
                  <a:cubicBezTo>
                    <a:pt x="196" y="463"/>
                    <a:pt x="246" y="413"/>
                    <a:pt x="320" y="413"/>
                  </a:cubicBezTo>
                  <a:cubicBezTo>
                    <a:pt x="394" y="413"/>
                    <a:pt x="444" y="463"/>
                    <a:pt x="444" y="463"/>
                  </a:cubicBezTo>
                  <a:cubicBezTo>
                    <a:pt x="457" y="476"/>
                    <a:pt x="476" y="456"/>
                    <a:pt x="463" y="444"/>
                  </a:cubicBezTo>
                  <a:cubicBezTo>
                    <a:pt x="463" y="444"/>
                    <a:pt x="406" y="387"/>
                    <a:pt x="320" y="38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5215" y="1727890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4967" y="4566029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个盒子</a:t>
            </a:r>
            <a:r>
              <a:rPr lang="en-US" altLang="zh-CN" dirty="0"/>
              <a:t>,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个盒子有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个石头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往第</a:t>
            </a:r>
            <a:r>
              <a:rPr lang="en-US" altLang="zh-CN" dirty="0"/>
              <a:t>k</a:t>
            </a:r>
            <a:r>
              <a:rPr lang="zh-CN" altLang="en-US" dirty="0"/>
              <a:t>个盒子增加石子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计算第</a:t>
            </a:r>
            <a:r>
              <a:rPr lang="en-US" altLang="zh-CN" dirty="0"/>
              <a:t>i</a:t>
            </a:r>
            <a:r>
              <a:rPr lang="zh-CN" altLang="en-US" dirty="0"/>
              <a:t>个盒子到第</a:t>
            </a:r>
            <a:r>
              <a:rPr lang="en-US" altLang="zh-CN" dirty="0"/>
              <a:t>j</a:t>
            </a:r>
            <a:r>
              <a:rPr lang="zh-CN" altLang="en-US" dirty="0"/>
              <a:t>个盒子的石子总数量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步和第</a:t>
            </a:r>
            <a:r>
              <a:rPr lang="en-US" altLang="zh-CN" dirty="0"/>
              <a:t>2</a:t>
            </a:r>
            <a:r>
              <a:rPr lang="zh-CN" altLang="en-US" dirty="0"/>
              <a:t>步操作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712582-3F29-4B5B-BCBA-A55C747F41D4}"/>
              </a:ext>
            </a:extLst>
          </p:cNvPr>
          <p:cNvSpPr txBox="1"/>
          <p:nvPr/>
        </p:nvSpPr>
        <p:spPr>
          <a:xfrm>
            <a:off x="3088028" y="5623642"/>
            <a:ext cx="319902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Update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]:O(m)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QuerySum:O</a:t>
            </a:r>
            <a:r>
              <a:rPr lang="en-US" altLang="zh-CN" sz="2800" dirty="0"/>
              <a:t>(n*m)</a:t>
            </a:r>
            <a:endParaRPr lang="zh-CN" altLang="en-US" sz="28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6827B00-4A16-4884-97E8-BDAA7CB03921}"/>
              </a:ext>
            </a:extLst>
          </p:cNvPr>
          <p:cNvSpPr/>
          <p:nvPr/>
        </p:nvSpPr>
        <p:spPr>
          <a:xfrm>
            <a:off x="2012077" y="4869160"/>
            <a:ext cx="1075951" cy="36933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次操作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ED2FDC1-57B9-401A-8221-95D94DF38A94}"/>
              </a:ext>
            </a:extLst>
          </p:cNvPr>
          <p:cNvSpPr/>
          <p:nvPr/>
        </p:nvSpPr>
        <p:spPr>
          <a:xfrm>
            <a:off x="2012077" y="5738668"/>
            <a:ext cx="1075951" cy="36933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zh-CN" altLang="en-US" dirty="0"/>
              <a:t>次操作</a:t>
            </a:r>
          </a:p>
        </p:txBody>
      </p:sp>
    </p:spTree>
    <p:extLst>
      <p:ext uri="{BB962C8B-B14F-4D97-AF65-F5344CB8AC3E}">
        <p14:creationId xmlns:p14="http://schemas.microsoft.com/office/powerpoint/2010/main" val="21488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3972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5556" y="1628800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05952"/>
              </p:ext>
            </p:extLst>
          </p:nvPr>
        </p:nvGraphicFramePr>
        <p:xfrm>
          <a:off x="1613163" y="2851745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89102" y="2302953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7748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2156" y="3964083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SUM(</a:t>
            </a:r>
            <a:r>
              <a:rPr lang="en-US" altLang="zh-CN" dirty="0" err="1"/>
              <a:t>i,j</a:t>
            </a:r>
            <a:r>
              <a:rPr lang="en-US" altLang="zh-CN" dirty="0"/>
              <a:t>)=DP[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pPr algn="ctr"/>
            <a:r>
              <a:rPr lang="en-US" altLang="zh-CN" dirty="0"/>
              <a:t>O(1)</a:t>
            </a:r>
            <a:endParaRPr lang="zh-CN" altLang="en-US" dirty="0"/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1639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2156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创建</a:t>
            </a:r>
            <a:r>
              <a:rPr lang="en-US" altLang="zh-CN" dirty="0"/>
              <a:t>DP[</a:t>
            </a:r>
            <a:r>
              <a:rPr lang="en-US" altLang="zh-CN" dirty="0" err="1"/>
              <a:t>i</a:t>
            </a:r>
            <a:r>
              <a:rPr lang="en-US" altLang="zh-CN" dirty="0"/>
              <a:t>][j],</a:t>
            </a:r>
          </a:p>
          <a:p>
            <a:endParaRPr lang="en-US" altLang="zh-CN" dirty="0"/>
          </a:p>
          <a:p>
            <a:r>
              <a:rPr lang="zh-CN" altLang="en-US" dirty="0"/>
              <a:t>时间</a:t>
            </a:r>
            <a:r>
              <a:rPr lang="en-US" altLang="zh-CN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空间</a:t>
            </a:r>
            <a:r>
              <a:rPr lang="en-US" altLang="zh-CN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1639" y="5317194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88628" y="1614591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3972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5556" y="1628800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42436"/>
              </p:ext>
            </p:extLst>
          </p:nvPr>
        </p:nvGraphicFramePr>
        <p:xfrm>
          <a:off x="1613163" y="2851745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7453" y="2133498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7748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6700" y="2851745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If(</a:t>
            </a:r>
            <a:r>
              <a:rPr lang="en-US" altLang="zh-CN" dirty="0" err="1"/>
              <a:t>i</a:t>
            </a:r>
            <a:r>
              <a:rPr lang="en-US" altLang="zh-CN" dirty="0"/>
              <a:t>&gt;0)</a:t>
            </a:r>
          </a:p>
          <a:p>
            <a:r>
              <a:rPr lang="en-US" altLang="zh-CN" dirty="0"/>
              <a:t>  SUM(</a:t>
            </a:r>
            <a:r>
              <a:rPr lang="en-US" altLang="zh-CN" dirty="0" err="1"/>
              <a:t>i,j</a:t>
            </a:r>
            <a:r>
              <a:rPr lang="en-US" altLang="zh-CN" dirty="0"/>
              <a:t>)=b[j]-b[i-1]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SUM(</a:t>
            </a:r>
            <a:r>
              <a:rPr lang="en-US" altLang="zh-CN" dirty="0" err="1"/>
              <a:t>i,j</a:t>
            </a:r>
            <a:r>
              <a:rPr lang="en-US" altLang="zh-CN" dirty="0"/>
              <a:t>)=b[j]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O(1)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2078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创建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时间</a:t>
            </a:r>
            <a:r>
              <a:rPr lang="en-US" altLang="zh-CN" dirty="0"/>
              <a:t>O(N)</a:t>
            </a:r>
            <a:r>
              <a:rPr lang="zh-CN" altLang="en-US" dirty="0"/>
              <a:t>，空间</a:t>
            </a:r>
            <a:r>
              <a:rPr lang="en-US" altLang="zh-CN" dirty="0"/>
              <a:t>O(N)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88628" y="1614591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4059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4059" y="5825262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0156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0356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3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909CA-4375-4995-AC9A-24568988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线段树（</a:t>
            </a:r>
            <a:r>
              <a:rPr lang="en-US" altLang="zh-CN" b="1" dirty="0"/>
              <a:t>Segment Tree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8DA1D-7D7D-402D-B23B-EFEA69FC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也成为区间树（</a:t>
            </a:r>
            <a:r>
              <a:rPr lang="en-US" altLang="zh-CN" dirty="0"/>
              <a:t>interval tree</a:t>
            </a:r>
            <a:r>
              <a:rPr lang="zh-CN" altLang="en-US" dirty="0"/>
              <a:t>），范围树（</a:t>
            </a:r>
            <a:r>
              <a:rPr lang="en-US" altLang="zh-CN" dirty="0"/>
              <a:t>range tree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其用途是在 </a:t>
            </a:r>
            <a:r>
              <a:rPr lang="en-US" altLang="zh-CN" dirty="0"/>
              <a:t>O(log N) </a:t>
            </a:r>
            <a:r>
              <a:rPr lang="zh-CN" altLang="en-US" dirty="0"/>
              <a:t>查询一个指定区间内的信息，并可在同样的时间复杂度支持更新等操作。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6A4F-2244-48EC-964C-F9FEA33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构建线段树（方法一：自底向上）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07B76A-E96B-411C-B403-1DA8EC2BA510}"/>
              </a:ext>
            </a:extLst>
          </p:cNvPr>
          <p:cNvGrpSpPr/>
          <p:nvPr/>
        </p:nvGrpSpPr>
        <p:grpSpPr>
          <a:xfrm>
            <a:off x="3646140" y="5726078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595BD-518D-48C9-A37E-73083F15F10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A10CD4-9F13-48B4-872D-779C0C8C7FBA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D70276-DD5A-4068-A2FD-3A3323C873FB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3D2FDC-0EEF-41EF-B3FF-FBBC35E74FF3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0003A3-3977-4D17-889E-7F587C641C47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842B5F-B575-4E56-BCD4-88F0A814911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A41F77-6DFA-49E0-BA83-D4C8D7D938DE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CBEFDC-1C12-4BBB-8130-9E686290B264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1346F4-589D-4246-8F72-844838A117C8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30307AA-0285-44CC-ACC0-A8C27297D272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B058CD-B372-4374-BCA7-D36B31E80D46}"/>
              </a:ext>
            </a:extLst>
          </p:cNvPr>
          <p:cNvGrpSpPr/>
          <p:nvPr/>
        </p:nvGrpSpPr>
        <p:grpSpPr>
          <a:xfrm>
            <a:off x="3646140" y="627465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6F7AB2-4FB5-4B66-8273-1CA69B114B6C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ECDC11B-EEA4-416F-BA65-E7C50B34A86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876609-FCCE-4A71-85FC-074B6A55526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729E03F-1EE8-4EBD-932F-A8B96BB22EE6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D312F7-0757-4ED3-9FE3-BCEE4EC5CC7A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19B257-A732-43C4-8AEA-D93FF157AC8A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95C075F-67E0-420B-A801-4293BBD81D2E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57D29D3-35D4-417C-A73F-520C06980204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94B220-38B2-4613-8ADB-634BC9F29321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42848CF-F9F6-4603-9CE5-578FF150471F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48D49D2-CAD6-44D6-88AC-230BB97B4A01}"/>
              </a:ext>
            </a:extLst>
          </p:cNvPr>
          <p:cNvSpPr/>
          <p:nvPr/>
        </p:nvSpPr>
        <p:spPr>
          <a:xfrm>
            <a:off x="9903333" y="5726078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0430F9-D968-4C0B-BB9B-16297E43B5B7}"/>
              </a:ext>
            </a:extLst>
          </p:cNvPr>
          <p:cNvSpPr/>
          <p:nvPr/>
        </p:nvSpPr>
        <p:spPr>
          <a:xfrm>
            <a:off x="9039237" y="4803944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19</a:t>
            </a:r>
            <a:endParaRPr lang="zh-CN" altLang="en-US" sz="28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497BBC-ED2E-4F38-AEFA-42F3756E749B}"/>
              </a:ext>
            </a:extLst>
          </p:cNvPr>
          <p:cNvSpPr/>
          <p:nvPr/>
        </p:nvSpPr>
        <p:spPr>
          <a:xfrm>
            <a:off x="7839183" y="4803944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28</a:t>
            </a:r>
            <a:endParaRPr lang="zh-CN" altLang="en-US" sz="28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D82ACEA-43DE-48D4-8786-841460CCE4E2}"/>
              </a:ext>
            </a:extLst>
          </p:cNvPr>
          <p:cNvSpPr/>
          <p:nvPr/>
        </p:nvSpPr>
        <p:spPr>
          <a:xfrm>
            <a:off x="6642305" y="4803944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31</a:t>
            </a:r>
            <a:endParaRPr lang="zh-CN" altLang="en-US" sz="2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763EE54-DBD1-4A05-ADD8-A505809897E8}"/>
              </a:ext>
            </a:extLst>
          </p:cNvPr>
          <p:cNvSpPr/>
          <p:nvPr/>
        </p:nvSpPr>
        <p:spPr>
          <a:xfrm>
            <a:off x="5443045" y="4839681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15</a:t>
            </a:r>
            <a:endParaRPr lang="zh-CN" altLang="en-US" sz="2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77B0C9C-F9B2-4914-834A-F02618747951}"/>
              </a:ext>
            </a:extLst>
          </p:cNvPr>
          <p:cNvSpPr/>
          <p:nvPr/>
        </p:nvSpPr>
        <p:spPr>
          <a:xfrm>
            <a:off x="4245373" y="4803944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22</a:t>
            </a:r>
            <a:endParaRPr lang="zh-CN" altLang="en-US" sz="2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2CB1E6D-C6A2-40C3-9D05-663712FE3DD0}"/>
              </a:ext>
            </a:extLst>
          </p:cNvPr>
          <p:cNvSpPr/>
          <p:nvPr/>
        </p:nvSpPr>
        <p:spPr>
          <a:xfrm>
            <a:off x="9039237" y="3881810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47</a:t>
            </a:r>
            <a:endParaRPr lang="zh-CN" altLang="en-US" sz="28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6FEBE47-A58F-4BDC-9D08-81857D7F9DC5}"/>
              </a:ext>
            </a:extLst>
          </p:cNvPr>
          <p:cNvSpPr/>
          <p:nvPr/>
        </p:nvSpPr>
        <p:spPr>
          <a:xfrm>
            <a:off x="9039237" y="3003740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69</a:t>
            </a:r>
            <a:endParaRPr lang="zh-CN" altLang="en-US" sz="28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BBC65A3-6E0D-49BC-9E04-DEF35C9DA97C}"/>
              </a:ext>
            </a:extLst>
          </p:cNvPr>
          <p:cNvSpPr/>
          <p:nvPr/>
        </p:nvSpPr>
        <p:spPr>
          <a:xfrm>
            <a:off x="8607189" y="1920480"/>
            <a:ext cx="1008112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115</a:t>
            </a:r>
            <a:endParaRPr lang="zh-CN" altLang="en-US" sz="28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8A74144-E416-4FCA-997B-871396CC8B47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9327269" y="5249570"/>
            <a:ext cx="0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9450D85-F477-4320-853E-8128448308F0}"/>
              </a:ext>
            </a:extLst>
          </p:cNvPr>
          <p:cNvCxnSpPr>
            <a:stCxn id="13" idx="0"/>
            <a:endCxn id="35" idx="2"/>
          </p:cNvCxnSpPr>
          <p:nvPr/>
        </p:nvCxnSpPr>
        <p:spPr>
          <a:xfrm flipV="1">
            <a:off x="8728036" y="5249570"/>
            <a:ext cx="599233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E725132-1A0B-4BB2-9753-7D2615201B22}"/>
              </a:ext>
            </a:extLst>
          </p:cNvPr>
          <p:cNvCxnSpPr>
            <a:stCxn id="12" idx="0"/>
            <a:endCxn id="40" idx="2"/>
          </p:cNvCxnSpPr>
          <p:nvPr/>
        </p:nvCxnSpPr>
        <p:spPr>
          <a:xfrm flipH="1" flipV="1">
            <a:off x="8127215" y="5249570"/>
            <a:ext cx="1588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6437D65-5BB0-42DC-A05E-8603ED7E421B}"/>
              </a:ext>
            </a:extLst>
          </p:cNvPr>
          <p:cNvCxnSpPr>
            <a:stCxn id="11" idx="0"/>
            <a:endCxn id="40" idx="2"/>
          </p:cNvCxnSpPr>
          <p:nvPr/>
        </p:nvCxnSpPr>
        <p:spPr>
          <a:xfrm flipV="1">
            <a:off x="7529570" y="5249570"/>
            <a:ext cx="597645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8F646E2-B339-43DD-B75A-864CDF988B99}"/>
              </a:ext>
            </a:extLst>
          </p:cNvPr>
          <p:cNvCxnSpPr>
            <a:stCxn id="10" idx="0"/>
            <a:endCxn id="45" idx="2"/>
          </p:cNvCxnSpPr>
          <p:nvPr/>
        </p:nvCxnSpPr>
        <p:spPr>
          <a:xfrm flipV="1">
            <a:off x="6930337" y="5249570"/>
            <a:ext cx="0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AD282E7-ECCD-49EA-9153-95305B1D38F7}"/>
              </a:ext>
            </a:extLst>
          </p:cNvPr>
          <p:cNvCxnSpPr>
            <a:stCxn id="9" idx="0"/>
            <a:endCxn id="45" idx="2"/>
          </p:cNvCxnSpPr>
          <p:nvPr/>
        </p:nvCxnSpPr>
        <p:spPr>
          <a:xfrm flipV="1">
            <a:off x="6331104" y="5249570"/>
            <a:ext cx="599233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FFC84E3-94B5-4E94-90FB-6605B4F9482D}"/>
              </a:ext>
            </a:extLst>
          </p:cNvPr>
          <p:cNvCxnSpPr>
            <a:stCxn id="8" idx="0"/>
            <a:endCxn id="46" idx="2"/>
          </p:cNvCxnSpPr>
          <p:nvPr/>
        </p:nvCxnSpPr>
        <p:spPr>
          <a:xfrm flipH="1" flipV="1">
            <a:off x="5731077" y="5285307"/>
            <a:ext cx="794" cy="44077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DBD041F-DD12-48DC-8944-CC57075731EA}"/>
              </a:ext>
            </a:extLst>
          </p:cNvPr>
          <p:cNvCxnSpPr>
            <a:stCxn id="7" idx="0"/>
            <a:endCxn id="46" idx="2"/>
          </p:cNvCxnSpPr>
          <p:nvPr/>
        </p:nvCxnSpPr>
        <p:spPr>
          <a:xfrm flipV="1">
            <a:off x="5132638" y="5285307"/>
            <a:ext cx="598439" cy="44077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E8105967-15F2-43FE-AD7E-5D47D90E7084}"/>
              </a:ext>
            </a:extLst>
          </p:cNvPr>
          <p:cNvCxnSpPr>
            <a:stCxn id="6" idx="0"/>
            <a:endCxn id="59" idx="2"/>
          </p:cNvCxnSpPr>
          <p:nvPr/>
        </p:nvCxnSpPr>
        <p:spPr>
          <a:xfrm flipV="1">
            <a:off x="4533405" y="5249570"/>
            <a:ext cx="0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85CDFE8-5214-4D53-B868-D604E75B6AD9}"/>
              </a:ext>
            </a:extLst>
          </p:cNvPr>
          <p:cNvCxnSpPr>
            <a:stCxn id="5" idx="0"/>
            <a:endCxn id="59" idx="2"/>
          </p:cNvCxnSpPr>
          <p:nvPr/>
        </p:nvCxnSpPr>
        <p:spPr>
          <a:xfrm flipV="1">
            <a:off x="3934172" y="5249570"/>
            <a:ext cx="599233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A582FAD-F739-4A7B-BFBE-759D76F6E2D0}"/>
              </a:ext>
            </a:extLst>
          </p:cNvPr>
          <p:cNvCxnSpPr>
            <a:stCxn id="45" idx="0"/>
            <a:endCxn id="65" idx="2"/>
          </p:cNvCxnSpPr>
          <p:nvPr/>
        </p:nvCxnSpPr>
        <p:spPr>
          <a:xfrm flipH="1" flipV="1">
            <a:off x="6929048" y="4327436"/>
            <a:ext cx="1289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F31B273-4BC4-4363-9AA4-7CA8EF73AE64}"/>
              </a:ext>
            </a:extLst>
          </p:cNvPr>
          <p:cNvCxnSpPr>
            <a:stCxn id="35" idx="0"/>
            <a:endCxn id="64" idx="2"/>
          </p:cNvCxnSpPr>
          <p:nvPr/>
        </p:nvCxnSpPr>
        <p:spPr>
          <a:xfrm flipV="1">
            <a:off x="9327269" y="4327436"/>
            <a:ext cx="0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6C5439AB-CFDF-446D-8BEC-99201F4FCFA5}"/>
              </a:ext>
            </a:extLst>
          </p:cNvPr>
          <p:cNvCxnSpPr>
            <a:stCxn id="40" idx="0"/>
            <a:endCxn id="64" idx="2"/>
          </p:cNvCxnSpPr>
          <p:nvPr/>
        </p:nvCxnSpPr>
        <p:spPr>
          <a:xfrm flipV="1">
            <a:off x="8127215" y="4327436"/>
            <a:ext cx="1200054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F0678718-04A7-4297-9A39-A830C6B47DD3}"/>
              </a:ext>
            </a:extLst>
          </p:cNvPr>
          <p:cNvCxnSpPr>
            <a:stCxn id="46" idx="0"/>
            <a:endCxn id="65" idx="2"/>
          </p:cNvCxnSpPr>
          <p:nvPr/>
        </p:nvCxnSpPr>
        <p:spPr>
          <a:xfrm flipV="1">
            <a:off x="5731077" y="4327436"/>
            <a:ext cx="1197971" cy="512245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C096D5F6-186D-440E-8F4F-3010D2F67D2E}"/>
              </a:ext>
            </a:extLst>
          </p:cNvPr>
          <p:cNvSpPr/>
          <p:nvPr/>
        </p:nvSpPr>
        <p:spPr>
          <a:xfrm>
            <a:off x="3430116" y="1844824"/>
            <a:ext cx="6336704" cy="438315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0" name="表格 159">
            <a:extLst>
              <a:ext uri="{FF2B5EF4-FFF2-40B4-BE49-F238E27FC236}">
                <a16:creationId xmlns:a16="http://schemas.microsoft.com/office/drawing/2014/main" id="{4A8B0B41-937D-4CC3-BC34-99A8264B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66843"/>
              </p:ext>
            </p:extLst>
          </p:nvPr>
        </p:nvGraphicFramePr>
        <p:xfrm>
          <a:off x="1269876" y="1384923"/>
          <a:ext cx="1065717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0904">
                  <a:extLst>
                    <a:ext uri="{9D8B030D-6E8A-4147-A177-3AD203B41FA5}">
                      <a16:colId xmlns:a16="http://schemas.microsoft.com/office/drawing/2014/main" val="2351017601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4145945670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719263170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420372619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377860940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1997712396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3839290339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200658184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1734377399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96986784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4293309331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876135121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336461486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2361227205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3958154805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118535570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419081710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2642263475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128422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43158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E7D77BF4-BAE2-4753-9234-3896B5041C49}"/>
              </a:ext>
            </a:extLst>
          </p:cNvPr>
          <p:cNvCxnSpPr>
            <a:cxnSpLocks/>
            <a:stCxn id="59" idx="0"/>
            <a:endCxn id="77" idx="2"/>
          </p:cNvCxnSpPr>
          <p:nvPr/>
        </p:nvCxnSpPr>
        <p:spPr>
          <a:xfrm rot="5400000" flipH="1" flipV="1">
            <a:off x="6253048" y="1729723"/>
            <a:ext cx="1354578" cy="4793864"/>
          </a:xfrm>
          <a:prstGeom prst="curvedConnector3">
            <a:avLst>
              <a:gd name="adj1" fmla="val 83049"/>
            </a:avLst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55005E2D-1DA9-4BB5-9723-FEE67030994F}"/>
              </a:ext>
            </a:extLst>
          </p:cNvPr>
          <p:cNvCxnSpPr>
            <a:stCxn id="77" idx="2"/>
            <a:endCxn id="64" idx="0"/>
          </p:cNvCxnSpPr>
          <p:nvPr/>
        </p:nvCxnSpPr>
        <p:spPr>
          <a:xfrm>
            <a:off x="9327269" y="3449366"/>
            <a:ext cx="0" cy="43244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曲线 167">
            <a:extLst>
              <a:ext uri="{FF2B5EF4-FFF2-40B4-BE49-F238E27FC236}">
                <a16:creationId xmlns:a16="http://schemas.microsoft.com/office/drawing/2014/main" id="{60233D7D-EF91-4A5E-BAD3-254A64A97AAA}"/>
              </a:ext>
            </a:extLst>
          </p:cNvPr>
          <p:cNvCxnSpPr>
            <a:stCxn id="65" idx="0"/>
            <a:endCxn id="82" idx="2"/>
          </p:cNvCxnSpPr>
          <p:nvPr/>
        </p:nvCxnSpPr>
        <p:spPr>
          <a:xfrm rot="5400000" flipH="1" flipV="1">
            <a:off x="7262294" y="2032860"/>
            <a:ext cx="1515704" cy="2182197"/>
          </a:xfrm>
          <a:prstGeom prst="curvedConnector3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EF8D7C17-ACF5-49C0-8179-C40C8D2889CF}"/>
              </a:ext>
            </a:extLst>
          </p:cNvPr>
          <p:cNvCxnSpPr>
            <a:stCxn id="82" idx="2"/>
            <a:endCxn id="77" idx="0"/>
          </p:cNvCxnSpPr>
          <p:nvPr/>
        </p:nvCxnSpPr>
        <p:spPr>
          <a:xfrm>
            <a:off x="9111245" y="2366106"/>
            <a:ext cx="216024" cy="63763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EB1E506-FC04-4396-9964-89C1A799A9A5}"/>
              </a:ext>
            </a:extLst>
          </p:cNvPr>
          <p:cNvSpPr/>
          <p:nvPr/>
        </p:nvSpPr>
        <p:spPr>
          <a:xfrm>
            <a:off x="6641016" y="3881810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46</a:t>
            </a:r>
            <a:endParaRPr lang="zh-CN" altLang="en-US" sz="2800" dirty="0"/>
          </a:p>
        </p:txBody>
      </p:sp>
      <p:sp>
        <p:nvSpPr>
          <p:cNvPr id="176" name="Arrow Right (2)">
            <a:extLst>
              <a:ext uri="{FF2B5EF4-FFF2-40B4-BE49-F238E27FC236}">
                <a16:creationId xmlns:a16="http://schemas.microsoft.com/office/drawing/2014/main" id="{F1E09A53-78A9-4AD3-816B-845C45B24638}"/>
              </a:ext>
            </a:extLst>
          </p:cNvPr>
          <p:cNvSpPr>
            <a:spLocks noChangeAspect="1" noEditPoints="1"/>
          </p:cNvSpPr>
          <p:nvPr/>
        </p:nvSpPr>
        <p:spPr bwMode="auto">
          <a:xfrm rot="16482619">
            <a:off x="1896750" y="2319816"/>
            <a:ext cx="1868474" cy="914587"/>
          </a:xfrm>
          <a:custGeom>
            <a:avLst/>
            <a:gdLst>
              <a:gd name="T0" fmla="*/ 373 w 662"/>
              <a:gd name="T1" fmla="*/ 0 h 540"/>
              <a:gd name="T2" fmla="*/ 373 w 662"/>
              <a:gd name="T3" fmla="*/ 140 h 540"/>
              <a:gd name="T4" fmla="*/ 43 w 662"/>
              <a:gd name="T5" fmla="*/ 340 h 540"/>
              <a:gd name="T6" fmla="*/ 0 w 662"/>
              <a:gd name="T7" fmla="*/ 539 h 540"/>
              <a:gd name="T8" fmla="*/ 27 w 662"/>
              <a:gd name="T9" fmla="*/ 540 h 540"/>
              <a:gd name="T10" fmla="*/ 78 w 662"/>
              <a:gd name="T11" fmla="*/ 420 h 540"/>
              <a:gd name="T12" fmla="*/ 373 w 662"/>
              <a:gd name="T13" fmla="*/ 300 h 540"/>
              <a:gd name="T14" fmla="*/ 373 w 662"/>
              <a:gd name="T15" fmla="*/ 438 h 540"/>
              <a:gd name="T16" fmla="*/ 662 w 662"/>
              <a:gd name="T17" fmla="*/ 219 h 540"/>
              <a:gd name="T18" fmla="*/ 373 w 662"/>
              <a:gd name="T19" fmla="*/ 0 h 540"/>
              <a:gd name="T20" fmla="*/ 400 w 662"/>
              <a:gd name="T21" fmla="*/ 54 h 540"/>
              <a:gd name="T22" fmla="*/ 618 w 662"/>
              <a:gd name="T23" fmla="*/ 219 h 540"/>
              <a:gd name="T24" fmla="*/ 400 w 662"/>
              <a:gd name="T25" fmla="*/ 384 h 540"/>
              <a:gd name="T26" fmla="*/ 400 w 662"/>
              <a:gd name="T27" fmla="*/ 272 h 540"/>
              <a:gd name="T28" fmla="*/ 387 w 662"/>
              <a:gd name="T29" fmla="*/ 272 h 540"/>
              <a:gd name="T30" fmla="*/ 56 w 662"/>
              <a:gd name="T31" fmla="*/ 404 h 540"/>
              <a:gd name="T32" fmla="*/ 41 w 662"/>
              <a:gd name="T33" fmla="*/ 430 h 540"/>
              <a:gd name="T34" fmla="*/ 67 w 662"/>
              <a:gd name="T35" fmla="*/ 351 h 540"/>
              <a:gd name="T36" fmla="*/ 387 w 662"/>
              <a:gd name="T37" fmla="*/ 166 h 540"/>
              <a:gd name="T38" fmla="*/ 400 w 662"/>
              <a:gd name="T39" fmla="*/ 166 h 540"/>
              <a:gd name="T40" fmla="*/ 400 w 662"/>
              <a:gd name="T41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373" y="0"/>
                </a:moveTo>
                <a:lnTo>
                  <a:pt x="373" y="140"/>
                </a:lnTo>
                <a:cubicBezTo>
                  <a:pt x="185" y="145"/>
                  <a:pt x="88" y="242"/>
                  <a:pt x="43" y="340"/>
                </a:cubicBezTo>
                <a:cubicBezTo>
                  <a:pt x="14" y="403"/>
                  <a:pt x="1" y="471"/>
                  <a:pt x="0" y="539"/>
                </a:cubicBezTo>
                <a:lnTo>
                  <a:pt x="27" y="540"/>
                </a:lnTo>
                <a:cubicBezTo>
                  <a:pt x="27" y="540"/>
                  <a:pt x="31" y="481"/>
                  <a:pt x="78" y="420"/>
                </a:cubicBezTo>
                <a:cubicBezTo>
                  <a:pt x="123" y="362"/>
                  <a:pt x="209" y="304"/>
                  <a:pt x="373" y="300"/>
                </a:cubicBezTo>
                <a:lnTo>
                  <a:pt x="373" y="438"/>
                </a:lnTo>
                <a:cubicBezTo>
                  <a:pt x="470" y="365"/>
                  <a:pt x="566" y="292"/>
                  <a:pt x="662" y="219"/>
                </a:cubicBezTo>
                <a:lnTo>
                  <a:pt x="373" y="0"/>
                </a:lnTo>
                <a:close/>
                <a:moveTo>
                  <a:pt x="400" y="54"/>
                </a:moveTo>
                <a:lnTo>
                  <a:pt x="618" y="219"/>
                </a:lnTo>
                <a:lnTo>
                  <a:pt x="400" y="384"/>
                </a:lnTo>
                <a:lnTo>
                  <a:pt x="400" y="272"/>
                </a:lnTo>
                <a:lnTo>
                  <a:pt x="387" y="272"/>
                </a:lnTo>
                <a:cubicBezTo>
                  <a:pt x="206" y="272"/>
                  <a:pt x="108" y="338"/>
                  <a:pt x="56" y="404"/>
                </a:cubicBezTo>
                <a:cubicBezTo>
                  <a:pt x="50" y="413"/>
                  <a:pt x="46" y="421"/>
                  <a:pt x="41" y="430"/>
                </a:cubicBezTo>
                <a:cubicBezTo>
                  <a:pt x="47" y="405"/>
                  <a:pt x="55" y="378"/>
                  <a:pt x="67" y="351"/>
                </a:cubicBezTo>
                <a:cubicBezTo>
                  <a:pt x="111" y="258"/>
                  <a:pt x="198" y="166"/>
                  <a:pt x="387" y="166"/>
                </a:cubicBezTo>
                <a:lnTo>
                  <a:pt x="400" y="166"/>
                </a:lnTo>
                <a:lnTo>
                  <a:pt x="400" y="54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5" grpId="0" animBg="1"/>
      <p:bldP spid="46" grpId="0" animBg="1"/>
      <p:bldP spid="59" grpId="0" animBg="1"/>
      <p:bldP spid="64" grpId="0" animBg="1"/>
      <p:bldP spid="77" grpId="0" animBg="1"/>
      <p:bldP spid="82" grpId="0" animBg="1"/>
      <p:bldP spid="157" grpId="0" animBg="1"/>
      <p:bldP spid="65" grpId="0" animBg="1"/>
      <p:bldP spid="1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A4E32-5DF7-4733-874E-E7E114D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二叉树数组表示法</a:t>
            </a:r>
          </a:p>
        </p:txBody>
      </p:sp>
    </p:spTree>
    <p:extLst>
      <p:ext uri="{BB962C8B-B14F-4D97-AF65-F5344CB8AC3E}">
        <p14:creationId xmlns:p14="http://schemas.microsoft.com/office/powerpoint/2010/main" val="35567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3509</TotalTime>
  <Words>819</Words>
  <Application>Microsoft Office PowerPoint</Application>
  <PresentationFormat>自定义</PresentationFormat>
  <Paragraphs>385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微软雅黑</vt:lpstr>
      <vt:lpstr>Arial</vt:lpstr>
      <vt:lpstr>Consolas</vt:lpstr>
      <vt:lpstr>Segoe UI</vt:lpstr>
      <vt:lpstr>黑板 16 x 9</vt:lpstr>
      <vt:lpstr>数状数组</vt:lpstr>
      <vt:lpstr>定义</vt:lpstr>
      <vt:lpstr>问题</vt:lpstr>
      <vt:lpstr>加速缓存方案一</vt:lpstr>
      <vt:lpstr>加速缓存方案二</vt:lpstr>
      <vt:lpstr>PowerPoint 演示文稿</vt:lpstr>
      <vt:lpstr>线段树（Segment Tree）</vt:lpstr>
      <vt:lpstr>构建线段树（方法一：自底向上）</vt:lpstr>
      <vt:lpstr>二叉树数组表示法</vt:lpstr>
      <vt:lpstr>构建线段树（方法二：自顶向下）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 Lambda 表达式</dc:title>
  <dc:creator>Thomas</dc:creator>
  <cp:lastModifiedBy>Thomas</cp:lastModifiedBy>
  <cp:revision>76</cp:revision>
  <dcterms:created xsi:type="dcterms:W3CDTF">2018-11-29T13:44:12Z</dcterms:created>
  <dcterms:modified xsi:type="dcterms:W3CDTF">2019-02-19T13:59:18Z</dcterms:modified>
</cp:coreProperties>
</file>