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7" r:id="rId6"/>
    <p:sldId id="258" r:id="rId7"/>
    <p:sldId id="260" r:id="rId8"/>
    <p:sldId id="262" r:id="rId9"/>
    <p:sldId id="263" r:id="rId10"/>
    <p:sldId id="264" r:id="rId11"/>
    <p:sldId id="266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Maximum_flow_proble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60EA-7E48-421E-BF3D-0EB86E134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4DFDA-2CDF-4667-A0D2-646035581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Network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可能很大，性能可能会很慢，如下图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2"/>
                <a:stretch>
                  <a:fillRect l="-1129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6166CD0-B709-4066-B5A5-0BBCFEF8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9" y="2695996"/>
            <a:ext cx="10143745" cy="18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Edmonds–Karp algorithm (BFS)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，</a:t>
                </a:r>
                <a:r>
                  <a:rPr lang="zh-CN" altLang="en-US" dirty="0"/>
                  <a:t>每次跑最短路径。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err="1"/>
                  <a:t>Dinic‘s</a:t>
                </a:r>
                <a:r>
                  <a:rPr lang="en-US" altLang="zh-CN" dirty="0"/>
                  <a:t> blocking flow algorithm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。</a:t>
                </a:r>
                <a:endParaRPr lang="en-US" altLang="zh-CN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>
                    <a:hlinkClick r:id="rId2"/>
                  </a:rPr>
                  <a:t>https://en.wikipedia.org/wiki/Maximum_flow_problem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3"/>
                <a:stretch>
                  <a:fillRect l="-1129" t="-1970" r="-4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5D5C-D8E4-4F8D-A495-823C2800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多个源点多个汇点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9AC6D-299E-469F-B57E-E699A8DD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45" y="2265252"/>
            <a:ext cx="2659491" cy="4396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5A2D22-3FA9-4698-8056-DA232CE8BB4D}"/>
              </a:ext>
            </a:extLst>
          </p:cNvPr>
          <p:cNvSpPr txBox="1"/>
          <p:nvPr/>
        </p:nvSpPr>
        <p:spPr>
          <a:xfrm>
            <a:off x="1086618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D7C5C8-7567-4E7B-8643-EFB00BE4491E}"/>
              </a:ext>
            </a:extLst>
          </p:cNvPr>
          <p:cNvSpPr txBox="1"/>
          <p:nvPr/>
        </p:nvSpPr>
        <p:spPr>
          <a:xfrm>
            <a:off x="3175163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C035FD-E050-4F15-A713-AB8173A1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33" y="2265252"/>
            <a:ext cx="5809060" cy="43969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77575D-AEB4-421D-BD0F-862271CC9C1A}"/>
              </a:ext>
            </a:extLst>
          </p:cNvPr>
          <p:cNvSpPr txBox="1"/>
          <p:nvPr/>
        </p:nvSpPr>
        <p:spPr>
          <a:xfrm>
            <a:off x="7248126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22A39-52F6-4D2C-AE3F-E7189133A0DD}"/>
              </a:ext>
            </a:extLst>
          </p:cNvPr>
          <p:cNvSpPr txBox="1"/>
          <p:nvPr/>
        </p:nvSpPr>
        <p:spPr>
          <a:xfrm>
            <a:off x="9336671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DDD0581-5CEF-49F6-BDC5-3BF302535842}"/>
              </a:ext>
            </a:extLst>
          </p:cNvPr>
          <p:cNvSpPr/>
          <p:nvPr/>
        </p:nvSpPr>
        <p:spPr>
          <a:xfrm>
            <a:off x="4403880" y="4245890"/>
            <a:ext cx="754483" cy="47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F07E933-B2CF-4D69-9A6A-7A31185114FF}"/>
              </a:ext>
            </a:extLst>
          </p:cNvPr>
          <p:cNvSpPr/>
          <p:nvPr/>
        </p:nvSpPr>
        <p:spPr>
          <a:xfrm>
            <a:off x="4662210" y="3243455"/>
            <a:ext cx="1275239" cy="352638"/>
          </a:xfrm>
          <a:prstGeom prst="wedgeRectCallout">
            <a:avLst>
              <a:gd name="adj1" fmla="val 30819"/>
              <a:gd name="adj2" fmla="val 21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supersource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BA4108E-1ABA-4B72-9341-CF8013D77002}"/>
              </a:ext>
            </a:extLst>
          </p:cNvPr>
          <p:cNvSpPr/>
          <p:nvPr/>
        </p:nvSpPr>
        <p:spPr>
          <a:xfrm>
            <a:off x="10465028" y="2891501"/>
            <a:ext cx="1275239" cy="352638"/>
          </a:xfrm>
          <a:prstGeom prst="wedgeRectCallout">
            <a:avLst>
              <a:gd name="adj1" fmla="val 3166"/>
              <a:gd name="adj2" fmla="val 331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22140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311741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03" y="2546647"/>
            <a:ext cx="2564383" cy="4168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84DBA4-3F9C-4C9C-BB47-4F52139F894A}"/>
              </a:ext>
            </a:extLst>
          </p:cNvPr>
          <p:cNvSpPr txBox="1"/>
          <p:nvPr/>
        </p:nvSpPr>
        <p:spPr>
          <a:xfrm>
            <a:off x="4375447" y="1989441"/>
            <a:ext cx="7288226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en-US" altLang="zh-CN" sz="3200" dirty="0"/>
              <a:t>5</a:t>
            </a:r>
            <a:r>
              <a:rPr lang="zh-CN" altLang="en-US" sz="3200" dirty="0"/>
              <a:t>个员工，</a:t>
            </a:r>
            <a:r>
              <a:rPr lang="en-US" altLang="zh-CN" sz="3200" dirty="0"/>
              <a:t>4</a:t>
            </a:r>
            <a:r>
              <a:rPr lang="zh-CN" altLang="en-US" sz="3200" dirty="0"/>
              <a:t>个不同的任务，而不同员工能够完成不同或相同的任务。也就是说，有的员工只会做这个任务，有的员工会做那个任务，有的员工会做一些任务。</a:t>
            </a:r>
            <a:r>
              <a:rPr lang="zh-CN" altLang="en-US" sz="3200" b="1" dirty="0"/>
              <a:t>图解</a:t>
            </a:r>
            <a:r>
              <a:rPr lang="zh-CN" altLang="en-US" sz="3200" dirty="0"/>
              <a:t>：左边代表员工，右边代表任务，连线代表有能力完成。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问题是如何合理安排员工，尽可能地完成最多的任务数？</a:t>
            </a:r>
          </a:p>
        </p:txBody>
      </p:sp>
    </p:spTree>
    <p:extLst>
      <p:ext uri="{BB962C8B-B14F-4D97-AF65-F5344CB8AC3E}">
        <p14:creationId xmlns:p14="http://schemas.microsoft.com/office/powerpoint/2010/main" val="358931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051837" y="2114825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2615408" y="2118332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4" y="2609443"/>
            <a:ext cx="2151405" cy="3496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6AEBEA-1492-44B7-8DCA-962B2F62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97" y="3319190"/>
            <a:ext cx="3741250" cy="290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9EE2C-9A77-4C7E-9041-48A5375B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519" y="3319189"/>
            <a:ext cx="3741250" cy="29079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920842-12AC-4036-91ED-57937E653868}"/>
              </a:ext>
            </a:extLst>
          </p:cNvPr>
          <p:cNvSpPr txBox="1"/>
          <p:nvPr/>
        </p:nvSpPr>
        <p:spPr>
          <a:xfrm>
            <a:off x="5825963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2CBB0-600A-47E8-A615-997D6F5FA7E7}"/>
              </a:ext>
            </a:extLst>
          </p:cNvPr>
          <p:cNvSpPr txBox="1"/>
          <p:nvPr/>
        </p:nvSpPr>
        <p:spPr>
          <a:xfrm>
            <a:off x="9759877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D28F60-BE0F-44E9-AE1A-C5457155DAEA}"/>
              </a:ext>
            </a:extLst>
          </p:cNvPr>
          <p:cNvSpPr txBox="1"/>
          <p:nvPr/>
        </p:nvSpPr>
        <p:spPr>
          <a:xfrm>
            <a:off x="4847352" y="2117091"/>
            <a:ext cx="62009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将最大二分匹配问题转变成最大流问题，</a:t>
            </a:r>
            <a:r>
              <a:rPr lang="zh-CN" altLang="en-US" dirty="0"/>
              <a:t>其中每条边的最大流量限制为</a:t>
            </a:r>
            <a:r>
              <a:rPr lang="en-US" altLang="zh-CN" dirty="0"/>
              <a:t>1</a:t>
            </a:r>
            <a:r>
              <a:rPr lang="zh-CN" altLang="en-US" dirty="0"/>
              <a:t>，因此要求能完成的最大任务数，相当于求转变后的网络的最大流。</a:t>
            </a:r>
          </a:p>
        </p:txBody>
      </p:sp>
    </p:spTree>
    <p:extLst>
      <p:ext uri="{BB962C8B-B14F-4D97-AF65-F5344CB8AC3E}">
        <p14:creationId xmlns:p14="http://schemas.microsoft.com/office/powerpoint/2010/main" val="4209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F7CBA839-08F8-4FDE-B9FE-DCE8B61DA8B5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45397"/>
              <a:gd name="adj2" fmla="val 1402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源点</a:t>
            </a:r>
            <a:r>
              <a:rPr lang="en-US" altLang="zh-CN" dirty="0"/>
              <a:t>(Source)</a:t>
            </a:r>
            <a:endParaRPr lang="zh-CN" altLang="en-US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83EA6100-4144-4CC3-BBFF-F6F4D32DD0FE}"/>
              </a:ext>
            </a:extLst>
          </p:cNvPr>
          <p:cNvSpPr/>
          <p:nvPr/>
        </p:nvSpPr>
        <p:spPr>
          <a:xfrm>
            <a:off x="6448681" y="2089372"/>
            <a:ext cx="984065" cy="695271"/>
          </a:xfrm>
          <a:prstGeom prst="wedgeRectCallout">
            <a:avLst>
              <a:gd name="adj1" fmla="val 29980"/>
              <a:gd name="adj2" fmla="val 1962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(Target)</a:t>
            </a:r>
            <a:endParaRPr lang="zh-CN" altLang="en-US" dirty="0"/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97E086DA-93E4-4E28-A305-C7EA234A4A4D}"/>
              </a:ext>
            </a:extLst>
          </p:cNvPr>
          <p:cNvSpPr/>
          <p:nvPr/>
        </p:nvSpPr>
        <p:spPr>
          <a:xfrm>
            <a:off x="3547614" y="5616001"/>
            <a:ext cx="984065" cy="695271"/>
          </a:xfrm>
          <a:prstGeom prst="wedgeRectCallout">
            <a:avLst>
              <a:gd name="adj1" fmla="val 5396"/>
              <a:gd name="adj2" fmla="val -1404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(node)</a:t>
            </a:r>
            <a:endParaRPr lang="zh-CN" altLang="en-US" dirty="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1E752FED-7C3B-4A1F-8360-D44B9226FEA7}"/>
              </a:ext>
            </a:extLst>
          </p:cNvPr>
          <p:cNvSpPr/>
          <p:nvPr/>
        </p:nvSpPr>
        <p:spPr>
          <a:xfrm>
            <a:off x="4614414" y="5616000"/>
            <a:ext cx="984065" cy="695271"/>
          </a:xfrm>
          <a:prstGeom prst="wedgeRectCallout">
            <a:avLst>
              <a:gd name="adj1" fmla="val -37940"/>
              <a:gd name="adj2" fmla="val -1734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弧</a:t>
            </a:r>
            <a:r>
              <a:rPr lang="en-US" altLang="zh-CN" dirty="0"/>
              <a:t>(arc)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4617EF-19AB-4600-AA73-1845D01491AD}"/>
              </a:ext>
            </a:extLst>
          </p:cNvPr>
          <p:cNvSpPr txBox="1"/>
          <p:nvPr/>
        </p:nvSpPr>
        <p:spPr>
          <a:xfrm>
            <a:off x="3547613" y="6311271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运筹学名词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E34F7E48-1CD4-4437-ADC6-C8E9590D8DB0}"/>
              </a:ext>
            </a:extLst>
          </p:cNvPr>
          <p:cNvSpPr/>
          <p:nvPr/>
        </p:nvSpPr>
        <p:spPr>
          <a:xfrm>
            <a:off x="479793" y="5560742"/>
            <a:ext cx="1088669" cy="695271"/>
          </a:xfrm>
          <a:prstGeom prst="wedgeRectCallout">
            <a:avLst>
              <a:gd name="adj1" fmla="val 40681"/>
              <a:gd name="adj2" fmla="val -1557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53E8DC57-77E4-4088-9767-1FD3B8BE7D9A}"/>
              </a:ext>
            </a:extLst>
          </p:cNvPr>
          <p:cNvSpPr/>
          <p:nvPr/>
        </p:nvSpPr>
        <p:spPr>
          <a:xfrm>
            <a:off x="5681213" y="5616000"/>
            <a:ext cx="984065" cy="695271"/>
          </a:xfrm>
          <a:prstGeom prst="wedgeRectCallout">
            <a:avLst>
              <a:gd name="adj1" fmla="val 112066"/>
              <a:gd name="adj2" fmla="val -2360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(sink)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9053CC6-CADE-4E11-9276-AE8949B4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6" y="2891733"/>
            <a:ext cx="6534376" cy="2208267"/>
          </a:xfrm>
          <a:prstGeom prst="rect">
            <a:avLst/>
          </a:prstGeom>
        </p:spPr>
      </p:pic>
      <p:sp>
        <p:nvSpPr>
          <p:cNvPr id="37" name="对话气泡: 矩形 36">
            <a:extLst>
              <a:ext uri="{FF2B5EF4-FFF2-40B4-BE49-F238E27FC236}">
                <a16:creationId xmlns:a16="http://schemas.microsoft.com/office/drawing/2014/main" id="{224D52EC-B872-49D3-97F8-9DA61282F56E}"/>
              </a:ext>
            </a:extLst>
          </p:cNvPr>
          <p:cNvSpPr/>
          <p:nvPr/>
        </p:nvSpPr>
        <p:spPr>
          <a:xfrm>
            <a:off x="4315081" y="2083356"/>
            <a:ext cx="984065" cy="695271"/>
          </a:xfrm>
          <a:prstGeom prst="wedgeRectCallout">
            <a:avLst>
              <a:gd name="adj1" fmla="val -42106"/>
              <a:gd name="adj2" fmla="val 889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</a:t>
            </a:r>
            <a:r>
              <a:rPr lang="en-US" altLang="zh-CN" dirty="0"/>
              <a:t>(vertex)</a:t>
            </a:r>
            <a:endParaRPr lang="zh-CN" altLang="en-US" dirty="0"/>
          </a:p>
        </p:txBody>
      </p:sp>
      <p:sp>
        <p:nvSpPr>
          <p:cNvPr id="38" name="对话气泡: 矩形 37">
            <a:extLst>
              <a:ext uri="{FF2B5EF4-FFF2-40B4-BE49-F238E27FC236}">
                <a16:creationId xmlns:a16="http://schemas.microsoft.com/office/drawing/2014/main" id="{0A74B54B-27D1-4AC0-86D1-88D76E53F976}"/>
              </a:ext>
            </a:extLst>
          </p:cNvPr>
          <p:cNvSpPr/>
          <p:nvPr/>
        </p:nvSpPr>
        <p:spPr>
          <a:xfrm>
            <a:off x="5381881" y="2083355"/>
            <a:ext cx="984065" cy="695271"/>
          </a:xfrm>
          <a:prstGeom prst="wedgeRectCallout">
            <a:avLst>
              <a:gd name="adj1" fmla="val -52941"/>
              <a:gd name="adj2" fmla="val 1455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</a:t>
            </a:r>
            <a:r>
              <a:rPr lang="en-US" altLang="zh-CN" dirty="0"/>
              <a:t>(Edge)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92AF7-0AD6-495A-8E01-3B5E2F481F44}"/>
              </a:ext>
            </a:extLst>
          </p:cNvPr>
          <p:cNvSpPr txBox="1"/>
          <p:nvPr/>
        </p:nvSpPr>
        <p:spPr>
          <a:xfrm>
            <a:off x="4315081" y="1711753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图论名词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FE081-3B84-46A5-BE82-0A05EEECA44B}"/>
              </a:ext>
            </a:extLst>
          </p:cNvPr>
          <p:cNvSpPr txBox="1"/>
          <p:nvPr/>
        </p:nvSpPr>
        <p:spPr>
          <a:xfrm>
            <a:off x="479793" y="6256013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07BE5C-CD80-4117-8BB1-97E37130A9A2}"/>
              </a:ext>
            </a:extLst>
          </p:cNvPr>
          <p:cNvSpPr/>
          <p:nvPr/>
        </p:nvSpPr>
        <p:spPr>
          <a:xfrm>
            <a:off x="999526" y="1735720"/>
            <a:ext cx="314871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也叫</a:t>
            </a:r>
            <a:r>
              <a:rPr lang="en-US" altLang="zh-CN" sz="3200" dirty="0"/>
              <a:t>S-T Flow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047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37" grpId="0" animBg="1"/>
      <p:bldP spid="38" grpId="0" animBg="1"/>
      <p:bldP spid="39" grpId="0" animBg="1"/>
      <p:bldP spid="1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DF1E0-D8E1-4DA0-AFF1-D4B2F4FDDF1B}"/>
              </a:ext>
            </a:extLst>
          </p:cNvPr>
          <p:cNvSpPr txBox="1"/>
          <p:nvPr/>
        </p:nvSpPr>
        <p:spPr>
          <a:xfrm>
            <a:off x="8004074" y="1752404"/>
            <a:ext cx="357969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容量限制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0CFFA-B968-4627-B3E7-0DA0DCFCCB71}"/>
              </a:ext>
            </a:extLst>
          </p:cNvPr>
          <p:cNvSpPr txBox="1"/>
          <p:nvPr/>
        </p:nvSpPr>
        <p:spPr>
          <a:xfrm>
            <a:off x="8004075" y="3058532"/>
            <a:ext cx="35796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流量守恒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CD025B-3CF6-4E06-A3B5-296C705D6E05}"/>
              </a:ext>
            </a:extLst>
          </p:cNvPr>
          <p:cNvSpPr txBox="1"/>
          <p:nvPr/>
        </p:nvSpPr>
        <p:spPr>
          <a:xfrm>
            <a:off x="8004073" y="4374644"/>
            <a:ext cx="357968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反对称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4C85C3-AAD5-471B-80E8-02402A735FFC}"/>
              </a:ext>
            </a:extLst>
          </p:cNvPr>
          <p:cNvSpPr txBox="1"/>
          <p:nvPr/>
        </p:nvSpPr>
        <p:spPr>
          <a:xfrm>
            <a:off x="8004075" y="2220802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流量不能超过边的限制</a:t>
            </a:r>
            <a:endParaRPr lang="en-US" altLang="zh-CN" dirty="0"/>
          </a:p>
          <a:p>
            <a:r>
              <a:rPr lang="zh-CN" altLang="en-US" dirty="0"/>
              <a:t>不能是负流量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88D-7FF6-4CC0-9803-90006A816472}"/>
              </a:ext>
            </a:extLst>
          </p:cNvPr>
          <p:cNvSpPr txBox="1"/>
          <p:nvPr/>
        </p:nvSpPr>
        <p:spPr>
          <a:xfrm>
            <a:off x="8004074" y="3520197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除了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之外，每个节点所有流入</a:t>
            </a:r>
            <a:r>
              <a:rPr lang="en-US" altLang="zh-CN" dirty="0"/>
              <a:t>=</a:t>
            </a:r>
            <a:r>
              <a:rPr lang="zh-CN" altLang="en-US" dirty="0"/>
              <a:t>所有流出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E1944-B508-447F-B039-BBFB025F5EF7}"/>
              </a:ext>
            </a:extLst>
          </p:cNvPr>
          <p:cNvSpPr txBox="1"/>
          <p:nvPr/>
        </p:nvSpPr>
        <p:spPr>
          <a:xfrm>
            <a:off x="8004073" y="4836309"/>
            <a:ext cx="357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T</a:t>
            </a:r>
            <a:r>
              <a:rPr lang="zh-CN" altLang="en-US" dirty="0"/>
              <a:t>的净流</a:t>
            </a:r>
            <a:r>
              <a:rPr lang="en-US" altLang="zh-CN" dirty="0"/>
              <a:t>=T</a:t>
            </a:r>
            <a:r>
              <a:rPr lang="en-US" altLang="zh-CN" dirty="0">
                <a:sym typeface="Wingdings" panose="05000000000000000000" pitchFamily="2" charset="2"/>
              </a:rPr>
              <a:t>S</a:t>
            </a:r>
            <a:r>
              <a:rPr lang="zh-CN" altLang="en-US" dirty="0">
                <a:sym typeface="Wingdings" panose="05000000000000000000" pitchFamily="2" charset="2"/>
              </a:rPr>
              <a:t>的净流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2241AC-48C0-4C4A-878E-AE617476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1" y="2813922"/>
            <a:ext cx="6534376" cy="2286667"/>
          </a:xfrm>
          <a:prstGeom prst="rect">
            <a:avLst/>
          </a:prstGeom>
        </p:spPr>
      </p:pic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E2B80E67-4442-45E1-9DFA-6B72FE4C6BC4}"/>
              </a:ext>
            </a:extLst>
          </p:cNvPr>
          <p:cNvSpPr/>
          <p:nvPr/>
        </p:nvSpPr>
        <p:spPr>
          <a:xfrm>
            <a:off x="1866429" y="2062778"/>
            <a:ext cx="984065" cy="695271"/>
          </a:xfrm>
          <a:prstGeom prst="wedgeRectCallout">
            <a:avLst>
              <a:gd name="adj1" fmla="val 26230"/>
              <a:gd name="adj2" fmla="val 506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网络流</a:t>
            </a:r>
            <a:endParaRPr lang="en-US" altLang="zh-CN" dirty="0"/>
          </a:p>
          <a:p>
            <a:pPr algn="ctr"/>
            <a:r>
              <a:rPr lang="en-US" altLang="zh-CN" dirty="0"/>
              <a:t>Flows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E453CE0-B061-4A04-8BBB-27157B8A5908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1943549" y="2925819"/>
            <a:ext cx="582682" cy="24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9C665B0-D8F9-4F48-9C41-486ADA995EAD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2545134" y="2715775"/>
            <a:ext cx="781943" cy="171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E653C63-77A6-4194-A6D7-8683ABADE85F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2850495" y="2410414"/>
            <a:ext cx="2554425" cy="1018586"/>
          </a:xfrm>
          <a:prstGeom prst="bentConnector3">
            <a:avLst>
              <a:gd name="adj1" fmla="val 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846EE343-E9B9-489E-B223-A6F1F36E55B7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95816"/>
              <a:gd name="adj2" fmla="val 1237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净流</a:t>
            </a:r>
            <a:r>
              <a:rPr lang="en-US" altLang="zh-CN" dirty="0"/>
              <a:t>(Flow)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447C8F-FED7-4B07-87C8-191A625DE968}"/>
              </a:ext>
            </a:extLst>
          </p:cNvPr>
          <p:cNvSpPr/>
          <p:nvPr/>
        </p:nvSpPr>
        <p:spPr>
          <a:xfrm>
            <a:off x="484534" y="5242081"/>
            <a:ext cx="4390898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通过容量网络中的一条弧</a:t>
            </a:r>
            <a:r>
              <a:rPr lang="en-US" altLang="zh-CN" dirty="0"/>
              <a:t>(S,A)</a:t>
            </a:r>
            <a:r>
              <a:rPr lang="zh-CN" altLang="en-US" dirty="0"/>
              <a:t>的流量叫净流</a:t>
            </a:r>
            <a:r>
              <a:rPr lang="en-US" altLang="zh-CN"/>
              <a:t>f(S,A)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5E361F-65B4-48EA-AA91-02CB0AB3903C}"/>
              </a:ext>
            </a:extLst>
          </p:cNvPr>
          <p:cNvSpPr/>
          <p:nvPr/>
        </p:nvSpPr>
        <p:spPr>
          <a:xfrm>
            <a:off x="484533" y="6024242"/>
            <a:ext cx="4390899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一个流量的集合 </a:t>
            </a:r>
            <a:r>
              <a:rPr lang="en-US" altLang="zh-CN" dirty="0"/>
              <a:t>F={f(</a:t>
            </a:r>
            <a:r>
              <a:rPr lang="en-US" altLang="zh-CN" dirty="0" err="1"/>
              <a:t>u,v</a:t>
            </a:r>
            <a:r>
              <a:rPr lang="en-US" altLang="zh-CN" dirty="0"/>
              <a:t>)} </a:t>
            </a:r>
            <a:r>
              <a:rPr lang="zh-CN" altLang="en-US" dirty="0"/>
              <a:t>包含所有弧上的流，则称为这个容量网络的一个网络流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A6AB7D-E8D7-48AC-A27F-E6D3BC794F6C}"/>
              </a:ext>
            </a:extLst>
          </p:cNvPr>
          <p:cNvSpPr txBox="1"/>
          <p:nvPr/>
        </p:nvSpPr>
        <p:spPr>
          <a:xfrm>
            <a:off x="147659" y="211900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7C5988-4A8D-41FB-ADB0-9F2BD9E39DF9}"/>
              </a:ext>
            </a:extLst>
          </p:cNvPr>
          <p:cNvSpPr txBox="1"/>
          <p:nvPr/>
        </p:nvSpPr>
        <p:spPr>
          <a:xfrm>
            <a:off x="1866429" y="169285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{f(</a:t>
            </a:r>
            <a:r>
              <a:rPr lang="en-US" altLang="zh-CN" dirty="0" err="1"/>
              <a:t>u,v</a:t>
            </a:r>
            <a:r>
              <a:rPr lang="en-US" altLang="zh-CN" dirty="0"/>
              <a:t>)}</a:t>
            </a:r>
            <a:endParaRPr lang="zh-CN" altLang="en-US" dirty="0"/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D2B8C5B4-DF81-4ABB-BA49-B866401AFFD3}"/>
              </a:ext>
            </a:extLst>
          </p:cNvPr>
          <p:cNvSpPr/>
          <p:nvPr/>
        </p:nvSpPr>
        <p:spPr>
          <a:xfrm>
            <a:off x="5560880" y="2069812"/>
            <a:ext cx="1088669" cy="695271"/>
          </a:xfrm>
          <a:prstGeom prst="wedgeRectCallout">
            <a:avLst>
              <a:gd name="adj1" fmla="val -25016"/>
              <a:gd name="adj2" fmla="val 1098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BEEE5A-054D-4D9C-9E7D-E56FA6B97602}"/>
              </a:ext>
            </a:extLst>
          </p:cNvPr>
          <p:cNvSpPr txBox="1"/>
          <p:nvPr/>
        </p:nvSpPr>
        <p:spPr>
          <a:xfrm>
            <a:off x="5560879" y="1693748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12F3053-BFC5-4C0F-B119-DB7337648EE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7585818" y="1983236"/>
            <a:ext cx="418257" cy="37877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FD6D50B-CDAA-4987-8B3C-6B37F48380F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766375" y="3289365"/>
            <a:ext cx="237701" cy="24816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8724595-AA38-430C-AD0D-C03817C72321}"/>
              </a:ext>
            </a:extLst>
          </p:cNvPr>
          <p:cNvSpPr/>
          <p:nvPr/>
        </p:nvSpPr>
        <p:spPr>
          <a:xfrm>
            <a:off x="5960372" y="5777742"/>
            <a:ext cx="5747094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可行流</a:t>
            </a:r>
            <a:r>
              <a:rPr lang="en-US" altLang="zh-CN" dirty="0"/>
              <a:t>(</a:t>
            </a:r>
            <a:r>
              <a:rPr lang="en-US" altLang="zh-CN" b="1" dirty="0"/>
              <a:t>feasible flow</a:t>
            </a:r>
            <a:r>
              <a:rPr lang="en-US" altLang="zh-CN" dirty="0"/>
              <a:t>)</a:t>
            </a:r>
            <a:r>
              <a:rPr lang="zh-CN" altLang="en-US" dirty="0"/>
              <a:t>：同时满足</a:t>
            </a:r>
            <a:r>
              <a:rPr lang="en-US" altLang="zh-CN" dirty="0"/>
              <a:t>1,2</a:t>
            </a:r>
            <a:r>
              <a:rPr lang="zh-CN" altLang="en-US" dirty="0"/>
              <a:t>的净流</a:t>
            </a:r>
            <a:endParaRPr lang="en-US" altLang="zh-CN" dirty="0"/>
          </a:p>
          <a:p>
            <a:r>
              <a:rPr lang="zh-CN" altLang="en-US" dirty="0"/>
              <a:t>伪流</a:t>
            </a:r>
            <a:r>
              <a:rPr lang="en-US" altLang="zh-CN" dirty="0"/>
              <a:t>(pseudo-flow)</a:t>
            </a:r>
            <a:r>
              <a:rPr lang="zh-CN" altLang="en-US" dirty="0"/>
              <a:t>：仅满足</a:t>
            </a:r>
            <a:r>
              <a:rPr lang="en-US" altLang="zh-CN" dirty="0"/>
              <a:t>1</a:t>
            </a:r>
            <a:r>
              <a:rPr lang="zh-CN" altLang="en-US" dirty="0"/>
              <a:t>，不满足</a:t>
            </a:r>
            <a:r>
              <a:rPr lang="en-US" altLang="zh-CN" dirty="0"/>
              <a:t>2,</a:t>
            </a:r>
            <a:r>
              <a:rPr lang="zh-CN" altLang="en-US" dirty="0"/>
              <a:t>（预流推进算法）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2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3" grpId="0" animBg="1"/>
      <p:bldP spid="24" grpId="0" animBg="1"/>
      <p:bldP spid="17" grpId="0" animBg="1"/>
      <p:bldP spid="26" grpId="0" animBg="1"/>
      <p:bldP spid="27" grpId="0" animBg="1"/>
      <p:bldP spid="2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ABC33-EDA2-44FA-BB1B-2CC030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最大网络流（</a:t>
            </a:r>
            <a:r>
              <a:rPr lang="en-US" altLang="zh-CN" sz="5400" dirty="0"/>
              <a:t>Maximum Flow Problem</a:t>
            </a:r>
            <a:r>
              <a:rPr lang="zh-CN" altLang="en-US" sz="5400" dirty="0"/>
              <a:t>）问题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B2A07F-C0BC-4490-BB2B-416E7B289F93}"/>
              </a:ext>
            </a:extLst>
          </p:cNvPr>
          <p:cNvSpPr/>
          <p:nvPr/>
        </p:nvSpPr>
        <p:spPr>
          <a:xfrm>
            <a:off x="960097" y="2250098"/>
            <a:ext cx="106490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给定一张图，设定源点、汇点，找出期中一个最大可行流，即为它的最大流。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716A4C-1C3F-4783-8FAF-FD6103E6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97" y="3052738"/>
            <a:ext cx="6478238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673D-2885-437B-83A2-28895595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/>
              <a:t>）动画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14AAC-1940-4B5E-B0F8-A22A3D81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979" y="2190488"/>
            <a:ext cx="10004981" cy="350118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CB563F-0622-4770-9C58-E9221700CBA7}"/>
              </a:ext>
            </a:extLst>
          </p:cNvPr>
          <p:cNvCxnSpPr/>
          <p:nvPr/>
        </p:nvCxnSpPr>
        <p:spPr>
          <a:xfrm flipV="1">
            <a:off x="1545869" y="2862113"/>
            <a:ext cx="1312144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7BB3A0-CA45-4223-A414-84E6C7F6DF34}"/>
              </a:ext>
            </a:extLst>
          </p:cNvPr>
          <p:cNvCxnSpPr>
            <a:cxnSpLocks/>
          </p:cNvCxnSpPr>
          <p:nvPr/>
        </p:nvCxnSpPr>
        <p:spPr>
          <a:xfrm>
            <a:off x="3619144" y="2862113"/>
            <a:ext cx="1811708" cy="0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311483-DBC2-476D-B79C-757A18CEB6C9}"/>
              </a:ext>
            </a:extLst>
          </p:cNvPr>
          <p:cNvCxnSpPr>
            <a:cxnSpLocks/>
          </p:cNvCxnSpPr>
          <p:nvPr/>
        </p:nvCxnSpPr>
        <p:spPr>
          <a:xfrm>
            <a:off x="6168639" y="2862113"/>
            <a:ext cx="4017948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A62CD2-D0ED-4B90-87F3-215D25B3D871}"/>
              </a:ext>
            </a:extLst>
          </p:cNvPr>
          <p:cNvCxnSpPr>
            <a:cxnSpLocks/>
          </p:cNvCxnSpPr>
          <p:nvPr/>
        </p:nvCxnSpPr>
        <p:spPr>
          <a:xfrm flipV="1">
            <a:off x="81481" y="4142527"/>
            <a:ext cx="12004895" cy="1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剩余容量（</a:t>
            </a:r>
            <a:r>
              <a:rPr lang="en-US" altLang="zh-CN" dirty="0"/>
              <a:t>Residual Capacity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/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剩馀容量</a:t>
                </a:r>
                <a:r>
                  <a:rPr lang="en-US" altLang="zh-CN" sz="2400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  <a:blipFill>
                <a:blip r:embed="rId2"/>
                <a:stretch>
                  <a:fillRect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557972A-C400-455C-B80D-7782C999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56833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CE45B-AC15-4376-985C-30FE2ABA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90" y="1755463"/>
            <a:ext cx="6534376" cy="22866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2C3C618-7DC0-47F4-851E-4F88EAE0AA4E}"/>
              </a:ext>
            </a:extLst>
          </p:cNvPr>
          <p:cNvSpPr/>
          <p:nvPr/>
        </p:nvSpPr>
        <p:spPr>
          <a:xfrm>
            <a:off x="7351414" y="3257300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弧的剩馀容量</a:t>
            </a:r>
            <a:r>
              <a:rPr lang="en-US" altLang="zh-CN" b="1" dirty="0"/>
              <a:t>,</a:t>
            </a:r>
            <a:r>
              <a:rPr lang="zh-CN" altLang="en-US" b="1" dirty="0"/>
              <a:t>简称为残量</a:t>
            </a:r>
          </a:p>
        </p:txBody>
      </p:sp>
    </p:spTree>
    <p:extLst>
      <p:ext uri="{BB962C8B-B14F-4D97-AF65-F5344CB8AC3E}">
        <p14:creationId xmlns:p14="http://schemas.microsoft.com/office/powerpoint/2010/main" val="34903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dirty="0"/>
              <a:t>剩余</a:t>
            </a:r>
            <a:r>
              <a:rPr lang="en-US" altLang="zh-CN" dirty="0"/>
              <a:t>/</a:t>
            </a:r>
            <a:r>
              <a:rPr lang="zh-CN" altLang="en-US" dirty="0"/>
              <a:t>残量网络（</a:t>
            </a:r>
            <a:r>
              <a:rPr lang="en-US" altLang="zh-CN" dirty="0"/>
              <a:t>Residual Network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/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当有可行流的时候，按以下办法制作一张图：</a:t>
                </a:r>
                <a:endParaRPr lang="en-US" altLang="zh-CN" dirty="0"/>
              </a:p>
              <a:p>
                <a:r>
                  <a:rPr lang="en-US" altLang="zh-CN" b="1" dirty="0"/>
                  <a:t>1.</a:t>
                </a:r>
                <a:r>
                  <a:rPr lang="zh-CN" altLang="en-US" b="1" dirty="0"/>
                  <a:t>所有的弧改为剩馀容量</a:t>
                </a:r>
                <a:r>
                  <a:rPr lang="en-US" altLang="zh-CN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2.</a:t>
                </a:r>
                <a:r>
                  <a:rPr lang="zh-CN" altLang="en-US" b="1" dirty="0"/>
                  <a:t>所有的弧反向增加流量，如果没有反向弧，增加一条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  <a:blipFill>
                <a:blip r:embed="rId2"/>
                <a:stretch>
                  <a:fillRect l="-1037" t="-1053" r="-741" b="-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ABA99A7-45B7-46E3-95E1-C32AFD7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13" y="1618869"/>
            <a:ext cx="6478238" cy="226476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8CB0F296-120C-40DF-AB17-A6BABF44131B}"/>
              </a:ext>
            </a:extLst>
          </p:cNvPr>
          <p:cNvSpPr/>
          <p:nvPr/>
        </p:nvSpPr>
        <p:spPr>
          <a:xfrm>
            <a:off x="4496131" y="3829311"/>
            <a:ext cx="564755" cy="611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12" y="4441027"/>
            <a:ext cx="6478238" cy="201204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8CB9499-468A-4E37-845A-9EE9607CF5FF}"/>
              </a:ext>
            </a:extLst>
          </p:cNvPr>
          <p:cNvSpPr/>
          <p:nvPr/>
        </p:nvSpPr>
        <p:spPr>
          <a:xfrm>
            <a:off x="299851" y="4773169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6F5867-7ACA-4C72-81C2-04A3949197E2}"/>
              </a:ext>
            </a:extLst>
          </p:cNvPr>
          <p:cNvSpPr/>
          <p:nvPr/>
        </p:nvSpPr>
        <p:spPr>
          <a:xfrm>
            <a:off x="299851" y="1969636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可行流</a:t>
            </a:r>
          </a:p>
        </p:txBody>
      </p:sp>
    </p:spTree>
    <p:extLst>
      <p:ext uri="{BB962C8B-B14F-4D97-AF65-F5344CB8AC3E}">
        <p14:creationId xmlns:p14="http://schemas.microsoft.com/office/powerpoint/2010/main" val="38577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b="1" dirty="0"/>
              <a:t>增广路（</a:t>
            </a:r>
            <a:r>
              <a:rPr lang="en-US" altLang="zh-CN" b="1" dirty="0"/>
              <a:t>Augmenting Path</a:t>
            </a:r>
            <a:r>
              <a:rPr lang="zh-CN" altLang="en-US" b="1" dirty="0"/>
              <a:t>）</a:t>
            </a:r>
            <a:r>
              <a:rPr lang="zh-CN" altLang="en-US" dirty="0"/>
              <a:t>概念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50" y="1831011"/>
            <a:ext cx="6478238" cy="2012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/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增广路：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/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增广路（</a:t>
                </a:r>
                <a:r>
                  <a:rPr lang="en-US" altLang="zh-CN" b="1" dirty="0"/>
                  <a:t>Augmenting Path</a:t>
                </a:r>
                <a:r>
                  <a:rPr lang="zh-CN" altLang="en-US" b="1" dirty="0"/>
                  <a:t>），也叫扩充路径。是一条</a:t>
                </a:r>
                <a:r>
                  <a:rPr lang="en-US" altLang="zh-CN" b="1" dirty="0"/>
                  <a:t>S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T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的</a:t>
                </a:r>
                <a:r>
                  <a:rPr lang="zh-CN" altLang="en-US" b="1" dirty="0"/>
                  <a:t>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，任意一条弧剩余容量</a:t>
                </a:r>
                <a:r>
                  <a:rPr lang="en-US" altLang="zh-CN" dirty="0"/>
                  <a:t>&gt;0</a:t>
                </a:r>
                <a:r>
                  <a:rPr lang="zh-CN" altLang="en-US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zh-CN" dirty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  <a:blipFill>
                <a:blip r:embed="rId4"/>
                <a:stretch>
                  <a:fillRect l="-1406" t="-2010" r="-1054" b="-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D1F6F07-52F8-4240-A53E-D64864C5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61" y="4082826"/>
            <a:ext cx="6478238" cy="2012040"/>
          </a:xfrm>
          <a:prstGeom prst="rect">
            <a:avLst/>
          </a:prstGeom>
        </p:spPr>
      </p:pic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C3559DE1-244E-47E2-A23A-4AEA4DD3DD7B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646539" y="5891694"/>
            <a:ext cx="1000712" cy="29876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57B6597-65CA-4D7F-BFD7-080E82E5F177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9879443" y="5792107"/>
            <a:ext cx="1000714" cy="497938"/>
          </a:xfrm>
          <a:prstGeom prst="curvedConnector4">
            <a:avLst>
              <a:gd name="adj1" fmla="val 29716"/>
              <a:gd name="adj2" fmla="val 145909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EFC4311-298B-4866-964E-783E9F9C26CA}"/>
              </a:ext>
            </a:extLst>
          </p:cNvPr>
          <p:cNvCxnSpPr>
            <a:cxnSpLocks/>
          </p:cNvCxnSpPr>
          <p:nvPr/>
        </p:nvCxnSpPr>
        <p:spPr>
          <a:xfrm rot="5400000">
            <a:off x="6632557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90AAD88B-B8FA-4E2F-AC4A-8CEE459ADF37}"/>
              </a:ext>
            </a:extLst>
          </p:cNvPr>
          <p:cNvCxnSpPr>
            <a:cxnSpLocks/>
          </p:cNvCxnSpPr>
          <p:nvPr/>
        </p:nvCxnSpPr>
        <p:spPr>
          <a:xfrm rot="5400000">
            <a:off x="8514169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FD1108B-A714-4238-BEDE-83F810BA5AD6}"/>
              </a:ext>
            </a:extLst>
          </p:cNvPr>
          <p:cNvSpPr txBox="1"/>
          <p:nvPr/>
        </p:nvSpPr>
        <p:spPr>
          <a:xfrm>
            <a:off x="479833" y="3222604"/>
            <a:ext cx="34584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这表示沿这条路径传送更多流是可能的。当且仅当剩余网络没有增广路时处于最大流。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F5C5EF1-1F01-4037-9251-DB981582E424}"/>
              </a:ext>
            </a:extLst>
          </p:cNvPr>
          <p:cNvSpPr/>
          <p:nvPr/>
        </p:nvSpPr>
        <p:spPr>
          <a:xfrm>
            <a:off x="9904492" y="1890830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</p:spTree>
    <p:extLst>
      <p:ext uri="{BB962C8B-B14F-4D97-AF65-F5344CB8AC3E}">
        <p14:creationId xmlns:p14="http://schemas.microsoft.com/office/powerpoint/2010/main" val="34199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E6E84-6777-4174-80A9-6B029859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算法思路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C5EF7-E593-47E2-B30C-DAB2CC6D8FF4}"/>
              </a:ext>
            </a:extLst>
          </p:cNvPr>
          <p:cNvSpPr txBox="1"/>
          <p:nvPr/>
        </p:nvSpPr>
        <p:spPr>
          <a:xfrm>
            <a:off x="7502366" y="1892174"/>
            <a:ext cx="4511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从</a:t>
            </a:r>
            <a:r>
              <a:rPr lang="en-US" altLang="zh-CN" sz="2000" dirty="0"/>
              <a:t>S</a:t>
            </a:r>
            <a:r>
              <a:rPr lang="zh-CN" altLang="en-US" sz="2000" dirty="0"/>
              <a:t>开始找一条路径到</a:t>
            </a:r>
            <a:r>
              <a:rPr lang="en-US" altLang="zh-CN" sz="2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将这条路径流满（路径上最小容量的弧）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建立剩余网络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对现在的剩余网络，重复</a:t>
            </a:r>
            <a:r>
              <a:rPr lang="en-US" altLang="zh-CN" sz="2000" dirty="0"/>
              <a:t>1~4</a:t>
            </a:r>
            <a:r>
              <a:rPr lang="zh-CN" altLang="en-US" sz="2000" dirty="0"/>
              <a:t>动作，直到没路可走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447D5-9876-4C49-B3F6-137C3031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61670"/>
            <a:ext cx="6478238" cy="218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6A7751-4BAA-4102-86E2-46A284F5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783910"/>
            <a:ext cx="6478238" cy="2264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A040E1-E122-468F-AA29-CA545C60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776546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ADABD6-AE37-4640-9921-ED469C94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747386"/>
            <a:ext cx="6478238" cy="2293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7709C3-62FF-4857-B39D-4B13E054C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747386"/>
            <a:ext cx="6478238" cy="23425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084C51-0775-41D3-A5C6-132EDE9A0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2747386"/>
            <a:ext cx="6478238" cy="274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708618-0116-49E3-BC37-C27984A0E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121" y="5703860"/>
            <a:ext cx="6410251" cy="6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594</TotalTime>
  <Words>761</Words>
  <Application>Microsoft Office PowerPoint</Application>
  <PresentationFormat>宽屏</PresentationFormat>
  <Paragraphs>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华文仿宋</vt:lpstr>
      <vt:lpstr>Cambria Math</vt:lpstr>
      <vt:lpstr>Tw Cen MT</vt:lpstr>
      <vt:lpstr>Tw Cen MT Condensed</vt:lpstr>
      <vt:lpstr>Wingdings</vt:lpstr>
      <vt:lpstr>Wingdings 3</vt:lpstr>
      <vt:lpstr>积分</vt:lpstr>
      <vt:lpstr>网络流</vt:lpstr>
      <vt:lpstr>网络流（Network flow）概念</vt:lpstr>
      <vt:lpstr>网络流（Network flow）概念</vt:lpstr>
      <vt:lpstr>最大网络流（Maximum Flow Problem）问题</vt:lpstr>
      <vt:lpstr>网络流（Network flow）动画</vt:lpstr>
      <vt:lpstr>剩余容量（Residual Capacity）概念</vt:lpstr>
      <vt:lpstr>剩余/残量网络（Residual Network）概念</vt:lpstr>
      <vt:lpstr>增广路（Augmenting Path）概念</vt:lpstr>
      <vt:lpstr>最大流Max-flow算法思路</vt:lpstr>
      <vt:lpstr>最大流Max-flow算法</vt:lpstr>
      <vt:lpstr>最大流Max-flow算法</vt:lpstr>
      <vt:lpstr>多个源点多个汇点</vt:lpstr>
      <vt:lpstr>Max-flow应用：二分图匹配 (Bipartite Matching)</vt:lpstr>
      <vt:lpstr>Max-flow应用：二分图匹配 (Bipartite Matching)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Thomas</dc:creator>
  <cp:lastModifiedBy>梁珞圣</cp:lastModifiedBy>
  <cp:revision>63</cp:revision>
  <dcterms:created xsi:type="dcterms:W3CDTF">2019-04-01T23:59:57Z</dcterms:created>
  <dcterms:modified xsi:type="dcterms:W3CDTF">2019-04-03T09:40:26Z</dcterms:modified>
</cp:coreProperties>
</file>