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F52"/>
    <a:srgbClr val="FB7629"/>
    <a:srgbClr val="008465"/>
    <a:srgbClr val="008D66"/>
    <a:srgbClr val="0188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520089-D4BC-46C1-97C3-7D4ABD40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6C3C746-4D41-46A8-A327-5E3F78DC0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F191C1-FE6F-492F-BB11-3F9B60F0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F7512B-3417-497A-B5E4-6CDE6DD2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107112-D156-4628-961D-E52AD643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3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8C6A6-45AB-4C61-8CE1-C1708F34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D20EAC0-6A99-48AA-8BA7-FE799CAF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013AE8-D5D4-46F9-ABC6-755DF59E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AA077A-C93F-4078-B290-BC078D61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4F7C5A-FD1D-4909-B281-C005B19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1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479D573-4759-43F8-90EF-42FC516CA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397831-4F27-47EE-87E2-BD5B3AEF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124EA2-3AD2-41BD-AC03-3C93DB13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B0BCF0-596B-4405-B609-1EB645CE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E8107D-C0A9-4BAC-B4F1-B7E5D2D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23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480F8-8A42-437A-AC2E-632840AB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E09351-B98E-492F-A7E3-BB46A6DC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1A12C2-EF92-488E-A791-59AA198E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39C757-572E-44D7-B3A4-DB953271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05CF19-00B9-46A7-A171-35F489E0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5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57C56-4397-461F-95F6-53FA9DA3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23C5DF-33A1-4E47-BC15-1DC335E3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9B0D18-9A53-4621-8C5A-77C857F0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A2F291-DAC0-4805-ACCB-E0155BCB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40D9C0-87E7-412E-9F49-79D36913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6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564652-3E30-4A8D-9FAD-AAE9693E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712E02-E654-4B9E-A0E1-E5A1B4824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470FBC-5C01-4A1F-86C3-EF24A02CD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B756E6-5753-42C6-8F25-07C18C66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6F41E4-62D8-429E-B07B-1BF5660B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844B57-A7A6-4217-BFAE-22D43AF5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8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C941D-5547-4B12-9A93-9FAA1265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A15117-A824-424F-9769-FA628932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34E413-CACA-429D-860F-B3BF6375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E2947C7-8AC5-4969-981A-B306A5BC0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942743D-44E7-4AB6-A7A6-902189450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A2263EC-4878-4375-B6A2-B0CF7C92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90BC281-B247-4268-8A73-1E516AE0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8DA2303-27C4-46E0-97C6-5ACD8259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57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0551A-1971-48CD-9BF9-8395B6B0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5EDCC2-AF49-4E73-AB81-99E74EFC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637949B-739D-4C11-8D45-F141A155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894D6C-E41D-43DB-9D30-B4D53037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71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4CD6681-5398-4EA9-AFEB-C4F3D5FF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1CF32CB-EAC2-40FA-A43F-DFC7B0B1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71E1099-8FC6-4E1C-B842-F4D894EA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4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B9AE29-09CD-4D5E-954B-0E905DD6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7A9750-89FA-4BBB-882F-2BEBBC74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D956C98-A610-43A2-A14B-6A38FB96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24816E4-F086-409D-BA89-187241A3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A9A2FEB-459F-4E44-84F6-4670DEDC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B53845E-443D-452D-BC6C-70753E47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46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4D4286-C8E4-48CD-85B0-A2C1DAB5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E5A372A-9B64-4C46-A8B1-C3F022674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AA94E6A-FF4A-4E1B-A67A-FC51F10C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AC6D55-F935-4A30-85F2-2E33680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360F6-9F91-45AC-811F-D7005AA9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35E3973-8AE7-4A61-8C5A-5A5F6540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8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528B016-0E56-4172-BFF2-794DD51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7DC6ECB-D58F-4EF4-8D41-B77B2F08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915E53-E82E-4E47-B47F-C2D926F6C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B232-DAA1-4242-BCAC-9270B603BBDD}" type="datetimeFigureOut">
              <a:rPr lang="hu-HU" smtClean="0"/>
              <a:t>2021. 06. 20.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4C9EC9-41A4-4ED4-B7AE-1A34971A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83C590-3BF3-4F57-A5FB-E061FEAA2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E94C-9E0E-4B18-AB6D-52FC3459E8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3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0793E4B0-A32D-482D-8696-636F0CF09A27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A1A2F288-6F51-4999-B615-74F615550AD4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B696B58-067D-47A2-A53B-19A35B43F292}"/>
                </a:ext>
              </a:extLst>
            </p:cNvPr>
            <p:cNvSpPr txBox="1"/>
            <p:nvPr/>
          </p:nvSpPr>
          <p:spPr>
            <a:xfrm>
              <a:off x="5299969" y="2192784"/>
              <a:ext cx="90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1</a:t>
              </a:r>
              <a:endParaRPr lang="hu-H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6AA66A1A-8752-46B9-8D46-DA7A04BBA8FD}"/>
                </a:ext>
              </a:extLst>
            </p:cNvPr>
            <p:cNvSpPr txBox="1"/>
            <p:nvPr/>
          </p:nvSpPr>
          <p:spPr>
            <a:xfrm>
              <a:off x="3043086" y="2879937"/>
              <a:ext cx="54192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A játék során a célunk az, hogy a karakterünket eljuttassuk a Start pozícióból a Cél pozícióba a kijelölt útvonalon különböző utasítások segítségével.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endParaRPr lang="hu-HU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A Start pozíció a karakterünk indulási pontja, míg a Cél pozíció a kijelölt útvonal végén található Fekete lyuk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93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344667E7-79AF-4300-BA06-F3E9DACE1436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5143949E-1093-422A-9401-2A34EE91774F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EEB08CF5-8E34-48EA-8A38-5CFF5AFA90A7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E6972BD8-0390-4192-BA6C-911DE804660D}"/>
                </a:ext>
              </a:extLst>
            </p:cNvPr>
            <p:cNvSpPr txBox="1"/>
            <p:nvPr/>
          </p:nvSpPr>
          <p:spPr>
            <a:xfrm>
              <a:off x="3043086" y="2562116"/>
              <a:ext cx="5419288" cy="2477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50000"/>
              </a:pPr>
              <a:r>
                <a:rPr lang="hu-HU" sz="1600" u="sng" dirty="0">
                  <a:solidFill>
                    <a:schemeClr val="bg1">
                      <a:lumMod val="95000"/>
                    </a:schemeClr>
                  </a:solidFill>
                </a:rPr>
                <a:t>Általános alakja</a:t>
              </a:r>
            </a:p>
            <a:p>
              <a:pPr marL="0" indent="0" algn="just">
                <a:spcBef>
                  <a:spcPts val="600"/>
                </a:spcBef>
                <a:spcAft>
                  <a:spcPts val="600"/>
                </a:spcAft>
                <a:buNone/>
              </a:pP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for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 ( &lt;kif1&gt;; &lt;kif2&gt; ; &lt;kif3&gt;)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{</a:t>
              </a:r>
            </a:p>
            <a:p>
              <a:pPr marL="0" indent="0" algn="just">
                <a:spcBef>
                  <a:spcPts val="600"/>
                </a:spcBef>
                <a:spcAft>
                  <a:spcPts val="600"/>
                </a:spcAft>
                <a:buNone/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           &lt; M &gt;;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0" indent="0" algn="just">
                <a:spcBef>
                  <a:spcPts val="600"/>
                </a:spcBef>
                <a:spcAft>
                  <a:spcPts val="600"/>
                </a:spcAft>
                <a:buNone/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           } 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0" indent="0" algn="just">
                <a:spcBef>
                  <a:spcPts val="600"/>
                </a:spcBef>
                <a:spcAft>
                  <a:spcPts val="600"/>
                </a:spcAft>
                <a:buNone/>
              </a:pPr>
              <a:r>
                <a:rPr lang="nn-NO" sz="1400" dirty="0">
                  <a:solidFill>
                    <a:schemeClr val="bg1">
                      <a:lumMod val="95000"/>
                    </a:schemeClr>
                  </a:solidFill>
                </a:rPr>
                <a:t>for(i =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&lt;kezdőérték&gt;</a:t>
              </a:r>
              <a:r>
                <a:rPr lang="nn-NO" sz="1400" dirty="0">
                  <a:solidFill>
                    <a:schemeClr val="bg1">
                      <a:lumMod val="95000"/>
                    </a:schemeClr>
                  </a:solidFill>
                </a:rPr>
                <a:t>; i &lt;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=</a:t>
              </a:r>
              <a:r>
                <a:rPr lang="nn-NO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&lt;végsőérték&gt;</a:t>
              </a:r>
              <a:r>
                <a:rPr lang="nn-NO" sz="1400" dirty="0">
                  <a:solidFill>
                    <a:schemeClr val="bg1">
                      <a:lumMod val="95000"/>
                    </a:schemeClr>
                  </a:solidFill>
                </a:rPr>
                <a:t>; i++) 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{</a:t>
              </a:r>
            </a:p>
            <a:p>
              <a:pPr marL="457200" lvl="1" indent="0" algn="just">
                <a:spcBef>
                  <a:spcPts val="600"/>
                </a:spcBef>
                <a:spcAft>
                  <a:spcPts val="600"/>
                </a:spcAft>
                <a:buNone/>
              </a:pPr>
              <a:r>
                <a:rPr lang="nn-NO" sz="1400" dirty="0">
                  <a:solidFill>
                    <a:schemeClr val="bg1">
                      <a:lumMod val="95000"/>
                    </a:schemeClr>
                  </a:solidFill>
                </a:rPr>
                <a:t>&lt; M &gt;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;</a:t>
              </a:r>
            </a:p>
            <a:p>
              <a:pPr marL="457200" lvl="1" indent="0" algn="just">
                <a:spcBef>
                  <a:spcPts val="600"/>
                </a:spcBef>
                <a:spcAft>
                  <a:spcPts val="600"/>
                </a:spcAft>
                <a:buNone/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}</a:t>
              </a:r>
              <a:endParaRPr lang="hu-HU" sz="14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07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E5AD401E-9A2F-4A9D-920C-0AF42B4C967C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2A49764D-FA31-4F74-A4D2-ADD3E6DD53DD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BC9971DE-FCEE-4F92-98C2-ABB897010D49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7B97EBA6-B375-4AF0-B433-128426F58ED8}"/>
                </a:ext>
              </a:extLst>
            </p:cNvPr>
            <p:cNvSpPr txBox="1"/>
            <p:nvPr/>
          </p:nvSpPr>
          <p:spPr>
            <a:xfrm>
              <a:off x="3043086" y="2633715"/>
              <a:ext cx="541928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50000"/>
              </a:pPr>
              <a:r>
                <a:rPr lang="hu-HU" sz="1600" u="sng" dirty="0">
                  <a:solidFill>
                    <a:schemeClr val="bg1">
                      <a:lumMod val="95000"/>
                    </a:schemeClr>
                  </a:solidFill>
                </a:rPr>
                <a:t>Elöl tesztelő ciklus – WHILE  ciklus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WHILE ciklus is azt valósítja meg lényegében mint a FOR ciklus, viszont a lényegesebb különbség az köztük, hogy míg a FOR ciklus automatikusan növelte a ciklusváltozót, addig a WHILE ciklus esetében mi kell megoldjuk annak növelését. 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WHILE ciklus úgy működik, hogy addig ismétli a ciklus magot amíg a feltétel igaz.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Ha a feltétel kezdetben már hamis volt, akkor a ciklus mag egyszer sem fog 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végrehajtódni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0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E2E65A3-8570-473F-9B59-F5AB94E2BE83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B5DF52BC-D34C-4C79-A01F-F3D90DA427B6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A0C6461A-31D5-4799-826F-5AE0A727EC92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33A660C5-3681-4572-BAC1-45EF33092CD4}"/>
                </a:ext>
              </a:extLst>
            </p:cNvPr>
            <p:cNvSpPr txBox="1"/>
            <p:nvPr/>
          </p:nvSpPr>
          <p:spPr>
            <a:xfrm>
              <a:off x="3043086" y="3049214"/>
              <a:ext cx="541928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50000"/>
              </a:pPr>
              <a:r>
                <a:rPr lang="hu-HU" sz="1600" u="sng" dirty="0">
                  <a:solidFill>
                    <a:schemeClr val="bg1">
                      <a:lumMod val="95000"/>
                    </a:schemeClr>
                  </a:solidFill>
                </a:rPr>
                <a:t>Általános alakja</a:t>
              </a:r>
            </a:p>
            <a:p>
              <a:pPr algn="just">
                <a:buSzPct val="150000"/>
              </a:pPr>
              <a:endParaRPr lang="hu-HU" sz="1600" u="sng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0" indent="0">
                <a:buNone/>
              </a:pP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while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 (&lt;feltétel&gt;) {</a:t>
              </a:r>
            </a:p>
            <a:p>
              <a:pPr marL="0" indent="0">
                <a:buNone/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	&lt; utasítás(ok) &gt;;</a:t>
              </a:r>
            </a:p>
            <a:p>
              <a:pPr marL="0" indent="0">
                <a:buNone/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90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54797678-B3D7-489D-8814-6B83CCAF41A1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EE2209AE-4D5D-45BB-84AF-858EC6410F7B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80548F24-0846-4D21-81FA-1C3F488CA6A3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D1107D4A-D389-4791-BE24-4409B4281BD1}"/>
                </a:ext>
              </a:extLst>
            </p:cNvPr>
            <p:cNvSpPr txBox="1"/>
            <p:nvPr/>
          </p:nvSpPr>
          <p:spPr>
            <a:xfrm>
              <a:off x="3043086" y="3079991"/>
              <a:ext cx="54192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következő pályán először FOR ciklust kell használnunk megadva itt már a leállási feltételt a ciklusmag mellett, majd ezt követően egy WHILE ciklus ciklusmagját kell megadnunk.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Figyeljük meg a WHILE ciklus mag végén megjelenő ciklusváltozó növelését 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20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4A50B29F-4D32-42AB-93DA-C7153AA70429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CE173C65-58EA-4D15-9995-ABF832AF49BE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F8F27E36-D882-441D-A7A8-2528C537B83D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4089C0C7-E4E1-4A2F-BF78-B6CD9F0AE363}"/>
                </a:ext>
              </a:extLst>
            </p:cNvPr>
            <p:cNvSpPr txBox="1"/>
            <p:nvPr/>
          </p:nvSpPr>
          <p:spPr>
            <a:xfrm>
              <a:off x="3043086" y="2633715"/>
              <a:ext cx="5419288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50000"/>
              </a:pPr>
              <a:r>
                <a:rPr lang="hu-HU" sz="1600" u="sng" dirty="0">
                  <a:solidFill>
                    <a:schemeClr val="bg1">
                      <a:lumMod val="95000"/>
                    </a:schemeClr>
                  </a:solidFill>
                </a:rPr>
                <a:t>Feltételes elágazások – IF … ELSE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3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</a:rPr>
                <a:t>Az </a:t>
              </a:r>
              <a:r>
                <a:rPr lang="hu-HU" sz="1300" b="0" i="0" dirty="0" err="1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</a:rPr>
                <a:t>if-else</a:t>
              </a:r>
              <a:r>
                <a:rPr lang="hu-HU" sz="13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</a:rPr>
                <a:t> utasítás lehetővé teszi, hogy bizonyos kódrészlet csak akkor fusson le, ha valamilyen feltétel teljesül.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3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</a:rPr>
                <a:t>A feltétel gyakran valamilyen értékek összehasonlításán alapul.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3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Az összehasonlítási operátorok a következők lehetnek: &lt;, &lt;=, &gt;, &gt;=, == (egyenlőség vizsgálata), != (különbözőség vizsgálata).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3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</a:rPr>
                <a:t>Ha a feltételünk logikailag igaznak bizonyul akkor az IF ágban lévő kódrész fog lefutni, máskülönben pedig az ELSE ágban lévő kódrész. A helyes működés érdekében viszont nem kötelező az ELSE ág használata.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endParaRPr lang="hu-HU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49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AC238659-2F60-4886-BDAF-ED55D91F5420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B00E53D9-901E-4B59-B60A-BFA9A8F52A35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973032DD-A795-4D40-8C12-BF9CA6E4CBA5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9506DEEF-08C9-46AD-9147-0EC0496FBD11}"/>
                </a:ext>
              </a:extLst>
            </p:cNvPr>
            <p:cNvSpPr txBox="1"/>
            <p:nvPr/>
          </p:nvSpPr>
          <p:spPr>
            <a:xfrm>
              <a:off x="3043086" y="2633715"/>
              <a:ext cx="541928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50000"/>
              </a:pPr>
              <a:r>
                <a:rPr lang="hu-HU" sz="1800" u="sng" dirty="0">
                  <a:solidFill>
                    <a:schemeClr val="bg1">
                      <a:lumMod val="95000"/>
                    </a:schemeClr>
                  </a:solidFill>
                </a:rPr>
                <a:t>Általános alakja</a:t>
              </a:r>
            </a:p>
            <a:p>
              <a:pPr algn="just">
                <a:buSzPct val="150000"/>
              </a:pPr>
              <a:endParaRPr lang="hu-HU" sz="1800" u="sng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just">
                <a:buSzPct val="150000"/>
              </a:pP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if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 ( &lt; logikai kifejezés &gt; )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{</a:t>
              </a:r>
            </a:p>
            <a:p>
              <a:pPr algn="just">
                <a:buSzPct val="150000"/>
              </a:pP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	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&lt;utasítás(ok)&gt;;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just">
                <a:buSzPct val="150000"/>
              </a:pP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}</a:t>
              </a:r>
              <a:endParaRPr lang="hu-HU" sz="14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just">
                <a:buSzPct val="150000"/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[ 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lse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{</a:t>
              </a:r>
            </a:p>
            <a:p>
              <a:pPr algn="just">
                <a:buSzPct val="150000"/>
              </a:pP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	&lt;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utasítás(ok)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&gt;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;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just">
                <a:buSzPct val="150000"/>
              </a:pP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}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35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B3CA19A6-5983-4EAD-B816-DF555315BE2C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696D4188-8102-418E-B5C0-23CE0A87B769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BBA15243-0008-49DD-A297-8976060C388B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862B54B-8460-46F4-B674-A8E4C53F0A37}"/>
                </a:ext>
              </a:extLst>
            </p:cNvPr>
            <p:cNvSpPr txBox="1"/>
            <p:nvPr/>
          </p:nvSpPr>
          <p:spPr>
            <a:xfrm>
              <a:off x="3043086" y="3079474"/>
              <a:ext cx="54192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következő pályán egy WHILE cikluson belül kell használnunk az IF – ELSE feltételes elágazást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megadott feltétel alapján mi kell megadnunk a végrehajtani kívánt kódrészeket amelyek ebben az esetben is a már jól megismert matematikai kifejezések lesznek, amelyek megvalósítják a karakterünk mozgatását.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29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47124C7A-2507-471E-9E13-6825C241B551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A9CD5B6-814C-458A-BF20-8DD84A06CD6F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708FE9F2-D644-47D2-9B66-4B517919EFC6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F0FABA58-676F-4D3F-9758-E132D82FC180}"/>
                </a:ext>
              </a:extLst>
            </p:cNvPr>
            <p:cNvSpPr txBox="1"/>
            <p:nvPr/>
          </p:nvSpPr>
          <p:spPr>
            <a:xfrm>
              <a:off x="3043086" y="2633715"/>
              <a:ext cx="541928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50000"/>
              </a:pPr>
              <a:r>
                <a:rPr lang="hu-HU" sz="1600" u="sng" dirty="0">
                  <a:solidFill>
                    <a:schemeClr val="bg1">
                      <a:lumMod val="95000"/>
                    </a:schemeClr>
                  </a:solidFill>
                </a:rPr>
                <a:t>A végtele ciklus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Abban az esetben ha a ciklusunk logikai feltételének egy olyan kifejezést adunk meg amely mindig logikailag igaz értéket fog adni, beszélhetünk végtelen ciklusról.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Ebben az esetben a ciklusunk, mint ahogy a neve is mutatja, „végtelenségig” fog futni, vagy addig amíg egy belső feltétel le nem állítja azt.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leállítás a „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break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”  utasítással tud megtörténni, amely lehetővé teszi a kiugrást bármely ciklusból.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54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2204568-93C4-4055-BAEF-3D788C52F924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970BF679-BCFC-49A3-9F65-D8B12AE4332F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164A69BC-C05A-4B11-8635-191EB20FCAF8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E35AF550-7888-40F1-81BE-899D2B08D1A8}"/>
                </a:ext>
              </a:extLst>
            </p:cNvPr>
            <p:cNvSpPr txBox="1"/>
            <p:nvPr/>
          </p:nvSpPr>
          <p:spPr>
            <a:xfrm>
              <a:off x="3043086" y="2864548"/>
              <a:ext cx="541928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Azokban az esetekben lehet indokolt a végtelen ciklusok használata, amikor előre nem tudjuk pontosan meghatározni, hogy hányszor kell elvégezzük a ciklus magjában található utasításokat.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Ezekben az esetben általában viszont ismerünk egy leállási feltételt amely ha igaz értéket vesz fel a „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break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” utasítással leállíthatjuk a ciklust.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endParaRPr lang="hu-HU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66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189090A5-CDD1-4C74-9CCE-35C3FFCE810B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BD2B6F5-0870-4D07-86D8-6FD9E8F73907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C358D93F-BB7E-4238-BBC6-054FACFAF2D2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7D872963-E74B-4C3A-A075-D7C92676FD84}"/>
                </a:ext>
              </a:extLst>
            </p:cNvPr>
            <p:cNvSpPr txBox="1"/>
            <p:nvPr/>
          </p:nvSpPr>
          <p:spPr>
            <a:xfrm>
              <a:off x="3043086" y="2864548"/>
              <a:ext cx="54192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Végtelen ciklust többféleképpen is elő tudunk állítani: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FOR ciklus esetében ha kihagyjuk a &lt;kif2&gt;-t vagyis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 a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</a:rPr>
                <a:t>ciklus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változó értékének vizsgálatát, vagy egy olyan kifejezést adunk meg amely mindig igaz lesz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WHILE ciklus esetében is akkor beszélhetünk végtelen ciklusról amikor a feltételnek egy mindig igaz értéket adunk meg. Például a 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while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(1) vagy 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while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(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true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) esetekben az 1 és a 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true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 értékek logikailag igaz értéket fognak visszaadni.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30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578622E1-AB91-406A-9BA2-C56581BD18B7}"/>
              </a:ext>
            </a:extLst>
          </p:cNvPr>
          <p:cNvGrpSpPr/>
          <p:nvPr/>
        </p:nvGrpSpPr>
        <p:grpSpPr>
          <a:xfrm>
            <a:off x="3164048" y="1928246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6B783F5E-BD25-4EAE-A2CF-5441F7C92433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6EAEF86C-840E-4249-965A-CFE8CA9197D6}"/>
                </a:ext>
              </a:extLst>
            </p:cNvPr>
            <p:cNvSpPr txBox="1"/>
            <p:nvPr/>
          </p:nvSpPr>
          <p:spPr>
            <a:xfrm>
              <a:off x="5299969" y="2192784"/>
              <a:ext cx="90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1</a:t>
              </a:r>
              <a:endParaRPr lang="hu-H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AEE33B2-3AAE-42D7-B53F-F13665C1D88B}"/>
                </a:ext>
              </a:extLst>
            </p:cNvPr>
            <p:cNvSpPr txBox="1"/>
            <p:nvPr/>
          </p:nvSpPr>
          <p:spPr>
            <a:xfrm>
              <a:off x="3043086" y="2787604"/>
              <a:ext cx="54192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50000"/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Négyféle parancs segítségével juthatunk el Cél pozícióba: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600" dirty="0" err="1">
                  <a:solidFill>
                    <a:schemeClr val="bg1">
                      <a:lumMod val="95000"/>
                    </a:schemeClr>
                  </a:solidFill>
                </a:rPr>
                <a:t>Forward</a:t>
              </a: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ez a parancs teszi lehetővé a karakterünk 	előre 	lépését. Az „előre” irány mindig arra van amerre a 	karakterünk aktuálisan néz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600" dirty="0" err="1">
                  <a:solidFill>
                    <a:schemeClr val="bg1">
                      <a:lumMod val="95000"/>
                    </a:schemeClr>
                  </a:solidFill>
                </a:rPr>
                <a:t>Turn</a:t>
              </a: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hu-HU" sz="1600" dirty="0" err="1">
                  <a:solidFill>
                    <a:schemeClr val="bg1">
                      <a:lumMod val="95000"/>
                    </a:schemeClr>
                  </a:solidFill>
                </a:rPr>
                <a:t>left</a:t>
              </a: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ez a parancs elfordítja a karakterünket balra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600" dirty="0" err="1">
                  <a:solidFill>
                    <a:schemeClr val="bg1">
                      <a:lumMod val="95000"/>
                    </a:schemeClr>
                  </a:solidFill>
                </a:rPr>
                <a:t>Turn</a:t>
              </a: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hu-HU" sz="1600" dirty="0" err="1">
                  <a:solidFill>
                    <a:schemeClr val="bg1">
                      <a:lumMod val="95000"/>
                    </a:schemeClr>
                  </a:solidFill>
                </a:rPr>
                <a:t>right</a:t>
              </a: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ez a parancs elfordítja a karakterünket jobbra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600" dirty="0" err="1">
                  <a:solidFill>
                    <a:schemeClr val="bg1">
                      <a:lumMod val="95000"/>
                    </a:schemeClr>
                  </a:solidFill>
                </a:rPr>
                <a:t>Turn</a:t>
              </a: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hu-HU" sz="1600" dirty="0" err="1">
                  <a:solidFill>
                    <a:schemeClr val="bg1">
                      <a:lumMod val="95000"/>
                    </a:schemeClr>
                  </a:solidFill>
                </a:rPr>
                <a:t>backward</a:t>
              </a: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ez a parancs visszafordítja a karakterünket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007D705E-0165-4D57-A2D0-BE524426F7AF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D829BFBE-A71E-4D99-99E1-8E588AA89F3B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351188BE-913B-4ED1-B8A9-E8CFFA59AA5B}"/>
                </a:ext>
              </a:extLst>
            </p:cNvPr>
            <p:cNvSpPr txBox="1"/>
            <p:nvPr/>
          </p:nvSpPr>
          <p:spPr>
            <a:xfrm>
              <a:off x="5299969" y="2192784"/>
              <a:ext cx="90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1</a:t>
              </a:r>
              <a:endParaRPr lang="hu-H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25DFFB15-0C4F-4465-B8C6-F007A4D0EEAA}"/>
                </a:ext>
              </a:extLst>
            </p:cNvPr>
            <p:cNvSpPr txBox="1"/>
            <p:nvPr/>
          </p:nvSpPr>
          <p:spPr>
            <a:xfrm>
              <a:off x="3043086" y="2756826"/>
              <a:ext cx="54192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A pálya sikeres teljesítése érdekében előre meg kell adnunk a lépések helyes sorrendjét majd utána a Start gomb lenyomásával tudjuk indítani a játékot.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Hiba esetén újra meg kell adnunk a helyesnek vélt lépés sorozatot.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Csak helyes megoldás esetén léphetünk tovább a következő pályára.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60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7FB2B42E-8E9A-4C78-8D2A-D014666CE771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3EF59138-F0C0-48FC-9EC5-C0A067F2A5EB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4A305583-A9BA-493D-A61A-97B0D4A0CF75}"/>
                </a:ext>
              </a:extLst>
            </p:cNvPr>
            <p:cNvSpPr txBox="1"/>
            <p:nvPr/>
          </p:nvSpPr>
          <p:spPr>
            <a:xfrm>
              <a:off x="5299969" y="2192784"/>
              <a:ext cx="90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1704FF98-F2F1-4659-BF66-E8E569283058}"/>
                </a:ext>
              </a:extLst>
            </p:cNvPr>
            <p:cNvSpPr txBox="1"/>
            <p:nvPr/>
          </p:nvSpPr>
          <p:spPr>
            <a:xfrm>
              <a:off x="3043086" y="3126158"/>
              <a:ext cx="54192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Ez a pálya is hasonló elvre épül mint az előző pálya. Viszont itt már mi kell kiválasszuk azokat a matematikai kifejezéseket amelyek lehetővé teszik a karakterünk számára a Cél sikeres elérését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58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5FAE9C5D-5E0F-4805-9322-EBE886DCCF65}"/>
              </a:ext>
            </a:extLst>
          </p:cNvPr>
          <p:cNvGrpSpPr/>
          <p:nvPr/>
        </p:nvGrpSpPr>
        <p:grpSpPr>
          <a:xfrm>
            <a:off x="2854334" y="2054081"/>
            <a:ext cx="5863904" cy="3238151"/>
            <a:chOff x="2854334" y="2054081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D5CCA883-79A8-4CCE-BC5E-D0ED3AF625AF}"/>
                </a:ext>
              </a:extLst>
            </p:cNvPr>
            <p:cNvSpPr/>
            <p:nvPr/>
          </p:nvSpPr>
          <p:spPr>
            <a:xfrm>
              <a:off x="2854334" y="2054081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E2495A1A-6276-404D-A6BC-59465C1B3551}"/>
                </a:ext>
              </a:extLst>
            </p:cNvPr>
            <p:cNvSpPr txBox="1"/>
            <p:nvPr/>
          </p:nvSpPr>
          <p:spPr>
            <a:xfrm>
              <a:off x="5299969" y="2192784"/>
              <a:ext cx="90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804B273E-AEC0-4101-9B02-6684F5357055}"/>
                </a:ext>
              </a:extLst>
            </p:cNvPr>
            <p:cNvSpPr txBox="1"/>
            <p:nvPr/>
          </p:nvSpPr>
          <p:spPr>
            <a:xfrm>
              <a:off x="3043086" y="3134547"/>
              <a:ext cx="54192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Ez a pálya is hasonló elvre épül mint az előző pálya. Viszont itt már mi kell kiválasszuk azokat a matematikai kifejezéseket amelyek lehetővé teszik a karakterünk számára a Cél sikeres elérését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10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0CEC314A-8064-4E5A-9524-2759C7E7E4C1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3AF21DF8-664B-4064-A2AC-6555CC7AA537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4AF0F9B2-C5EF-40C2-A2F0-EFADA5F9B63E}"/>
                </a:ext>
              </a:extLst>
            </p:cNvPr>
            <p:cNvSpPr txBox="1"/>
            <p:nvPr/>
          </p:nvSpPr>
          <p:spPr>
            <a:xfrm>
              <a:off x="5299969" y="2192784"/>
              <a:ext cx="90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30E33FCF-915D-4EF5-BA20-7D355208C821}"/>
                </a:ext>
              </a:extLst>
            </p:cNvPr>
            <p:cNvSpPr txBox="1"/>
            <p:nvPr/>
          </p:nvSpPr>
          <p:spPr>
            <a:xfrm>
              <a:off x="3043086" y="2879937"/>
              <a:ext cx="54192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Az előző pályán megfigyelhettük, hogy a kiválasztott parancsok megjelentek a pálya mellett és a Start gomb lenyomása után megjelentek a nekik megfelelő matematikai kifejezések is.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A pályákon az X irány jelenti a vízszintes haladást és az Y irány pedig a függőleges haladást.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55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3611D2A5-3E37-44CA-A31E-E03ADBAB723E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23AADCBF-5F81-4CF0-B9A8-C99C0D2CB5BE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4403606F-B086-4ED9-9B59-85C22BA1B9D2}"/>
                </a:ext>
              </a:extLst>
            </p:cNvPr>
            <p:cNvSpPr txBox="1"/>
            <p:nvPr/>
          </p:nvSpPr>
          <p:spPr>
            <a:xfrm>
              <a:off x="5299969" y="2192784"/>
              <a:ext cx="90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72A1967E-4D16-48EE-B910-2C90A14AA2C6}"/>
                </a:ext>
              </a:extLst>
            </p:cNvPr>
            <p:cNvSpPr txBox="1"/>
            <p:nvPr/>
          </p:nvSpPr>
          <p:spPr>
            <a:xfrm>
              <a:off x="3043086" y="3003047"/>
              <a:ext cx="54192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50000"/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Ezek alapján az irányítás a következőképpen fog kinézni: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X = X + 1: vízszintesen jobbra való elmozdulás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X = X – 1: vízszintesen balra való elmozdulás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Y = Y + 1: függőlegesen felfele való elmozdulás</a:t>
              </a:r>
            </a:p>
            <a:p>
              <a:pPr marL="742950" lvl="1" indent="-285750" algn="just">
                <a:buSzPct val="150000"/>
                <a:buBlip>
                  <a:blip r:embed="rId2"/>
                </a:buBlip>
              </a:pPr>
              <a:r>
                <a:rPr lang="hu-HU" sz="1600" dirty="0">
                  <a:solidFill>
                    <a:schemeClr val="bg1">
                      <a:lumMod val="95000"/>
                    </a:schemeClr>
                  </a:solidFill>
                </a:rPr>
                <a:t>Y = Y – 1: függőlegesen lefele való elmozdulás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71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CBB6675-5E88-4935-AB9F-56A40C37247F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569FDEA3-8D3B-4DF6-9B05-24FFA3151D07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9E29228E-0AD6-49E1-A783-C073FBB22953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  <a:p>
              <a:pPr algn="ctr"/>
              <a:r>
                <a:rPr lang="hu-HU" b="1" i="1" dirty="0">
                  <a:solidFill>
                    <a:schemeClr val="bg1">
                      <a:lumMod val="95000"/>
                    </a:schemeClr>
                  </a:solidFill>
                </a:rPr>
                <a:t>CIKLUSOK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CCA1D7BF-CD37-488A-ADB7-D3854CAA2430}"/>
                </a:ext>
              </a:extLst>
            </p:cNvPr>
            <p:cNvSpPr txBox="1"/>
            <p:nvPr/>
          </p:nvSpPr>
          <p:spPr>
            <a:xfrm>
              <a:off x="3043086" y="3064602"/>
              <a:ext cx="541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 </a:t>
              </a:r>
              <a:r>
                <a:rPr lang="hu-HU" sz="1400" b="1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ciklus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vagy </a:t>
              </a:r>
              <a:r>
                <a:rPr lang="hu-HU" sz="1400" b="1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iteráció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a 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számítógép-programozás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és az 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algoritmusok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egyik alapvető eszköze, amely az </a:t>
              </a:r>
              <a:r>
                <a:rPr lang="hu-HU" sz="1400" u="sng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ismétlődő tevékenységek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megvalósítására szolgál. 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 továbbiakban mi C/C++-os parancsokat fogunk használni.</a:t>
              </a:r>
              <a:endParaRPr lang="hu-HU" sz="14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endParaRPr lang="hu-HU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39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B59423A0-9355-4E27-A724-ED241A850CD8}"/>
              </a:ext>
            </a:extLst>
          </p:cNvPr>
          <p:cNvGrpSpPr/>
          <p:nvPr/>
        </p:nvGrpSpPr>
        <p:grpSpPr>
          <a:xfrm>
            <a:off x="2820778" y="2045692"/>
            <a:ext cx="5863904" cy="3238151"/>
            <a:chOff x="2820778" y="2045692"/>
            <a:chExt cx="5863904" cy="323815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CE96385D-2777-4EE0-A67A-A0A38CDEA3B4}"/>
                </a:ext>
              </a:extLst>
            </p:cNvPr>
            <p:cNvSpPr/>
            <p:nvPr/>
          </p:nvSpPr>
          <p:spPr>
            <a:xfrm>
              <a:off x="2820778" y="2045692"/>
              <a:ext cx="5863904" cy="3238151"/>
            </a:xfrm>
            <a:prstGeom prst="rect">
              <a:avLst/>
            </a:prstGeom>
            <a:solidFill>
              <a:srgbClr val="008D66"/>
            </a:solidFill>
            <a:ln>
              <a:solidFill>
                <a:srgbClr val="00846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CB0F4CAE-B169-4D2B-A52D-A763E0033981}"/>
                </a:ext>
              </a:extLst>
            </p:cNvPr>
            <p:cNvSpPr txBox="1"/>
            <p:nvPr/>
          </p:nvSpPr>
          <p:spPr>
            <a:xfrm>
              <a:off x="5299968" y="2192784"/>
              <a:ext cx="116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Level </a:t>
              </a:r>
              <a:r>
                <a:rPr lang="hu-HU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A6966FD6-B8ED-471A-BC0A-746E039F7AB1}"/>
                </a:ext>
              </a:extLst>
            </p:cNvPr>
            <p:cNvSpPr txBox="1"/>
            <p:nvPr/>
          </p:nvSpPr>
          <p:spPr>
            <a:xfrm>
              <a:off x="3043086" y="2562116"/>
              <a:ext cx="5419288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50000"/>
              </a:pPr>
              <a:r>
                <a:rPr lang="hu-HU" sz="1600" u="sng" dirty="0">
                  <a:solidFill>
                    <a:schemeClr val="bg1">
                      <a:lumMod val="95000"/>
                    </a:schemeClr>
                  </a:solidFill>
                </a:rPr>
                <a:t>Számláló ciklus – FOR ciklus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for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 ciklusunkat három kifejezésre oszthatjuk és ezeket ‚ ; ’ karakterrel választjuk el egymástól. 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Az első kifejezés (&lt;kif1&gt;) egy hozzárendelés, amely által a ciklusváltozó kezdőértéket kap.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második kifejezés (&lt;kif2&gt;) egy összehasonlítás, amely azt vizsgálja, hogy a ciklusváltozó nem haladta-e meg a végső értéket. 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harmadik kifejezés (&lt;kif3&gt;) a ciklusváltozó léptetésére szolgál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A &lt;M&gt;-</a:t>
              </a:r>
              <a:r>
                <a:rPr lang="hu-HU" sz="1400" dirty="0" err="1">
                  <a:solidFill>
                    <a:schemeClr val="bg1">
                      <a:lumMod val="95000"/>
                    </a:schemeClr>
                  </a:solidFill>
                </a:rPr>
                <a:t>et</a:t>
              </a:r>
              <a:r>
                <a:rPr lang="hu-HU" sz="1400" dirty="0">
                  <a:solidFill>
                    <a:schemeClr val="bg1">
                      <a:lumMod val="95000"/>
                    </a:schemeClr>
                  </a:solidFill>
                </a:rPr>
                <a:t> pedig ciklusmagnak nevezzük. Ezt fogja a ciklusunk (&lt;végsőérték&gt; - &lt;kezdőérték&gt;) - szer végrehajtani.</a:t>
              </a:r>
            </a:p>
            <a:p>
              <a:pPr marL="285750" indent="-285750" algn="just">
                <a:buSzPct val="150000"/>
                <a:buBlip>
                  <a:blip r:embed="rId2"/>
                </a:buBlip>
              </a:pPr>
              <a:endParaRPr lang="hu-HU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4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1027</Words>
  <Application>Microsoft Office PowerPoint</Application>
  <PresentationFormat>Szélesvásznú</PresentationFormat>
  <Paragraphs>90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Zsolt Köllő</dc:creator>
  <cp:lastModifiedBy>Zsolt Köllő</cp:lastModifiedBy>
  <cp:revision>31</cp:revision>
  <dcterms:created xsi:type="dcterms:W3CDTF">2021-06-20T15:03:27Z</dcterms:created>
  <dcterms:modified xsi:type="dcterms:W3CDTF">2021-06-20T18:05:47Z</dcterms:modified>
</cp:coreProperties>
</file>