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1"/>
  </p:handoutMasterIdLst>
  <p:sldIdLst>
    <p:sldId id="256" r:id="rId2"/>
    <p:sldId id="308" r:id="rId3"/>
    <p:sldId id="309" r:id="rId4"/>
    <p:sldId id="311" r:id="rId5"/>
    <p:sldId id="313" r:id="rId6"/>
    <p:sldId id="310" r:id="rId7"/>
    <p:sldId id="323" r:id="rId8"/>
    <p:sldId id="307" r:id="rId9"/>
    <p:sldId id="296" r:id="rId10"/>
    <p:sldId id="295" r:id="rId11"/>
    <p:sldId id="294" r:id="rId12"/>
    <p:sldId id="301" r:id="rId13"/>
    <p:sldId id="302" r:id="rId14"/>
    <p:sldId id="314" r:id="rId15"/>
    <p:sldId id="315" r:id="rId16"/>
    <p:sldId id="320" r:id="rId17"/>
    <p:sldId id="303" r:id="rId18"/>
    <p:sldId id="304" r:id="rId19"/>
    <p:sldId id="326" r:id="rId20"/>
    <p:sldId id="305" r:id="rId21"/>
    <p:sldId id="319" r:id="rId22"/>
    <p:sldId id="321" r:id="rId23"/>
    <p:sldId id="298" r:id="rId24"/>
    <p:sldId id="322" r:id="rId25"/>
    <p:sldId id="316" r:id="rId26"/>
    <p:sldId id="317" r:id="rId27"/>
    <p:sldId id="318" r:id="rId28"/>
    <p:sldId id="306" r:id="rId29"/>
    <p:sldId id="324" r:id="rId3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300CCB-BBA8-4800-BE05-0CC379D387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8064647-BD23-47ED-9123-D3A27A9285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78A398B-7BC1-4A60-9AD3-D418EE3B3B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1E2A9F9-989D-4ED3-84F5-D651F16685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CACF89C-6CE0-4802-BF60-B4FD0AB186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498D28C4-D101-4B06-8E09-D5A21F3F183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FCD21EC-42FF-499B-98EC-4E7E49740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064D2398-5BCD-4800-A602-C6D317A2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0325E680-3A61-4A0A-A9DA-473529C3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7C58040B-9ECB-4097-95FD-46AF6CEDC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6494EABE-E15C-4197-B77C-D487AB223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C70A87DE-157E-4284-945D-A02C6862F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2C36AF87-F2B2-4E8A-84BA-2E4D40D2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2AEFC9EA-6A39-4D60-AEDA-C95DBFFCC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5775998D-2B8B-4D3F-AF53-E22661CF11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45AC40C-C61B-4188-A962-8BD59202DC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E8A55907-C16C-42CB-B0EA-A62B4D459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08057E4-B22C-4B68-8A31-350943236D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075F0F8C-DF72-48ED-A439-D172E62830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8DC45FB2-6CF9-486D-87D5-F71BB2AFEE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2BCC87-B06F-4EE8-A330-7061EBBAD7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0BC6-E641-4A25-8488-25267B22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E5AE9-86B7-47B7-B0EA-1079E0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240AD-F806-4962-B7BF-349C1B87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75CDB-C36B-4938-AD36-6CC0E23A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E5457-9542-4E46-8DEC-5F41EE5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E94A8-6E6B-4AAE-8466-12456687E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61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359387-8087-4ABA-A67C-C2FDC851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8D703-E40E-4478-BA8A-4C34C6FFA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3EDC5-C15D-4215-B7CA-955DCBC1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57AA-EDB2-4711-BEC3-395BCF1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910DA-5D5A-4435-BBBC-C2EBA584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F232D-3752-44CE-8711-869D4F013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44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6AF3E-6A56-4825-A290-40FBCB3A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4C8B8-F98B-48F3-8B48-7F2B9B17B4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03AC9-00B4-4DD8-BA56-05598BEE3F6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22B25CE-9850-42AB-914C-E1D1FBBCE2A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EF7E14-B344-4A7D-8D59-7C6C5E0D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53B27CB-CA08-48D5-AAA4-9740D1D1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3CA3EC-3A37-4757-9C0C-88A74B6A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1581A9F-2595-442E-91ED-36E9171748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57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D49F3-8A29-4F2B-A75F-8FC6268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0969681C-AFCB-4697-A88C-5900480B271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C836C-E07C-4B2C-9BAD-FCD504B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D8824-2EF6-434E-8628-B41ED321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D1802-6EBE-40FA-AC1F-5B9AAD0B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F4643C-C16C-4F83-88D8-FD5104F9A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08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96EFE-8417-4ACB-83B9-49770DA9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9168A-21E6-4D6D-96C8-9D188E5B0E6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6AF12-DCBE-4258-9ED1-B5AA1943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043D9-BA3E-4809-B8A7-B066DD1A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22073-7423-4ECE-92CD-41CBFB9E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8C83C-2105-47DB-A457-B90FC5FD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283CF8-70B8-4653-BC22-529397FD93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0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5944F-6807-4C6C-8F93-A40192C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13A45-079E-454F-8925-733A8D77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0FA32-5249-4295-9174-277DFC13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FCDC7-27E9-4AA0-B572-09E5A319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04B69-158A-4D3C-AD48-183E90B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24924-4A3A-48AD-9C45-A1F3D21D32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64E2C-2149-4875-8D02-519F6875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21E7F-41B0-4365-B43E-8C274F29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482-9775-4989-8443-624C6393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86860-B982-4063-9A41-753356AC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FAA9F-EB50-4F72-B55B-8E474832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16925-56B2-4D66-A4A7-018387774A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9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ECF82-E0DD-40CC-B213-E5A8CF68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20E43-EC2C-45C6-B9AE-3236D0D2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89A2C-E1E3-4999-AB5F-8E1E2F24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587CD-07F1-4EA3-B2DD-993C0480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D427-5030-4552-8566-B878DA4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58AF9-4851-4277-9B46-07F8FE0F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72BF-EDD9-4C63-82D0-EE4D777B02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5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EDEC-A172-4BAB-B2F9-403FA73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73F15-5B66-4234-ACD9-9509D7C0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EA918-5B17-4DA7-A187-9DD42267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60A3A-5B23-4269-BD94-E2A8FB00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24CD7-30CC-48DA-8C26-9DDA43F10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B68B3-AFCD-4281-8C7F-9DF50BCA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3CA0E-3251-46E5-8D4E-8F7F2EB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6902B-2B72-464D-8750-2E7140FB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0916-C0D2-4135-B5A7-DCB26B4C4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1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2931B-F0B8-4E0C-9FD1-F8D230CF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19A2F-1BAE-4F9E-9362-6A761E39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C5D21B-27AC-401C-B765-032D52A0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CCAF0-CE15-4AE1-BC51-82EF0E9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53D7B-348A-4D28-8E91-E5C162FC0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4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94067B-0B8D-4B6F-AEB4-BF755DB9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C1FCA-301C-4522-A3CC-7798F498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F4ED8-3F7A-4F43-B5A1-08D90526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1765B-65CB-4320-B0CC-148F8525C9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96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85DA9-686B-4D46-95AA-7D4F900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C8C74-E6E9-4017-9DC4-CFB5E2EF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C705B-09E7-4284-B222-63D04963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ADADA-A366-4865-A659-CFEA746B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91C16-20DA-4DD8-9A6C-21C6C8C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FD13D-EE7C-4ECE-8E6E-FB63E2E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B7C46-8B1E-4297-BE9A-F9A2314D9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7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F348D-2E57-4DB0-9DCF-D68AB0C3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50EB20-FED6-43C1-99CE-C1E200009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8856D-F312-4B8B-AF9B-E636E6C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15B4B-AC30-46D5-8160-6F550194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842ED-7791-4141-A469-2D6D5B29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FBC11-AD78-4EA1-92AB-1179C1A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8A0DF-178A-4505-A0C6-A307F2FDA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06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5CC9504-68FD-4269-8A1A-B60C565576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755AE8F-EE76-49C9-8A20-C73D7D4C79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89ABB9E-814D-41A7-B1FC-218F597740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74CF970-1627-4715-B0B8-4D09A88BA5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8C30DA4-4126-4EF9-9A73-60E74458D0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1C6A06A-D627-4A37-AE92-6538B3EEDA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32B2790-08C4-4CB3-B9FF-E2FDA3FC6F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1C0D2DA-E14F-4C99-ACD1-59187ADB0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595F2A0D-EB20-42DA-8068-87A53A660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2585417-DD8B-422D-92DD-E02857AF4F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30AD595-0875-49DB-9E42-DF1135DFC3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328AC2C-BDA7-4E8C-B59D-A1979C4170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FA69FC-31B5-46EF-8266-01FDCF792B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06E4CB-0453-4B1D-8296-B6D4731164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Declarations and Expressions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2A3CFB-C756-4B52-9E5D-3E63712ABC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FDD094C-00D6-4B15-9B08-177E93EA1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Declaration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1D76E47-3B55-49A1-BB9E-D1993160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3F8310C-EE55-45F7-90B5-DBFAD664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7B24E3F-8B63-45B8-8625-C17BCA32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$?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B63D416A-1270-4096-A799-D085FC2E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#@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55CECFB4-B273-40E3-B1FB-F6CF5941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&amp;^</a:t>
            </a:r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A4C5B9F3-F99C-435A-922C-157AC7B6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!~</a:t>
            </a:r>
          </a:p>
        </p:txBody>
      </p: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8E2331B6-1DFE-4BA4-AAA7-7712AACE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@$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F0E75D2C-9452-48D7-BC01-A4E7FCB0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73742" name="Rectangle 14">
            <a:extLst>
              <a:ext uri="{FF2B5EF4-FFF2-40B4-BE49-F238E27FC236}">
                <a16:creationId xmlns:a16="http://schemas.microsoft.com/office/drawing/2014/main" id="{E80267DC-E2F3-4E2C-9FCA-CD8DA1C8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2C98509-BBA4-48A4-9956-DCAB98B4F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Initialization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E3084E2-8469-4AE7-8FF6-4CA5248A0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for (int j=0; j&lt;5; j++)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    a[j] = j*j;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EC254DB-0AE8-4B4F-BDC5-01D9ABA6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7D00550C-F4CA-45ED-8188-CACF1EB2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C679CAF9-FE7C-4E75-ABF1-CFC0DE06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91791475-0EEE-4BBA-95B0-F5872212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FBA3D70-B4B7-4CEE-8352-EA9E29E9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C4B4640F-CE6C-4110-B680-385B76C0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16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0AA27780-CBF7-41B3-BB88-ABB5B3EB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851E97CC-2CED-4B0C-8443-ED62FAC6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729E458-A879-4149-A477-5CBC2BEC7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Arithmetic Operators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BCDB2B-AA29-42D1-B552-F84373F231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0900" name="Group 4">
            <a:extLst>
              <a:ext uri="{FF2B5EF4-FFF2-40B4-BE49-F238E27FC236}">
                <a16:creationId xmlns:a16="http://schemas.microsoft.com/office/drawing/2014/main" id="{76F7EEBF-A744-48B6-8229-8B4AF67E0B0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57400" y="2133600"/>
          <a:ext cx="3810000" cy="43891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39598652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68118282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Operator: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4922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02695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–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840539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*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2824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/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42439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%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0112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39027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939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6B827E9-CA04-4B3C-9840-B1231D628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7229FE-82C3-47CA-B61F-F365978D3E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1972" name="Group 52">
            <a:extLst>
              <a:ext uri="{FF2B5EF4-FFF2-40B4-BE49-F238E27FC236}">
                <a16:creationId xmlns:a16="http://schemas.microsoft.com/office/drawing/2014/main" id="{9EB054B7-BD89-4C3A-98CC-5E4974F18A3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09800" y="1905000"/>
          <a:ext cx="3810000" cy="487640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4763977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76489362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Operator: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6122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7933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62020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91395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0392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==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0779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!=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5225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&amp;&amp;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5785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|| 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||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546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!x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09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54EBE14-3C1D-4EE6-845C-79353927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4D30AEE-19B6-4121-84F7-E790DAA54C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r>
              <a:rPr lang="en-US" altLang="zh-CN" dirty="0"/>
              <a:t>Boolean operators are short-circuit</a:t>
            </a:r>
          </a:p>
          <a:p>
            <a:pPr lvl="1"/>
            <a:r>
              <a:rPr lang="en-US" altLang="zh-CN" dirty="0"/>
              <a:t>Computations stop as soon as true or false is known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if((3&gt;2) || (x=8));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x’s value? 8 or 9?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C7EBC7E-0EDB-4C10-9A03-77643BD55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54E2A34-6723-421E-AF2E-148F986B3F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another example on &amp;&amp;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if((1&lt;0) &amp;&amp; (x=8));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x’s value? 8 or 9?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more fancy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 &amp;&amp; 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]!=0){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A63605B-68D1-4753-80D4-BFD37C58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!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60E0020-256B-49B9-9272-FA5B7F497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Not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!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 converts 0 to 1, and non-zero values to 0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if(!a){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reads “if a does not hold”, then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be equivalent with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if(0 == a)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we’d see more examples later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BA505D0-A92B-4C7F-865F-0147DBD74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Increment and Decrement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69F8868-2A2F-44F9-9084-A38C9C053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n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== 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 == 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9526364-866E-4B96-A2A3-E275F359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1200"/>
            <a:ext cx="36179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n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++n;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== 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 ==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6F0A6B7-4199-4822-A883-195E6F64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Bitwise Operators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E99A42E-A589-4DD9-A479-4D6535ADE2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4006" name="Group 38">
            <a:extLst>
              <a:ext uri="{FF2B5EF4-FFF2-40B4-BE49-F238E27FC236}">
                <a16:creationId xmlns:a16="http://schemas.microsoft.com/office/drawing/2014/main" id="{C1C98C08-DC31-4780-BAA3-7DA062F20CB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57400" y="2133600"/>
          <a:ext cx="3810000" cy="38709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67346718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446616769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Name: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8885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9788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376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^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45316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&lt;&lt;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43299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&gt;&gt;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45172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0314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E433700-E2F1-4D4D-97F4-2D12BC701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Bitwise Operators Example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96F9708-7A73-4CBB-946C-8F571A91C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count num of 1’s in an integer 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count(int x){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num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y = (unsigned int)x;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while(y){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if(y &amp; 0x1)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  num++;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y &gt;&gt;=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num;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63B2A74-69C5-4C9E-A1E9-B368ECE2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20D1C99-E0B7-4545-94A9-8266EB038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Variable declaration</a:t>
            </a:r>
          </a:p>
          <a:p>
            <a:pPr lvl="1"/>
            <a:r>
              <a:rPr lang="en-US" altLang="zh-CN" sz="2400"/>
              <a:t>the way to introduce variables into programs</a:t>
            </a:r>
          </a:p>
          <a:p>
            <a:r>
              <a:rPr lang="en-US" altLang="zh-CN" sz="2800"/>
              <a:t>Operators</a:t>
            </a:r>
          </a:p>
          <a:p>
            <a:pPr lvl="1"/>
            <a:r>
              <a:rPr lang="en-US" altLang="zh-CN" sz="2400"/>
              <a:t>do some useful operations on variables and constants</a:t>
            </a:r>
          </a:p>
          <a:p>
            <a:r>
              <a:rPr lang="en-US" altLang="zh-CN" sz="2800"/>
              <a:t>Expressions</a:t>
            </a:r>
          </a:p>
          <a:p>
            <a:pPr lvl="1"/>
            <a:r>
              <a:rPr lang="en-US" altLang="zh-CN" sz="2400"/>
              <a:t>form complex expressions with variables, operators, constants and other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5D9D752-0381-4397-B15F-10F02AD08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Operators and Expressions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DF16692-FA36-45F6-B9DA-6099D7115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Assignment is a special kind of expression, so the following code fragment is legal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(“%d\n”, x=999);</a:t>
            </a:r>
          </a:p>
          <a:p>
            <a:r>
              <a:rPr lang="en-US" altLang="zh-CN" sz="2800" dirty="0"/>
              <a:t>Other kind of assignment expressions are of the form: </a:t>
            </a:r>
            <a:r>
              <a:rPr lang="en-US" altLang="zh-CN" sz="2800" dirty="0">
                <a:solidFill>
                  <a:schemeClr val="folHlink"/>
                </a:solidFill>
              </a:rPr>
              <a:t>e1 </a:t>
            </a:r>
            <a:r>
              <a:rPr lang="en-US" altLang="zh-CN" sz="2800" i="1" dirty="0">
                <a:solidFill>
                  <a:schemeClr val="folHlink"/>
                </a:solidFill>
              </a:rPr>
              <a:t>op=</a:t>
            </a:r>
            <a:r>
              <a:rPr lang="en-US" altLang="zh-CN" sz="2800" dirty="0">
                <a:solidFill>
                  <a:schemeClr val="folHlink"/>
                </a:solidFill>
              </a:rPr>
              <a:t> e2</a:t>
            </a:r>
          </a:p>
          <a:p>
            <a:pPr lvl="1"/>
            <a:r>
              <a:rPr lang="en-US" altLang="zh-CN" sz="2400" dirty="0"/>
              <a:t>Equivalent to: </a:t>
            </a:r>
            <a:r>
              <a:rPr lang="en-US" altLang="zh-CN" sz="2400" dirty="0">
                <a:solidFill>
                  <a:schemeClr val="folHlink"/>
                </a:solidFill>
              </a:rPr>
              <a:t>e1 = e1 op e2</a:t>
            </a:r>
          </a:p>
          <a:p>
            <a:pPr lvl="1"/>
            <a:r>
              <a:rPr lang="en-US" altLang="zh-CN" sz="2400" dirty="0"/>
              <a:t>Example: </a:t>
            </a:r>
            <a:r>
              <a:rPr lang="en-US" altLang="zh-CN" sz="2400" dirty="0">
                <a:solidFill>
                  <a:schemeClr val="folHlink"/>
                </a:solidFill>
              </a:rPr>
              <a:t>x += 9; ====&gt; x = x + 9;</a:t>
            </a:r>
          </a:p>
          <a:p>
            <a:pPr lvl="1"/>
            <a:r>
              <a:rPr lang="en-US" altLang="zh-CN" sz="2400" dirty="0"/>
              <a:t>See the text for a complete list of </a:t>
            </a:r>
            <a:r>
              <a:rPr lang="en-US" altLang="zh-CN" sz="2400" i="1" dirty="0"/>
              <a:t>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50CDDA3-A87E-4BCC-8BA4-73C47DD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Operators and Expressions 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1038D6C-C6A7-4089-91B2-99FF1DD9E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examples on assignment operators: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a, b, c;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 = b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 = (b = 9) + (c = 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 = (b = 9) / (c = 3);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even as the arguments of function calls: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a,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= sum(a = 1, b = 2);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79344CAD-984B-45B0-A00C-2C4E5A328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Expressions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8B7B210-2DE4-403E-8C34-ABB66D8FE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if(a &gt;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max = 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max =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provides a more succinct way to do this: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 = (a&gt;b)? a: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general form 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e1? e2: e3;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if e1 evaluates to true, then evaluates e2,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else evaluates e3.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F1106C8-45AD-43A9-BEA8-FC9A76020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A1CF03F-1D30-4CE9-94ED-B54E54EDC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When the type of some expression is not compatible with the one expected, automatic type conversion occurs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 from our previous code: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all of c, ‘0’ and ‘9’ are automatic converted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into integer values by the compiler: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if((c&gt;=‘0’) &amp;&amp; (c&lt;=‘9’))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a[c-’0’]++;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1BB3ADF-8CD3-4D2A-A3F4-8A03C170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86ADA34-511B-42B9-83A6-6129D6457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Generally, there are two kinds of automatic cast:</a:t>
            </a:r>
          </a:p>
          <a:p>
            <a:pPr lvl="1"/>
            <a:r>
              <a:rPr lang="en-US" altLang="zh-CN"/>
              <a:t>cast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big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smaller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ones</a:t>
            </a:r>
          </a:p>
          <a:p>
            <a:pPr lvl="2"/>
            <a:r>
              <a:rPr lang="en-US" altLang="zh-CN"/>
              <a:t>long ==&gt; int</a:t>
            </a:r>
          </a:p>
          <a:p>
            <a:pPr lvl="1"/>
            <a:r>
              <a:rPr lang="en-US" altLang="zh-CN"/>
              <a:t>cast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small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bigger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ones</a:t>
            </a:r>
          </a:p>
          <a:p>
            <a:pPr lvl="2"/>
            <a:r>
              <a:rPr lang="en-US" altLang="zh-CN"/>
              <a:t>char ==&gt; int</a:t>
            </a:r>
          </a:p>
          <a:p>
            <a:r>
              <a:rPr lang="en-US" altLang="zh-CN"/>
              <a:t>The former is not always safe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06A629D-03B3-4C31-89B8-570E0D3DA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6CF0719-8BEB-4106-BECE-DF5A3810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>
                <a:latin typeface="Courier New" panose="02070309020205020404" pitchFamily="49" charset="0"/>
              </a:rPr>
              <a:t>The general scheme for “safe” cast is: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C839B762-B456-4316-B188-FE91DE64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double</a:t>
            </a: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84AFCDE7-094E-428E-B2E7-8E0F5C23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float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264DA0D4-045B-4E2E-8B2B-AE59BFE1B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long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0D211946-67F8-4E88-84CF-648DE43C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unsigned</a:t>
            </a:r>
          </a:p>
        </p:txBody>
      </p:sp>
      <p:sp>
        <p:nvSpPr>
          <p:cNvPr id="101387" name="Rectangle 11">
            <a:extLst>
              <a:ext uri="{FF2B5EF4-FFF2-40B4-BE49-F238E27FC236}">
                <a16:creationId xmlns:a16="http://schemas.microsoft.com/office/drawing/2014/main" id="{4D0BFE2A-79BE-4D51-8B04-1051BF0BC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96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int</a:t>
            </a: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D45B6C06-C874-4D91-8269-CA45749B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96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char</a:t>
            </a:r>
          </a:p>
        </p:txBody>
      </p:sp>
      <p:sp>
        <p:nvSpPr>
          <p:cNvPr id="101389" name="AutoShape 13">
            <a:extLst>
              <a:ext uri="{FF2B5EF4-FFF2-40B4-BE49-F238E27FC236}">
                <a16:creationId xmlns:a16="http://schemas.microsoft.com/office/drawing/2014/main" id="{BB72D4EA-1CD0-488E-A09C-46E62CBF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AutoShape 14">
            <a:extLst>
              <a:ext uri="{FF2B5EF4-FFF2-40B4-BE49-F238E27FC236}">
                <a16:creationId xmlns:a16="http://schemas.microsoft.com/office/drawing/2014/main" id="{7D231B35-F661-4043-AADF-0AA9BAB5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1" name="AutoShape 15">
            <a:extLst>
              <a:ext uri="{FF2B5EF4-FFF2-40B4-BE49-F238E27FC236}">
                <a16:creationId xmlns:a16="http://schemas.microsoft.com/office/drawing/2014/main" id="{4D7E2450-D9DB-46E0-A93E-D0C38FF8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2" name="AutoShape 16">
            <a:extLst>
              <a:ext uri="{FF2B5EF4-FFF2-40B4-BE49-F238E27FC236}">
                <a16:creationId xmlns:a16="http://schemas.microsoft.com/office/drawing/2014/main" id="{6B60ACF7-121B-46E6-BF28-3250FE67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3" name="AutoShape 17">
            <a:extLst>
              <a:ext uri="{FF2B5EF4-FFF2-40B4-BE49-F238E27FC236}">
                <a16:creationId xmlns:a16="http://schemas.microsoft.com/office/drawing/2014/main" id="{B05F4AD2-9A05-4B6A-93CC-5A4244BC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3246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8F67480-0062-475D-B651-A2683029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F2169A6-B6DC-406B-B9A0-2660E39D0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Dirty simple? However, it’s more subtle than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it first looks. Consider: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 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-1;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unsigned int j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&lt; j)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(“Never reach here, :-( 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(“Shoot myself in the foot\n”);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89A3FE5-8C65-4DF6-9148-65CDBCC32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D8D69CB-78BE-4C99-A98E-FC8E8024F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expect the compiler will always behave as you desire</a:t>
            </a:r>
          </a:p>
          <a:p>
            <a:pPr>
              <a:lnSpc>
                <a:spcPct val="90000"/>
              </a:lnSpc>
            </a:pPr>
            <a:r>
              <a:rPr lang="en-US" altLang="zh-CN"/>
              <a:t>Two general principals: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Always use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 as strong as possible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your basic protection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One reason for strong type system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popularity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Make use of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conversion explicitly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To make clear what we are doing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631D0B1-A264-4EE9-B48A-BD59A0A33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Explicit Type Cast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3F78A26-5F04-4D18-A449-7B1F7D796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General form of explicit type conversion: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(type)expression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converts the expression’s type to </a:t>
            </a:r>
            <a:r>
              <a:rPr lang="en-US" altLang="zh-CN" sz="2000" b="1" i="1" dirty="0">
                <a:latin typeface="Courier New" panose="02070309020205020404" pitchFamily="49" charset="0"/>
              </a:rPr>
              <a:t>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examples: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(int)3333.14;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c = (char)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a[(int)2.71] = 99;</a:t>
            </a:r>
          </a:p>
          <a:p>
            <a:r>
              <a:rPr lang="en-US" altLang="zh-CN" sz="2800" dirty="0"/>
              <a:t>As we see, data precision may be changed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848B317-C9C8-4D73-A416-C72BC4729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Safety Issue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5A2D562-54AE-4E81-83F7-9F03FDEC3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Type conversion is an infamous source of C programs bugs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especially with pointers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(int *)999 will send your passwd to BillG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800"/>
              <a:t>Any serious and well-designed C program should use type conversion really rarely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General principle: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do NOT use it,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always use the explicit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3968B52-AF31-4709-9D77-C4F2300B4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21BE9D0-1D4B-4229-9842-6D51EAB06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Variable formation rules: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consists of one or more letter or digit, (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_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counts as a letter)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starts with a letter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lower and upper cases are distinct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different from key words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It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common practice not to start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_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variable names in C library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Choose informative variable names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Compare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sldj_wdwp_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with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name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DBD8C8D-C5FC-4E59-B695-1E8CCB157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and Constants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747E5CF-10A3-42C2-A4C1-9A84119161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</a:p>
        </p:txBody>
      </p:sp>
      <p:graphicFrame>
        <p:nvGraphicFramePr>
          <p:cNvPr id="93296" name="Group 112">
            <a:extLst>
              <a:ext uri="{FF2B5EF4-FFF2-40B4-BE49-F238E27FC236}">
                <a16:creationId xmlns:a16="http://schemas.microsoft.com/office/drawing/2014/main" id="{3F6E3AB2-6489-45D7-8417-5CCB593FD925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85800" y="2286000"/>
          <a:ext cx="7772400" cy="413035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64378819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390570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8461401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type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7253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40058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97,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71052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suffixes: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97L, 999l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2084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suffixes: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97.0f, 2.5e-2F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408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97.0, 2.5e-2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11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099690D-BFE6-4D7A-A478-CE9948983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and Constants(2)</a:t>
            </a:r>
          </a:p>
        </p:txBody>
      </p:sp>
      <p:graphicFrame>
        <p:nvGraphicFramePr>
          <p:cNvPr id="97320" name="Group 40">
            <a:extLst>
              <a:ext uri="{FF2B5EF4-FFF2-40B4-BE49-F238E27FC236}">
                <a16:creationId xmlns:a16="http://schemas.microsoft.com/office/drawing/2014/main" id="{0EADEE5C-55EF-4E76-BFA8-2CFBCEF9BA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209800"/>
          <a:ext cx="7772400" cy="3799143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4608369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94203457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24362423"/>
                    </a:ext>
                  </a:extLst>
                </a:gridCol>
              </a:tblGrid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starts with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05, 013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674517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hexadecimal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starts with 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0x5, 0x13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67349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escape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\ooo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\xhh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19969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“…”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hello, world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9205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 boolean { NO, YES };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6095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862F493-E786-46A9-A202-077668599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Declaration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94A546C-FE0B-4933-8AFC-F01D93F44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C obeys the variable use-after-declaration rule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Variable declarations consists of these parts: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Type name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Variable list (may only one)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initialization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Ex: </a:t>
            </a:r>
            <a:r>
              <a:rPr lang="en-US" altLang="zh-CN" sz="2400" dirty="0">
                <a:solidFill>
                  <a:srgbClr val="0432FF"/>
                </a:solidFill>
              </a:rPr>
              <a:t>int x, y, z;   double f;  char c = </a:t>
            </a:r>
            <a:r>
              <a:rPr lang="en-US" altLang="zh-CN" sz="2400" dirty="0">
                <a:solidFill>
                  <a:srgbClr val="0432FF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400" dirty="0">
                <a:solidFill>
                  <a:srgbClr val="0432FF"/>
                </a:solidFill>
              </a:rPr>
              <a:t>c</a:t>
            </a:r>
            <a:r>
              <a:rPr lang="en-US" altLang="zh-CN" sz="2400" dirty="0">
                <a:solidFill>
                  <a:srgbClr val="0432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0432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Type qualifiers: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signed, unsigned (default is signed), const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D206FB3-AAB4-4F17-BCE5-9AFC4F4F3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Variable Declaration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6CC0F9C-1850-428D-88B3-0230F0362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low, high;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line[1000];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pi = 3.14;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const double e = 2.71;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const char digits[] = “0123456789abcdef”;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84C99DD-D00D-4B2A-AD10-30C1D6430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Declaration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C314FAC-898B-4C17-8A04-60B67237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declaration makes clear a variable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type, size and allocates memory for 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BB604B5C-9185-4003-9412-013BBC72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$#*@?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F92578FC-C8F5-4BEC-A66F-A593BDB4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2D55877-0671-4A14-AA9C-5C11C96AD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Initialization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0FB85BA-B87D-4576-A08E-46CE7B77C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Programmers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duty to initialize that memory space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ECDA2EF1-DB85-4FB2-B125-652EC7A1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0CA4623D-7A23-4B46-9F3F-1761910F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1854</TotalTime>
  <Words>1387</Words>
  <Application>Microsoft Macintosh PowerPoint</Application>
  <PresentationFormat>全屏显示(4:3)</PresentationFormat>
  <Paragraphs>325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Tahoma</vt:lpstr>
      <vt:lpstr>Wingdings</vt:lpstr>
      <vt:lpstr>Blends</vt:lpstr>
      <vt:lpstr>Declarations and Expressions</vt:lpstr>
      <vt:lpstr>Overview</vt:lpstr>
      <vt:lpstr>Variables</vt:lpstr>
      <vt:lpstr>Types and Constants</vt:lpstr>
      <vt:lpstr>Types and Constants(2)</vt:lpstr>
      <vt:lpstr>Variable Declaration</vt:lpstr>
      <vt:lpstr>Sample Variable Declaration</vt:lpstr>
      <vt:lpstr>Variable Declaration</vt:lpstr>
      <vt:lpstr>Variable Initialization</vt:lpstr>
      <vt:lpstr>Array Declaration</vt:lpstr>
      <vt:lpstr>Array Initialization</vt:lpstr>
      <vt:lpstr>Arithmetic Operators</vt:lpstr>
      <vt:lpstr>Relational and Logical Operators</vt:lpstr>
      <vt:lpstr>Relational and Logical Operators</vt:lpstr>
      <vt:lpstr>Relational and Logical Operators</vt:lpstr>
      <vt:lpstr>“!”</vt:lpstr>
      <vt:lpstr>Increment and Decrement</vt:lpstr>
      <vt:lpstr>Bitwise Operators</vt:lpstr>
      <vt:lpstr>Bitwise Operators Example</vt:lpstr>
      <vt:lpstr>Assignment Operators and Expressions </vt:lpstr>
      <vt:lpstr>Assignment Operators and Expressions </vt:lpstr>
      <vt:lpstr>Conditional Expressions</vt:lpstr>
      <vt:lpstr>Type Conversion (Cast)</vt:lpstr>
      <vt:lpstr>Type Conversion (Cast)</vt:lpstr>
      <vt:lpstr>Type Conversion (Cast)</vt:lpstr>
      <vt:lpstr>Type Conversion (Cast)</vt:lpstr>
      <vt:lpstr>Type Conversion (Cast)</vt:lpstr>
      <vt:lpstr>Explicit Type Cast</vt:lpstr>
      <vt:lpstr>Safety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</dc:title>
  <dc:subject>Baojian Hua</dc:subject>
  <dc:creator>admin</dc:creator>
  <cp:lastModifiedBy>Microsoft Office User</cp:lastModifiedBy>
  <cp:revision>1287</cp:revision>
  <cp:lastPrinted>1601-01-01T00:00:00Z</cp:lastPrinted>
  <dcterms:created xsi:type="dcterms:W3CDTF">1601-01-01T00:00:00Z</dcterms:created>
  <dcterms:modified xsi:type="dcterms:W3CDTF">2023-09-07T08:14:14Z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