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3"/>
  </p:handoutMasterIdLst>
  <p:sldIdLst>
    <p:sldId id="256" r:id="rId2"/>
    <p:sldId id="310" r:id="rId3"/>
    <p:sldId id="347" r:id="rId4"/>
    <p:sldId id="311" r:id="rId5"/>
    <p:sldId id="327" r:id="rId6"/>
    <p:sldId id="280" r:id="rId7"/>
    <p:sldId id="348" r:id="rId8"/>
    <p:sldId id="349" r:id="rId9"/>
    <p:sldId id="350" r:id="rId10"/>
    <p:sldId id="328" r:id="rId11"/>
    <p:sldId id="352" r:id="rId12"/>
    <p:sldId id="351" r:id="rId13"/>
    <p:sldId id="329" r:id="rId14"/>
    <p:sldId id="339" r:id="rId15"/>
    <p:sldId id="340" r:id="rId16"/>
    <p:sldId id="341" r:id="rId17"/>
    <p:sldId id="343" r:id="rId18"/>
    <p:sldId id="344" r:id="rId19"/>
    <p:sldId id="330" r:id="rId20"/>
    <p:sldId id="345" r:id="rId21"/>
    <p:sldId id="336" r:id="rId22"/>
    <p:sldId id="316" r:id="rId23"/>
    <p:sldId id="331" r:id="rId24"/>
    <p:sldId id="346" r:id="rId25"/>
    <p:sldId id="353" r:id="rId26"/>
    <p:sldId id="332" r:id="rId27"/>
    <p:sldId id="333" r:id="rId28"/>
    <p:sldId id="334" r:id="rId29"/>
    <p:sldId id="337" r:id="rId30"/>
    <p:sldId id="338" r:id="rId31"/>
    <p:sldId id="335" r:id="rId3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EECFD6-56EC-134B-B849-3AA3DA0CF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39EAA53-D7B0-4142-81DE-C22DBA81B8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1F96ECA-72E2-CD42-81E8-15542635DA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EC1ADF7-2BB7-0147-AB38-CE5E8B9D14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1349706-DCC4-1548-8138-4186AD90DD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01235CA-0AB6-054E-9398-06DF5C1B4A8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0089B0C5-98DD-4142-ACC4-998F5FB2E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FE07484F-6849-8244-B616-156F63EA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37E01CEB-62AB-644E-8399-16AA06772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C0DA5A4-ADF6-7A4F-8D96-E9821287A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FD2B850-A586-CC45-8223-62613FE5E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1896290D-FBB4-CC44-9A18-824CC62F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D38EDE2B-FFA4-DE4A-8593-DB0783D05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3A7F978-0C0C-5743-891D-780BE6E8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83A9BB3-0767-504D-962C-73AA675E7F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C2E3233E-FDF6-4840-92D8-C90DD45B45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1801405-6974-E342-997A-A840EA0D3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806A32C-B6E6-6A44-A36F-765B682590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EF1BDF17-3730-D545-95F5-02AF91E2AC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0A31B7C5-89C5-E648-9126-3ABF03FDB8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73A61C-4139-074B-B23F-23505A6453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C7A9-627D-8D45-956F-B2DEB0BF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83BC4-EDE1-B645-912F-346C2EA6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EB9C-2ADB-104B-8006-639A825B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6A9D5-C98D-7B4E-A9D2-A469E3F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49EE0-D250-FF40-A154-AD1EE247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A3E3E-E0DB-E04A-BFAA-C4B994620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1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CDF16-9956-D84B-A6E0-09C272470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3879-000A-4F40-B033-86EC4F86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C6AE8-9746-EA4E-90AE-2551AC03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F815D-63D8-4C48-812D-1EFABCA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1B07D-3BC4-A14D-B09C-60A49118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C426C-793B-B543-9288-BE089D39B4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9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D89A-66EE-6740-8FBA-BF652BB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C917C-44F5-B046-A434-D97CBCF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42FB-217D-8042-B4C0-768A1B9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12BA0-B965-B940-9E3D-0997876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D870C-F7D2-1B41-A4E8-5BEE4993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59F68-1BB7-0142-BB3E-04E9DED4A5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3678-E886-A247-A5BB-108A1BF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7F73F-558E-0349-B2CA-A7487AF2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517CE-0DAF-814B-9E25-52532B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B3D6E-8B79-F845-996E-844C6E8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E808F-C674-5B42-AC30-369C664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713EE-521B-D643-9607-BF64E349B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3711-C90E-214F-9BF0-3BF446E7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5A23E-43AF-1E44-842B-5DDBABB3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5EF8B-A4CE-B147-8005-309ECA18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31F78-4FA2-D144-B0C6-BAEFC984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345D8-A92D-F743-8E38-3B35DC40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54551-B551-114B-914D-9E042199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D3530-4771-594D-9187-902CB6CD5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0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5625-DA48-6A4D-B052-367C0CEB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96D50-15BB-894B-99B7-3476B687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0DDA-28BC-DF4B-8A11-0C66447A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B6837-DF41-B342-8F05-22092FFE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50EAD-38EB-C34C-B654-087AC1021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7B2AD-9C85-BA4F-9765-1FFD13F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3E637-8DC9-3745-AF47-39CAAFB1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D571B-7333-0646-9BDB-BFE12AA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BE60C-AC3F-A544-939F-B38AB9F79A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6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DD33B-9EA0-C049-BCB5-BC0D2C2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C8E8E-0327-1644-A25F-7CC52E17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D90B1-E63B-6B4D-8414-EBBFCCB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C71C3-A841-354A-9195-D97CA5F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F74B3-6B2F-6944-8269-ED7826D3D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4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06D80-3810-3E46-8E4D-2BD26C50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9E5CA-5F89-2740-96A9-09AA6165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8715B-D649-5248-80EF-32A9648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28417-4A47-6C48-8FDE-18F613230A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46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D7CC-DC5D-4143-94A2-637FDA4A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12B1F-F735-084A-A8FE-2619D5D4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903A7-E037-F343-83F7-CFCECA3F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EA13B-D37C-8F44-A4C7-392A5FA6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C9A73-FAD3-7645-9D1D-B32BB75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1A08A-DDE0-1045-A30C-B607800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309A3-D5F8-E44F-8F2D-AD080A2D63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ED524-7496-8F40-A1F8-32B5B4F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47F18-3365-2649-A91B-92C84A59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EB871-F7D7-814F-9252-DE29EB83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34226-C5BA-224C-B044-1F202605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E4175-DECB-5440-9AE6-B773949C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425FA-2093-034C-BFD7-E0A20A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9453-128B-394A-97A5-69ED67DAF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1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E656B1-FFC4-D349-A395-D8AEC229C3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CFB528-A20D-EC48-8565-619E316F6C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A7E5366-BA7C-8048-AAE0-9D240AE5B2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E9972D-0C82-8B44-BDCF-9B86C71B65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A61FC46-C677-F046-A8F9-A6C00BE769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1EF165B-FC98-0B43-B68A-7FBA00F427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F08DAA4-D046-2B44-B2A9-5C6EACD626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E181203-D214-C244-86AB-4F09C8A0C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8CA2D0C-8A65-7148-9DC1-3409F3EF7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2C1C177-1B16-9543-9E57-CF08B242E6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94E8FAA-B45D-7B4B-903C-FD388DD85D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84256E26-BE58-3D46-89D0-7918D0683E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B0E128-B658-9640-9816-193E24A9A8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275F8C-68BC-0C4C-8588-D37F8BE05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 Module System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27C633C-72ED-3645-A68D-2974E6DD3F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132F8618-7683-B848-BAB7-E637B6ED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Third Try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6DEB080F-02B9-0648-986E-07CFC5908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62820" name="AutoShape 4">
            <a:extLst>
              <a:ext uri="{FF2B5EF4-FFF2-40B4-BE49-F238E27FC236}">
                <a16:creationId xmlns:a16="http://schemas.microsoft.com/office/drawing/2014/main" id="{4C6E6BC9-E9E8-D444-8F7D-21D6113C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2821" name="AutoShape 5">
            <a:extLst>
              <a:ext uri="{FF2B5EF4-FFF2-40B4-BE49-F238E27FC236}">
                <a16:creationId xmlns:a16="http://schemas.microsoft.com/office/drawing/2014/main" id="{AA2ABCD5-FBEC-874B-B13D-FFE40113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 …</a:t>
            </a:r>
          </a:p>
        </p:txBody>
      </p:sp>
      <p:sp>
        <p:nvSpPr>
          <p:cNvPr id="162822" name="Line 6">
            <a:extLst>
              <a:ext uri="{FF2B5EF4-FFF2-40B4-BE49-F238E27FC236}">
                <a16:creationId xmlns:a16="http://schemas.microsoft.com/office/drawing/2014/main" id="{65841B68-F27A-7046-BCF5-9765E9E02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3" name="Line 7">
            <a:extLst>
              <a:ext uri="{FF2B5EF4-FFF2-40B4-BE49-F238E27FC236}">
                <a16:creationId xmlns:a16="http://schemas.microsoft.com/office/drawing/2014/main" id="{5B4AA6BE-4C9F-B246-BA58-E186CDFBC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87D5A394-4092-194A-B547-702AD2A0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C5B513A7-E4E3-0C46-84B8-E02CFD4A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CD46CD9D-D9AF-A64A-8452-7E5CF81C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  <p:bldP spid="1628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E6D9A7B-38C5-8A49-8554-26AA521D3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Pitfalls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A628A9D0-BB25-C24F-B8D3-90C2D660C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8420" name="AutoShape 4">
            <a:extLst>
              <a:ext uri="{FF2B5EF4-FFF2-40B4-BE49-F238E27FC236}">
                <a16:creationId xmlns:a16="http://schemas.microsoft.com/office/drawing/2014/main" id="{B0B91E95-7E0D-CF43-8DCE-53A7D65F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8421" name="AutoShape 5">
            <a:extLst>
              <a:ext uri="{FF2B5EF4-FFF2-40B4-BE49-F238E27FC236}">
                <a16:creationId xmlns:a16="http://schemas.microsoft.com/office/drawing/2014/main" id="{B5DFC911-0DC6-8545-B454-B708103A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 …</a:t>
            </a:r>
          </a:p>
        </p:txBody>
      </p:sp>
      <p:sp>
        <p:nvSpPr>
          <p:cNvPr id="188422" name="Line 6">
            <a:extLst>
              <a:ext uri="{FF2B5EF4-FFF2-40B4-BE49-F238E27FC236}">
                <a16:creationId xmlns:a16="http://schemas.microsoft.com/office/drawing/2014/main" id="{6BF75AC2-67F1-D444-BECE-5BE7C48E9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3" name="Line 7">
            <a:extLst>
              <a:ext uri="{FF2B5EF4-FFF2-40B4-BE49-F238E27FC236}">
                <a16:creationId xmlns:a16="http://schemas.microsoft.com/office/drawing/2014/main" id="{06BB1F92-4CFF-2C48-9D7A-FA1F8CE85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AutoShape 8">
            <a:extLst>
              <a:ext uri="{FF2B5EF4-FFF2-40B4-BE49-F238E27FC236}">
                <a16:creationId xmlns:a16="http://schemas.microsoft.com/office/drawing/2014/main" id="{895DF106-DBC8-1A4B-BE96-9CE87044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8425" name="Text Box 9">
            <a:extLst>
              <a:ext uri="{FF2B5EF4-FFF2-40B4-BE49-F238E27FC236}">
                <a16:creationId xmlns:a16="http://schemas.microsoft.com/office/drawing/2014/main" id="{0A9715DB-9A4C-A14B-83FF-136FB319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6344D0-49A5-1041-AE47-494E133F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Version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C281D8B1-BBE1-994D-8099-9BA0BE9F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7396" name="AutoShape 4">
            <a:extLst>
              <a:ext uri="{FF2B5EF4-FFF2-40B4-BE49-F238E27FC236}">
                <a16:creationId xmlns:a16="http://schemas.microsoft.com/office/drawing/2014/main" id="{D489A7BF-A37B-C54A-BB28-B911F444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87397" name="AutoShape 5">
            <a:extLst>
              <a:ext uri="{FF2B5EF4-FFF2-40B4-BE49-F238E27FC236}">
                <a16:creationId xmlns:a16="http://schemas.microsoft.com/office/drawing/2014/main" id="{9AB47ABE-9FE8-A346-8443-0FEBE561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83649B4B-E174-804B-ADF2-5EDD66529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399" name="Line 7">
            <a:extLst>
              <a:ext uri="{FF2B5EF4-FFF2-40B4-BE49-F238E27FC236}">
                <a16:creationId xmlns:a16="http://schemas.microsoft.com/office/drawing/2014/main" id="{60C120D6-4AB3-E94C-A829-DCED33E57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0" name="AutoShape 8">
            <a:extLst>
              <a:ext uri="{FF2B5EF4-FFF2-40B4-BE49-F238E27FC236}">
                <a16:creationId xmlns:a16="http://schemas.microsoft.com/office/drawing/2014/main" id="{14BA4CB0-0144-D14C-A6E8-BA9C0413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754F86E6-1B5D-0C4D-8509-6443E007B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Preprocessing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F6DE4E1A-0217-9B48-BFC2-C72E02C4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Take source files (.c .h), generate intermediate files</a:t>
            </a:r>
          </a:p>
          <a:p>
            <a:pPr lvl="1"/>
            <a:r>
              <a:rPr lang="en-US" altLang="zh-CN" sz="2400"/>
              <a:t>file inclusion</a:t>
            </a:r>
          </a:p>
          <a:p>
            <a:pPr lvl="1"/>
            <a:r>
              <a:rPr lang="en-US" altLang="zh-CN" sz="2400"/>
              <a:t>Macro substitution</a:t>
            </a:r>
          </a:p>
          <a:p>
            <a:pPr lvl="1"/>
            <a:r>
              <a:rPr lang="en-US" altLang="zh-CN" sz="2400"/>
              <a:t>comments removal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lvl="1"/>
            <a:r>
              <a:rPr lang="en-US" altLang="zh-CN" sz="2400"/>
              <a:t>afterwards, no header file needed any more</a:t>
            </a:r>
          </a:p>
          <a:p>
            <a:r>
              <a:rPr lang="en-US" altLang="zh-CN" sz="2800"/>
              <a:t>So, what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the role of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.h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files?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5CE97A8-43BC-B342-8DE6-F205AA6D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7F382C4-EEDD-A547-A3DF-70A19B62D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4084" name="AutoShape 4">
            <a:extLst>
              <a:ext uri="{FF2B5EF4-FFF2-40B4-BE49-F238E27FC236}">
                <a16:creationId xmlns:a16="http://schemas.microsoft.com/office/drawing/2014/main" id="{41B36AC8-9AC4-6F4C-9B33-7395E3A2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4085" name="AutoShape 5">
            <a:extLst>
              <a:ext uri="{FF2B5EF4-FFF2-40B4-BE49-F238E27FC236}">
                <a16:creationId xmlns:a16="http://schemas.microsoft.com/office/drawing/2014/main" id="{898FCA7F-1488-474C-A337-07C56D4C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24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086" name="Line 6">
            <a:extLst>
              <a:ext uri="{FF2B5EF4-FFF2-40B4-BE49-F238E27FC236}">
                <a16:creationId xmlns:a16="http://schemas.microsoft.com/office/drawing/2014/main" id="{CF63FC11-3924-CF4E-B174-6D3847E4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457200" cy="1905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Line 7">
            <a:extLst>
              <a:ext uri="{FF2B5EF4-FFF2-40B4-BE49-F238E27FC236}">
                <a16:creationId xmlns:a16="http://schemas.microsoft.com/office/drawing/2014/main" id="{8F40012B-F710-7946-B643-066D37615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AutoShape 8">
            <a:extLst>
              <a:ext uri="{FF2B5EF4-FFF2-40B4-BE49-F238E27FC236}">
                <a16:creationId xmlns:a16="http://schemas.microsoft.com/office/drawing/2014/main" id="{423E984C-64CB-4F4B-B46A-A61696E7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4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1AD404D-911B-3E4C-AB01-3B1911920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BC91558-2ABF-BA41-BD71-98FF0B209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5108" name="AutoShape 4">
            <a:extLst>
              <a:ext uri="{FF2B5EF4-FFF2-40B4-BE49-F238E27FC236}">
                <a16:creationId xmlns:a16="http://schemas.microsoft.com/office/drawing/2014/main" id="{9A6D3965-41A9-A044-9374-CDC40679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5109" name="AutoShape 5">
            <a:extLst>
              <a:ext uri="{FF2B5EF4-FFF2-40B4-BE49-F238E27FC236}">
                <a16:creationId xmlns:a16="http://schemas.microsoft.com/office/drawing/2014/main" id="{11C35779-348A-F84B-80DC-11EA6BBD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5110" name="Line 6">
            <a:extLst>
              <a:ext uri="{FF2B5EF4-FFF2-40B4-BE49-F238E27FC236}">
                <a16:creationId xmlns:a16="http://schemas.microsoft.com/office/drawing/2014/main" id="{AC9E9FF5-C0CF-9B40-8AE2-22F6A7CF2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1" name="Line 7">
            <a:extLst>
              <a:ext uri="{FF2B5EF4-FFF2-40B4-BE49-F238E27FC236}">
                <a16:creationId xmlns:a16="http://schemas.microsoft.com/office/drawing/2014/main" id="{C59F916A-C2DB-2244-BFB3-6BA8B9A9E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2" name="AutoShape 8">
            <a:extLst>
              <a:ext uri="{FF2B5EF4-FFF2-40B4-BE49-F238E27FC236}">
                <a16:creationId xmlns:a16="http://schemas.microsoft.com/office/drawing/2014/main" id="{9EB878C1-A51A-AE4C-A73B-F56540D0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5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3FBB82E-821A-EA48-BEE1-6E3304F95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05E4F9F-29EE-9343-A8B3-0BF59FA35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6132" name="AutoShape 4">
            <a:extLst>
              <a:ext uri="{FF2B5EF4-FFF2-40B4-BE49-F238E27FC236}">
                <a16:creationId xmlns:a16="http://schemas.microsoft.com/office/drawing/2014/main" id="{D812AE12-D624-D547-B865-8B84A643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6133" name="AutoShape 5">
            <a:extLst>
              <a:ext uri="{FF2B5EF4-FFF2-40B4-BE49-F238E27FC236}">
                <a16:creationId xmlns:a16="http://schemas.microsoft.com/office/drawing/2014/main" id="{78AF7124-8360-B949-AD22-6BC95E19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4" name="Line 6">
            <a:extLst>
              <a:ext uri="{FF2B5EF4-FFF2-40B4-BE49-F238E27FC236}">
                <a16:creationId xmlns:a16="http://schemas.microsoft.com/office/drawing/2014/main" id="{EF9E225C-147F-B84B-9EF3-C6C2311B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5" name="Line 7">
            <a:extLst>
              <a:ext uri="{FF2B5EF4-FFF2-40B4-BE49-F238E27FC236}">
                <a16:creationId xmlns:a16="http://schemas.microsoft.com/office/drawing/2014/main" id="{5F830D91-7B12-AC4B-BEB0-89609D0B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6" name="AutoShape 8">
            <a:extLst>
              <a:ext uri="{FF2B5EF4-FFF2-40B4-BE49-F238E27FC236}">
                <a16:creationId xmlns:a16="http://schemas.microsoft.com/office/drawing/2014/main" id="{0BCF902C-D956-184E-BF38-3F8CF541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7" name="Line 9">
            <a:extLst>
              <a:ext uri="{FF2B5EF4-FFF2-40B4-BE49-F238E27FC236}">
                <a16:creationId xmlns:a16="http://schemas.microsoft.com/office/drawing/2014/main" id="{09802AC4-CE1C-F348-8770-30ADC20CF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0480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F78DF98-C79F-D64D-B912-24BD8951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C0C7106-E5B6-564B-B426-2C65D06D2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8180" name="AutoShape 4">
            <a:extLst>
              <a:ext uri="{FF2B5EF4-FFF2-40B4-BE49-F238E27FC236}">
                <a16:creationId xmlns:a16="http://schemas.microsoft.com/office/drawing/2014/main" id="{E9FFFC1B-FD29-F84C-8F91-67915087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8181" name="AutoShape 5">
            <a:extLst>
              <a:ext uri="{FF2B5EF4-FFF2-40B4-BE49-F238E27FC236}">
                <a16:creationId xmlns:a16="http://schemas.microsoft.com/office/drawing/2014/main" id="{D4EF6814-84F0-8E48-8C65-8963AA6B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8182" name="Line 6">
            <a:extLst>
              <a:ext uri="{FF2B5EF4-FFF2-40B4-BE49-F238E27FC236}">
                <a16:creationId xmlns:a16="http://schemas.microsoft.com/office/drawing/2014/main" id="{85EBBAEF-4EE3-2545-B635-78B04C3FE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7">
            <a:extLst>
              <a:ext uri="{FF2B5EF4-FFF2-40B4-BE49-F238E27FC236}">
                <a16:creationId xmlns:a16="http://schemas.microsoft.com/office/drawing/2014/main" id="{DB10EC0B-6ADF-6047-A736-2DF5A74DB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4" name="AutoShape 8">
            <a:extLst>
              <a:ext uri="{FF2B5EF4-FFF2-40B4-BE49-F238E27FC236}">
                <a16:creationId xmlns:a16="http://schemas.microsoft.com/office/drawing/2014/main" id="{98A0C46E-C7E8-DD49-A3B3-BB241BA0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A06B1143-0533-CE42-961A-FB2B50531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56C0C2B-D420-D74A-85AB-01C4E968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9204" name="AutoShape 4">
            <a:extLst>
              <a:ext uri="{FF2B5EF4-FFF2-40B4-BE49-F238E27FC236}">
                <a16:creationId xmlns:a16="http://schemas.microsoft.com/office/drawing/2014/main" id="{3E4B1014-7C26-9947-92A8-92BD69C3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9205" name="AutoShape 5">
            <a:extLst>
              <a:ext uri="{FF2B5EF4-FFF2-40B4-BE49-F238E27FC236}">
                <a16:creationId xmlns:a16="http://schemas.microsoft.com/office/drawing/2014/main" id="{EB3914FC-8D46-1C49-A264-9A80492F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6" name="Line 6">
            <a:extLst>
              <a:ext uri="{FF2B5EF4-FFF2-40B4-BE49-F238E27FC236}">
                <a16:creationId xmlns:a16="http://schemas.microsoft.com/office/drawing/2014/main" id="{B02CE4A2-D845-454A-80E9-DF25082A4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7" name="Line 7">
            <a:extLst>
              <a:ext uri="{FF2B5EF4-FFF2-40B4-BE49-F238E27FC236}">
                <a16:creationId xmlns:a16="http://schemas.microsoft.com/office/drawing/2014/main" id="{9A95339F-00C5-AE48-9503-007DA7A3B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8" name="AutoShape 8">
            <a:extLst>
              <a:ext uri="{FF2B5EF4-FFF2-40B4-BE49-F238E27FC236}">
                <a16:creationId xmlns:a16="http://schemas.microsoft.com/office/drawing/2014/main" id="{5C5BC8E3-C4AF-274E-B7C4-2AF58AC1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9" name="AutoShape 9">
            <a:extLst>
              <a:ext uri="{FF2B5EF4-FFF2-40B4-BE49-F238E27FC236}">
                <a16:creationId xmlns:a16="http://schemas.microsoft.com/office/drawing/2014/main" id="{B8E1E0C3-317F-084A-8B08-C02BA1D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2438400" cy="2362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2" y="15492"/>
                </a:moveTo>
                <a:cubicBezTo>
                  <a:pt x="18376" y="14121"/>
                  <a:pt x="18900" y="12481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8" y="2700"/>
                  <a:pt x="7478" y="3223"/>
                  <a:pt x="6107" y="4197"/>
                </a:cubicBezTo>
                <a:close/>
                <a:moveTo>
                  <a:pt x="4197" y="6107"/>
                </a:moveTo>
                <a:cubicBezTo>
                  <a:pt x="3223" y="7478"/>
                  <a:pt x="2700" y="9118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1" y="18900"/>
                  <a:pt x="14121" y="18376"/>
                  <a:pt x="15492" y="1740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F618F4C2-9383-A74B-BA5E-4E6720981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41AD7DFD-D193-F94D-B99E-49438521A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binary object files (.obj)</a:t>
            </a:r>
          </a:p>
          <a:p>
            <a:pPr lvl="1"/>
            <a:r>
              <a:rPr lang="en-US" altLang="zh-CN"/>
              <a:t>object files in assembly or binary</a:t>
            </a:r>
          </a:p>
          <a:p>
            <a:pPr lvl="1"/>
            <a:r>
              <a:rPr lang="en-US" altLang="zh-CN"/>
              <a:t>may involve several intermediate phases</a:t>
            </a:r>
          </a:p>
          <a:p>
            <a:pPr lvl="2"/>
            <a:r>
              <a:rPr lang="en-US" altLang="zh-CN"/>
              <a:t>analysis</a:t>
            </a:r>
          </a:p>
          <a:p>
            <a:pPr lvl="2"/>
            <a:r>
              <a:rPr lang="en-US" altLang="zh-CN"/>
              <a:t>optimizations</a:t>
            </a:r>
          </a:p>
          <a:p>
            <a:pPr lvl="2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2D67108-C426-C245-99AF-2EB4EFC49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Systems are Large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846A9EE-CFFE-5942-B847-1831D568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Practical software systems tend to be large and complex:</a:t>
            </a:r>
          </a:p>
          <a:p>
            <a:pPr lvl="1"/>
            <a:r>
              <a:rPr lang="en-US" altLang="zh-CN"/>
              <a:t>Linux kernel consists of ~1000K LOC</a:t>
            </a:r>
          </a:p>
          <a:p>
            <a:r>
              <a:rPr lang="en-US" altLang="zh-CN"/>
              <a:t>So the general principals in designing large (even small) software systems are:</a:t>
            </a:r>
          </a:p>
          <a:p>
            <a:pPr lvl="1"/>
            <a:r>
              <a:rPr lang="en-US" altLang="zh-CN"/>
              <a:t>dividing into manageable smaller ones</a:t>
            </a:r>
          </a:p>
          <a:p>
            <a:pPr lvl="1"/>
            <a:r>
              <a:rPr lang="en-US" altLang="zh-CN"/>
              <a:t>separating specification (interface) from code (implementation)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751649D-9A82-3A45-BE0E-3E6D36FCB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4991A9B-0134-D846-9413-9A2C81423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0229" name="AutoShape 5">
            <a:extLst>
              <a:ext uri="{FF2B5EF4-FFF2-40B4-BE49-F238E27FC236}">
                <a16:creationId xmlns:a16="http://schemas.microsoft.com/office/drawing/2014/main" id="{E1C136B4-0E2F-054C-AC46-6933E5C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2" name="AutoShape 8">
            <a:extLst>
              <a:ext uri="{FF2B5EF4-FFF2-40B4-BE49-F238E27FC236}">
                <a16:creationId xmlns:a16="http://schemas.microsoft.com/office/drawing/2014/main" id="{3C0A1532-3214-3B43-9F29-200A4083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4" name="Line 10">
            <a:extLst>
              <a:ext uri="{FF2B5EF4-FFF2-40B4-BE49-F238E27FC236}">
                <a16:creationId xmlns:a16="http://schemas.microsoft.com/office/drawing/2014/main" id="{5A81FD6E-0AAC-BA4E-935E-60FA2561B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5" name="Line 11">
            <a:extLst>
              <a:ext uri="{FF2B5EF4-FFF2-40B4-BE49-F238E27FC236}">
                <a16:creationId xmlns:a16="http://schemas.microsoft.com/office/drawing/2014/main" id="{FD1E0E20-F5DB-E041-A6E4-B07850108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6" name="AutoShape 12">
            <a:extLst>
              <a:ext uri="{FF2B5EF4-FFF2-40B4-BE49-F238E27FC236}">
                <a16:creationId xmlns:a16="http://schemas.microsoft.com/office/drawing/2014/main" id="{771CE176-B3BD-BA47-AB0A-85C96A8E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0237" name="AutoShape 13">
            <a:extLst>
              <a:ext uri="{FF2B5EF4-FFF2-40B4-BE49-F238E27FC236}">
                <a16:creationId xmlns:a16="http://schemas.microsoft.com/office/drawing/2014/main" id="{1AF33CCF-B2DF-564B-B34F-D15366A7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 animBg="1"/>
      <p:bldP spid="1802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0309D5A-982D-E144-A1AC-C412B6C26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04372E8-1B11-4F42-A451-0BFDF8CEC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Object files often called relocatable</a:t>
            </a:r>
          </a:p>
          <a:p>
            <a:pPr lvl="1"/>
            <a:r>
              <a:rPr lang="en-US" altLang="zh-CN"/>
              <a:t>they are incomplete</a:t>
            </a:r>
          </a:p>
          <a:p>
            <a:pPr lvl="2"/>
            <a:r>
              <a:rPr lang="en-US" altLang="zh-CN"/>
              <a:t>function names, extern variables, etc.</a:t>
            </a:r>
          </a:p>
          <a:p>
            <a:r>
              <a:rPr lang="en-US" altLang="zh-CN"/>
              <a:t>Linking the process of linking all object files together</a:t>
            </a:r>
          </a:p>
          <a:p>
            <a:pPr lvl="1"/>
            <a:r>
              <a:rPr lang="en-US" altLang="zh-CN"/>
              <a:t>resolve reference to external entities</a:t>
            </a:r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E67046A-F880-BD49-9DD6-FAF18C6E3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1E0C2CD-1246-F544-8CB1-4A91B95E5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Object files are incomplete: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49513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791205-A8FD-144C-B1A4-BBEFA7FE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8" name="AutoShape 14">
            <a:extLst>
              <a:ext uri="{FF2B5EF4-FFF2-40B4-BE49-F238E27FC236}">
                <a16:creationId xmlns:a16="http://schemas.microsoft.com/office/drawing/2014/main" id="{6339C10B-CBDB-3149-8D1B-9EEA5DC0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area(…)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printf(…)</a:t>
            </a:r>
          </a:p>
        </p:txBody>
      </p:sp>
      <p:sp>
        <p:nvSpPr>
          <p:cNvPr id="149520" name="Line 16">
            <a:extLst>
              <a:ext uri="{FF2B5EF4-FFF2-40B4-BE49-F238E27FC236}">
                <a16:creationId xmlns:a16="http://schemas.microsoft.com/office/drawing/2014/main" id="{07CE3353-30F7-304A-8E28-23E61EC9A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50520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1" name="Line 17">
            <a:extLst>
              <a:ext uri="{FF2B5EF4-FFF2-40B4-BE49-F238E27FC236}">
                <a16:creationId xmlns:a16="http://schemas.microsoft.com/office/drawing/2014/main" id="{A4F8B796-B8FF-6D46-A3CC-C8472922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AutoShap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1946AC-DD7A-594C-95A7-5D8D49D85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620393D-0818-6248-9298-D2508654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093C6DC2-2A10-9949-A4E1-1A959F3D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Resolve external references: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65894" name="AutoShape 6">
            <a:extLst>
              <a:ext uri="{FF2B5EF4-FFF2-40B4-BE49-F238E27FC236}">
                <a16:creationId xmlns:a16="http://schemas.microsoft.com/office/drawing/2014/main" id="{52F03FDB-037B-434A-88EC-F3482385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area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printf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D6C8E07D-092E-DB44-B240-AA7A41A02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6" name="Line 8">
            <a:extLst>
              <a:ext uri="{FF2B5EF4-FFF2-40B4-BE49-F238E27FC236}">
                <a16:creationId xmlns:a16="http://schemas.microsoft.com/office/drawing/2014/main" id="{FC2B26F8-DDE0-D246-AF6F-BA94D44F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8" name="AutoShape 10">
            <a:extLst>
              <a:ext uri="{FF2B5EF4-FFF2-40B4-BE49-F238E27FC236}">
                <a16:creationId xmlns:a16="http://schemas.microsoft.com/office/drawing/2014/main" id="{C0CB70FE-9AF7-1741-BC97-C4943F95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area: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  <p:sp>
        <p:nvSpPr>
          <p:cNvPr id="165899" name="AutoShape 11">
            <a:extLst>
              <a:ext uri="{FF2B5EF4-FFF2-40B4-BE49-F238E27FC236}">
                <a16:creationId xmlns:a16="http://schemas.microsoft.com/office/drawing/2014/main" id="{61C5E01B-E2C9-1442-9B90-BF0ED8C2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printf.o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3842415-C3FA-A647-865B-266BCF16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6F5EA2D9-1047-BC49-8C80-C1EDE319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1252" name="AutoShape 4">
            <a:extLst>
              <a:ext uri="{FF2B5EF4-FFF2-40B4-BE49-F238E27FC236}">
                <a16:creationId xmlns:a16="http://schemas.microsoft.com/office/drawing/2014/main" id="{EB17969B-A148-1242-9562-AC23F79C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3" name="AutoShape 5">
            <a:extLst>
              <a:ext uri="{FF2B5EF4-FFF2-40B4-BE49-F238E27FC236}">
                <a16:creationId xmlns:a16="http://schemas.microsoft.com/office/drawing/2014/main" id="{EE21F8B7-24BC-664B-B1DF-F15D7AD0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4" name="Line 6">
            <a:extLst>
              <a:ext uri="{FF2B5EF4-FFF2-40B4-BE49-F238E27FC236}">
                <a16:creationId xmlns:a16="http://schemas.microsoft.com/office/drawing/2014/main" id="{E86A8933-9E58-5641-A438-400BCD161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5" name="Line 7">
            <a:extLst>
              <a:ext uri="{FF2B5EF4-FFF2-40B4-BE49-F238E27FC236}">
                <a16:creationId xmlns:a16="http://schemas.microsoft.com/office/drawing/2014/main" id="{90B8F213-F871-F94F-95CD-BD63E1CB9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6" name="AutoShape 8">
            <a:extLst>
              <a:ext uri="{FF2B5EF4-FFF2-40B4-BE49-F238E27FC236}">
                <a16:creationId xmlns:a16="http://schemas.microsoft.com/office/drawing/2014/main" id="{3872CB7C-716F-5D48-A753-6CFE28AD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7" name="AutoShape 9">
            <a:extLst>
              <a:ext uri="{FF2B5EF4-FFF2-40B4-BE49-F238E27FC236}">
                <a16:creationId xmlns:a16="http://schemas.microsoft.com/office/drawing/2014/main" id="{A06BD47A-3416-DF44-83FB-1A988C36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8" name="Line 10">
            <a:extLst>
              <a:ext uri="{FF2B5EF4-FFF2-40B4-BE49-F238E27FC236}">
                <a16:creationId xmlns:a16="http://schemas.microsoft.com/office/drawing/2014/main" id="{7830E74A-5C3F-8442-82CD-52DFEB949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4572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9" name="Line 11">
            <a:extLst>
              <a:ext uri="{FF2B5EF4-FFF2-40B4-BE49-F238E27FC236}">
                <a16:creationId xmlns:a16="http://schemas.microsoft.com/office/drawing/2014/main" id="{8344C37B-9189-484E-8A67-E393A8C5C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495800"/>
            <a:ext cx="533400" cy="609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0" name="AutoShape 12">
            <a:extLst>
              <a:ext uri="{FF2B5EF4-FFF2-40B4-BE49-F238E27FC236}">
                <a16:creationId xmlns:a16="http://schemas.microsoft.com/office/drawing/2014/main" id="{7384B116-DE4E-F84E-86D3-24CE7CF08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1752600" cy="914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a.exe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010101101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57" grpId="0" animBg="1"/>
      <p:bldP spid="1812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1FA0593-FF96-8C40-A822-854ED0821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vs Dynamic Linking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37DBC306-4002-1849-8F54-EFD508E6A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Static: all object files must be available and link together</a:t>
            </a:r>
          </a:p>
          <a:p>
            <a:pPr lvl="1"/>
            <a:r>
              <a:rPr lang="en-US" altLang="zh-CN" sz="2400"/>
              <a:t>the generated .exe files are complete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  <a:p>
            <a:r>
              <a:rPr lang="en-US" altLang="zh-CN" sz="2800"/>
              <a:t>Dynamic: some object files are absent</a:t>
            </a:r>
          </a:p>
          <a:p>
            <a:pPr lvl="1"/>
            <a:r>
              <a:rPr lang="en-US" altLang="zh-CN" sz="2400"/>
              <a:t>the generated .exe files are incomplete</a:t>
            </a:r>
          </a:p>
          <a:p>
            <a:pPr lvl="1"/>
            <a:r>
              <a:rPr lang="en-US" altLang="zh-CN" sz="2400"/>
              <a:t>then how these absent object files are referenced?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CE8874F7-5CBE-B345-A106-A95ECE3EF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are Libraries?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BAE1BC5-03D9-CF42-929C-784E569FE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Libraries just are pre-written pre-compiled object files</a:t>
            </a:r>
          </a:p>
          <a:p>
            <a:pPr lvl="1"/>
            <a:r>
              <a:rPr lang="en-US" altLang="zh-CN" sz="2400"/>
              <a:t>Normally offered by the compiler company</a:t>
            </a:r>
          </a:p>
          <a:p>
            <a:pPr lvl="2"/>
            <a:r>
              <a:rPr lang="en-US" altLang="zh-CN" sz="2000"/>
              <a:t>For user program linking purpose</a:t>
            </a:r>
          </a:p>
          <a:p>
            <a:pPr lvl="1"/>
            <a:r>
              <a:rPr lang="en-US" altLang="zh-CN" sz="2400"/>
              <a:t>Header files are available</a:t>
            </a:r>
          </a:p>
          <a:p>
            <a:pPr lvl="2"/>
            <a:r>
              <a:rPr lang="en-US" altLang="zh-CN" sz="2000"/>
              <a:t>Ex: stdio.h, stdlib.h, ctype.h,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from C standard library</a:t>
            </a:r>
          </a:p>
          <a:p>
            <a:pPr lvl="1"/>
            <a:r>
              <a:rPr lang="en-US" altLang="zh-CN" sz="2400"/>
              <a:t>Source code available (ex: gcc), or unavailable (ex: vc)</a:t>
            </a:r>
          </a:p>
          <a:p>
            <a:r>
              <a:rPr lang="en-US" altLang="zh-CN" sz="2800"/>
              <a:t>Same linking technique, but 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endParaRPr lang="en-US" altLang="zh-CN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8BEE86B-2F8B-7A4F-832B-727CDEB9A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Libraries?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CDA970E-B675-844E-B666-FA963A8F4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order to familiarize you with libraries implementation techniques and others, we next study carefully an example</a:t>
            </a:r>
          </a:p>
          <a:p>
            <a:pPr lvl="1"/>
            <a:r>
              <a:rPr lang="en-US" altLang="zh-CN"/>
              <a:t> stdio.h</a:t>
            </a:r>
          </a:p>
          <a:p>
            <a:r>
              <a:rPr lang="en-US" altLang="zh-CN"/>
              <a:t>Our goal is to study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printf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function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printf (const char *format, …);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585AE4BE-6065-1540-B4A9-E692978C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Strategy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3538BAC-23D2-4443-9466-C2688B93A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r>
              <a:rPr lang="en-US" altLang="zh-CN" sz="2800"/>
              <a:t>User program call the library function printf ()</a:t>
            </a:r>
          </a:p>
          <a:p>
            <a:r>
              <a:rPr lang="en-US" altLang="zh-CN" sz="2800"/>
              <a:t>printf () internally makes operating system call to do the real work</a:t>
            </a:r>
          </a:p>
          <a:p>
            <a:pPr lvl="1"/>
            <a:r>
              <a:rPr lang="en-US" altLang="zh-CN" sz="2400"/>
              <a:t>details vary on different OS</a:t>
            </a:r>
          </a:p>
          <a:p>
            <a:r>
              <a:rPr lang="en-US" altLang="zh-CN" sz="2800"/>
              <a:t>OS calls hardware driver</a:t>
            </a:r>
          </a:p>
          <a:p>
            <a:pPr lvl="1"/>
            <a:r>
              <a:rPr lang="en-US" altLang="zh-CN" sz="2400"/>
              <a:t>Offered by hardware company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BF47E98E-69B0-664B-8488-DDA5576E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622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34F8165E-599C-9C48-938F-F09A3739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libraries:</a:t>
            </a:r>
          </a:p>
          <a:p>
            <a:pPr algn="ctr"/>
            <a:r>
              <a:rPr lang="en-US" altLang="zh-CN" sz="2000"/>
              <a:t>printf()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95F7B8C8-9677-9E4E-B0D9-145BE5B8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OS</a:t>
            </a:r>
          </a:p>
          <a:p>
            <a:pPr algn="ctr"/>
            <a:r>
              <a:rPr lang="en-US" altLang="zh-CN" sz="2000"/>
              <a:t>routines</a:t>
            </a:r>
          </a:p>
        </p:txBody>
      </p:sp>
      <p:sp>
        <p:nvSpPr>
          <p:cNvPr id="168967" name="Line 7">
            <a:extLst>
              <a:ext uri="{FF2B5EF4-FFF2-40B4-BE49-F238E27FC236}">
                <a16:creationId xmlns:a16="http://schemas.microsoft.com/office/drawing/2014/main" id="{7DE08DA3-3F0A-1041-BDC5-23963C2D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8" name="Line 8">
            <a:extLst>
              <a:ext uri="{FF2B5EF4-FFF2-40B4-BE49-F238E27FC236}">
                <a16:creationId xmlns:a16="http://schemas.microsoft.com/office/drawing/2014/main" id="{F47B69FD-CB98-E14E-8497-629AAAE3F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9" name="Rectangle 9">
            <a:extLst>
              <a:ext uri="{FF2B5EF4-FFF2-40B4-BE49-F238E27FC236}">
                <a16:creationId xmlns:a16="http://schemas.microsoft.com/office/drawing/2014/main" id="{924E9095-E5B9-7C49-98AC-FFB323CC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hardware</a:t>
            </a:r>
          </a:p>
          <a:p>
            <a:pPr algn="ctr"/>
            <a:r>
              <a:rPr lang="en-US" altLang="zh-CN" sz="2000"/>
              <a:t>driver</a:t>
            </a:r>
          </a:p>
        </p:txBody>
      </p:sp>
      <p:sp>
        <p:nvSpPr>
          <p:cNvPr id="168970" name="Line 10">
            <a:extLst>
              <a:ext uri="{FF2B5EF4-FFF2-40B4-BE49-F238E27FC236}">
                <a16:creationId xmlns:a16="http://schemas.microsoft.com/office/drawing/2014/main" id="{DADD8F43-D80C-9940-8E24-36DD3CCB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  <p:bldP spid="168966" grpId="0" animBg="1"/>
      <p:bldP spid="1689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6CDF02E-E32A-CB4B-9EC5-8B8C29F51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Study: Linux vs Windows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C3A7674-C5C6-4D47-80E3-A360BBDF5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EE87CF59-185D-5E4A-9703-5EBBB9BF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fwrite ()</a:t>
            </a:r>
          </a:p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25B07644-23EE-3546-AD51-3F0C00DD1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write ()</a:t>
            </a:r>
          </a:p>
          <a:p>
            <a:pPr algn="ctr"/>
            <a:r>
              <a:rPr lang="en-US" altLang="zh-CN" sz="2000"/>
              <a:t>int 0x80</a:t>
            </a:r>
          </a:p>
        </p:txBody>
      </p:sp>
      <p:sp>
        <p:nvSpPr>
          <p:cNvPr id="172039" name="Line 7">
            <a:extLst>
              <a:ext uri="{FF2B5EF4-FFF2-40B4-BE49-F238E27FC236}">
                <a16:creationId xmlns:a16="http://schemas.microsoft.com/office/drawing/2014/main" id="{2EEC23F8-37FE-1D47-A459-62C06745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Rectangle 9">
            <a:extLst>
              <a:ext uri="{FF2B5EF4-FFF2-40B4-BE49-F238E27FC236}">
                <a16:creationId xmlns:a16="http://schemas.microsoft.com/office/drawing/2014/main" id="{94C793F9-E0F6-C346-A47E-D73F7627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sys_write ()</a:t>
            </a:r>
          </a:p>
          <a:p>
            <a:pPr algn="ctr"/>
            <a:r>
              <a:rPr lang="en-US" altLang="zh-CN" sz="2000"/>
              <a:t>Kernel</a:t>
            </a:r>
          </a:p>
        </p:txBody>
      </p:sp>
      <p:sp>
        <p:nvSpPr>
          <p:cNvPr id="172042" name="Line 10">
            <a:extLst>
              <a:ext uri="{FF2B5EF4-FFF2-40B4-BE49-F238E27FC236}">
                <a16:creationId xmlns:a16="http://schemas.microsoft.com/office/drawing/2014/main" id="{F39BEB57-1120-7646-8210-4FEBD57DC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3" name="Rectangle 11">
            <a:extLst>
              <a:ext uri="{FF2B5EF4-FFF2-40B4-BE49-F238E27FC236}">
                <a16:creationId xmlns:a16="http://schemas.microsoft.com/office/drawing/2014/main" id="{42A53CCE-DD01-1C40-8289-B115C02F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fwrite ()</a:t>
            </a:r>
          </a:p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C120F208-E1D5-F247-8104-3E5303C0E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write ()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id="{F6345755-679B-EF43-9DCA-B59257DB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1600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NtWriteFile ()</a:t>
            </a:r>
          </a:p>
          <a:p>
            <a:pPr algn="ctr"/>
            <a:r>
              <a:rPr lang="en-US" altLang="zh-CN" sz="2000"/>
              <a:t>int 0x2e</a:t>
            </a:r>
          </a:p>
        </p:txBody>
      </p:sp>
      <p:sp>
        <p:nvSpPr>
          <p:cNvPr id="172046" name="Line 14">
            <a:extLst>
              <a:ext uri="{FF2B5EF4-FFF2-40B4-BE49-F238E27FC236}">
                <a16:creationId xmlns:a16="http://schemas.microsoft.com/office/drawing/2014/main" id="{6F8155BD-A020-1548-81EE-ABB9DE647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7" name="Line 15">
            <a:extLst>
              <a:ext uri="{FF2B5EF4-FFF2-40B4-BE49-F238E27FC236}">
                <a16:creationId xmlns:a16="http://schemas.microsoft.com/office/drawing/2014/main" id="{6044EA4E-11A5-A041-8218-2D5C157BD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8" name="Rectangle 16">
            <a:extLst>
              <a:ext uri="{FF2B5EF4-FFF2-40B4-BE49-F238E27FC236}">
                <a16:creationId xmlns:a16="http://schemas.microsoft.com/office/drawing/2014/main" id="{76E6826A-391C-F24F-998E-7E013101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IoWriteFile ()</a:t>
            </a:r>
          </a:p>
          <a:p>
            <a:pPr algn="ctr"/>
            <a:r>
              <a:rPr lang="en-US" altLang="zh-CN" sz="2000"/>
              <a:t>Kernel</a:t>
            </a:r>
          </a:p>
        </p:txBody>
      </p:sp>
      <p:sp>
        <p:nvSpPr>
          <p:cNvPr id="172049" name="Line 17">
            <a:extLst>
              <a:ext uri="{FF2B5EF4-FFF2-40B4-BE49-F238E27FC236}">
                <a16:creationId xmlns:a16="http://schemas.microsoft.com/office/drawing/2014/main" id="{85BF1090-648D-AA4F-A7CA-B203713AF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0" name="Line 18">
            <a:extLst>
              <a:ext uri="{FF2B5EF4-FFF2-40B4-BE49-F238E27FC236}">
                <a16:creationId xmlns:a16="http://schemas.microsoft.com/office/drawing/2014/main" id="{1D00851E-7690-AF4A-A628-18D0D3017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9718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1" name="Line 19">
            <a:extLst>
              <a:ext uri="{FF2B5EF4-FFF2-40B4-BE49-F238E27FC236}">
                <a16:creationId xmlns:a16="http://schemas.microsoft.com/office/drawing/2014/main" id="{DD0263E6-134B-6F4E-9602-606842400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7" grpId="0" animBg="1"/>
      <p:bldP spid="172041" grpId="0" animBg="1"/>
      <p:bldP spid="172043" grpId="0" animBg="1"/>
      <p:bldP spid="172044" grpId="0" animBg="1"/>
      <p:bldP spid="172045" grpId="0" animBg="1"/>
      <p:bldP spid="1720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A71C82C-1874-6944-A6EA-BE533FDD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76097B8B-A04B-DE44-9564-6E5A82E28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Module systems offer a systematic method to organize software</a:t>
            </a:r>
          </a:p>
          <a:p>
            <a:pPr lvl="1"/>
            <a:r>
              <a:rPr lang="en-US" altLang="zh-CN"/>
              <a:t>Different parts can be separately developed, compiled, tested, debugged</a:t>
            </a:r>
          </a:p>
          <a:p>
            <a:pPr lvl="1"/>
            <a:r>
              <a:rPr lang="en-US" altLang="zh-CN"/>
              <a:t>Different parts are finally linked together</a:t>
            </a:r>
          </a:p>
          <a:p>
            <a:r>
              <a:rPr lang="en-US" altLang="zh-CN"/>
              <a:t>This process evolves compiling, linking and libraries,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286FAE5B-952A-C54C-8850-C8DF83D6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&amp; SDK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1858247C-DB0D-A64E-A52B-71314B7D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Application programming interface (API)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routines that nicely wrap up operating system calls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libraries are built on top of them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standard C libraries, runtime, etc.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Why API?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Software Development Kit (SDK)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APIs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header, libraries, files, and tools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Varies on different Windows version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E84852D-5CA0-E649-8888-C275FCCD4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8715FC6-6FA7-6147-B827-5DC07E09D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Runtime is a special set of libraries</a:t>
            </a:r>
          </a:p>
          <a:p>
            <a:pPr lvl="1"/>
            <a:r>
              <a:rPr lang="en-US" altLang="zh-CN"/>
              <a:t>For program startup and exit</a:t>
            </a:r>
          </a:p>
          <a:p>
            <a:pPr lvl="1"/>
            <a:r>
              <a:rPr lang="en-US" altLang="zh-CN"/>
              <a:t>get system info</a:t>
            </a:r>
          </a:p>
          <a:p>
            <a:pPr lvl="1"/>
            <a:r>
              <a:rPr lang="en-US" altLang="zh-CN"/>
              <a:t>libraries preparation, etc.</a:t>
            </a:r>
          </a:p>
          <a:p>
            <a:pPr lvl="1"/>
            <a:r>
              <a:rPr lang="en-US" altLang="zh-CN"/>
              <a:t>Normally NOT for called by user program</a:t>
            </a:r>
          </a:p>
          <a:p>
            <a:r>
              <a:rPr lang="en-US" altLang="zh-CN"/>
              <a:t>Again, vary between different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E145079-48E7-CD4F-A6DE-FA955B7FF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649D7EA-CC28-8141-9B9B-76D3A87CD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Different styles of module systems in languages: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ML signature and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Java interface and class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C (C++) header files (.h) and C files (.c)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This slide shows how to manage C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module system: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source programs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(separate) compiling, linking, loading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and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98B07D9-7151-6046-B80A-9F06249EA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20C4664-F2D4-CE4C-850F-0471C3CC1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604F9588-F2CF-4943-ACE2-61BDB363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Program</a:t>
            </a:r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E819F371-9186-1044-A205-7282118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file1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EC50C0BA-0657-8846-9443-E26F114F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CBF299ED-FDF9-AF4A-A780-3D560A1C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functionm</a:t>
            </a:r>
          </a:p>
        </p:txBody>
      </p:sp>
      <p:sp>
        <p:nvSpPr>
          <p:cNvPr id="161800" name="Text Box 8">
            <a:extLst>
              <a:ext uri="{FF2B5EF4-FFF2-40B4-BE49-F238E27FC236}">
                <a16:creationId xmlns:a16="http://schemas.microsoft.com/office/drawing/2014/main" id="{704A54DC-1CAA-0A4A-8464-72749A3C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8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1" name="Text Box 9">
            <a:extLst>
              <a:ext uri="{FF2B5EF4-FFF2-40B4-BE49-F238E27FC236}">
                <a16:creationId xmlns:a16="http://schemas.microsoft.com/office/drawing/2014/main" id="{AD9162F5-0EDC-C640-BFCA-563B621E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17BBA176-56DE-514D-82E3-43DEC488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3" name="Rectangle 11">
            <a:extLst>
              <a:ext uri="{FF2B5EF4-FFF2-40B4-BE49-F238E27FC236}">
                <a16:creationId xmlns:a16="http://schemas.microsoft.com/office/drawing/2014/main" id="{733FC8E2-5AFF-D943-AADD-306472A82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filen</a:t>
            </a:r>
          </a:p>
        </p:txBody>
      </p:sp>
      <p:sp>
        <p:nvSpPr>
          <p:cNvPr id="161804" name="Rectangle 12">
            <a:extLst>
              <a:ext uri="{FF2B5EF4-FFF2-40B4-BE49-F238E27FC236}">
                <a16:creationId xmlns:a16="http://schemas.microsoft.com/office/drawing/2014/main" id="{2F471A7B-E946-C246-B430-A29067F9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805" name="Rectangle 13">
            <a:extLst>
              <a:ext uri="{FF2B5EF4-FFF2-40B4-BE49-F238E27FC236}">
                <a16:creationId xmlns:a16="http://schemas.microsoft.com/office/drawing/2014/main" id="{3DBA28B1-C82B-6143-B1E7-3B789FA1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functionn</a:t>
            </a:r>
          </a:p>
        </p:txBody>
      </p:sp>
      <p:cxnSp>
        <p:nvCxnSpPr>
          <p:cNvPr id="161812" name="AutoShape 20">
            <a:extLst>
              <a:ext uri="{FF2B5EF4-FFF2-40B4-BE49-F238E27FC236}">
                <a16:creationId xmlns:a16="http://schemas.microsoft.com/office/drawing/2014/main" id="{C8949F1B-98AD-0649-883D-FF76A82B4237}"/>
              </a:ext>
            </a:extLst>
          </p:cNvPr>
          <p:cNvCxnSpPr>
            <a:cxnSpLocks noChangeShapeType="1"/>
            <a:endCxn id="161797" idx="0"/>
          </p:cNvCxnSpPr>
          <p:nvPr/>
        </p:nvCxnSpPr>
        <p:spPr bwMode="auto">
          <a:xfrm flipH="1">
            <a:off x="2095500" y="2667000"/>
            <a:ext cx="2552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3" name="AutoShape 21">
            <a:extLst>
              <a:ext uri="{FF2B5EF4-FFF2-40B4-BE49-F238E27FC236}">
                <a16:creationId xmlns:a16="http://schemas.microsoft.com/office/drawing/2014/main" id="{CE7777A4-F7D8-8543-A2F9-F1311FC5263F}"/>
              </a:ext>
            </a:extLst>
          </p:cNvPr>
          <p:cNvCxnSpPr>
            <a:cxnSpLocks noChangeShapeType="1"/>
            <a:stCxn id="161796" idx="2"/>
            <a:endCxn id="161803" idx="0"/>
          </p:cNvCxnSpPr>
          <p:nvPr/>
        </p:nvCxnSpPr>
        <p:spPr bwMode="auto">
          <a:xfrm>
            <a:off x="4686300" y="2667000"/>
            <a:ext cx="2133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4" name="AutoShape 22">
            <a:extLst>
              <a:ext uri="{FF2B5EF4-FFF2-40B4-BE49-F238E27FC236}">
                <a16:creationId xmlns:a16="http://schemas.microsoft.com/office/drawing/2014/main" id="{87629C20-6B24-DF4E-9737-4A551A0AE895}"/>
              </a:ext>
            </a:extLst>
          </p:cNvPr>
          <p:cNvCxnSpPr>
            <a:cxnSpLocks noChangeShapeType="1"/>
            <a:stCxn id="161797" idx="2"/>
            <a:endCxn id="161798" idx="0"/>
          </p:cNvCxnSpPr>
          <p:nvPr/>
        </p:nvCxnSpPr>
        <p:spPr bwMode="auto">
          <a:xfrm flipH="1">
            <a:off x="1028700" y="3429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5" name="AutoShape 23">
            <a:extLst>
              <a:ext uri="{FF2B5EF4-FFF2-40B4-BE49-F238E27FC236}">
                <a16:creationId xmlns:a16="http://schemas.microsoft.com/office/drawing/2014/main" id="{26CBB4F5-57F1-204A-B228-85B9C20D5718}"/>
              </a:ext>
            </a:extLst>
          </p:cNvPr>
          <p:cNvCxnSpPr>
            <a:cxnSpLocks noChangeShapeType="1"/>
            <a:stCxn id="161797" idx="2"/>
            <a:endCxn id="161799" idx="0"/>
          </p:cNvCxnSpPr>
          <p:nvPr/>
        </p:nvCxnSpPr>
        <p:spPr bwMode="auto">
          <a:xfrm>
            <a:off x="2095500" y="34290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6" name="AutoShape 24">
            <a:extLst>
              <a:ext uri="{FF2B5EF4-FFF2-40B4-BE49-F238E27FC236}">
                <a16:creationId xmlns:a16="http://schemas.microsoft.com/office/drawing/2014/main" id="{4BAC904F-D3FA-6747-AD1F-B7DC195A42E9}"/>
              </a:ext>
            </a:extLst>
          </p:cNvPr>
          <p:cNvCxnSpPr>
            <a:cxnSpLocks noChangeShapeType="1"/>
            <a:stCxn id="161803" idx="2"/>
            <a:endCxn id="161804" idx="0"/>
          </p:cNvCxnSpPr>
          <p:nvPr/>
        </p:nvCxnSpPr>
        <p:spPr bwMode="auto">
          <a:xfrm flipH="1">
            <a:off x="5524500" y="3429000"/>
            <a:ext cx="1295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7" name="AutoShape 25">
            <a:extLst>
              <a:ext uri="{FF2B5EF4-FFF2-40B4-BE49-F238E27FC236}">
                <a16:creationId xmlns:a16="http://schemas.microsoft.com/office/drawing/2014/main" id="{21C99E04-47D3-EA4C-B2DB-599255879D4C}"/>
              </a:ext>
            </a:extLst>
          </p:cNvPr>
          <p:cNvCxnSpPr>
            <a:cxnSpLocks noChangeShapeType="1"/>
            <a:stCxn id="161803" idx="2"/>
            <a:endCxn id="161805" idx="0"/>
          </p:cNvCxnSpPr>
          <p:nvPr/>
        </p:nvCxnSpPr>
        <p:spPr bwMode="auto">
          <a:xfrm>
            <a:off x="6819900" y="34290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824" name="Group 32">
            <a:extLst>
              <a:ext uri="{FF2B5EF4-FFF2-40B4-BE49-F238E27FC236}">
                <a16:creationId xmlns:a16="http://schemas.microsoft.com/office/drawing/2014/main" id="{9EC3A147-A8A5-FF4D-8918-A725225EF50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419600"/>
            <a:ext cx="990600" cy="2286000"/>
            <a:chOff x="336" y="2784"/>
            <a:chExt cx="624" cy="1440"/>
          </a:xfrm>
        </p:grpSpPr>
        <p:sp>
          <p:nvSpPr>
            <p:cNvPr id="161818" name="Rectangle 26">
              <a:extLst>
                <a:ext uri="{FF2B5EF4-FFF2-40B4-BE49-F238E27FC236}">
                  <a16:creationId xmlns:a16="http://schemas.microsoft.com/office/drawing/2014/main" id="{8BBBAE68-2AAE-1346-A2F6-3BEB3E0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0" name="Rectangle 28">
              <a:extLst>
                <a:ext uri="{FF2B5EF4-FFF2-40B4-BE49-F238E27FC236}">
                  <a16:creationId xmlns:a16="http://schemas.microsoft.com/office/drawing/2014/main" id="{9891F561-9D2C-274D-8EA9-B8F2F31C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2" name="AutoShape 30">
              <a:extLst>
                <a:ext uri="{FF2B5EF4-FFF2-40B4-BE49-F238E27FC236}">
                  <a16:creationId xmlns:a16="http://schemas.microsoft.com/office/drawing/2014/main" id="{B49E69C3-F8EF-AC4E-ABBA-CE706BC12CA4}"/>
                </a:ext>
              </a:extLst>
            </p:cNvPr>
            <p:cNvCxnSpPr>
              <a:cxnSpLocks noChangeShapeType="1"/>
              <a:stCxn id="161798" idx="2"/>
              <a:endCxn id="161818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>
              <a:extLst>
                <a:ext uri="{FF2B5EF4-FFF2-40B4-BE49-F238E27FC236}">
                  <a16:creationId xmlns:a16="http://schemas.microsoft.com/office/drawing/2014/main" id="{CDAD65F9-1476-DC4D-9CEE-0F56617FC5D7}"/>
                </a:ext>
              </a:extLst>
            </p:cNvPr>
            <p:cNvCxnSpPr>
              <a:cxnSpLocks noChangeShapeType="1"/>
              <a:stCxn id="161818" idx="2"/>
              <a:endCxn id="161820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25" name="Group 33">
            <a:extLst>
              <a:ext uri="{FF2B5EF4-FFF2-40B4-BE49-F238E27FC236}">
                <a16:creationId xmlns:a16="http://schemas.microsoft.com/office/drawing/2014/main" id="{864B2F5E-8E32-F649-90BF-4C1A920ADA4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990600" cy="2286000"/>
            <a:chOff x="336" y="2784"/>
            <a:chExt cx="624" cy="1440"/>
          </a:xfrm>
        </p:grpSpPr>
        <p:sp>
          <p:nvSpPr>
            <p:cNvPr id="161826" name="Rectangle 34">
              <a:extLst>
                <a:ext uri="{FF2B5EF4-FFF2-40B4-BE49-F238E27FC236}">
                  <a16:creationId xmlns:a16="http://schemas.microsoft.com/office/drawing/2014/main" id="{C35C957A-A74D-CD43-B65E-B25C1302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7" name="Rectangle 35">
              <a:extLst>
                <a:ext uri="{FF2B5EF4-FFF2-40B4-BE49-F238E27FC236}">
                  <a16:creationId xmlns:a16="http://schemas.microsoft.com/office/drawing/2014/main" id="{34E6A82A-7C93-4A4E-BED9-47842D04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8" name="AutoShape 36">
              <a:extLst>
                <a:ext uri="{FF2B5EF4-FFF2-40B4-BE49-F238E27FC236}">
                  <a16:creationId xmlns:a16="http://schemas.microsoft.com/office/drawing/2014/main" id="{E2BF76D3-DD94-8741-BBFB-12345DF0DBEA}"/>
                </a:ext>
              </a:extLst>
            </p:cNvPr>
            <p:cNvCxnSpPr>
              <a:cxnSpLocks noChangeShapeType="1"/>
              <a:endCxn id="16182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9" name="AutoShape 37">
              <a:extLst>
                <a:ext uri="{FF2B5EF4-FFF2-40B4-BE49-F238E27FC236}">
                  <a16:creationId xmlns:a16="http://schemas.microsoft.com/office/drawing/2014/main" id="{26C59D79-8294-F647-84F9-A609661872A5}"/>
                </a:ext>
              </a:extLst>
            </p:cNvPr>
            <p:cNvCxnSpPr>
              <a:cxnSpLocks noChangeShapeType="1"/>
              <a:stCxn id="161826" idx="2"/>
              <a:endCxn id="16182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0" name="Group 38">
            <a:extLst>
              <a:ext uri="{FF2B5EF4-FFF2-40B4-BE49-F238E27FC236}">
                <a16:creationId xmlns:a16="http://schemas.microsoft.com/office/drawing/2014/main" id="{66710E71-DA30-9B4F-81A6-8B0111F9D86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43400"/>
            <a:ext cx="990600" cy="2286000"/>
            <a:chOff x="336" y="2784"/>
            <a:chExt cx="624" cy="1440"/>
          </a:xfrm>
        </p:grpSpPr>
        <p:sp>
          <p:nvSpPr>
            <p:cNvPr id="161831" name="Rectangle 39">
              <a:extLst>
                <a:ext uri="{FF2B5EF4-FFF2-40B4-BE49-F238E27FC236}">
                  <a16:creationId xmlns:a16="http://schemas.microsoft.com/office/drawing/2014/main" id="{DD797D2A-6378-E247-9C85-60407E91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2" name="Rectangle 40">
              <a:extLst>
                <a:ext uri="{FF2B5EF4-FFF2-40B4-BE49-F238E27FC236}">
                  <a16:creationId xmlns:a16="http://schemas.microsoft.com/office/drawing/2014/main" id="{840F5D9C-A367-4E48-B010-D3C7EDF4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3" name="AutoShape 41">
              <a:extLst>
                <a:ext uri="{FF2B5EF4-FFF2-40B4-BE49-F238E27FC236}">
                  <a16:creationId xmlns:a16="http://schemas.microsoft.com/office/drawing/2014/main" id="{6C62DC56-DAD3-2C49-A7FA-6F37ABD27705}"/>
                </a:ext>
              </a:extLst>
            </p:cNvPr>
            <p:cNvCxnSpPr>
              <a:cxnSpLocks noChangeShapeType="1"/>
              <a:endCxn id="161831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4" name="AutoShape 42">
              <a:extLst>
                <a:ext uri="{FF2B5EF4-FFF2-40B4-BE49-F238E27FC236}">
                  <a16:creationId xmlns:a16="http://schemas.microsoft.com/office/drawing/2014/main" id="{9356E97C-1045-CF46-944F-FA61042513B2}"/>
                </a:ext>
              </a:extLst>
            </p:cNvPr>
            <p:cNvCxnSpPr>
              <a:cxnSpLocks noChangeShapeType="1"/>
              <a:stCxn id="161831" idx="2"/>
              <a:endCxn id="161832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5" name="Group 43">
            <a:extLst>
              <a:ext uri="{FF2B5EF4-FFF2-40B4-BE49-F238E27FC236}">
                <a16:creationId xmlns:a16="http://schemas.microsoft.com/office/drawing/2014/main" id="{6FA11E1D-09F8-194D-B075-C184A75850D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343400"/>
            <a:ext cx="990600" cy="2286000"/>
            <a:chOff x="336" y="2784"/>
            <a:chExt cx="624" cy="1440"/>
          </a:xfrm>
        </p:grpSpPr>
        <p:sp>
          <p:nvSpPr>
            <p:cNvPr id="161836" name="Rectangle 44">
              <a:extLst>
                <a:ext uri="{FF2B5EF4-FFF2-40B4-BE49-F238E27FC236}">
                  <a16:creationId xmlns:a16="http://schemas.microsoft.com/office/drawing/2014/main" id="{6E61B90D-569C-1C4C-B9F6-FE6682D4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7" name="Rectangle 45">
              <a:extLst>
                <a:ext uri="{FF2B5EF4-FFF2-40B4-BE49-F238E27FC236}">
                  <a16:creationId xmlns:a16="http://schemas.microsoft.com/office/drawing/2014/main" id="{0D32F813-374D-7649-B229-08A8B36E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8" name="AutoShape 46">
              <a:extLst>
                <a:ext uri="{FF2B5EF4-FFF2-40B4-BE49-F238E27FC236}">
                  <a16:creationId xmlns:a16="http://schemas.microsoft.com/office/drawing/2014/main" id="{195B352B-4E52-554A-997C-52EA432C1457}"/>
                </a:ext>
              </a:extLst>
            </p:cNvPr>
            <p:cNvCxnSpPr>
              <a:cxnSpLocks noChangeShapeType="1"/>
              <a:endCxn id="16183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9" name="AutoShape 47">
              <a:extLst>
                <a:ext uri="{FF2B5EF4-FFF2-40B4-BE49-F238E27FC236}">
                  <a16:creationId xmlns:a16="http://schemas.microsoft.com/office/drawing/2014/main" id="{5366EFF0-F854-D549-B861-4F6FE4C3F240}"/>
                </a:ext>
              </a:extLst>
            </p:cNvPr>
            <p:cNvCxnSpPr>
              <a:cxnSpLocks noChangeShapeType="1"/>
              <a:stCxn id="161836" idx="2"/>
              <a:endCxn id="16183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280322E-6A70-F24C-BEA7-7C82752E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Process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F2EC575-7140-FC43-8BBA-419830216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General process from source files (.c) to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executables (.exe):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A536DEDA-0CC8-684A-BB3F-D42F1CF8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1.c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2452160-8076-D741-BD68-240A901C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2.c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B0AC49B7-D178-4E43-BAA8-750C1869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n.c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583BFA87-9A52-A84E-BA4A-470238B2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1.i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CA31DCA7-B427-644D-B4E5-7C0968EA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2.i</a:t>
            </a: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46DC002D-E0E7-2D45-877C-08121E5A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n.i</a:t>
            </a: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A4D8C7A1-DC52-7D4B-AD6D-165F4BE1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1.o</a:t>
            </a:r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6D25982C-E6DD-D44D-98D2-E1616E53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2.o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AAC8C3D7-BBDE-4046-AC8C-1365F9E0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n.o</a:t>
            </a:r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C430BD5C-C879-534A-9D96-DB6AF8C0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</a:t>
            </a:r>
          </a:p>
        </p:txBody>
      </p: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94CBA9AA-D272-BD45-9310-15B757EA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33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a.exe</a:t>
            </a:r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E0451C98-80B3-FE4E-8097-9799EC10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3A18ADCC-CA68-114C-9393-CBB7F98F4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D1C33C23-4221-4A49-9A35-89EE14BE6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759358BB-A3EB-2840-81D0-9390A46B5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1" name="Line 23">
            <a:extLst>
              <a:ext uri="{FF2B5EF4-FFF2-40B4-BE49-F238E27FC236}">
                <a16:creationId xmlns:a16="http://schemas.microsoft.com/office/drawing/2014/main" id="{44CFCB79-93BB-DB4C-B3E6-54045694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2" name="Line 24">
            <a:extLst>
              <a:ext uri="{FF2B5EF4-FFF2-40B4-BE49-F238E27FC236}">
                <a16:creationId xmlns:a16="http://schemas.microsoft.com/office/drawing/2014/main" id="{A566FF11-BCF5-CD45-A203-F4619C69C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D27214F4-4C46-0846-9CB8-25C3718BE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C0805541-40D0-0446-81C9-946899C5B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86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5" name="Line 27">
            <a:extLst>
              <a:ext uri="{FF2B5EF4-FFF2-40B4-BE49-F238E27FC236}">
                <a16:creationId xmlns:a16="http://schemas.microsoft.com/office/drawing/2014/main" id="{FE98D96C-2117-F841-9C0D-41144FA21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386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6" name="Line 28">
            <a:extLst>
              <a:ext uri="{FF2B5EF4-FFF2-40B4-BE49-F238E27FC236}">
                <a16:creationId xmlns:a16="http://schemas.microsoft.com/office/drawing/2014/main" id="{184170C5-62A8-2948-9E0E-A75825A30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00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7" name="AutoShape 29">
            <a:extLst>
              <a:ext uri="{FF2B5EF4-FFF2-40B4-BE49-F238E27FC236}">
                <a16:creationId xmlns:a16="http://schemas.microsoft.com/office/drawing/2014/main" id="{CFFE02BF-5EDA-6842-9AF3-AE5F113B6B0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6670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AutoShape 30">
            <a:extLst>
              <a:ext uri="{FF2B5EF4-FFF2-40B4-BE49-F238E27FC236}">
                <a16:creationId xmlns:a16="http://schemas.microsoft.com/office/drawing/2014/main" id="{9018907A-5E95-C449-B72C-EE5FDC12125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4958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9" name="AutoShape 31">
            <a:extLst>
              <a:ext uri="{FF2B5EF4-FFF2-40B4-BE49-F238E27FC236}">
                <a16:creationId xmlns:a16="http://schemas.microsoft.com/office/drawing/2014/main" id="{17431C6D-076F-A843-AC05-A4F05D55B2B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819900" y="46863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0" name="Text Box 32">
            <a:extLst>
              <a:ext uri="{FF2B5EF4-FFF2-40B4-BE49-F238E27FC236}">
                <a16:creationId xmlns:a16="http://schemas.microsoft.com/office/drawing/2014/main" id="{49256CCB-6810-C943-A547-4A4D639A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preprocessing</a:t>
            </a:r>
          </a:p>
        </p:txBody>
      </p:sp>
      <p:sp>
        <p:nvSpPr>
          <p:cNvPr id="94241" name="Text Box 33">
            <a:extLst>
              <a:ext uri="{FF2B5EF4-FFF2-40B4-BE49-F238E27FC236}">
                <a16:creationId xmlns:a16="http://schemas.microsoft.com/office/drawing/2014/main" id="{DE20A67C-9D04-FB4C-A327-7F16BFCE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638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Compiling</a:t>
            </a:r>
          </a:p>
        </p:txBody>
      </p:sp>
      <p:sp>
        <p:nvSpPr>
          <p:cNvPr id="94242" name="Text Box 34">
            <a:extLst>
              <a:ext uri="{FF2B5EF4-FFF2-40B4-BE49-F238E27FC236}">
                <a16:creationId xmlns:a16="http://schemas.microsoft.com/office/drawing/2014/main" id="{815DB5B5-4A5C-CF4D-B5DB-A7836A783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linking</a:t>
            </a:r>
          </a:p>
        </p:txBody>
      </p:sp>
      <p:sp>
        <p:nvSpPr>
          <p:cNvPr id="94243" name="Text Box 35">
            <a:extLst>
              <a:ext uri="{FF2B5EF4-FFF2-40B4-BE49-F238E27FC236}">
                <a16:creationId xmlns:a16="http://schemas.microsoft.com/office/drawing/2014/main" id="{7F9161C7-D06F-1746-BF74-AE7D5B44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4" name="Text Box 36">
            <a:extLst>
              <a:ext uri="{FF2B5EF4-FFF2-40B4-BE49-F238E27FC236}">
                <a16:creationId xmlns:a16="http://schemas.microsoft.com/office/drawing/2014/main" id="{E449CB5C-D7AC-1D49-A46A-CB32E1A9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5" name="Text Box 37">
            <a:extLst>
              <a:ext uri="{FF2B5EF4-FFF2-40B4-BE49-F238E27FC236}">
                <a16:creationId xmlns:a16="http://schemas.microsoft.com/office/drawing/2014/main" id="{CE7BD691-4B1B-5D4B-B7E7-44F46650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5" grpId="0" animBg="1"/>
      <p:bldP spid="94217" grpId="0" animBg="1"/>
      <p:bldP spid="94218" grpId="0" animBg="1"/>
      <p:bldP spid="94220" grpId="0" animBg="1"/>
      <p:bldP spid="94221" grpId="0" animBg="1"/>
      <p:bldP spid="94222" grpId="0" animBg="1"/>
      <p:bldP spid="94224" grpId="0" animBg="1"/>
      <p:bldP spid="94225" grpId="0" animBg="1"/>
      <p:bldP spid="94226" grpId="0" animBg="1"/>
      <p:bldP spid="94240" grpId="0"/>
      <p:bldP spid="94241" grpId="0"/>
      <p:bldP spid="94242" grpId="0"/>
      <p:bldP spid="94243" grpId="0"/>
      <p:bldP spid="94244" grpId="0"/>
      <p:bldP spid="94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8006D983-4366-5840-BBF8-BD9794175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Revisited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70EA052B-287A-6543-8F52-C6FE177B2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pi*r*r;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area(5);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C53D7B59-3B4C-F14B-A390-2DE96CB25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Try</a:t>
            </a:r>
          </a:p>
        </p:txBody>
      </p:sp>
      <p:sp>
        <p:nvSpPr>
          <p:cNvPr id="184324" name="AutoShape 4">
            <a:extLst>
              <a:ext uri="{FF2B5EF4-FFF2-40B4-BE49-F238E27FC236}">
                <a16:creationId xmlns:a16="http://schemas.microsoft.com/office/drawing/2014/main" id="{23840882-469C-5945-8E79-F978A023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6" name="AutoShape 6">
            <a:extLst>
              <a:ext uri="{FF2B5EF4-FFF2-40B4-BE49-F238E27FC236}">
                <a16:creationId xmlns:a16="http://schemas.microsoft.com/office/drawing/2014/main" id="{C36834A6-8F31-5D4F-8B41-5084412D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7" name="Text Box 7">
            <a:extLst>
              <a:ext uri="{FF2B5EF4-FFF2-40B4-BE49-F238E27FC236}">
                <a16:creationId xmlns:a16="http://schemas.microsoft.com/office/drawing/2014/main" id="{4D425294-C954-794E-BB9E-8CE1C197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4328" name="Text Box 8">
            <a:extLst>
              <a:ext uri="{FF2B5EF4-FFF2-40B4-BE49-F238E27FC236}">
                <a16:creationId xmlns:a16="http://schemas.microsoft.com/office/drawing/2014/main" id="{7DC89539-FF32-DA4C-924F-6C9CD3BA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484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Wrong result? Why?</a:t>
            </a:r>
          </a:p>
        </p:txBody>
      </p:sp>
      <p:sp>
        <p:nvSpPr>
          <p:cNvPr id="184329" name="Text Box 9">
            <a:extLst>
              <a:ext uri="{FF2B5EF4-FFF2-40B4-BE49-F238E27FC236}">
                <a16:creationId xmlns:a16="http://schemas.microsoft.com/office/drawing/2014/main" id="{27324BE7-FDC1-0E4E-A8DF-7782C8BC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484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Or even worse? </a:t>
            </a:r>
            <a:r>
              <a:rPr lang="en-US" altLang="zh-CN" sz="2000">
                <a:solidFill>
                  <a:schemeClr val="folHlink"/>
                </a:solidFill>
              </a:rPr>
              <a:t>f = area(5, 6, 7, 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/>
      <p:bldP spid="184328" grpId="0"/>
      <p:bldP spid="1843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9464ECA0-430C-554D-930F-ECA6AFD7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 Try</a:t>
            </a:r>
          </a:p>
        </p:txBody>
      </p:sp>
      <p:sp>
        <p:nvSpPr>
          <p:cNvPr id="185347" name="AutoShape 3">
            <a:extLst>
              <a:ext uri="{FF2B5EF4-FFF2-40B4-BE49-F238E27FC236}">
                <a16:creationId xmlns:a16="http://schemas.microsoft.com/office/drawing/2014/main" id="{2033A1B3-CC3C-DB45-888B-6A9FFEAC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819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8" name="AutoShape 4">
            <a:extLst>
              <a:ext uri="{FF2B5EF4-FFF2-40B4-BE49-F238E27FC236}">
                <a16:creationId xmlns:a16="http://schemas.microsoft.com/office/drawing/2014/main" id="{1ED6A415-D0A8-E04D-8535-1E3ECAC2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9" name="Text Box 5">
            <a:extLst>
              <a:ext uri="{FF2B5EF4-FFF2-40B4-BE49-F238E27FC236}">
                <a16:creationId xmlns:a16="http://schemas.microsoft.com/office/drawing/2014/main" id="{F07E2ABB-6441-DA4D-8A84-B27FF19B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5350" name="Text Box 6">
            <a:extLst>
              <a:ext uri="{FF2B5EF4-FFF2-40B4-BE49-F238E27FC236}">
                <a16:creationId xmlns:a16="http://schemas.microsoft.com/office/drawing/2014/main" id="{DCD85443-A126-B242-AAC0-E63730B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perfect? What about here is 10000 files contains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and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area.c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being changed?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3951</TotalTime>
  <Words>1698</Words>
  <Application>Microsoft Macintosh PowerPoint</Application>
  <PresentationFormat>全屏显示(4:3)</PresentationFormat>
  <Paragraphs>437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Tahoma</vt:lpstr>
      <vt:lpstr>Wingdings</vt:lpstr>
      <vt:lpstr>Blends</vt:lpstr>
      <vt:lpstr>C Module System</vt:lpstr>
      <vt:lpstr>Software Systems are Large</vt:lpstr>
      <vt:lpstr>Module System</vt:lpstr>
      <vt:lpstr>Module System</vt:lpstr>
      <vt:lpstr>Typical C Program Organization</vt:lpstr>
      <vt:lpstr>General Process</vt:lpstr>
      <vt:lpstr>Example Revisited</vt:lpstr>
      <vt:lpstr>First Try</vt:lpstr>
      <vt:lpstr>Second Try</vt:lpstr>
      <vt:lpstr>Third Try</vt:lpstr>
      <vt:lpstr>Pitfalls</vt:lpstr>
      <vt:lpstr>Final Version</vt:lpstr>
      <vt:lpstr>Preprocessing</vt:lpstr>
      <vt:lpstr>Example</vt:lpstr>
      <vt:lpstr>Example</vt:lpstr>
      <vt:lpstr>Example</vt:lpstr>
      <vt:lpstr>Example</vt:lpstr>
      <vt:lpstr>Example</vt:lpstr>
      <vt:lpstr>Compiling</vt:lpstr>
      <vt:lpstr>Example</vt:lpstr>
      <vt:lpstr>Linking</vt:lpstr>
      <vt:lpstr>Linking</vt:lpstr>
      <vt:lpstr>Linking</vt:lpstr>
      <vt:lpstr>Example</vt:lpstr>
      <vt:lpstr>Static vs Dynamic Linking</vt:lpstr>
      <vt:lpstr>What are Libraries?</vt:lpstr>
      <vt:lpstr>How to Implement Libraries?</vt:lpstr>
      <vt:lpstr>General Strategy</vt:lpstr>
      <vt:lpstr>Case Study: Linux vs Windows</vt:lpstr>
      <vt:lpstr>API &amp; SDK</vt:lpstr>
      <vt:lpstr>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System</dc:title>
  <dc:subject>Baojian Hua</dc:subject>
  <dc:creator/>
  <cp:lastModifiedBy>bj.hua@outlook.com</cp:lastModifiedBy>
  <cp:revision>2173</cp:revision>
  <cp:lastPrinted>1601-01-01T00:00:00Z</cp:lastPrinted>
  <dcterms:created xsi:type="dcterms:W3CDTF">1601-01-01T00:00:00Z</dcterms:created>
  <dcterms:modified xsi:type="dcterms:W3CDTF">2023-10-05T15:49:10Z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