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0"/>
  </p:handoutMasterIdLst>
  <p:sldIdLst>
    <p:sldId id="256" r:id="rId2"/>
    <p:sldId id="394" r:id="rId3"/>
    <p:sldId id="395" r:id="rId4"/>
    <p:sldId id="417" r:id="rId5"/>
    <p:sldId id="415" r:id="rId6"/>
    <p:sldId id="413" r:id="rId7"/>
    <p:sldId id="416" r:id="rId8"/>
    <p:sldId id="408" r:id="rId9"/>
    <p:sldId id="374" r:id="rId10"/>
    <p:sldId id="400" r:id="rId11"/>
    <p:sldId id="378" r:id="rId12"/>
    <p:sldId id="418" r:id="rId13"/>
    <p:sldId id="420" r:id="rId14"/>
    <p:sldId id="421" r:id="rId15"/>
    <p:sldId id="386" r:id="rId16"/>
    <p:sldId id="422" r:id="rId17"/>
    <p:sldId id="423" r:id="rId18"/>
    <p:sldId id="414" r:id="rId19"/>
    <p:sldId id="424" r:id="rId20"/>
    <p:sldId id="425" r:id="rId21"/>
    <p:sldId id="427" r:id="rId22"/>
    <p:sldId id="426" r:id="rId23"/>
    <p:sldId id="428" r:id="rId24"/>
    <p:sldId id="429" r:id="rId25"/>
    <p:sldId id="431" r:id="rId26"/>
    <p:sldId id="432" r:id="rId27"/>
    <p:sldId id="433" r:id="rId28"/>
    <p:sldId id="434" r:id="rId29"/>
  </p:sldIdLst>
  <p:sldSz cx="9144000" cy="6858000" type="screen4x3"/>
  <p:notesSz cx="7099300" cy="10234613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5" autoAdjust="0"/>
    <p:restoredTop sz="94640" autoAdjust="0"/>
  </p:normalViewPr>
  <p:slideViewPr>
    <p:cSldViewPr>
      <p:cViewPr varScale="1">
        <p:scale>
          <a:sx n="102" d="100"/>
          <a:sy n="102" d="100"/>
        </p:scale>
        <p:origin x="18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6145">
            <a:extLst>
              <a:ext uri="{FF2B5EF4-FFF2-40B4-BE49-F238E27FC236}">
                <a16:creationId xmlns:a16="http://schemas.microsoft.com/office/drawing/2014/main" id="{64C74428-9036-444A-8E61-664ECD3BD9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defTabSz="990600">
              <a:defRPr sz="1300" noProof="1" dirty="0"/>
            </a:lvl1pPr>
          </a:lstStyle>
          <a:p>
            <a:endParaRPr lang="zh-CN" altLang="en-US"/>
          </a:p>
        </p:txBody>
      </p:sp>
      <p:sp>
        <p:nvSpPr>
          <p:cNvPr id="6147" name="日期占位符 6146">
            <a:extLst>
              <a:ext uri="{FF2B5EF4-FFF2-40B4-BE49-F238E27FC236}">
                <a16:creationId xmlns:a16="http://schemas.microsoft.com/office/drawing/2014/main" id="{08B524B2-542E-734B-AB0A-3374773493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algn="r" defTabSz="990600">
              <a:defRPr sz="1300" noProof="1" dirty="0"/>
            </a:lvl1pPr>
          </a:lstStyle>
          <a:p>
            <a:endParaRPr lang="zh-CN" altLang="en-US"/>
          </a:p>
        </p:txBody>
      </p:sp>
      <p:sp>
        <p:nvSpPr>
          <p:cNvPr id="6148" name="页脚占位符 6147">
            <a:extLst>
              <a:ext uri="{FF2B5EF4-FFF2-40B4-BE49-F238E27FC236}">
                <a16:creationId xmlns:a16="http://schemas.microsoft.com/office/drawing/2014/main" id="{6CC2F07C-6D3B-8A45-9964-6247CE1A58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lstStyle>
            <a:lvl1pPr defTabSz="990600">
              <a:defRPr sz="1300" noProof="1" dirty="0"/>
            </a:lvl1pPr>
          </a:lstStyle>
          <a:p>
            <a:endParaRPr lang="zh-CN" altLang="en-US"/>
          </a:p>
        </p:txBody>
      </p:sp>
      <p:sp>
        <p:nvSpPr>
          <p:cNvPr id="6149" name="灯片编号占位符 6148">
            <a:extLst>
              <a:ext uri="{FF2B5EF4-FFF2-40B4-BE49-F238E27FC236}">
                <a16:creationId xmlns:a16="http://schemas.microsoft.com/office/drawing/2014/main" id="{9725D06F-A9B4-5C45-A728-AF6FA21F7A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2E7B5611-169E-7648-A133-04A6C43017A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241">
            <a:extLst>
              <a:ext uri="{FF2B5EF4-FFF2-40B4-BE49-F238E27FC236}">
                <a16:creationId xmlns:a16="http://schemas.microsoft.com/office/drawing/2014/main" id="{4F63929B-4061-7245-B147-014C0177235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组合 10242">
              <a:extLst>
                <a:ext uri="{FF2B5EF4-FFF2-40B4-BE49-F238E27FC236}">
                  <a16:creationId xmlns:a16="http://schemas.microsoft.com/office/drawing/2014/main" id="{201C6F0A-110C-C346-985D-A0D226B40E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矩形 10243">
                <a:extLst>
                  <a:ext uri="{FF2B5EF4-FFF2-40B4-BE49-F238E27FC236}">
                    <a16:creationId xmlns:a16="http://schemas.microsoft.com/office/drawing/2014/main" id="{10A37450-6108-9241-9741-2177734ED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矩形 10244">
                <a:extLst>
                  <a:ext uri="{FF2B5EF4-FFF2-40B4-BE49-F238E27FC236}">
                    <a16:creationId xmlns:a16="http://schemas.microsoft.com/office/drawing/2014/main" id="{E5F85BC6-5BC7-C245-AF0D-0D1D4A770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组合 10245">
              <a:extLst>
                <a:ext uri="{FF2B5EF4-FFF2-40B4-BE49-F238E27FC236}">
                  <a16:creationId xmlns:a16="http://schemas.microsoft.com/office/drawing/2014/main" id="{BBAE6113-434E-1F4C-8BCB-5B5F457508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矩形 10246">
                <a:extLst>
                  <a:ext uri="{FF2B5EF4-FFF2-40B4-BE49-F238E27FC236}">
                    <a16:creationId xmlns:a16="http://schemas.microsoft.com/office/drawing/2014/main" id="{FC3A7A69-7128-EE44-AF76-3CC35ABF1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矩形 10247">
                <a:extLst>
                  <a:ext uri="{FF2B5EF4-FFF2-40B4-BE49-F238E27FC236}">
                    <a16:creationId xmlns:a16="http://schemas.microsoft.com/office/drawing/2014/main" id="{1E88FD54-78C4-8E41-9BE1-4702815A8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矩形 10248">
              <a:extLst>
                <a:ext uri="{FF2B5EF4-FFF2-40B4-BE49-F238E27FC236}">
                  <a16:creationId xmlns:a16="http://schemas.microsoft.com/office/drawing/2014/main" id="{AC2975F0-0431-B044-B71E-4A061FE7B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矩形 10249">
              <a:extLst>
                <a:ext uri="{FF2B5EF4-FFF2-40B4-BE49-F238E27FC236}">
                  <a16:creationId xmlns:a16="http://schemas.microsoft.com/office/drawing/2014/main" id="{DF061CC4-C7F1-3342-835E-02EF479D4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矩形 10250">
              <a:extLst>
                <a:ext uri="{FF2B5EF4-FFF2-40B4-BE49-F238E27FC236}">
                  <a16:creationId xmlns:a16="http://schemas.microsoft.com/office/drawing/2014/main" id="{23E8B8E1-C61B-6A44-A981-7079D14CAF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2" name="标题 10251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253" name="副标题 1025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10253">
            <a:extLst>
              <a:ext uri="{FF2B5EF4-FFF2-40B4-BE49-F238E27FC236}">
                <a16:creationId xmlns:a16="http://schemas.microsoft.com/office/drawing/2014/main" id="{BF554B68-8F43-094F-BCA2-6BE14E70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 dirty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BB962C8B-B14F-4D97-AF65-F5344CB8AC3E}" type="datetime1">
              <a:rPr lang="zh-CN" altLang="en-US"/>
              <a:pPr/>
              <a:t>2023/10/6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" name="页脚占位符 10254">
            <a:extLst>
              <a:ext uri="{FF2B5EF4-FFF2-40B4-BE49-F238E27FC236}">
                <a16:creationId xmlns:a16="http://schemas.microsoft.com/office/drawing/2014/main" id="{EE418B7E-86A6-A444-A95A-78937E0C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 dirty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6" name="灯片编号占位符 10255">
            <a:extLst>
              <a:ext uri="{FF2B5EF4-FFF2-40B4-BE49-F238E27FC236}">
                <a16:creationId xmlns:a16="http://schemas.microsoft.com/office/drawing/2014/main" id="{8AE8EF06-FA4F-E84A-AF28-29B326DD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A6B0FE-3BB2-A642-9D7D-D7B6EF73DA09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681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BA9775B6-928E-824C-A673-2783F65C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9F97D798-0E5E-BD4A-BDCD-2B75701A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FC4EE5B8-DA3C-D248-8F37-77A3206F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49D19-3A0B-814F-8B5F-57E892CB172B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62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F446A59B-00EB-FA40-A783-7A86BA2F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D10EEA21-816E-B147-BB13-3E59445D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961674A9-FC12-064D-938D-55B1F8EE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C41904-4903-5348-BB1B-A1469722D90C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73519D32-4300-954B-9828-8CEB9D64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255C97D2-B984-694C-AD1B-0779495C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3731CAE3-EDA5-2D41-B034-34DDB285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1961D-443D-0E42-9F3A-B87F5AF1B761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7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3E0C3A49-7612-B04C-BBF8-DE9452F2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273989B9-6823-6D49-B1A9-EF3A2D55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4B9DDCCE-E7C0-4A4B-93F5-DC498DD9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28C52-9A66-D141-9F96-88897ADC4FB7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9226">
            <a:extLst>
              <a:ext uri="{FF2B5EF4-FFF2-40B4-BE49-F238E27FC236}">
                <a16:creationId xmlns:a16="http://schemas.microsoft.com/office/drawing/2014/main" id="{3F0FA454-A874-FD42-8188-17C58D44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9227">
            <a:extLst>
              <a:ext uri="{FF2B5EF4-FFF2-40B4-BE49-F238E27FC236}">
                <a16:creationId xmlns:a16="http://schemas.microsoft.com/office/drawing/2014/main" id="{AF1E4CB4-65C6-AD4F-A206-81040056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9228">
            <a:extLst>
              <a:ext uri="{FF2B5EF4-FFF2-40B4-BE49-F238E27FC236}">
                <a16:creationId xmlns:a16="http://schemas.microsoft.com/office/drawing/2014/main" id="{26D49C58-2536-0844-AF21-F081D478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D97832-909E-624C-9934-AF221D31E790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9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9226">
            <a:extLst>
              <a:ext uri="{FF2B5EF4-FFF2-40B4-BE49-F238E27FC236}">
                <a16:creationId xmlns:a16="http://schemas.microsoft.com/office/drawing/2014/main" id="{689E8A97-6814-0D44-8E42-431F4331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9227">
            <a:extLst>
              <a:ext uri="{FF2B5EF4-FFF2-40B4-BE49-F238E27FC236}">
                <a16:creationId xmlns:a16="http://schemas.microsoft.com/office/drawing/2014/main" id="{CB9BA6B2-7EA6-A844-ABF2-E3568667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9228">
            <a:extLst>
              <a:ext uri="{FF2B5EF4-FFF2-40B4-BE49-F238E27FC236}">
                <a16:creationId xmlns:a16="http://schemas.microsoft.com/office/drawing/2014/main" id="{6E7545FF-0887-8843-BE47-5088ECF8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A8D1D-A64F-9641-8BD7-4213913F3B33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7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9226">
            <a:extLst>
              <a:ext uri="{FF2B5EF4-FFF2-40B4-BE49-F238E27FC236}">
                <a16:creationId xmlns:a16="http://schemas.microsoft.com/office/drawing/2014/main" id="{CAC50D84-C90A-5742-853F-209D8271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9227">
            <a:extLst>
              <a:ext uri="{FF2B5EF4-FFF2-40B4-BE49-F238E27FC236}">
                <a16:creationId xmlns:a16="http://schemas.microsoft.com/office/drawing/2014/main" id="{44D64777-BDC3-954C-9BFF-F8443E78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9228">
            <a:extLst>
              <a:ext uri="{FF2B5EF4-FFF2-40B4-BE49-F238E27FC236}">
                <a16:creationId xmlns:a16="http://schemas.microsoft.com/office/drawing/2014/main" id="{5A2945D9-5D45-C047-AD4A-6EA41FC8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8CAD7A-EF3F-BC46-8FB5-999AFB7B67E0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0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226">
            <a:extLst>
              <a:ext uri="{FF2B5EF4-FFF2-40B4-BE49-F238E27FC236}">
                <a16:creationId xmlns:a16="http://schemas.microsoft.com/office/drawing/2014/main" id="{39AADDCA-F3A5-F94C-8C18-7384C775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9227">
            <a:extLst>
              <a:ext uri="{FF2B5EF4-FFF2-40B4-BE49-F238E27FC236}">
                <a16:creationId xmlns:a16="http://schemas.microsoft.com/office/drawing/2014/main" id="{FA77B6EA-374D-E744-A915-14AA75AB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9228">
            <a:extLst>
              <a:ext uri="{FF2B5EF4-FFF2-40B4-BE49-F238E27FC236}">
                <a16:creationId xmlns:a16="http://schemas.microsoft.com/office/drawing/2014/main" id="{5D65F467-C772-DC4A-AF5B-2A5A6A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81324E-D3A2-6F46-BB97-430AEB301E22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8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9226">
            <a:extLst>
              <a:ext uri="{FF2B5EF4-FFF2-40B4-BE49-F238E27FC236}">
                <a16:creationId xmlns:a16="http://schemas.microsoft.com/office/drawing/2014/main" id="{C484DE67-89FE-BC40-8F76-3C5EDDB1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9227">
            <a:extLst>
              <a:ext uri="{FF2B5EF4-FFF2-40B4-BE49-F238E27FC236}">
                <a16:creationId xmlns:a16="http://schemas.microsoft.com/office/drawing/2014/main" id="{0A273EAF-D254-174C-9F8E-3D6E99D5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9228">
            <a:extLst>
              <a:ext uri="{FF2B5EF4-FFF2-40B4-BE49-F238E27FC236}">
                <a16:creationId xmlns:a16="http://schemas.microsoft.com/office/drawing/2014/main" id="{52753C05-D5E7-D147-8597-C988664D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83AC62-40DD-7A41-A14A-B55A5F51BD92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93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9226">
            <a:extLst>
              <a:ext uri="{FF2B5EF4-FFF2-40B4-BE49-F238E27FC236}">
                <a16:creationId xmlns:a16="http://schemas.microsoft.com/office/drawing/2014/main" id="{71B31205-CCA8-2844-8C22-F2F8643F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9227">
            <a:extLst>
              <a:ext uri="{FF2B5EF4-FFF2-40B4-BE49-F238E27FC236}">
                <a16:creationId xmlns:a16="http://schemas.microsoft.com/office/drawing/2014/main" id="{CCB2E11E-D067-C44C-A646-DEFE6181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9228">
            <a:extLst>
              <a:ext uri="{FF2B5EF4-FFF2-40B4-BE49-F238E27FC236}">
                <a16:creationId xmlns:a16="http://schemas.microsoft.com/office/drawing/2014/main" id="{7071E79E-1E43-C443-9C88-09656B85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097AD9-E1AE-394B-99AA-16B08DB77E2E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65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9217">
            <a:extLst>
              <a:ext uri="{FF2B5EF4-FFF2-40B4-BE49-F238E27FC236}">
                <a16:creationId xmlns:a16="http://schemas.microsoft.com/office/drawing/2014/main" id="{8F37D22E-5A82-0943-B879-E89B5D2B1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7" name="矩形 9218">
            <a:extLst>
              <a:ext uri="{FF2B5EF4-FFF2-40B4-BE49-F238E27FC236}">
                <a16:creationId xmlns:a16="http://schemas.microsoft.com/office/drawing/2014/main" id="{A72E8E27-DB3C-914D-BBB4-F81360379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8" name="矩形 9219">
            <a:extLst>
              <a:ext uri="{FF2B5EF4-FFF2-40B4-BE49-F238E27FC236}">
                <a16:creationId xmlns:a16="http://schemas.microsoft.com/office/drawing/2014/main" id="{DA55B5CF-6410-8A42-A213-D43E3AF64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9" name="矩形 9220">
            <a:extLst>
              <a:ext uri="{FF2B5EF4-FFF2-40B4-BE49-F238E27FC236}">
                <a16:creationId xmlns:a16="http://schemas.microsoft.com/office/drawing/2014/main" id="{5CDC09CF-A925-6441-9D50-1E37A764F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0" name="矩形 9221">
            <a:extLst>
              <a:ext uri="{FF2B5EF4-FFF2-40B4-BE49-F238E27FC236}">
                <a16:creationId xmlns:a16="http://schemas.microsoft.com/office/drawing/2014/main" id="{DE884913-98B4-9C4B-938F-A7370970D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1" name="矩形 9222">
            <a:extLst>
              <a:ext uri="{FF2B5EF4-FFF2-40B4-BE49-F238E27FC236}">
                <a16:creationId xmlns:a16="http://schemas.microsoft.com/office/drawing/2014/main" id="{6B8D2E36-252A-AB4A-BC14-9725AA0DE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2" name="矩形 9223">
            <a:extLst>
              <a:ext uri="{FF2B5EF4-FFF2-40B4-BE49-F238E27FC236}">
                <a16:creationId xmlns:a16="http://schemas.microsoft.com/office/drawing/2014/main" id="{E2727013-35FA-1841-887F-DF21E9B1A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3" name="标题 9224">
            <a:extLst>
              <a:ext uri="{FF2B5EF4-FFF2-40B4-BE49-F238E27FC236}">
                <a16:creationId xmlns:a16="http://schemas.microsoft.com/office/drawing/2014/main" id="{BF663A6D-6976-8B46-A25F-184B6BB6BA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文本占位符 9225">
            <a:extLst>
              <a:ext uri="{FF2B5EF4-FFF2-40B4-BE49-F238E27FC236}">
                <a16:creationId xmlns:a16="http://schemas.microsoft.com/office/drawing/2014/main" id="{FE62F3EF-D7E3-2C40-BFA6-7499091ABD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日期占位符 9226">
            <a:extLst>
              <a:ext uri="{FF2B5EF4-FFF2-40B4-BE49-F238E27FC236}">
                <a16:creationId xmlns:a16="http://schemas.microsoft.com/office/drawing/2014/main" id="{12F12705-78EF-2C4B-B197-5DFC2C438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1400" noProof="1" dirty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228" name="页脚占位符 9227">
            <a:extLst>
              <a:ext uri="{FF2B5EF4-FFF2-40B4-BE49-F238E27FC236}">
                <a16:creationId xmlns:a16="http://schemas.microsoft.com/office/drawing/2014/main" id="{28F865D4-92DF-1E4E-9FBE-9BE268D10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1400" noProof="1" dirty="0">
                <a:latin typeface="Tahom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229" name="灯片编号占位符 9228">
            <a:extLst>
              <a:ext uri="{FF2B5EF4-FFF2-40B4-BE49-F238E27FC236}">
                <a16:creationId xmlns:a16="http://schemas.microsoft.com/office/drawing/2014/main" id="{967664BE-8174-8E44-A636-4505F9C6E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792712-417D-204D-97EB-EF9B49937278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>
            <a:extLst>
              <a:ext uri="{FF2B5EF4-FFF2-40B4-BE49-F238E27FC236}">
                <a16:creationId xmlns:a16="http://schemas.microsoft.com/office/drawing/2014/main" id="{91F724EE-D93C-6143-9CF1-D81F559F0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noProof="1"/>
              <a:t>Polymorphism</a:t>
            </a:r>
          </a:p>
        </p:txBody>
      </p:sp>
      <p:sp>
        <p:nvSpPr>
          <p:cNvPr id="5123" name="副标题 5122">
            <a:extLst>
              <a:ext uri="{FF2B5EF4-FFF2-40B4-BE49-F238E27FC236}">
                <a16:creationId xmlns:a16="http://schemas.microsoft.com/office/drawing/2014/main" id="{5A8C4454-1877-D34B-987A-ABAEA93F2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noProof="1"/>
              <a:t>C Language</a:t>
            </a:r>
          </a:p>
          <a:p>
            <a:r>
              <a:rPr lang="en-US" altLang="zh-CN" sz="2800" noProof="1"/>
              <a:t>Baojian Hua</a:t>
            </a:r>
          </a:p>
          <a:p>
            <a:r>
              <a:rPr lang="en-US" altLang="zh-CN" sz="2400" noProof="1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278529">
            <a:extLst>
              <a:ext uri="{FF2B5EF4-FFF2-40B4-BE49-F238E27FC236}">
                <a16:creationId xmlns:a16="http://schemas.microsoft.com/office/drawing/2014/main" id="{BD3338CC-488B-4D4E-974F-41B0ED31E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Old trick</a:t>
            </a:r>
          </a:p>
        </p:txBody>
      </p:sp>
      <p:sp>
        <p:nvSpPr>
          <p:cNvPr id="278531" name="文本占位符 278530">
            <a:extLst>
              <a:ext uri="{FF2B5EF4-FFF2-40B4-BE49-F238E27FC236}">
                <a16:creationId xmlns:a16="http://schemas.microsoft.com/office/drawing/2014/main" id="{062D016A-FA42-6B40-A9F9-1888B9F3C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MAX(x, y) x&gt;y?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x: 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So we can write: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 = MAX(3, 4);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n = MAX(3.14, 2.71);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but this is very good! Why?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can do better by hoisting “X” further: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MAX_X(X)   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 max(X x, X y){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x&gt;y? x: y;  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315" name="文本框 278539">
            <a:extLst>
              <a:ext uri="{FF2B5EF4-FFF2-40B4-BE49-F238E27FC236}">
                <a16:creationId xmlns:a16="http://schemas.microsoft.com/office/drawing/2014/main" id="{26BCE7CD-91EC-6F4D-A4CE-154DF5F7D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638492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7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8531">
                                            <p:txEl>
                                              <p:charRg st="73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102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8531">
                                            <p:txEl>
                                              <p:charRg st="102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134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8531">
                                            <p:txEl>
                                              <p:charRg st="134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179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8531">
                                            <p:txEl>
                                              <p:charRg st="179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208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8531">
                                            <p:txEl>
                                              <p:charRg st="208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235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8531">
                                            <p:txEl>
                                              <p:charRg st="235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252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8531">
                                            <p:txEl>
                                              <p:charRg st="252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252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8531">
                                            <p:txEl>
                                              <p:charRg st="252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254977">
            <a:extLst>
              <a:ext uri="{FF2B5EF4-FFF2-40B4-BE49-F238E27FC236}">
                <a16:creationId xmlns:a16="http://schemas.microsoft.com/office/drawing/2014/main" id="{B449B028-E1B1-284A-B11E-F29D0D886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14338" name="文本占位符 254978">
            <a:extLst>
              <a:ext uri="{FF2B5EF4-FFF2-40B4-BE49-F238E27FC236}">
                <a16:creationId xmlns:a16="http://schemas.microsoft.com/office/drawing/2014/main" id="{2DAD0EE5-FFF0-CA41-B7F8-71A61D093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MAX_X(X)     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 max(X x, X y){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x&gt;y? x: y;  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MAX_X(int)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max(3, 4);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55011" name="文本框 255010">
            <a:extLst>
              <a:ext uri="{FF2B5EF4-FFF2-40B4-BE49-F238E27FC236}">
                <a16:creationId xmlns:a16="http://schemas.microsoft.com/office/drawing/2014/main" id="{B70287FB-1732-3049-8219-6EE54FD9A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76600"/>
            <a:ext cx="47244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Questions: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1: what about we write this?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folHlink"/>
                </a:solidFill>
              </a:rPr>
              <a:t> </a:t>
            </a:r>
            <a:r>
              <a:rPr lang="zh-CN" altLang="en-US" sz="2000" dirty="0">
                <a:solidFill>
                  <a:schemeClr val="folHlink"/>
                </a:solidFill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MAX_X(double)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does this program still type check?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2: what about we write 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folHlink"/>
                </a:solidFill>
              </a:rPr>
              <a:t> </a:t>
            </a:r>
            <a:r>
              <a:rPr lang="zh-CN" altLang="en-US" sz="2000" dirty="0">
                <a:solidFill>
                  <a:schemeClr val="folHlink"/>
                </a:solidFill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MAX_X(char *)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is </a:t>
            </a:r>
            <a:r>
              <a:rPr lang="en-US" altLang="zh-CN" sz="2000" dirty="0">
                <a:solidFill>
                  <a:schemeClr val="folHlink"/>
                </a:solidFill>
              </a:rPr>
              <a:t>char *</a:t>
            </a:r>
            <a:r>
              <a:rPr lang="en-US" altLang="zh-CN" sz="2000" dirty="0"/>
              <a:t> comparable? is this algorithm correct?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300033">
            <a:extLst>
              <a:ext uri="{FF2B5EF4-FFF2-40B4-BE49-F238E27FC236}">
                <a16:creationId xmlns:a16="http://schemas.microsoft.com/office/drawing/2014/main" id="{93137926-3F96-284B-871C-F71D8ED89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15362" name="文本占位符 300034">
            <a:extLst>
              <a:ext uri="{FF2B5EF4-FFF2-40B4-BE49-F238E27FC236}">
                <a16:creationId xmlns:a16="http://schemas.microsoft.com/office/drawing/2014/main" id="{0F5051B1-4A94-D042-9779-048358B90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MAX_X(X)                   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 max(X x, X y, int(*m)(X, X)){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if(m(x, y))                      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return x;                      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y;                        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MAX_X(int)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int_compare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 x, int y){…}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max(3, 4,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int_compare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302081">
            <a:extLst>
              <a:ext uri="{FF2B5EF4-FFF2-40B4-BE49-F238E27FC236}">
                <a16:creationId xmlns:a16="http://schemas.microsoft.com/office/drawing/2014/main" id="{D6B40896-1694-7D43-9C19-77008E089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List revisit</a:t>
            </a:r>
          </a:p>
        </p:txBody>
      </p:sp>
      <p:sp>
        <p:nvSpPr>
          <p:cNvPr id="302083" name="文本占位符 302082">
            <a:extLst>
              <a:ext uri="{FF2B5EF4-FFF2-40B4-BE49-F238E27FC236}">
                <a16:creationId xmlns:a16="http://schemas.microsoft.com/office/drawing/2014/main" id="{71F3FA59-085C-B34E-96C2-20F273281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#define LIST_X(X)       \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{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X data;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*next;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};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    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“length”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           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int length(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l){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int size=0; 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temp = l-&gt;next;\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while(temp){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size++; 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temp=temp-&gt;next;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}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   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return size;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</a:t>
            </a:r>
          </a:p>
        </p:txBody>
      </p:sp>
      <p:sp>
        <p:nvSpPr>
          <p:cNvPr id="302084" name="文本框 302083">
            <a:extLst>
              <a:ext uri="{FF2B5EF4-FFF2-40B4-BE49-F238E27FC236}">
                <a16:creationId xmlns:a16="http://schemas.microsoft.com/office/drawing/2014/main" id="{D97A10E5-99D1-2640-BE32-D915A6025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the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data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field?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charRg st="220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2083">
                                            <p:txEl>
                                              <p:charRg st="220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charRg st="238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2083">
                                            <p:txEl>
                                              <p:charRg st="238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charRg st="238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2083">
                                            <p:txEl>
                                              <p:charRg st="238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charRg st="238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2083">
                                            <p:txEl>
                                              <p:charRg st="238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303105">
            <a:extLst>
              <a:ext uri="{FF2B5EF4-FFF2-40B4-BE49-F238E27FC236}">
                <a16:creationId xmlns:a16="http://schemas.microsoft.com/office/drawing/2014/main" id="{41F82E7B-515E-644D-8B33-34D0A6E49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17410" name="文本占位符 303106">
            <a:extLst>
              <a:ext uri="{FF2B5EF4-FFF2-40B4-BE49-F238E27FC236}">
                <a16:creationId xmlns:a16="http://schemas.microsoft.com/office/drawing/2014/main" id="{6758A604-702F-A042-A8EC-59E5FAFE4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want a list of integer: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LIST_X(int)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want a list of double: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LIST_X(double)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263169">
            <a:extLst>
              <a:ext uri="{FF2B5EF4-FFF2-40B4-BE49-F238E27FC236}">
                <a16:creationId xmlns:a16="http://schemas.microsoft.com/office/drawing/2014/main" id="{16DA7898-40EF-E245-A0B2-4A285A001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so far</a:t>
            </a:r>
          </a:p>
        </p:txBody>
      </p:sp>
      <p:sp>
        <p:nvSpPr>
          <p:cNvPr id="18434" name="文本占位符 263170">
            <a:extLst>
              <a:ext uri="{FF2B5EF4-FFF2-40B4-BE49-F238E27FC236}">
                <a16:creationId xmlns:a16="http://schemas.microsoft.com/office/drawing/2014/main" id="{35F613D0-0D60-BC49-B079-E379A0C61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Parametric poly:</a:t>
            </a:r>
          </a:p>
          <a:p>
            <a:pPr lvl="1"/>
            <a:r>
              <a:rPr lang="en-US" altLang="zh-CN"/>
              <a:t>data structures and functions take extra type parameters (hence the name)</a:t>
            </a:r>
          </a:p>
          <a:p>
            <a:pPr lvl="1"/>
            <a:r>
              <a:rPr lang="en-US" altLang="zh-CN"/>
              <a:t>instation at compile-time</a:t>
            </a:r>
          </a:p>
          <a:p>
            <a:r>
              <a:rPr lang="en-US" altLang="zh-CN"/>
              <a:t>Monomorphinization:</a:t>
            </a:r>
          </a:p>
          <a:p>
            <a:pPr lvl="1"/>
            <a:r>
              <a:rPr lang="en-US" altLang="zh-CN"/>
              <a:t>code eventually becomes monomorphic</a:t>
            </a:r>
          </a:p>
          <a:p>
            <a:pPr lvl="1"/>
            <a:r>
              <a:rPr lang="en-US" altLang="zh-CN"/>
              <a:t>faithfully models the feature of </a:t>
            </a:r>
            <a:r>
              <a:rPr lang="en-US" altLang="zh-CN">
                <a:solidFill>
                  <a:schemeClr val="folHlink"/>
                </a:solidFill>
              </a:rPr>
              <a:t>template</a:t>
            </a:r>
            <a:r>
              <a:rPr lang="en-US" altLang="zh-CN"/>
              <a:t> in C++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304129">
            <a:extLst>
              <a:ext uri="{FF2B5EF4-FFF2-40B4-BE49-F238E27FC236}">
                <a16:creationId xmlns:a16="http://schemas.microsoft.com/office/drawing/2014/main" id="{4950A932-E71E-F146-AD5F-CB6828DDC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so far</a:t>
            </a:r>
          </a:p>
        </p:txBody>
      </p:sp>
      <p:sp>
        <p:nvSpPr>
          <p:cNvPr id="19458" name="文本占位符 304130">
            <a:extLst>
              <a:ext uri="{FF2B5EF4-FFF2-40B4-BE49-F238E27FC236}">
                <a16:creationId xmlns:a16="http://schemas.microsoft.com/office/drawing/2014/main" id="{824BE566-5539-7345-AEEF-B77E68889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Pros:</a:t>
            </a:r>
          </a:p>
          <a:p>
            <a:pPr lvl="1"/>
            <a:r>
              <a:rPr lang="en-US" altLang="zh-CN" sz="2400"/>
              <a:t>very powerful and elegant</a:t>
            </a:r>
          </a:p>
          <a:p>
            <a:pPr lvl="1"/>
            <a:r>
              <a:rPr lang="en-US" altLang="zh-CN" sz="2400"/>
              <a:t>no runtime overhead (code is eventually mono)</a:t>
            </a:r>
          </a:p>
          <a:p>
            <a:pPr lvl="1"/>
            <a:r>
              <a:rPr lang="en-US" altLang="zh-CN" sz="2400"/>
              <a:t>of course, require some C hack</a:t>
            </a:r>
          </a:p>
          <a:p>
            <a:r>
              <a:rPr lang="en-US" altLang="zh-CN" sz="2800"/>
              <a:t>Cons:</a:t>
            </a:r>
          </a:p>
          <a:p>
            <a:pPr lvl="1"/>
            <a:r>
              <a:rPr lang="en-US" altLang="zh-CN" sz="2400"/>
              <a:t>code explosion (due to monomorphinization)</a:t>
            </a:r>
          </a:p>
          <a:p>
            <a:pPr lvl="2"/>
            <a:r>
              <a:rPr lang="en-US" altLang="zh-CN" sz="2000"/>
              <a:t>but seldom observed in practical code</a:t>
            </a:r>
          </a:p>
          <a:p>
            <a:pPr lvl="1"/>
            <a:r>
              <a:rPr lang="en-US" altLang="zh-CN" sz="2400"/>
              <a:t>the poly code itself is not type checked</a:t>
            </a:r>
          </a:p>
          <a:p>
            <a:pPr lvl="1"/>
            <a:r>
              <a:rPr lang="en-US" altLang="zh-CN" sz="2400"/>
              <a:t>compilation may be slow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305153">
            <a:extLst>
              <a:ext uri="{FF2B5EF4-FFF2-40B4-BE49-F238E27FC236}">
                <a16:creationId xmlns:a16="http://schemas.microsoft.com/office/drawing/2014/main" id="{76175EEF-84D8-654B-82B9-18827D1D6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Subtype poly</a:t>
            </a:r>
          </a:p>
        </p:txBody>
      </p:sp>
      <p:sp>
        <p:nvSpPr>
          <p:cNvPr id="305155" name="文本占位符 305154">
            <a:extLst>
              <a:ext uri="{FF2B5EF4-FFF2-40B4-BE49-F238E27FC236}">
                <a16:creationId xmlns:a16="http://schemas.microsoft.com/office/drawing/2014/main" id="{32AD3656-1748-D244-ADE5-9F9F0A23C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struct List_t{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X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data;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struct List_t *next;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  <a:sym typeface="Euclid Extra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  <a:sym typeface="Euclid Extra" pitchFamily="18" charset="2"/>
              </a:rPr>
              <a:t>// Key idea: what if we can invent a most general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  <a:sym typeface="Euclid Extra" pitchFamily="18" charset="2"/>
              </a:rPr>
              <a:t>// type “X”, such that any value is compatible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  <a:sym typeface="Euclid Extra" pitchFamily="18" charset="2"/>
              </a:rPr>
              <a:t>// with “X”.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  <a:sym typeface="Euclid Extra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  <a:sym typeface="Euclid Extra" pitchFamily="18" charset="2"/>
              </a:rPr>
              <a:t>// In C, this type is “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void *</a:t>
            </a:r>
            <a:r>
              <a:rPr lang="en-US" altLang="zh-CN" sz="2000" b="1">
                <a:latin typeface="Courier New" panose="02070309020205020404" pitchFamily="49" charset="0"/>
                <a:sym typeface="Euclid Extra" pitchFamily="18" charset="2"/>
              </a:rPr>
              <a:t>”.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  <a:sym typeface="Euclid Extr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charRg st="189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charRg st="189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294913">
            <a:extLst>
              <a:ext uri="{FF2B5EF4-FFF2-40B4-BE49-F238E27FC236}">
                <a16:creationId xmlns:a16="http://schemas.microsoft.com/office/drawing/2014/main" id="{18C61F74-A2A5-1842-9BD2-95FDC50C4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List revisit</a:t>
            </a:r>
          </a:p>
        </p:txBody>
      </p:sp>
      <p:sp>
        <p:nvSpPr>
          <p:cNvPr id="21506" name="文本占位符 294914">
            <a:extLst>
              <a:ext uri="{FF2B5EF4-FFF2-40B4-BE49-F238E27FC236}">
                <a16:creationId xmlns:a16="http://schemas.microsoft.com/office/drawing/2014/main" id="{E799FEA3-E535-EE4F-B999-85FE8FCD0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struct List_t{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void *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data;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struct List_t *next;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  <a:sym typeface="Euclid Extra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  <a:sym typeface="Euclid Extra" pitchFamily="18" charset="2"/>
              </a:rPr>
              <a:t>// Leave it an exercise to write function “length”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306177">
            <a:extLst>
              <a:ext uri="{FF2B5EF4-FFF2-40B4-BE49-F238E27FC236}">
                <a16:creationId xmlns:a16="http://schemas.microsoft.com/office/drawing/2014/main" id="{F173E195-0AB9-384D-9B76-E3006B872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22530" name="文本占位符 306178">
            <a:extLst>
              <a:ext uri="{FF2B5EF4-FFF2-40B4-BE49-F238E27FC236}">
                <a16:creationId xmlns:a16="http://schemas.microsoft.com/office/drawing/2014/main" id="{11D188A4-E10B-6B43-8A46-1D225FF71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we want a list of integer: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&lt;10;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int *p = 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(*p));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*p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List_insertFirst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(l, p);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we want a list of double: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for(int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&lt;10;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double *p = 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(*p));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*p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List_insertFirst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(l, p);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272385">
            <a:extLst>
              <a:ext uri="{FF2B5EF4-FFF2-40B4-BE49-F238E27FC236}">
                <a16:creationId xmlns:a16="http://schemas.microsoft.com/office/drawing/2014/main" id="{174A7C51-3A49-1B41-B387-0EF222207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old dream in CS</a:t>
            </a:r>
          </a:p>
        </p:txBody>
      </p:sp>
      <p:sp>
        <p:nvSpPr>
          <p:cNvPr id="5122" name="文本占位符 272386">
            <a:extLst>
              <a:ext uri="{FF2B5EF4-FFF2-40B4-BE49-F238E27FC236}">
                <a16:creationId xmlns:a16="http://schemas.microsoft.com/office/drawing/2014/main" id="{1BD7694F-89BD-DF49-AAD7-A9556E275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Euclid Extra" pitchFamily="18" charset="2"/>
              </a:rPr>
              <a:t>Famous slogans:</a:t>
            </a:r>
          </a:p>
          <a:p>
            <a:pPr lvl="1"/>
            <a:r>
              <a:rPr lang="en-US" altLang="zh-CN">
                <a:latin typeface="Helvetica" pitchFamily="2" charset="0"/>
                <a:sym typeface="Euclid Extra" pitchFamily="18" charset="2"/>
              </a:rPr>
              <a:t>“</a:t>
            </a:r>
            <a:r>
              <a:rPr lang="en-US" altLang="zh-CN">
                <a:sym typeface="Euclid Extra" pitchFamily="18" charset="2"/>
              </a:rPr>
              <a:t>Write code once, used everywhere!</a:t>
            </a:r>
            <a:r>
              <a:rPr lang="en-US" altLang="zh-CN">
                <a:latin typeface="Helvetica" pitchFamily="2" charset="0"/>
                <a:sym typeface="Euclid Extra" pitchFamily="18" charset="2"/>
              </a:rPr>
              <a:t>”</a:t>
            </a:r>
            <a:endParaRPr lang="en-US" altLang="zh-CN">
              <a:sym typeface="Euclid Extra" pitchFamily="18" charset="2"/>
            </a:endParaRPr>
          </a:p>
          <a:p>
            <a:pPr lvl="1"/>
            <a:r>
              <a:rPr lang="en-US" altLang="zh-CN">
                <a:latin typeface="Helvetica" pitchFamily="2" charset="0"/>
                <a:sym typeface="Euclid Extra" pitchFamily="18" charset="2"/>
              </a:rPr>
              <a:t>“</a:t>
            </a:r>
            <a:r>
              <a:rPr lang="en-US" altLang="zh-CN">
                <a:sym typeface="Euclid Extra" pitchFamily="18" charset="2"/>
              </a:rPr>
              <a:t>Never write same code twice!</a:t>
            </a:r>
            <a:r>
              <a:rPr lang="en-US" altLang="zh-CN">
                <a:latin typeface="Helvetica" pitchFamily="2" charset="0"/>
                <a:sym typeface="Euclid Extra" pitchFamily="18" charset="2"/>
              </a:rPr>
              <a:t>”</a:t>
            </a:r>
            <a:endParaRPr lang="en-US" altLang="zh-CN">
              <a:sym typeface="Euclid Extra" pitchFamily="18" charset="2"/>
            </a:endParaRPr>
          </a:p>
          <a:p>
            <a:r>
              <a:rPr lang="en-US" altLang="zh-CN">
                <a:sym typeface="Euclid Extra" pitchFamily="18" charset="2"/>
              </a:rPr>
              <a:t>Polymorphism</a:t>
            </a:r>
          </a:p>
          <a:p>
            <a:pPr lvl="1"/>
            <a:r>
              <a:rPr lang="en-US" altLang="zh-CN">
                <a:sym typeface="Euclid Extra" pitchFamily="18" charset="2"/>
              </a:rPr>
              <a:t>Poly + morphism</a:t>
            </a:r>
          </a:p>
          <a:p>
            <a:r>
              <a:rPr lang="en-US" altLang="zh-CN">
                <a:sym typeface="Euclid Extra" pitchFamily="18" charset="2"/>
              </a:rPr>
              <a:t>Elegant and amazing combination of theory and practice in CS!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307201">
            <a:extLst>
              <a:ext uri="{FF2B5EF4-FFF2-40B4-BE49-F238E27FC236}">
                <a16:creationId xmlns:a16="http://schemas.microsoft.com/office/drawing/2014/main" id="{296DD9F2-4C38-9245-90C2-078F073D0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Subtype poly</a:t>
            </a:r>
          </a:p>
        </p:txBody>
      </p:sp>
      <p:sp>
        <p:nvSpPr>
          <p:cNvPr id="23554" name="文本占位符 307202">
            <a:extLst>
              <a:ext uri="{FF2B5EF4-FFF2-40B4-BE49-F238E27FC236}">
                <a16:creationId xmlns:a16="http://schemas.microsoft.com/office/drawing/2014/main" id="{989A570F-0AC3-AA49-A699-43664758C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All pointer types can be treated as a subtype of </a:t>
            </a:r>
            <a:r>
              <a:rPr lang="en-US" altLang="zh-CN">
                <a:solidFill>
                  <a:schemeClr val="folHlink"/>
                </a:solidFill>
              </a:rPr>
              <a:t>void *</a:t>
            </a:r>
          </a:p>
          <a:p>
            <a:pPr lvl="1"/>
            <a:r>
              <a:rPr lang="en-US" altLang="zh-CN"/>
              <a:t>so 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 have to heap-allocate all objects to accompany this type</a:t>
            </a:r>
          </a:p>
          <a:p>
            <a:r>
              <a:rPr lang="en-US" altLang="zh-CN"/>
              <a:t>Java or C# go even further: all objects are heap-allocated</a:t>
            </a:r>
          </a:p>
          <a:p>
            <a:pPr lvl="1"/>
            <a:r>
              <a:rPr lang="en-US" altLang="zh-CN"/>
              <a:t>the most general type is </a:t>
            </a:r>
            <a:r>
              <a:rPr lang="en-US" altLang="zh-CN">
                <a:solidFill>
                  <a:schemeClr val="folHlink"/>
                </a:solidFill>
              </a:rPr>
              <a:t>Object</a:t>
            </a:r>
          </a:p>
          <a:p>
            <a:pPr lvl="1"/>
            <a:r>
              <a:rPr lang="en-US" altLang="zh-CN"/>
              <a:t>this models Java </a:t>
            </a:r>
            <a:r>
              <a:rPr lang="en-US" altLang="zh-CN">
                <a:solidFill>
                  <a:schemeClr val="folHlink"/>
                </a:solidFill>
              </a:rPr>
              <a:t>generic</a:t>
            </a:r>
            <a:r>
              <a:rPr lang="en-US" altLang="zh-CN"/>
              <a:t> honestly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309249">
            <a:extLst>
              <a:ext uri="{FF2B5EF4-FFF2-40B4-BE49-F238E27FC236}">
                <a16:creationId xmlns:a16="http://schemas.microsoft.com/office/drawing/2014/main" id="{C2AE9F06-693C-F448-BE39-49F1B9406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Subtype poly</a:t>
            </a:r>
          </a:p>
        </p:txBody>
      </p:sp>
      <p:sp>
        <p:nvSpPr>
          <p:cNvPr id="24578" name="文本占位符 309250">
            <a:extLst>
              <a:ext uri="{FF2B5EF4-FFF2-40B4-BE49-F238E27FC236}">
                <a16:creationId xmlns:a16="http://schemas.microsoft.com/office/drawing/2014/main" id="{61A8A147-3CA2-C445-80DC-7D712E1E4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Pros:</a:t>
            </a:r>
          </a:p>
          <a:p>
            <a:pPr lvl="1"/>
            <a:r>
              <a:rPr lang="en-US" altLang="zh-CN" sz="2400"/>
              <a:t>single piece of code</a:t>
            </a:r>
          </a:p>
          <a:p>
            <a:pPr lvl="1"/>
            <a:r>
              <a:rPr lang="en-US" altLang="zh-CN" sz="2400"/>
              <a:t>no compilation overhead</a:t>
            </a:r>
          </a:p>
          <a:p>
            <a:r>
              <a:rPr lang="en-US" altLang="zh-CN" sz="2800"/>
              <a:t>Cons:</a:t>
            </a:r>
          </a:p>
          <a:p>
            <a:pPr lvl="1"/>
            <a:r>
              <a:rPr lang="en-US" altLang="zh-CN" sz="2400"/>
              <a:t>Safety issue</a:t>
            </a:r>
          </a:p>
          <a:p>
            <a:pPr lvl="2"/>
            <a:r>
              <a:rPr lang="en-US" altLang="zh-CN" sz="2000"/>
              <a:t>ugly type cast, and must be veryyyyyyyyyyyyyy careful</a:t>
            </a:r>
          </a:p>
          <a:p>
            <a:pPr lvl="1"/>
            <a:r>
              <a:rPr lang="en-US" altLang="zh-CN" sz="2400"/>
              <a:t>efficiency issue</a:t>
            </a:r>
          </a:p>
          <a:p>
            <a:pPr lvl="2"/>
            <a:r>
              <a:rPr lang="en-US" altLang="zh-CN" sz="2000"/>
              <a:t>allocation and garbage collection</a:t>
            </a:r>
          </a:p>
          <a:p>
            <a:pPr lvl="1"/>
            <a:r>
              <a:rPr lang="en-US" altLang="zh-CN" sz="2400"/>
              <a:t>complexity issue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308225">
            <a:extLst>
              <a:ext uri="{FF2B5EF4-FFF2-40B4-BE49-F238E27FC236}">
                <a16:creationId xmlns:a16="http://schemas.microsoft.com/office/drawing/2014/main" id="{3B6A65C8-3787-D145-9D6B-8EFB2E752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Think abstractly</a:t>
            </a:r>
          </a:p>
        </p:txBody>
      </p:sp>
      <p:sp>
        <p:nvSpPr>
          <p:cNvPr id="308227" name="文本占位符 308226">
            <a:extLst>
              <a:ext uri="{FF2B5EF4-FFF2-40B4-BE49-F238E27FC236}">
                <a16:creationId xmlns:a16="http://schemas.microsoft.com/office/drawing/2014/main" id="{94B76163-7EC1-E34D-8112-9BC86F099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int data;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*next;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  <a:sym typeface="Euclid Extra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Is it a good idea to write this function?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int exists(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l, int x);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Or this function?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int sum(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l,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init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Or this one?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void print(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l);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8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8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310273">
            <a:extLst>
              <a:ext uri="{FF2B5EF4-FFF2-40B4-BE49-F238E27FC236}">
                <a16:creationId xmlns:a16="http://schemas.microsoft.com/office/drawing/2014/main" id="{0EF40D6E-8498-6E46-8A54-501F512AE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Think abstractly</a:t>
            </a:r>
          </a:p>
        </p:txBody>
      </p:sp>
      <p:sp>
        <p:nvSpPr>
          <p:cNvPr id="26626" name="文本占位符 310274">
            <a:extLst>
              <a:ext uri="{FF2B5EF4-FFF2-40B4-BE49-F238E27FC236}">
                <a16:creationId xmlns:a16="http://schemas.microsoft.com/office/drawing/2014/main" id="{D30C3F4B-FB5D-544B-BBC8-7F7D4CE1A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void print(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l){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temp = l-&gt;next;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while(temp){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(“%d, ”, temp-&gt;data)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temp = temp-&gt;next;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return;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</a:t>
            </a:r>
            <a:endParaRPr lang="en-US" altLang="zh-CN" sz="2000" b="1" dirty="0">
              <a:latin typeface="Courier New" panose="02070309020205020404" pitchFamily="49" charset="0"/>
              <a:sym typeface="Euclid Extra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311297">
            <a:extLst>
              <a:ext uri="{FF2B5EF4-FFF2-40B4-BE49-F238E27FC236}">
                <a16:creationId xmlns:a16="http://schemas.microsoft.com/office/drawing/2014/main" id="{DA6C1EE8-ABBC-464E-8508-C5C5FAADF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Think abstractly</a:t>
            </a:r>
          </a:p>
        </p:txBody>
      </p:sp>
      <p:sp>
        <p:nvSpPr>
          <p:cNvPr id="27650" name="文本占位符 311298">
            <a:extLst>
              <a:ext uri="{FF2B5EF4-FFF2-40B4-BE49-F238E27FC236}">
                <a16:creationId xmlns:a16="http://schemas.microsoft.com/office/drawing/2014/main" id="{046C6825-A879-0C46-BAC8-BD7477D92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But what if we make it parametric poly?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#define LIST_X(X)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{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X data;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*next;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};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   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     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void print(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l);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\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313345">
            <a:extLst>
              <a:ext uri="{FF2B5EF4-FFF2-40B4-BE49-F238E27FC236}">
                <a16:creationId xmlns:a16="http://schemas.microsoft.com/office/drawing/2014/main" id="{6ACC26B4-AE16-A744-B2E4-1C2E644FC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1st try</a:t>
            </a:r>
          </a:p>
        </p:txBody>
      </p:sp>
      <p:sp>
        <p:nvSpPr>
          <p:cNvPr id="28674" name="文本占位符 313346">
            <a:extLst>
              <a:ext uri="{FF2B5EF4-FFF2-40B4-BE49-F238E27FC236}">
                <a16:creationId xmlns:a16="http://schemas.microsoft.com/office/drawing/2014/main" id="{5A28F1A8-6613-6B4F-8542-30D4A2E894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void print(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l){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temp = l-&gt;next;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while(temp){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(“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%???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”, temp-&gt;data);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temp = temp-&gt;next;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return;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</a:t>
            </a:r>
            <a:endParaRPr lang="en-US" altLang="zh-CN" sz="2000" b="1" dirty="0">
              <a:latin typeface="Courier New" panose="02070309020205020404" pitchFamily="49" charset="0"/>
              <a:sym typeface="Euclid Extra" pitchFamily="18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314369">
            <a:extLst>
              <a:ext uri="{FF2B5EF4-FFF2-40B4-BE49-F238E27FC236}">
                <a16:creationId xmlns:a16="http://schemas.microsoft.com/office/drawing/2014/main" id="{3B25CA6D-B010-8A4E-B905-7FD4E1CF0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Think abstractly</a:t>
            </a:r>
          </a:p>
        </p:txBody>
      </p:sp>
      <p:sp>
        <p:nvSpPr>
          <p:cNvPr id="314371" name="文本占位符 314370">
            <a:extLst>
              <a:ext uri="{FF2B5EF4-FFF2-40B4-BE49-F238E27FC236}">
                <a16:creationId xmlns:a16="http://schemas.microsoft.com/office/drawing/2014/main" id="{CB0710A2-0B51-0D47-98F5-0CA635078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To make it parametric poly: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#define LIST_X(X)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{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X data;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*next;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};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            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  <a:sym typeface="Euclid Extra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  <a:sym typeface="Euclid Extra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so we’d have to make “print” more abstract!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void print(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l,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void (*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pt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)(X)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315393">
            <a:extLst>
              <a:ext uri="{FF2B5EF4-FFF2-40B4-BE49-F238E27FC236}">
                <a16:creationId xmlns:a16="http://schemas.microsoft.com/office/drawing/2014/main" id="{01340774-C475-234C-9EEC-6916339DF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2nd try</a:t>
            </a:r>
          </a:p>
        </p:txBody>
      </p:sp>
      <p:sp>
        <p:nvSpPr>
          <p:cNvPr id="30722" name="文本占位符 315394">
            <a:extLst>
              <a:ext uri="{FF2B5EF4-FFF2-40B4-BE49-F238E27FC236}">
                <a16:creationId xmlns:a16="http://schemas.microsoft.com/office/drawing/2014/main" id="{626A1CDD-0D8E-0947-AC72-A26932E46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void print(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l,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void (*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pt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)(X)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temp = l-&gt;next;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while(temp){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(temp-&gt;data);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temp = temp-&gt;next;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return;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</a:t>
            </a:r>
            <a:endParaRPr lang="en-US" altLang="zh-CN" sz="2000" b="1" dirty="0">
              <a:latin typeface="Courier New" panose="02070309020205020404" pitchFamily="49" charset="0"/>
              <a:sym typeface="Euclid Extra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316417">
            <a:extLst>
              <a:ext uri="{FF2B5EF4-FFF2-40B4-BE49-F238E27FC236}">
                <a16:creationId xmlns:a16="http://schemas.microsoft.com/office/drawing/2014/main" id="{38AD8B0E-ADB9-9F4A-979E-60F4184C9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31746" name="文本占位符 316418">
            <a:extLst>
              <a:ext uri="{FF2B5EF4-FFF2-40B4-BE49-F238E27FC236}">
                <a16:creationId xmlns:a16="http://schemas.microsoft.com/office/drawing/2014/main" id="{F19AFB13-CE4C-7B44-A8D4-647D098E7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instantiate an “int” list: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LIST_X(int)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f(int x){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(“%d, ”, x);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list = …;</a:t>
            </a:r>
            <a:r>
              <a:rPr lang="en-US" altLang="zh-CN" sz="2000" b="1" dirty="0">
                <a:latin typeface="Courier New" panose="02070309020205020404" pitchFamily="49" charset="0"/>
              </a:rPr>
              <a:t>        // cook a list of int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List_print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(list, f);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273409">
            <a:extLst>
              <a:ext uri="{FF2B5EF4-FFF2-40B4-BE49-F238E27FC236}">
                <a16:creationId xmlns:a16="http://schemas.microsoft.com/office/drawing/2014/main" id="{62A71F0F-C8D6-0D42-B64A-691966DC6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polymorphism?</a:t>
            </a:r>
          </a:p>
        </p:txBody>
      </p:sp>
      <p:sp>
        <p:nvSpPr>
          <p:cNvPr id="273411" name="文本占位符 273410">
            <a:extLst>
              <a:ext uri="{FF2B5EF4-FFF2-40B4-BE49-F238E27FC236}">
                <a16:creationId xmlns:a16="http://schemas.microsoft.com/office/drawing/2014/main" id="{1093250F-5156-6240-9D78-CBE82CF6AD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a list of integer: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List_t_int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int data;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List_t_int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*next;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“length”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int length(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List_t_int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l){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int size=0;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List_t_int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temp = l-&gt;next;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while(temp){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size++;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temp = temp-&gt;next;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return size;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</a:t>
            </a:r>
          </a:p>
        </p:txBody>
      </p:sp>
      <p:sp>
        <p:nvSpPr>
          <p:cNvPr id="273412" name="文本框 273411">
            <a:extLst>
              <a:ext uri="{FF2B5EF4-FFF2-40B4-BE49-F238E27FC236}">
                <a16:creationId xmlns:a16="http://schemas.microsoft.com/office/drawing/2014/main" id="{6E816576-36FF-C84D-9AF6-D29ED2CF1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the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data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field?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84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411">
                                            <p:txEl>
                                              <p:charRg st="84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96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3411">
                                            <p:txEl>
                                              <p:charRg st="96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12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3411">
                                            <p:txEl>
                                              <p:charRg st="124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139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3411">
                                            <p:txEl>
                                              <p:charRg st="139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168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3411">
                                            <p:txEl>
                                              <p:charRg st="168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185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3411">
                                            <p:txEl>
                                              <p:charRg st="185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198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3411">
                                            <p:txEl>
                                              <p:charRg st="198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219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3411">
                                            <p:txEl>
                                              <p:charRg st="219" end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223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3411">
                                            <p:txEl>
                                              <p:charRg st="223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235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3411">
                                            <p:txEl>
                                              <p:charRg st="235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297985">
            <a:extLst>
              <a:ext uri="{FF2B5EF4-FFF2-40B4-BE49-F238E27FC236}">
                <a16:creationId xmlns:a16="http://schemas.microsoft.com/office/drawing/2014/main" id="{C81489A0-D8D2-C143-B2E0-A2C86E2C0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polymorphism?</a:t>
            </a:r>
          </a:p>
        </p:txBody>
      </p:sp>
      <p:sp>
        <p:nvSpPr>
          <p:cNvPr id="297987" name="文本占位符 297986">
            <a:extLst>
              <a:ext uri="{FF2B5EF4-FFF2-40B4-BE49-F238E27FC236}">
                <a16:creationId xmlns:a16="http://schemas.microsoft.com/office/drawing/2014/main" id="{C7B37B00-BC54-6644-9322-DC3B985E7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what about if we want a list of double?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List_t_double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double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data;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List_t_double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*next;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function “length” remains the same?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int length(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List_t_double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l){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int size = 0;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List_t_double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temp = l-&gt;next;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while(temp){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size++;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temp = temp-&gt;next;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return size;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7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7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7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7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295937">
            <a:extLst>
              <a:ext uri="{FF2B5EF4-FFF2-40B4-BE49-F238E27FC236}">
                <a16:creationId xmlns:a16="http://schemas.microsoft.com/office/drawing/2014/main" id="{0D83F7AF-D321-3D49-AF5C-4291EFB4D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</a:p>
        </p:txBody>
      </p:sp>
      <p:sp>
        <p:nvSpPr>
          <p:cNvPr id="8194" name="文本占位符 295938">
            <a:extLst>
              <a:ext uri="{FF2B5EF4-FFF2-40B4-BE49-F238E27FC236}">
                <a16:creationId xmlns:a16="http://schemas.microsoft.com/office/drawing/2014/main" id="{DA82397D-242B-7E47-A965-23D709017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Ad-hoc poly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endParaRPr lang="en-US" altLang="zh-CN"/>
          </a:p>
          <a:p>
            <a:r>
              <a:rPr lang="en-US" altLang="zh-CN"/>
              <a:t>Parametric poly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endParaRPr lang="en-US" altLang="zh-CN"/>
          </a:p>
          <a:p>
            <a:r>
              <a:rPr lang="en-US" altLang="zh-CN"/>
              <a:t>Subtype poly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293889">
            <a:extLst>
              <a:ext uri="{FF2B5EF4-FFF2-40B4-BE49-F238E27FC236}">
                <a16:creationId xmlns:a16="http://schemas.microsoft.com/office/drawing/2014/main" id="{E4EEE80B-1E0B-A14D-B6E1-D5035B4AB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Ad-hoc poly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endParaRPr lang="en-US" altLang="zh-CN"/>
          </a:p>
        </p:txBody>
      </p:sp>
      <p:sp>
        <p:nvSpPr>
          <p:cNvPr id="9218" name="文本占位符 293890">
            <a:extLst>
              <a:ext uri="{FF2B5EF4-FFF2-40B4-BE49-F238E27FC236}">
                <a16:creationId xmlns:a16="http://schemas.microsoft.com/office/drawing/2014/main" id="{0FE044E5-FD02-284D-8F5E-A0F435691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Euclid Extra" pitchFamily="18" charset="2"/>
              </a:rPr>
              <a:t>Functions operate on different but a limited set of data type</a:t>
            </a:r>
          </a:p>
          <a:p>
            <a:pPr lvl="1"/>
            <a:r>
              <a:rPr lang="en-US" altLang="zh-CN">
                <a:sym typeface="Euclid Extra" pitchFamily="18" charset="2"/>
              </a:rPr>
              <a:t>e.g., “</a:t>
            </a:r>
            <a:r>
              <a:rPr lang="en-US" altLang="zh-CN">
                <a:solidFill>
                  <a:schemeClr val="folHlink"/>
                </a:solidFill>
                <a:sym typeface="Euclid Extra" pitchFamily="18" charset="2"/>
              </a:rPr>
              <a:t>+</a:t>
            </a:r>
            <a:r>
              <a:rPr lang="en-US" altLang="zh-CN">
                <a:sym typeface="Euclid Extra" pitchFamily="18" charset="2"/>
              </a:rPr>
              <a:t>” in C</a:t>
            </a:r>
          </a:p>
          <a:p>
            <a:pPr lvl="2"/>
            <a:r>
              <a:rPr lang="en-US" altLang="zh-CN">
                <a:solidFill>
                  <a:schemeClr val="folHlink"/>
                </a:solidFill>
                <a:sym typeface="Euclid Extra" pitchFamily="18" charset="2"/>
              </a:rPr>
              <a:t>int</a:t>
            </a:r>
            <a:r>
              <a:rPr lang="en-US" altLang="zh-CN">
                <a:sym typeface="Euclid Extra" pitchFamily="18" charset="2"/>
              </a:rPr>
              <a:t> * </a:t>
            </a:r>
            <a:r>
              <a:rPr lang="en-US" altLang="zh-CN">
                <a:solidFill>
                  <a:schemeClr val="folHlink"/>
                </a:solidFill>
                <a:sym typeface="Euclid Extra" pitchFamily="18" charset="2"/>
              </a:rPr>
              <a:t>int</a:t>
            </a:r>
            <a:r>
              <a:rPr lang="en-US" altLang="zh-CN">
                <a:sym typeface="Euclid Extra" pitchFamily="18" charset="2"/>
              </a:rPr>
              <a:t>, </a:t>
            </a:r>
            <a:r>
              <a:rPr lang="en-US" altLang="zh-CN">
                <a:solidFill>
                  <a:schemeClr val="folHlink"/>
                </a:solidFill>
                <a:sym typeface="Euclid Extra" pitchFamily="18" charset="2"/>
              </a:rPr>
              <a:t>double</a:t>
            </a:r>
            <a:r>
              <a:rPr lang="en-US" altLang="zh-CN">
                <a:sym typeface="Euclid Extra" pitchFamily="18" charset="2"/>
              </a:rPr>
              <a:t> * </a:t>
            </a:r>
            <a:r>
              <a:rPr lang="en-US" altLang="zh-CN">
                <a:solidFill>
                  <a:schemeClr val="folHlink"/>
                </a:solidFill>
                <a:sym typeface="Euclid Extra" pitchFamily="18" charset="2"/>
              </a:rPr>
              <a:t>double</a:t>
            </a:r>
            <a:r>
              <a:rPr lang="en-US" altLang="zh-CN">
                <a:sym typeface="Euclid Extra" pitchFamily="18" charset="2"/>
              </a:rPr>
              <a:t>, </a:t>
            </a:r>
            <a:r>
              <a:rPr lang="en-US" altLang="zh-CN">
                <a:solidFill>
                  <a:schemeClr val="folHlink"/>
                </a:solidFill>
                <a:sym typeface="Euclid Extra" pitchFamily="18" charset="2"/>
              </a:rPr>
              <a:t>char *</a:t>
            </a:r>
            <a:r>
              <a:rPr lang="en-US" altLang="zh-CN">
                <a:sym typeface="Euclid Extra" pitchFamily="18" charset="2"/>
              </a:rPr>
              <a:t> *</a:t>
            </a:r>
            <a:r>
              <a:rPr lang="en-US" altLang="zh-CN">
                <a:solidFill>
                  <a:schemeClr val="folHlink"/>
                </a:solidFill>
                <a:sym typeface="Euclid Extra" pitchFamily="18" charset="2"/>
              </a:rPr>
              <a:t> int</a:t>
            </a:r>
          </a:p>
          <a:p>
            <a:pPr lvl="2"/>
            <a:r>
              <a:rPr lang="en-US" altLang="zh-CN">
                <a:sym typeface="Euclid Extra" pitchFamily="18" charset="2"/>
              </a:rPr>
              <a:t>but not: </a:t>
            </a:r>
            <a:r>
              <a:rPr lang="en-US" altLang="zh-CN">
                <a:solidFill>
                  <a:schemeClr val="folHlink"/>
                </a:solidFill>
                <a:sym typeface="Euclid Extra" pitchFamily="18" charset="2"/>
              </a:rPr>
              <a:t>char *</a:t>
            </a:r>
            <a:r>
              <a:rPr lang="en-US" altLang="zh-CN">
                <a:sym typeface="Euclid Extra" pitchFamily="18" charset="2"/>
              </a:rPr>
              <a:t> * </a:t>
            </a:r>
            <a:r>
              <a:rPr lang="en-US" altLang="zh-CN">
                <a:solidFill>
                  <a:schemeClr val="folHlink"/>
                </a:solidFill>
                <a:sym typeface="Euclid Extra" pitchFamily="18" charset="2"/>
              </a:rPr>
              <a:t>char *</a:t>
            </a:r>
          </a:p>
          <a:p>
            <a:r>
              <a:rPr lang="en-US" altLang="zh-CN">
                <a:sym typeface="Euclid Extra" pitchFamily="18" charset="2"/>
              </a:rPr>
              <a:t>First introduced by Strachey in 1967 </a:t>
            </a:r>
          </a:p>
          <a:p>
            <a:r>
              <a:rPr lang="en-US" altLang="zh-CN">
                <a:sym typeface="Euclid Extra" pitchFamily="18" charset="2"/>
              </a:rPr>
              <a:t>Evolve into a feature called </a:t>
            </a:r>
            <a:r>
              <a:rPr lang="en-US" altLang="zh-CN">
                <a:latin typeface="Arial" panose="020B0604020202020204" pitchFamily="34" charset="0"/>
                <a:sym typeface="Euclid Extra" pitchFamily="18" charset="2"/>
              </a:rPr>
              <a:t>“</a:t>
            </a:r>
            <a:r>
              <a:rPr lang="en-US" altLang="zh-CN">
                <a:sym typeface="Euclid Extra" pitchFamily="18" charset="2"/>
              </a:rPr>
              <a:t>overloading</a:t>
            </a:r>
            <a:r>
              <a:rPr lang="en-US" altLang="zh-CN">
                <a:latin typeface="Arial" panose="020B0604020202020204" pitchFamily="34" charset="0"/>
                <a:sym typeface="Euclid Extra" pitchFamily="18" charset="2"/>
              </a:rPr>
              <a:t>”</a:t>
            </a:r>
            <a:r>
              <a:rPr lang="en-US" altLang="zh-CN">
                <a:sym typeface="Euclid Extra" pitchFamily="18" charset="2"/>
              </a:rPr>
              <a:t> in modern OO languages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296961">
            <a:extLst>
              <a:ext uri="{FF2B5EF4-FFF2-40B4-BE49-F238E27FC236}">
                <a16:creationId xmlns:a16="http://schemas.microsoft.com/office/drawing/2014/main" id="{60697B9E-0842-0648-9CD4-06D1143F6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Ad-hoc poly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endParaRPr lang="en-US" altLang="zh-CN"/>
          </a:p>
        </p:txBody>
      </p:sp>
      <p:sp>
        <p:nvSpPr>
          <p:cNvPr id="10242" name="文本占位符 296962">
            <a:extLst>
              <a:ext uri="{FF2B5EF4-FFF2-40B4-BE49-F238E27FC236}">
                <a16:creationId xmlns:a16="http://schemas.microsoft.com/office/drawing/2014/main" id="{A5DEACE5-CF5C-6C47-81A3-DDBEC67F9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ym typeface="Euclid Extra" pitchFamily="18" charset="2"/>
              </a:rPr>
              <a:t>Overloading in modern OO languages: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ym typeface="Euclid Extra" pitchFamily="18" charset="2"/>
              </a:rPr>
              <a:t>Same printing function name with different argument types: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solidFill>
                  <a:schemeClr val="folHlink"/>
                </a:solidFill>
                <a:sym typeface="Euclid Extra" pitchFamily="18" charset="2"/>
              </a:rPr>
              <a:t>void print(int x);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solidFill>
                  <a:schemeClr val="folHlink"/>
                </a:solidFill>
                <a:sym typeface="Euclid Extra" pitchFamily="18" charset="2"/>
              </a:rPr>
              <a:t>void print(char *s);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ym typeface="Euclid Extra" pitchFamily="18" charset="2"/>
              </a:rPr>
              <a:t>Compilers will dispatch function calls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solidFill>
                  <a:schemeClr val="folHlink"/>
                </a:solidFill>
                <a:sym typeface="Euclid Extra" pitchFamily="18" charset="2"/>
              </a:rPr>
              <a:t>print(5);   print(“hello”);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ym typeface="Euclid Extra" pitchFamily="18" charset="2"/>
              </a:rPr>
              <a:t>Bad news is that C does not support overloading!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ym typeface="Euclid Extra" pitchFamily="18" charset="2"/>
              </a:rPr>
              <a:t>We</a:t>
            </a:r>
            <a:r>
              <a:rPr lang="en-US" altLang="zh-CN" sz="2000" dirty="0">
                <a:latin typeface="Arial" panose="020B0604020202020204" pitchFamily="34" charset="0"/>
                <a:sym typeface="Euclid Extra" pitchFamily="18" charset="2"/>
              </a:rPr>
              <a:t>’</a:t>
            </a:r>
            <a:r>
              <a:rPr lang="en-US" altLang="zh-CN" sz="2000" dirty="0">
                <a:sym typeface="Euclid Extra" pitchFamily="18" charset="2"/>
              </a:rPr>
              <a:t>d have to do some hacking.  :-(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ym typeface="Euclid Extra" pitchFamily="18" charset="2"/>
              </a:rPr>
              <a:t>Or we can write unique names, as: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solidFill>
                  <a:schemeClr val="folHlink"/>
                </a:solidFill>
                <a:sym typeface="Euclid Extra" pitchFamily="18" charset="2"/>
              </a:rPr>
              <a:t>void </a:t>
            </a:r>
            <a:r>
              <a:rPr lang="en-US" altLang="zh-CN" sz="1800" dirty="0" err="1">
                <a:solidFill>
                  <a:schemeClr val="folHlink"/>
                </a:solidFill>
                <a:sym typeface="Euclid Extra" pitchFamily="18" charset="2"/>
              </a:rPr>
              <a:t>Int_print</a:t>
            </a:r>
            <a:r>
              <a:rPr lang="en-US" altLang="zh-CN" sz="1800" dirty="0">
                <a:solidFill>
                  <a:schemeClr val="folHlink"/>
                </a:solidFill>
                <a:sym typeface="Euclid Extra" pitchFamily="18" charset="2"/>
              </a:rPr>
              <a:t>(int x);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solidFill>
                  <a:schemeClr val="folHlink"/>
                </a:solidFill>
                <a:sym typeface="Euclid Extra" pitchFamily="18" charset="2"/>
              </a:rPr>
              <a:t>void </a:t>
            </a:r>
            <a:r>
              <a:rPr lang="en-US" altLang="zh-CN" sz="1800" dirty="0" err="1">
                <a:solidFill>
                  <a:schemeClr val="folHlink"/>
                </a:solidFill>
                <a:sym typeface="Euclid Extra" pitchFamily="18" charset="2"/>
              </a:rPr>
              <a:t>String_print</a:t>
            </a:r>
            <a:r>
              <a:rPr lang="en-US" altLang="zh-CN" sz="1800" dirty="0">
                <a:solidFill>
                  <a:schemeClr val="folHlink"/>
                </a:solidFill>
                <a:sym typeface="Euclid Extra" pitchFamily="18" charset="2"/>
              </a:rPr>
              <a:t>(char *s);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288769">
            <a:extLst>
              <a:ext uri="{FF2B5EF4-FFF2-40B4-BE49-F238E27FC236}">
                <a16:creationId xmlns:a16="http://schemas.microsoft.com/office/drawing/2014/main" id="{D6F207C1-135E-9249-9C17-D55AE010B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Parametric poly</a:t>
            </a:r>
          </a:p>
        </p:txBody>
      </p:sp>
      <p:sp>
        <p:nvSpPr>
          <p:cNvPr id="11266" name="文本占位符 288770">
            <a:extLst>
              <a:ext uri="{FF2B5EF4-FFF2-40B4-BE49-F238E27FC236}">
                <a16:creationId xmlns:a16="http://schemas.microsoft.com/office/drawing/2014/main" id="{567237FC-B626-5047-BA6A-384103D2E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Euclid Extra" pitchFamily="18" charset="2"/>
              </a:rPr>
              <a:t>Basic idea: decorating data types (data structure + functions) with type variables</a:t>
            </a:r>
          </a:p>
          <a:p>
            <a:r>
              <a:rPr lang="en-US" altLang="zh-CN">
                <a:sym typeface="Euclid Extra" pitchFamily="18" charset="2"/>
              </a:rPr>
              <a:t>Polymorphic data structures</a:t>
            </a:r>
          </a:p>
          <a:p>
            <a:r>
              <a:rPr lang="en-US" altLang="zh-CN">
                <a:sym typeface="Euclid Extra" pitchFamily="18" charset="2"/>
              </a:rPr>
              <a:t>Polymorphic functions</a:t>
            </a:r>
          </a:p>
          <a:p>
            <a:pPr lvl="1"/>
            <a:r>
              <a:rPr lang="en-US" altLang="zh-CN">
                <a:sym typeface="Euclid Extra" pitchFamily="18" charset="2"/>
              </a:rPr>
              <a:t>we start with this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249857">
            <a:extLst>
              <a:ext uri="{FF2B5EF4-FFF2-40B4-BE49-F238E27FC236}">
                <a16:creationId xmlns:a16="http://schemas.microsoft.com/office/drawing/2014/main" id="{6688D5CD-659E-1645-B1B5-44CF3E4A8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E.g.</a:t>
            </a:r>
          </a:p>
        </p:txBody>
      </p:sp>
      <p:sp>
        <p:nvSpPr>
          <p:cNvPr id="249859" name="文本占位符 249858">
            <a:extLst>
              <a:ext uri="{FF2B5EF4-FFF2-40B4-BE49-F238E27FC236}">
                <a16:creationId xmlns:a16="http://schemas.microsoft.com/office/drawing/2014/main" id="{B032E256-325B-224E-86B6-353827A45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max(int x, int y){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x&gt;y? x: 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but we’ve observed the problem: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max(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x,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y){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x&gt;y? x: 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What about factor out the type names: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 max(X x, X y){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x&gt;y? x: 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but this function does not type check!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4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charRg st="47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82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9859">
                                            <p:txEl>
                                              <p:charRg st="82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116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9859">
                                            <p:txEl>
                                              <p:charRg st="116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136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9859">
                                            <p:txEl>
                                              <p:charRg st="136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138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9859">
                                            <p:txEl>
                                              <p:charRg st="138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179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9859">
                                            <p:txEl>
                                              <p:charRg st="179" end="1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19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9859">
                                            <p:txEl>
                                              <p:charRg st="198" end="2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218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9859">
                                            <p:txEl>
                                              <p:charRg st="218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220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9859">
                                            <p:txEl>
                                              <p:charRg st="220" end="2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5c858ce-35f8-4135-a02d-76af926e59f3"/>
  <p:tag name="COMMONDATA" val="eyJoZGlkIjoiYmNiMDViODIzZGE0MTkwNmNjOTQxNWU1YWMyZjBiZDAifQ=="/>
</p:tagLst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26</TotalTime>
  <Words>1669</Words>
  <Application>Microsoft Macintosh PowerPoint</Application>
  <PresentationFormat>全屏显示(4:3)</PresentationFormat>
  <Paragraphs>291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Arial</vt:lpstr>
      <vt:lpstr>Courier New</vt:lpstr>
      <vt:lpstr>Helvetica</vt:lpstr>
      <vt:lpstr>Tahoma</vt:lpstr>
      <vt:lpstr>Wingdings</vt:lpstr>
      <vt:lpstr>Blends</vt:lpstr>
      <vt:lpstr>Polymorphism</vt:lpstr>
      <vt:lpstr>An old dream in CS</vt:lpstr>
      <vt:lpstr>Why polymorphism?</vt:lpstr>
      <vt:lpstr>Why polymorphism?</vt:lpstr>
      <vt:lpstr>Outline</vt:lpstr>
      <vt:lpstr>Ad-hoc poly’</vt:lpstr>
      <vt:lpstr>Ad-hoc poly’</vt:lpstr>
      <vt:lpstr>Parametric poly</vt:lpstr>
      <vt:lpstr>E.g.</vt:lpstr>
      <vt:lpstr>Old trick</vt:lpstr>
      <vt:lpstr>Client code</vt:lpstr>
      <vt:lpstr>Client code</vt:lpstr>
      <vt:lpstr>List revisit</vt:lpstr>
      <vt:lpstr>Client code</vt:lpstr>
      <vt:lpstr>Summary so far</vt:lpstr>
      <vt:lpstr>Summary so far</vt:lpstr>
      <vt:lpstr>Subtype poly</vt:lpstr>
      <vt:lpstr>List revisit</vt:lpstr>
      <vt:lpstr>Client code</vt:lpstr>
      <vt:lpstr>Subtype poly</vt:lpstr>
      <vt:lpstr>Subtype poly</vt:lpstr>
      <vt:lpstr>Think abstractly</vt:lpstr>
      <vt:lpstr>Think abstractly</vt:lpstr>
      <vt:lpstr>Think abstractly</vt:lpstr>
      <vt:lpstr>1st try</vt:lpstr>
      <vt:lpstr>Think abstractly</vt:lpstr>
      <vt:lpstr>2nd try</vt:lpstr>
      <vt:lpstr>Client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subject>Baojian Hua</dc:subject>
  <dc:creator/>
  <cp:lastModifiedBy>bj.hua@outlook.com</cp:lastModifiedBy>
  <cp:revision>3882</cp:revision>
  <dcterms:created xsi:type="dcterms:W3CDTF">2022-10-28T11:35:29Z</dcterms:created>
  <dcterms:modified xsi:type="dcterms:W3CDTF">2023-10-05T16:08:44Z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ICV">
    <vt:lpwstr>A2B9B37A46924132A56559DCA3C3F1B9</vt:lpwstr>
  </property>
  <property fmtid="{D5CDD505-2E9C-101B-9397-08002B2CF9AE}" pid="4" name="KSOProductBuildVer">
    <vt:lpwstr>2052-11.1.0.12598</vt:lpwstr>
  </property>
</Properties>
</file>