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3" r:id="rId1"/>
  </p:sldMasterIdLst>
  <p:handoutMasterIdLst>
    <p:handoutMasterId r:id="rId35"/>
  </p:handoutMasterIdLst>
  <p:sldIdLst>
    <p:sldId id="256" r:id="rId2"/>
    <p:sldId id="284" r:id="rId3"/>
    <p:sldId id="285" r:id="rId4"/>
    <p:sldId id="286" r:id="rId5"/>
    <p:sldId id="287" r:id="rId6"/>
    <p:sldId id="27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274" r:id="rId22"/>
    <p:sldId id="301" r:id="rId23"/>
    <p:sldId id="303" r:id="rId24"/>
    <p:sldId id="304" r:id="rId25"/>
    <p:sldId id="309" r:id="rId26"/>
    <p:sldId id="305" r:id="rId27"/>
    <p:sldId id="307" r:id="rId28"/>
    <p:sldId id="310" r:id="rId29"/>
    <p:sldId id="311" r:id="rId30"/>
    <p:sldId id="306" r:id="rId31"/>
    <p:sldId id="308" r:id="rId32"/>
    <p:sldId id="312" r:id="rId33"/>
    <p:sldId id="282" r:id="rId3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360" autoAdjust="0"/>
  </p:normalViewPr>
  <p:slideViewPr>
    <p:cSldViewPr>
      <p:cViewPr varScale="1">
        <p:scale>
          <a:sx n="102" d="100"/>
          <a:sy n="102" d="100"/>
        </p:scale>
        <p:origin x="1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F2B3C9-9A01-E38D-14B8-20BA14A54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F14DAEB-D75F-A101-99C9-3BEC982B7F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9641CFE-8491-408A-67A8-AADCC76510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A2E2B1F-D048-1889-7F6D-E45CAA60A7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191EE248-CA01-FA44-9DD4-C3344BB8E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>
            <a:extLst>
              <a:ext uri="{FF2B5EF4-FFF2-40B4-BE49-F238E27FC236}">
                <a16:creationId xmlns:a16="http://schemas.microsoft.com/office/drawing/2014/main" id="{FB2E5BC8-7099-BE9E-EB62-85D2B87FEBD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97283" name="Group 3">
              <a:extLst>
                <a:ext uri="{FF2B5EF4-FFF2-40B4-BE49-F238E27FC236}">
                  <a16:creationId xmlns:a16="http://schemas.microsoft.com/office/drawing/2014/main" id="{227788D3-9117-2D31-1F50-E0228F7A4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7284" name="Rectangle 4">
                <a:extLst>
                  <a:ext uri="{FF2B5EF4-FFF2-40B4-BE49-F238E27FC236}">
                    <a16:creationId xmlns:a16="http://schemas.microsoft.com/office/drawing/2014/main" id="{D99219F4-AA89-0712-5563-F73C87D73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5" name="Rectangle 5">
                <a:extLst>
                  <a:ext uri="{FF2B5EF4-FFF2-40B4-BE49-F238E27FC236}">
                    <a16:creationId xmlns:a16="http://schemas.microsoft.com/office/drawing/2014/main" id="{38F85955-8939-7CBF-94AB-96F3F0327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286" name="Group 6">
              <a:extLst>
                <a:ext uri="{FF2B5EF4-FFF2-40B4-BE49-F238E27FC236}">
                  <a16:creationId xmlns:a16="http://schemas.microsoft.com/office/drawing/2014/main" id="{2C9DF7C0-20DE-62B3-A579-CDCF5C468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7287" name="Rectangle 7">
                <a:extLst>
                  <a:ext uri="{FF2B5EF4-FFF2-40B4-BE49-F238E27FC236}">
                    <a16:creationId xmlns:a16="http://schemas.microsoft.com/office/drawing/2014/main" id="{70F9D474-7271-73C4-38BE-355656E45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8" name="Rectangle 8">
                <a:extLst>
                  <a:ext uri="{FF2B5EF4-FFF2-40B4-BE49-F238E27FC236}">
                    <a16:creationId xmlns:a16="http://schemas.microsoft.com/office/drawing/2014/main" id="{270E3ED8-82D1-83D3-D2FE-A52EB47E4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289" name="Rectangle 9">
              <a:extLst>
                <a:ext uri="{FF2B5EF4-FFF2-40B4-BE49-F238E27FC236}">
                  <a16:creationId xmlns:a16="http://schemas.microsoft.com/office/drawing/2014/main" id="{CAEE6BEC-4038-BD81-969F-F4ABF732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0" name="Rectangle 10">
              <a:extLst>
                <a:ext uri="{FF2B5EF4-FFF2-40B4-BE49-F238E27FC236}">
                  <a16:creationId xmlns:a16="http://schemas.microsoft.com/office/drawing/2014/main" id="{E656691D-EA8E-6D5C-C03B-6902A072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1" name="Rectangle 11">
              <a:extLst>
                <a:ext uri="{FF2B5EF4-FFF2-40B4-BE49-F238E27FC236}">
                  <a16:creationId xmlns:a16="http://schemas.microsoft.com/office/drawing/2014/main" id="{6788D0BC-D4D7-AC8F-674B-76312E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E23FFAD3-234C-ADAC-1B81-D1E147281E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3356B1BA-C884-622A-29A3-C448D3D837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7294" name="Rectangle 14">
            <a:extLst>
              <a:ext uri="{FF2B5EF4-FFF2-40B4-BE49-F238E27FC236}">
                <a16:creationId xmlns:a16="http://schemas.microsoft.com/office/drawing/2014/main" id="{86995311-8712-D007-E485-4685A1BD3E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7295" name="Rectangle 15">
            <a:extLst>
              <a:ext uri="{FF2B5EF4-FFF2-40B4-BE49-F238E27FC236}">
                <a16:creationId xmlns:a16="http://schemas.microsoft.com/office/drawing/2014/main" id="{5AA99D3C-414E-A8D6-428E-9C34CA03A4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7296" name="Rectangle 16">
            <a:extLst>
              <a:ext uri="{FF2B5EF4-FFF2-40B4-BE49-F238E27FC236}">
                <a16:creationId xmlns:a16="http://schemas.microsoft.com/office/drawing/2014/main" id="{04A97BE3-FBF6-C2FD-AB93-79A4BC138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6B7818-A26F-E04F-AD48-BFBCDB3CDE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5BBD2-4D6A-32CE-F5E9-C30F81E4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D159E-6738-4DE2-FF9E-6E7A56E1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5E6A3-FD9A-94A8-3C3E-70E99BC2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5C17C-1DB2-F9ED-5F1B-CE70D55A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37D6A-783B-3517-9F4F-354B8668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48097-7AA9-A741-8DDB-23086FF35E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9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DE16AD-AE06-A24E-ADF2-E924801AB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4F728-732D-43F7-2116-FCC2612B2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09E29-204E-AB5F-3181-EA0B5FB6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71007-23C0-0BB8-430A-6EB82F1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BEC9-76AD-CC64-E6E5-8C729A6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CB67B-0F52-0A4F-964D-FFC8DA97A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61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1906C-09AF-B942-8627-44A341D5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038A4-DA02-82F9-9A3C-40148D84C7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5FF25-EFFC-B50A-7BFA-7B9AC1B5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4BA16-9A24-F527-FFD5-81F5BF97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E618A-9895-F501-D5D8-44068483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7E9F4-9576-471D-7A4C-9BD6ED33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8EA4A1-1AC1-6C4F-8E6F-0556469936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40675-3239-DAE4-CBDA-1D309400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DD2FE600-1AFA-8510-C7F0-A8B692ADCD5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6BE9-EBD6-1AFF-7893-6BAE78D5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C3F31-4E44-8C73-65E6-EF518F02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6D154-878F-AAE4-ED06-079BB3A3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4A47F0-0B9B-9A47-97C4-3383C8D84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0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B7D2-E802-947E-6442-A91F762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6B6F3-A333-F458-409E-61F1E1A4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28815-4004-6100-C74F-F997CDA1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C2E76-478F-BB47-63E9-67815B4A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9581C-E4D1-8D58-7FC8-339DBB93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EC78-0912-EC45-B046-7A7FFA2C1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273E-3485-C5A6-4B14-75884E5F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53837-E66C-AE1A-F083-1F7995EE0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A7A4-7E32-550F-3EF2-B12214D3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5E64B-15BA-E9AE-DF04-A3AA2B2A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D1558-DBDE-4B82-6D31-40A1FF18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87A87-B26B-1045-BE54-7D538364F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C059-7195-C507-00AE-5E636B22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4CF23-7BF2-E458-2F45-1DCFC1ED6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6B1E3-7C44-92FB-6902-0FD6DC1C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281E8-EBE9-96FB-C9AA-21980B18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478F0-B5B5-32EA-0429-14D1560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09667-AF9F-C3B3-69E4-CCAC089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CFACF-C869-A443-B464-68D2C60D50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4776-09D9-7890-42A6-D6080B20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42932-6CFC-48CF-024D-9A829F9D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E6445-0BD5-DFBD-A6A3-8F11A661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07BA5-2C42-581E-1513-A541F632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7EF25-1B7B-DD8B-00CD-E19A776D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30B33B-E0A7-CB29-DAD5-084E1302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1B3F95-FF42-9FDC-1249-4100F71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C459A6-9205-66EB-124A-2A39FCA2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BF217-7FDC-3241-BFC1-82689CECA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A4326-5886-47C5-2BB1-9A1B12BF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BBA0C-BB59-06FB-E563-A14C94F9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EA6012-A382-5C11-1A4F-01CA4EFF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46953-103C-F295-BCB5-FE3832DD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3655B-1691-CA44-B45F-28FFAA15E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5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972F9-CD13-58C2-D798-CFA778DE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79FC9E-93DB-14CC-7A57-A72E48F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03A7-2B6D-FC57-7A23-0DB2EBDA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2CB2F-9B9C-524C-A022-9F4591D524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B6D5-89E0-9D0D-52EA-7A1047D1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B8C95-0AEA-3C5F-4FA8-706D4725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ADE6E-3B44-4F7E-CC8D-C87AFEB1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C04CC-47B8-DD7D-5948-30F04C4D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458F9-0A89-38A5-73DC-F88B0AA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5F056-75AD-7EFC-DD73-5F48412C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EB324-9D2E-9A41-93E7-93C0047CE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7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4AD9-E445-AA43-B6F7-3D079E03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9DBFA-36E5-D65D-7A15-4CE511874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D3D42-9E3F-CBFB-0890-E340A702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959A8-7CD5-5554-0CA9-8DBEA30D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2746C-51F2-A3F7-3336-4F4FFA9E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18E62-8506-C58A-3A5E-17A97C8C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4115D-9216-334D-8D78-7731DA4CA8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49BDB23-05EB-1BD6-D7FE-B826221499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FC808CF-5921-E0DA-D53F-8145FB1325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F6F731D7-8760-DAFC-BE45-2543D520B2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20F3112D-2293-5650-A7AF-A22B42A55D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25788FF1-CA7B-C410-B53E-E05FB50B0F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1CC69BF0-EE5E-15B2-0ADA-5CE3CB33E4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863ECA98-7E70-DF32-C865-A6C14FC392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484745AF-E5B2-DDDB-C8B4-295A298FD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DA6CCA62-BDD9-8D6D-D6AF-F5E97F274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607AA687-A764-92DA-77FB-F627DD9649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05F1AAA2-55D7-50D0-31B4-CD288C8CBB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EAB01205-340E-2C53-8BE2-5E0B335F1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F4EC8B30-3E83-3743-9C0B-CC694A722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B9E291A-2C5A-EE20-1ACB-3FB56522CF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Hash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C7ACF7-A438-A089-6939-012E19565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BAEF27F-191C-DAED-12F2-24630EE6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Function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1F88651-1B09-83D3-DE16-C39A8A9CE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Given any key, compute an index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Efficiently computable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Ideal goals: for any key, the index is uniform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different keys to different indexes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However, thorough research problem, :-(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Next, we assume that the array is of infinite length, so the hash function has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int</a:t>
            </a:r>
            <a:r>
              <a:rPr lang="en-US" altLang="zh-CN" sz="2400"/>
              <a:t> hash (</a:t>
            </a:r>
            <a:r>
              <a:rPr lang="en-US" altLang="zh-CN" sz="2400">
                <a:solidFill>
                  <a:schemeClr val="tx2"/>
                </a:solidFill>
              </a:rPr>
              <a:t>key</a:t>
            </a:r>
            <a:r>
              <a:rPr lang="en-US" altLang="zh-CN" sz="2400"/>
              <a:t> k);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Next is a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case analysis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on how different key types affect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hash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61A622F-7B8A-FE86-E6F0-9C96C8E2F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Function On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D10F590-F5B7-EA7B-558C-0E4BB7FC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key of hash is of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type, the hash function is trivial: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hash (int i)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00DD727-8FA1-2910-84C5-463B4C16A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Function On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char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C5CBA75-B3A2-6C14-F483-C60CC47F2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key of hash is of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char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type, the hash function comes with type conversion: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hash (char c)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return c;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F305AEB-5F2C-CF06-2A7A-CD300907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Function On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float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06B703E-481B-60EE-AA8F-EFE0197D7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Also type conversion: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hash (float f)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return (int)f;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// how to deal with 0.aaa, say 0.5?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5570D51-5F77-D9B6-E73E-68CE9897C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 Function On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string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FF7CBF9-F594-B06B-C70C-41D7681A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hash (char *s)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i=0, sum=0;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(s[i])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sum += s[i];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sum;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2F0A1E6-4046-E7E9-38AB-96C60FC72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From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Hash to Index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E66F2D5-A012-F69F-9D6E-C77CC442D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Problems with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Hash Type </a:t>
            </a:r>
          </a:p>
          <a:p>
            <a:pPr lvl="1"/>
            <a:r>
              <a:rPr lang="en-US" altLang="zh-CN"/>
              <a:t>At any time, the array is finite</a:t>
            </a:r>
          </a:p>
          <a:p>
            <a:pPr lvl="1"/>
            <a:r>
              <a:rPr lang="en-US" altLang="zh-CN"/>
              <a:t>no negative index (say -10)</a:t>
            </a:r>
          </a:p>
          <a:p>
            <a:r>
              <a:rPr lang="en-US" altLang="zh-CN"/>
              <a:t>Our goal:</a:t>
            </a:r>
          </a:p>
          <a:p>
            <a:pPr lvl="1"/>
            <a:r>
              <a:rPr lang="en-US" altLang="zh-CN"/>
              <a:t>int i ==&gt; [0, N-1]</a:t>
            </a:r>
          </a:p>
          <a:p>
            <a:pPr lvl="1"/>
            <a:r>
              <a:rPr lang="en-US" altLang="zh-CN"/>
              <a:t>Aha, that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easy!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just: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abs(i) %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5799355-7032-0BE2-27E7-D92D61440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Bug!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A66F8BD-21B4-3F63-540B-E3AD3640B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Note that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s range: -2</a:t>
            </a:r>
            <a:r>
              <a:rPr lang="en-US" altLang="zh-CN" baseline="30000"/>
              <a:t>31</a:t>
            </a:r>
            <a:r>
              <a:rPr lang="en-US" altLang="zh-CN"/>
              <a:t>~2</a:t>
            </a:r>
            <a:r>
              <a:rPr lang="en-US" altLang="zh-CN" baseline="30000"/>
              <a:t>31</a:t>
            </a:r>
            <a:r>
              <a:rPr lang="en-US" altLang="zh-CN"/>
              <a:t>-1</a:t>
            </a:r>
          </a:p>
          <a:p>
            <a:pPr lvl="1"/>
            <a:r>
              <a:rPr lang="en-US" altLang="zh-CN"/>
              <a:t>So abs(-2</a:t>
            </a:r>
            <a:r>
              <a:rPr lang="en-US" altLang="zh-CN" sz="3200" baseline="30000"/>
              <a:t>31</a:t>
            </a:r>
            <a:r>
              <a:rPr lang="en-US" altLang="zh-CN"/>
              <a:t>) = 2</a:t>
            </a:r>
            <a:r>
              <a:rPr lang="en-US" altLang="zh-CN" sz="3200" baseline="30000"/>
              <a:t>31 </a:t>
            </a:r>
            <a:r>
              <a:rPr lang="en-US" altLang="zh-CN" sz="3200"/>
              <a:t> (Overflow!)</a:t>
            </a:r>
          </a:p>
          <a:p>
            <a:r>
              <a:rPr lang="en-US" altLang="zh-CN"/>
              <a:t>The key step is to wipe the sign bit off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t = i &amp; </a:t>
            </a:r>
            <a:r>
              <a:rPr lang="en-US" altLang="zh-CN">
                <a:solidFill>
                  <a:schemeClr val="hlink"/>
                </a:solidFill>
              </a:rPr>
              <a:t>0x7fffffff</a:t>
            </a:r>
            <a:r>
              <a:rPr lang="en-US" altLang="zh-CN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int hc = t % N;</a:t>
            </a:r>
          </a:p>
          <a:p>
            <a:r>
              <a:rPr lang="en-US" altLang="zh-CN"/>
              <a:t>In summary: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hc = (i &amp; 0x7fffffff) % N;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1990576-4DE3-1CC2-2F64-83CDD47D3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Collision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E5AF30F-3C41-75A2-B90F-070271DF5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two keys k1 and k2, we compute two hash values h1, h2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/>
              <a:t>[0, N-1]</a:t>
            </a:r>
          </a:p>
          <a:p>
            <a:r>
              <a:rPr lang="en-US" altLang="zh-CN"/>
              <a:t>If k1&lt;&gt;k2, but h1==h2, then a collision occurs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747FAB23-76F4-5DDC-ABFB-BA700EDB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5F6A2DCF-C796-020A-5D49-6BD244C78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DDC4907A-8CC6-FDC3-69D3-F753D0A4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06DD1216-B69A-9C33-BB3B-89DF9BBD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71DE2780-DAAA-6B55-5319-12F308C5E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A2ECF432-8EEE-EFED-42AD-66DB8694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78241EB0-BA79-219E-365B-9B64C6FD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Rectangle 12">
            <a:extLst>
              <a:ext uri="{FF2B5EF4-FFF2-40B4-BE49-F238E27FC236}">
                <a16:creationId xmlns:a16="http://schemas.microsoft.com/office/drawing/2014/main" id="{321687A0-187F-405B-8B71-DC4D30E5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19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3A3A9E53-4688-58C5-6550-D8EB29AD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7912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B3DFE600-504D-D19F-2C20-8F6688D6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(k1, v1)</a:t>
            </a:r>
          </a:p>
        </p:txBody>
      </p:sp>
      <p:sp>
        <p:nvSpPr>
          <p:cNvPr id="108559" name="Line 15">
            <a:extLst>
              <a:ext uri="{FF2B5EF4-FFF2-40B4-BE49-F238E27FC236}">
                <a16:creationId xmlns:a16="http://schemas.microsoft.com/office/drawing/2014/main" id="{303E0D14-D0F7-0F74-C579-2B38653A2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81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7C2FBB83-71E1-41CA-1E84-BE4574956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562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778A2262-02B9-64B5-FA32-F0599785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(k2, v2)</a:t>
            </a:r>
          </a:p>
        </p:txBody>
      </p:sp>
      <p:sp>
        <p:nvSpPr>
          <p:cNvPr id="108562" name="Line 18">
            <a:extLst>
              <a:ext uri="{FF2B5EF4-FFF2-40B4-BE49-F238E27FC236}">
                <a16:creationId xmlns:a16="http://schemas.microsoft.com/office/drawing/2014/main" id="{78BAD172-BCDE-1BA3-F7F3-0BEB7414D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181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9697BD-A03E-741E-F76E-A69238098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Collision Resolution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9400E77-E93A-8D38-F6E4-F22C3D176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Open Addressing</a:t>
            </a:r>
          </a:p>
          <a:p>
            <a:r>
              <a:rPr lang="en-US" altLang="zh-CN"/>
              <a:t>Re-hash</a:t>
            </a:r>
          </a:p>
          <a:p>
            <a:r>
              <a:rPr lang="en-US" altLang="zh-CN">
                <a:solidFill>
                  <a:schemeClr val="hlink"/>
                </a:solidFill>
              </a:rPr>
              <a:t>Chaining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895556-F2B8-36F9-8194-D7E71C5BF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Chaining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590EE39-6BD1-35E9-865F-FB9149272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collision index i, we keep a separate linear list (chain) at index i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AED33C13-6239-D328-03F3-914FE33B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FA77005D-1F75-7B13-867A-3D9D6FD5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0D0F95D-A92E-2053-FA49-39B237A5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D539ACBA-2910-234B-FD0A-AB34E69D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60181125-DA70-53D4-562B-5CFDE735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983CF7A6-90E9-D051-455E-7AA672DC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481FCF87-B3AD-FD76-42C5-3DFBE16A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3BAC3DC5-4167-B7AB-176E-C3E6F74C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4" name="Text Box 12">
            <a:extLst>
              <a:ext uri="{FF2B5EF4-FFF2-40B4-BE49-F238E27FC236}">
                <a16:creationId xmlns:a16="http://schemas.microsoft.com/office/drawing/2014/main" id="{B8529BC1-AFE2-6CDB-F6B3-27A4F8A5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110605" name="Text Box 13">
            <a:extLst>
              <a:ext uri="{FF2B5EF4-FFF2-40B4-BE49-F238E27FC236}">
                <a16:creationId xmlns:a16="http://schemas.microsoft.com/office/drawing/2014/main" id="{7199C589-2C0A-6D12-47F1-A50603D7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(k1, v1)</a:t>
            </a: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AE556093-30B4-8351-23B1-28D15B578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Text Box 15">
            <a:extLst>
              <a:ext uri="{FF2B5EF4-FFF2-40B4-BE49-F238E27FC236}">
                <a16:creationId xmlns:a16="http://schemas.microsoft.com/office/drawing/2014/main" id="{03F9E9D4-0206-0F8C-5E54-7176DC9B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B89E39BA-DCAC-D61A-1CFD-E76EB2D43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(k2, v2)</a:t>
            </a:r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51A1257D-2801-B9CF-F3ED-7064CAB1E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05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169A59AF-DF33-8425-5CA3-BC262BC3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578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k1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71E45B2C-CE1D-07C1-017E-EF1E49533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k2</a:t>
            </a: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B9F52168-B2C2-1915-7ED0-871161691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3" name="Line 21">
            <a:extLst>
              <a:ext uri="{FF2B5EF4-FFF2-40B4-BE49-F238E27FC236}">
                <a16:creationId xmlns:a16="http://schemas.microsoft.com/office/drawing/2014/main" id="{3F5D3544-BDF1-6086-71A9-0BFB42263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2AC3914-6AA4-FD15-70FA-91146B7D6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Searching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0C334CB-46B6-F6BF-46FF-02ACE0D5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dictionary-like data structure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contains a collection of tuple data: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&lt;k1, v1&gt;, &lt;k2, v2&gt;,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endParaRPr lang="en-US" altLang="zh-CN">
              <a:solidFill>
                <a:schemeClr val="folHlink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/>
              <a:t>keys are comparable and pair-wise distinct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supports these operations: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new ()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insert (dict, k, v)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lookup (dict, k)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delete (dict, k)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2FF028A-7931-ADB2-3CAE-481F1DA8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Factor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D36698E-A547-4EAE-FC31-0D62CF1B9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loadFactor=numItems/numBuckets</a:t>
            </a:r>
          </a:p>
          <a:p>
            <a:pPr lvl="1"/>
            <a:r>
              <a:rPr lang="en-US" altLang="zh-CN"/>
              <a:t> defaultLoadFactor: default value of the load factor</a:t>
            </a:r>
            <a:endParaRPr lang="en-US" altLang="zh-CN">
              <a:solidFill>
                <a:schemeClr val="hlink"/>
              </a:solidFill>
            </a:endParaRPr>
          </a:p>
        </p:txBody>
      </p:sp>
      <p:grpSp>
        <p:nvGrpSpPr>
          <p:cNvPr id="112670" name="Group 30">
            <a:extLst>
              <a:ext uri="{FF2B5EF4-FFF2-40B4-BE49-F238E27FC236}">
                <a16:creationId xmlns:a16="http://schemas.microsoft.com/office/drawing/2014/main" id="{002FE0FB-531D-8E10-389F-5A7073C2E65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3810000" cy="2209800"/>
            <a:chOff x="1968" y="2736"/>
            <a:chExt cx="2400" cy="1392"/>
          </a:xfrm>
        </p:grpSpPr>
        <p:sp>
          <p:nvSpPr>
            <p:cNvPr id="112644" name="Rectangle 4">
              <a:extLst>
                <a:ext uri="{FF2B5EF4-FFF2-40B4-BE49-F238E27FC236}">
                  <a16:creationId xmlns:a16="http://schemas.microsoft.com/office/drawing/2014/main" id="{672A28DD-924A-2A5D-ACE1-2A6F9BC42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C7663D29-8335-6466-F649-E9A9856E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365FE351-3157-F210-14AA-755735D2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6AB9A5E2-EBC8-7C42-B2CF-4796A11B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0CAB8783-EF4F-49C6-5C9C-5518BB93C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9" name="Rectangle 9">
              <a:extLst>
                <a:ext uri="{FF2B5EF4-FFF2-40B4-BE49-F238E27FC236}">
                  <a16:creationId xmlns:a16="http://schemas.microsoft.com/office/drawing/2014/main" id="{B477B3DD-3B6A-A16F-E829-85D6A022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0" name="Rectangle 10">
              <a:extLst>
                <a:ext uri="{FF2B5EF4-FFF2-40B4-BE49-F238E27FC236}">
                  <a16:creationId xmlns:a16="http://schemas.microsoft.com/office/drawing/2014/main" id="{9EF384D1-96ED-11DC-A404-86F5145C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1" name="Rectangle 11">
              <a:extLst>
                <a:ext uri="{FF2B5EF4-FFF2-40B4-BE49-F238E27FC236}">
                  <a16:creationId xmlns:a16="http://schemas.microsoft.com/office/drawing/2014/main" id="{29D915F6-4DEB-D6C9-CFD1-4531442B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8" name="Rectangle 18">
              <a:extLst>
                <a:ext uri="{FF2B5EF4-FFF2-40B4-BE49-F238E27FC236}">
                  <a16:creationId xmlns:a16="http://schemas.microsoft.com/office/drawing/2014/main" id="{DE0C206B-681A-F629-3D8F-48E03259C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12659" name="Rectangle 19">
              <a:extLst>
                <a:ext uri="{FF2B5EF4-FFF2-40B4-BE49-F238E27FC236}">
                  <a16:creationId xmlns:a16="http://schemas.microsoft.com/office/drawing/2014/main" id="{807E05F5-06A1-6ADC-4EAB-61764B62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12660" name="Line 20">
              <a:extLst>
                <a:ext uri="{FF2B5EF4-FFF2-40B4-BE49-F238E27FC236}">
                  <a16:creationId xmlns:a16="http://schemas.microsoft.com/office/drawing/2014/main" id="{6CF4940E-8E30-0720-9E3C-320B827B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Line 21">
              <a:extLst>
                <a:ext uri="{FF2B5EF4-FFF2-40B4-BE49-F238E27FC236}">
                  <a16:creationId xmlns:a16="http://schemas.microsoft.com/office/drawing/2014/main" id="{AB4FEC16-D130-9987-4C8D-07716E03A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Rectangle 22">
              <a:extLst>
                <a:ext uri="{FF2B5EF4-FFF2-40B4-BE49-F238E27FC236}">
                  <a16:creationId xmlns:a16="http://schemas.microsoft.com/office/drawing/2014/main" id="{353EFE74-971A-41F1-6BBF-A05EB2CD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12664" name="Line 24">
              <a:extLst>
                <a:ext uri="{FF2B5EF4-FFF2-40B4-BE49-F238E27FC236}">
                  <a16:creationId xmlns:a16="http://schemas.microsoft.com/office/drawing/2014/main" id="{CCF2ED40-F5A9-D8DB-043C-65437A309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6" name="Rectangle 26">
              <a:extLst>
                <a:ext uri="{FF2B5EF4-FFF2-40B4-BE49-F238E27FC236}">
                  <a16:creationId xmlns:a16="http://schemas.microsoft.com/office/drawing/2014/main" id="{801B9194-7358-7239-4DEB-D419CC11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12667" name="Rectangle 27">
              <a:extLst>
                <a:ext uri="{FF2B5EF4-FFF2-40B4-BE49-F238E27FC236}">
                  <a16:creationId xmlns:a16="http://schemas.microsoft.com/office/drawing/2014/main" id="{D812550B-CB5A-3E66-256D-1C38B668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12668" name="Line 28">
              <a:extLst>
                <a:ext uri="{FF2B5EF4-FFF2-40B4-BE49-F238E27FC236}">
                  <a16:creationId xmlns:a16="http://schemas.microsoft.com/office/drawing/2014/main" id="{3BA9C66C-0201-D5ED-D82E-CDADBDAA6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9" name="Line 29">
              <a:extLst>
                <a:ext uri="{FF2B5EF4-FFF2-40B4-BE49-F238E27FC236}">
                  <a16:creationId xmlns:a16="http://schemas.microsoft.com/office/drawing/2014/main" id="{F9BD0AD6-76AB-2434-BE2C-7301338E6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075F6FA-16F5-1F3D-3CF8-6B38297B1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hash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ADT: interface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E57A96E-D2FD-2CE9-2471-256C7212F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HASH_H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HASH_H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Hash_t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Hash_new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Hash_new2 (double lf);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Hash_insert (T h, poly key, poly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Hash_lookup (T h,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Hash_delete (T h,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C6293CA-D02C-2544-B4A5-33D07A0D6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5C8A470-362D-FCB4-B1A7-AA80410C4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“linked-list.h”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“hash.h”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INIT_BUCKETS 16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Hash_t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LinkedList_t (*buckets)[INIT_BUCKETS];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numBuckets;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numItems;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defaultLoadFactor;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3C346CB-A775-FF4F-0BE5-13A40469C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 Figure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CE4CFA3-8E1A-C38F-16CC-74AC0E860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5C7F9F0D-9849-33E4-9A30-CD50067AB13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10000" cy="2209800"/>
            <a:chOff x="1968" y="2736"/>
            <a:chExt cx="2400" cy="1392"/>
          </a:xfrm>
        </p:grpSpPr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81444898-7442-1153-2940-64AFAD2A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D4842801-073C-EEB5-BF16-7A5C8A90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79979933-013C-F5ED-8CA2-C4668008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F091D460-E975-B640-4BB2-9CE05F7C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793924A-911F-34E5-5241-D317BBA4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4" name="Rectangle 10">
              <a:extLst>
                <a:ext uri="{FF2B5EF4-FFF2-40B4-BE49-F238E27FC236}">
                  <a16:creationId xmlns:a16="http://schemas.microsoft.com/office/drawing/2014/main" id="{BDE42D25-0BA7-2BD6-43E5-B93ED59F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39206153-22F5-EBC5-4946-B614341D0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8BBEE2F7-A70B-77E5-2EEA-203D2999B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7" name="Rectangle 13">
              <a:extLst>
                <a:ext uri="{FF2B5EF4-FFF2-40B4-BE49-F238E27FC236}">
                  <a16:creationId xmlns:a16="http://schemas.microsoft.com/office/drawing/2014/main" id="{DA9AD910-2E62-88CF-1C83-7A77DB38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13678" name="Rectangle 14">
              <a:extLst>
                <a:ext uri="{FF2B5EF4-FFF2-40B4-BE49-F238E27FC236}">
                  <a16:creationId xmlns:a16="http://schemas.microsoft.com/office/drawing/2014/main" id="{E8281D91-9BD9-AD73-BF16-7CD89F68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13679" name="Line 15">
              <a:extLst>
                <a:ext uri="{FF2B5EF4-FFF2-40B4-BE49-F238E27FC236}">
                  <a16:creationId xmlns:a16="http://schemas.microsoft.com/office/drawing/2014/main" id="{0BE7DB83-C741-01EA-1A91-141EA80F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" name="Line 16">
              <a:extLst>
                <a:ext uri="{FF2B5EF4-FFF2-40B4-BE49-F238E27FC236}">
                  <a16:creationId xmlns:a16="http://schemas.microsoft.com/office/drawing/2014/main" id="{3BB34036-84B8-4C20-899B-A1018DB72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Rectangle 17">
              <a:extLst>
                <a:ext uri="{FF2B5EF4-FFF2-40B4-BE49-F238E27FC236}">
                  <a16:creationId xmlns:a16="http://schemas.microsoft.com/office/drawing/2014/main" id="{ACB471C7-E787-2641-68A0-FF3816A24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13682" name="Line 18">
              <a:extLst>
                <a:ext uri="{FF2B5EF4-FFF2-40B4-BE49-F238E27FC236}">
                  <a16:creationId xmlns:a16="http://schemas.microsoft.com/office/drawing/2014/main" id="{07967E7D-BF8F-B3CF-9A63-A0CD404B8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Rectangle 19">
              <a:extLst>
                <a:ext uri="{FF2B5EF4-FFF2-40B4-BE49-F238E27FC236}">
                  <a16:creationId xmlns:a16="http://schemas.microsoft.com/office/drawing/2014/main" id="{F0357E62-27C9-0984-01A0-6790DD87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13684" name="Rectangle 20">
              <a:extLst>
                <a:ext uri="{FF2B5EF4-FFF2-40B4-BE49-F238E27FC236}">
                  <a16:creationId xmlns:a16="http://schemas.microsoft.com/office/drawing/2014/main" id="{35E76125-5B98-EF3B-AEFE-9669C48CC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13685" name="Line 21">
              <a:extLst>
                <a:ext uri="{FF2B5EF4-FFF2-40B4-BE49-F238E27FC236}">
                  <a16:creationId xmlns:a16="http://schemas.microsoft.com/office/drawing/2014/main" id="{55141D2D-ACCD-B043-5A47-E55DABE46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6" name="Line 22">
              <a:extLst>
                <a:ext uri="{FF2B5EF4-FFF2-40B4-BE49-F238E27FC236}">
                  <a16:creationId xmlns:a16="http://schemas.microsoft.com/office/drawing/2014/main" id="{DB052760-0D78-88B7-BF7D-98AA5D109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7" name="Rectangle 23">
            <a:extLst>
              <a:ext uri="{FF2B5EF4-FFF2-40B4-BE49-F238E27FC236}">
                <a16:creationId xmlns:a16="http://schemas.microsoft.com/office/drawing/2014/main" id="{2EC5EDA6-2711-EAF2-C587-3736283E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13707" name="Rectangle 43">
            <a:extLst>
              <a:ext uri="{FF2B5EF4-FFF2-40B4-BE49-F238E27FC236}">
                <a16:creationId xmlns:a16="http://schemas.microsoft.com/office/drawing/2014/main" id="{C35164F2-D84D-81ED-E9E2-8453AA95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3708" name="Rectangle 44">
            <a:extLst>
              <a:ext uri="{FF2B5EF4-FFF2-40B4-BE49-F238E27FC236}">
                <a16:creationId xmlns:a16="http://schemas.microsoft.com/office/drawing/2014/main" id="{24283FA5-E354-F93F-A65A-9EE5CBABC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3709" name="Rectangle 45">
            <a:extLst>
              <a:ext uri="{FF2B5EF4-FFF2-40B4-BE49-F238E27FC236}">
                <a16:creationId xmlns:a16="http://schemas.microsoft.com/office/drawing/2014/main" id="{3AFCA9A8-910C-3068-37D8-6850804E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3710" name="Line 46">
            <a:extLst>
              <a:ext uri="{FF2B5EF4-FFF2-40B4-BE49-F238E27FC236}">
                <a16:creationId xmlns:a16="http://schemas.microsoft.com/office/drawing/2014/main" id="{D609C91E-2138-EA09-3791-24C08255F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401452A9-DFF2-FFCC-E520-30CE6678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</a:t>
            </a:r>
          </a:p>
        </p:txBody>
      </p:sp>
      <p:cxnSp>
        <p:nvCxnSpPr>
          <p:cNvPr id="113712" name="AutoShape 48">
            <a:extLst>
              <a:ext uri="{FF2B5EF4-FFF2-40B4-BE49-F238E27FC236}">
                <a16:creationId xmlns:a16="http://schemas.microsoft.com/office/drawing/2014/main" id="{D29D5443-775A-7637-C296-D6E666FCEFA5}"/>
              </a:ext>
            </a:extLst>
          </p:cNvPr>
          <p:cNvCxnSpPr>
            <a:cxnSpLocks noChangeShapeType="1"/>
            <a:stCxn id="113687" idx="3"/>
            <a:endCxn id="113669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61AAD52-6133-2ACE-2043-DBD7AD49B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newHash ()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05384B7-494A-51A8-648A-9B9F8BFA2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 Hash_new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 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NEW (h);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h-&gt;buckets = checkedMalloc (initBuckets *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                sizeof (linkedList));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h-&gt;numBuckets = INIT_BUCKETS;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h-&gt;numItems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h-&gt;defaultLoadFactor = 0.25;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 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3F99A3B-D8E1-5CBF-B4B3-E82180349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newHash2 ()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E0F180F-F6E6-A9CF-1D8F-AF345DF98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 Hash_new (double lf)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T 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NEW (h);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h-&gt;buckets = checkedMalloc (initBuckets *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                  sizeof (linkedList));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h-&gt;numBuckets = INIT_BUCKETS;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h-&gt;numItems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h-&gt;defaultLoadFactor = lf;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return 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9E82CBA-40FF-BBFB-1D8A-A8B4BF44F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lookup (hash, key)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99ADB53-B7EB-EDEA-31DE-46640AFE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Poly_t Hash_lookup (T h, poly k)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k-&gt;hashCode (); </a:t>
            </a:r>
            <a:r>
              <a:rPr lang="en-US" altLang="zh-CN" sz="2000" b="1">
                <a:latin typeface="Courier New" panose="02070309020205020404" pitchFamily="49" charset="0"/>
              </a:rPr>
              <a:t>// how to take this?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hc = (i &amp; 0x7fffffff) % (h-&gt;numBuckets);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Poly_t t = List_Search ((h-&gt;buckets)[hc], 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9C6CD50-6C6D-3786-F43A-78FA19D05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Ex: lookup (ha, k43)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D967B17-DA7B-5497-91C7-EE0EB52BE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17764" name="Group 4">
            <a:extLst>
              <a:ext uri="{FF2B5EF4-FFF2-40B4-BE49-F238E27FC236}">
                <a16:creationId xmlns:a16="http://schemas.microsoft.com/office/drawing/2014/main" id="{742C8B8F-513F-A07C-B0C4-38313A89CBE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10000" cy="2209800"/>
            <a:chOff x="1968" y="2736"/>
            <a:chExt cx="2400" cy="1392"/>
          </a:xfrm>
        </p:grpSpPr>
        <p:sp>
          <p:nvSpPr>
            <p:cNvPr id="117765" name="Rectangle 5">
              <a:extLst>
                <a:ext uri="{FF2B5EF4-FFF2-40B4-BE49-F238E27FC236}">
                  <a16:creationId xmlns:a16="http://schemas.microsoft.com/office/drawing/2014/main" id="{933C2D5A-5E16-AE1E-94D1-92F0022A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6" name="Rectangle 6">
              <a:extLst>
                <a:ext uri="{FF2B5EF4-FFF2-40B4-BE49-F238E27FC236}">
                  <a16:creationId xmlns:a16="http://schemas.microsoft.com/office/drawing/2014/main" id="{5AD8AEA3-67DB-CC1A-09AB-126A97D7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7" name="Rectangle 7">
              <a:extLst>
                <a:ext uri="{FF2B5EF4-FFF2-40B4-BE49-F238E27FC236}">
                  <a16:creationId xmlns:a16="http://schemas.microsoft.com/office/drawing/2014/main" id="{640C5678-8B14-BC34-C052-C675B26EA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8" name="Rectangle 8">
              <a:extLst>
                <a:ext uri="{FF2B5EF4-FFF2-40B4-BE49-F238E27FC236}">
                  <a16:creationId xmlns:a16="http://schemas.microsoft.com/office/drawing/2014/main" id="{D77ED6FA-41CA-4C46-60DF-B8E0ADBD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69" name="Rectangle 9">
              <a:extLst>
                <a:ext uri="{FF2B5EF4-FFF2-40B4-BE49-F238E27FC236}">
                  <a16:creationId xmlns:a16="http://schemas.microsoft.com/office/drawing/2014/main" id="{362EE8E6-B94A-E6FE-D2AE-839179C35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0" name="Rectangle 10">
              <a:extLst>
                <a:ext uri="{FF2B5EF4-FFF2-40B4-BE49-F238E27FC236}">
                  <a16:creationId xmlns:a16="http://schemas.microsoft.com/office/drawing/2014/main" id="{EC3017B1-6595-467B-D443-A62D4246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1" name="Rectangle 11">
              <a:extLst>
                <a:ext uri="{FF2B5EF4-FFF2-40B4-BE49-F238E27FC236}">
                  <a16:creationId xmlns:a16="http://schemas.microsoft.com/office/drawing/2014/main" id="{06F8B411-B6B3-3B2F-D3B9-B4A95DC8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2" name="Rectangle 12">
              <a:extLst>
                <a:ext uri="{FF2B5EF4-FFF2-40B4-BE49-F238E27FC236}">
                  <a16:creationId xmlns:a16="http://schemas.microsoft.com/office/drawing/2014/main" id="{2BEF3A57-D348-1AEC-0A34-CC95B01F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Rectangle 13">
              <a:extLst>
                <a:ext uri="{FF2B5EF4-FFF2-40B4-BE49-F238E27FC236}">
                  <a16:creationId xmlns:a16="http://schemas.microsoft.com/office/drawing/2014/main" id="{37B15155-B014-F95E-36DF-5600464F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17774" name="Rectangle 14">
              <a:extLst>
                <a:ext uri="{FF2B5EF4-FFF2-40B4-BE49-F238E27FC236}">
                  <a16:creationId xmlns:a16="http://schemas.microsoft.com/office/drawing/2014/main" id="{78F1ECC4-24AD-C772-6B8C-9BEA4E4A9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17775" name="Line 15">
              <a:extLst>
                <a:ext uri="{FF2B5EF4-FFF2-40B4-BE49-F238E27FC236}">
                  <a16:creationId xmlns:a16="http://schemas.microsoft.com/office/drawing/2014/main" id="{0EF5CA2B-C30C-AA49-76C4-215505B42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6" name="Line 16">
              <a:extLst>
                <a:ext uri="{FF2B5EF4-FFF2-40B4-BE49-F238E27FC236}">
                  <a16:creationId xmlns:a16="http://schemas.microsoft.com/office/drawing/2014/main" id="{AF3F8EB9-792D-0CD1-C40A-22FB67D9D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7" name="Rectangle 17">
              <a:extLst>
                <a:ext uri="{FF2B5EF4-FFF2-40B4-BE49-F238E27FC236}">
                  <a16:creationId xmlns:a16="http://schemas.microsoft.com/office/drawing/2014/main" id="{06EAD016-ED0A-BA1D-CFA8-819CBE39D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17778" name="Line 18">
              <a:extLst>
                <a:ext uri="{FF2B5EF4-FFF2-40B4-BE49-F238E27FC236}">
                  <a16:creationId xmlns:a16="http://schemas.microsoft.com/office/drawing/2014/main" id="{4E6D8ADF-E3E9-B8A7-3CBD-C27297838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79" name="Rectangle 19">
              <a:extLst>
                <a:ext uri="{FF2B5EF4-FFF2-40B4-BE49-F238E27FC236}">
                  <a16:creationId xmlns:a16="http://schemas.microsoft.com/office/drawing/2014/main" id="{CD2EA06D-BC30-D5AB-889B-33772F3D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17780" name="Rectangle 20">
              <a:extLst>
                <a:ext uri="{FF2B5EF4-FFF2-40B4-BE49-F238E27FC236}">
                  <a16:creationId xmlns:a16="http://schemas.microsoft.com/office/drawing/2014/main" id="{8AC8B027-083F-15A7-5B7B-A9525CF1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17781" name="Line 21">
              <a:extLst>
                <a:ext uri="{FF2B5EF4-FFF2-40B4-BE49-F238E27FC236}">
                  <a16:creationId xmlns:a16="http://schemas.microsoft.com/office/drawing/2014/main" id="{F53B9E77-D888-EF5F-2CAB-894CBE0F3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82" name="Line 22">
              <a:extLst>
                <a:ext uri="{FF2B5EF4-FFF2-40B4-BE49-F238E27FC236}">
                  <a16:creationId xmlns:a16="http://schemas.microsoft.com/office/drawing/2014/main" id="{65541CC3-AC2E-FB7C-6EFA-971735ABA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783" name="Rectangle 23">
            <a:extLst>
              <a:ext uri="{FF2B5EF4-FFF2-40B4-BE49-F238E27FC236}">
                <a16:creationId xmlns:a16="http://schemas.microsoft.com/office/drawing/2014/main" id="{D0489612-904C-0B11-DD86-7D02B155F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17784" name="Rectangle 24">
            <a:extLst>
              <a:ext uri="{FF2B5EF4-FFF2-40B4-BE49-F238E27FC236}">
                <a16:creationId xmlns:a16="http://schemas.microsoft.com/office/drawing/2014/main" id="{9AEE7161-5F52-5AA3-ABDC-B71B2920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7785" name="Rectangle 25">
            <a:extLst>
              <a:ext uri="{FF2B5EF4-FFF2-40B4-BE49-F238E27FC236}">
                <a16:creationId xmlns:a16="http://schemas.microsoft.com/office/drawing/2014/main" id="{9D25153C-BAE4-AAB1-F2BB-C060B709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7786" name="Rectangle 26">
            <a:extLst>
              <a:ext uri="{FF2B5EF4-FFF2-40B4-BE49-F238E27FC236}">
                <a16:creationId xmlns:a16="http://schemas.microsoft.com/office/drawing/2014/main" id="{3943FC1D-A4AE-466E-01B7-0DD1856A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F755B63E-C469-6544-208D-5F8CD5B0C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8" name="Text Box 28">
            <a:extLst>
              <a:ext uri="{FF2B5EF4-FFF2-40B4-BE49-F238E27FC236}">
                <a16:creationId xmlns:a16="http://schemas.microsoft.com/office/drawing/2014/main" id="{ECEDC04B-7B69-780D-B24C-4E6CA379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ha</a:t>
            </a:r>
          </a:p>
        </p:txBody>
      </p:sp>
      <p:cxnSp>
        <p:nvCxnSpPr>
          <p:cNvPr id="117789" name="AutoShape 29">
            <a:extLst>
              <a:ext uri="{FF2B5EF4-FFF2-40B4-BE49-F238E27FC236}">
                <a16:creationId xmlns:a16="http://schemas.microsoft.com/office/drawing/2014/main" id="{15531C6E-0384-5DA0-1C6F-21D19D9009A6}"/>
              </a:ext>
            </a:extLst>
          </p:cNvPr>
          <p:cNvCxnSpPr>
            <a:cxnSpLocks noChangeShapeType="1"/>
            <a:stCxn id="117783" idx="3"/>
            <a:endCxn id="117765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38E8EDE5-CA6F-4EDA-5DDD-5A0A6CD14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hc = (hash (k43) &amp; 0x7fffffff) % 8;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// hc = 1</a:t>
            </a: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1169C60A-D256-7DC0-1762-05BD3FCFB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228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BC5976C-D292-718B-D56C-14B533E33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Ex: lookup (ha, k43)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7FB6780-6766-C9D4-B32D-CD0724E7C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22884" name="Group 4">
            <a:extLst>
              <a:ext uri="{FF2B5EF4-FFF2-40B4-BE49-F238E27FC236}">
                <a16:creationId xmlns:a16="http://schemas.microsoft.com/office/drawing/2014/main" id="{8C68FF31-4140-6081-39C0-A0E54187AD8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10000" cy="2209800"/>
            <a:chOff x="1968" y="2736"/>
            <a:chExt cx="2400" cy="1392"/>
          </a:xfrm>
        </p:grpSpPr>
        <p:sp>
          <p:nvSpPr>
            <p:cNvPr id="122885" name="Rectangle 5">
              <a:extLst>
                <a:ext uri="{FF2B5EF4-FFF2-40B4-BE49-F238E27FC236}">
                  <a16:creationId xmlns:a16="http://schemas.microsoft.com/office/drawing/2014/main" id="{CEFDE5D3-4DB3-CE96-D71B-73BAD9D8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6" name="Rectangle 6">
              <a:extLst>
                <a:ext uri="{FF2B5EF4-FFF2-40B4-BE49-F238E27FC236}">
                  <a16:creationId xmlns:a16="http://schemas.microsoft.com/office/drawing/2014/main" id="{C2559C49-A642-1AF0-56FF-61C56002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Rectangle 7">
              <a:extLst>
                <a:ext uri="{FF2B5EF4-FFF2-40B4-BE49-F238E27FC236}">
                  <a16:creationId xmlns:a16="http://schemas.microsoft.com/office/drawing/2014/main" id="{8EA5BE6C-66BD-F7CB-CB4B-6B68ADB59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Rectangle 8">
              <a:extLst>
                <a:ext uri="{FF2B5EF4-FFF2-40B4-BE49-F238E27FC236}">
                  <a16:creationId xmlns:a16="http://schemas.microsoft.com/office/drawing/2014/main" id="{767543B5-6521-A9D4-5980-B2E6FF0F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Rectangle 9">
              <a:extLst>
                <a:ext uri="{FF2B5EF4-FFF2-40B4-BE49-F238E27FC236}">
                  <a16:creationId xmlns:a16="http://schemas.microsoft.com/office/drawing/2014/main" id="{076AF3FE-EFF0-5AFE-7A35-DF38FAA6D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0" name="Rectangle 10">
              <a:extLst>
                <a:ext uri="{FF2B5EF4-FFF2-40B4-BE49-F238E27FC236}">
                  <a16:creationId xmlns:a16="http://schemas.microsoft.com/office/drawing/2014/main" id="{256B3C00-7F50-D4B3-CB28-60B67CDC7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1" name="Rectangle 11">
              <a:extLst>
                <a:ext uri="{FF2B5EF4-FFF2-40B4-BE49-F238E27FC236}">
                  <a16:creationId xmlns:a16="http://schemas.microsoft.com/office/drawing/2014/main" id="{21358934-35AB-0AB6-AD06-C07321D3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2" name="Rectangle 12">
              <a:extLst>
                <a:ext uri="{FF2B5EF4-FFF2-40B4-BE49-F238E27FC236}">
                  <a16:creationId xmlns:a16="http://schemas.microsoft.com/office/drawing/2014/main" id="{67A61504-A25B-50E8-8983-1702EEF0B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3" name="Rectangle 13">
              <a:extLst>
                <a:ext uri="{FF2B5EF4-FFF2-40B4-BE49-F238E27FC236}">
                  <a16:creationId xmlns:a16="http://schemas.microsoft.com/office/drawing/2014/main" id="{38EC1E16-529E-76C2-5F59-4C622CCB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22894" name="Rectangle 14">
              <a:extLst>
                <a:ext uri="{FF2B5EF4-FFF2-40B4-BE49-F238E27FC236}">
                  <a16:creationId xmlns:a16="http://schemas.microsoft.com/office/drawing/2014/main" id="{E9D14CEA-82E1-1D54-5080-02B1E43CB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22895" name="Line 15">
              <a:extLst>
                <a:ext uri="{FF2B5EF4-FFF2-40B4-BE49-F238E27FC236}">
                  <a16:creationId xmlns:a16="http://schemas.microsoft.com/office/drawing/2014/main" id="{773FAA18-1AF5-FF90-F96E-14345B94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6" name="Line 16">
              <a:extLst>
                <a:ext uri="{FF2B5EF4-FFF2-40B4-BE49-F238E27FC236}">
                  <a16:creationId xmlns:a16="http://schemas.microsoft.com/office/drawing/2014/main" id="{C7F6073E-AA39-89E8-807C-AFA9854F1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7" name="Rectangle 17">
              <a:extLst>
                <a:ext uri="{FF2B5EF4-FFF2-40B4-BE49-F238E27FC236}">
                  <a16:creationId xmlns:a16="http://schemas.microsoft.com/office/drawing/2014/main" id="{04DABB2D-6566-F4D7-8BFE-6035C3F64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22898" name="Line 18">
              <a:extLst>
                <a:ext uri="{FF2B5EF4-FFF2-40B4-BE49-F238E27FC236}">
                  <a16:creationId xmlns:a16="http://schemas.microsoft.com/office/drawing/2014/main" id="{7EBD2560-A2DE-5B15-B6DB-4F01CE3B1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Rectangle 19">
              <a:extLst>
                <a:ext uri="{FF2B5EF4-FFF2-40B4-BE49-F238E27FC236}">
                  <a16:creationId xmlns:a16="http://schemas.microsoft.com/office/drawing/2014/main" id="{D02933DF-21F0-B4FF-AA14-4B4F9F87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22900" name="Rectangle 20">
              <a:extLst>
                <a:ext uri="{FF2B5EF4-FFF2-40B4-BE49-F238E27FC236}">
                  <a16:creationId xmlns:a16="http://schemas.microsoft.com/office/drawing/2014/main" id="{A63C7CBC-6F40-5F37-78DA-C1A88F6E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22901" name="Line 21">
              <a:extLst>
                <a:ext uri="{FF2B5EF4-FFF2-40B4-BE49-F238E27FC236}">
                  <a16:creationId xmlns:a16="http://schemas.microsoft.com/office/drawing/2014/main" id="{AADEE9CD-2895-7CF6-066B-3A2BC8760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2" name="Line 22">
              <a:extLst>
                <a:ext uri="{FF2B5EF4-FFF2-40B4-BE49-F238E27FC236}">
                  <a16:creationId xmlns:a16="http://schemas.microsoft.com/office/drawing/2014/main" id="{B633DE01-062F-0F36-BCD6-2F2229148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03" name="Rectangle 23">
            <a:extLst>
              <a:ext uri="{FF2B5EF4-FFF2-40B4-BE49-F238E27FC236}">
                <a16:creationId xmlns:a16="http://schemas.microsoft.com/office/drawing/2014/main" id="{5196002F-8793-55B4-2D4E-0891BE66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22904" name="Rectangle 24">
            <a:extLst>
              <a:ext uri="{FF2B5EF4-FFF2-40B4-BE49-F238E27FC236}">
                <a16:creationId xmlns:a16="http://schemas.microsoft.com/office/drawing/2014/main" id="{27D2B423-659A-CE42-3852-588ECE6D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2905" name="Rectangle 25">
            <a:extLst>
              <a:ext uri="{FF2B5EF4-FFF2-40B4-BE49-F238E27FC236}">
                <a16:creationId xmlns:a16="http://schemas.microsoft.com/office/drawing/2014/main" id="{F2308D34-1A10-D8FA-36E6-F218620C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2906" name="Rectangle 26">
            <a:extLst>
              <a:ext uri="{FF2B5EF4-FFF2-40B4-BE49-F238E27FC236}">
                <a16:creationId xmlns:a16="http://schemas.microsoft.com/office/drawing/2014/main" id="{06123216-0B3B-65A6-0048-062BAC0C7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2907" name="Line 27">
            <a:extLst>
              <a:ext uri="{FF2B5EF4-FFF2-40B4-BE49-F238E27FC236}">
                <a16:creationId xmlns:a16="http://schemas.microsoft.com/office/drawing/2014/main" id="{895F8F95-7AF1-C641-2F5E-07ED4A97E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8" name="Text Box 28">
            <a:extLst>
              <a:ext uri="{FF2B5EF4-FFF2-40B4-BE49-F238E27FC236}">
                <a16:creationId xmlns:a16="http://schemas.microsoft.com/office/drawing/2014/main" id="{7DF5F39F-E95C-1053-8710-3D999E804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ha</a:t>
            </a:r>
          </a:p>
        </p:txBody>
      </p:sp>
      <p:cxnSp>
        <p:nvCxnSpPr>
          <p:cNvPr id="122909" name="AutoShape 29">
            <a:extLst>
              <a:ext uri="{FF2B5EF4-FFF2-40B4-BE49-F238E27FC236}">
                <a16:creationId xmlns:a16="http://schemas.microsoft.com/office/drawing/2014/main" id="{7AFB2E5B-8CDD-FCE3-6075-DA237967AD66}"/>
              </a:ext>
            </a:extLst>
          </p:cNvPr>
          <p:cNvCxnSpPr>
            <a:cxnSpLocks noChangeShapeType="1"/>
            <a:stCxn id="122903" idx="3"/>
            <a:endCxn id="122885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10" name="Text Box 30">
            <a:extLst>
              <a:ext uri="{FF2B5EF4-FFF2-40B4-BE49-F238E27FC236}">
                <a16:creationId xmlns:a16="http://schemas.microsoft.com/office/drawing/2014/main" id="{87D7AA04-20C5-7465-F292-DAC06DBD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hc = (hash (k43) &amp; 0x7fffffff) % 8;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// hc = 1</a:t>
            </a:r>
          </a:p>
        </p:txBody>
      </p:sp>
      <p:sp>
        <p:nvSpPr>
          <p:cNvPr id="122911" name="Line 31">
            <a:extLst>
              <a:ext uri="{FF2B5EF4-FFF2-40B4-BE49-F238E27FC236}">
                <a16:creationId xmlns:a16="http://schemas.microsoft.com/office/drawing/2014/main" id="{D2B6E401-6324-CA27-99D7-6F1D8F28E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228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2" name="Line 32">
            <a:extLst>
              <a:ext uri="{FF2B5EF4-FFF2-40B4-BE49-F238E27FC236}">
                <a16:creationId xmlns:a16="http://schemas.microsoft.com/office/drawing/2014/main" id="{8F1F6D39-87F8-818F-17EB-0D2DABB618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876800"/>
            <a:ext cx="8382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3" name="Text Box 33">
            <a:extLst>
              <a:ext uri="{FF2B5EF4-FFF2-40B4-BE49-F238E27FC236}">
                <a16:creationId xmlns:a16="http://schemas.microsoft.com/office/drawing/2014/main" id="{D189D4A1-154C-757C-9C7F-55E68B9F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006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compare k43 with k8,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858F4DB-1C9A-19D7-13A3-2CECBCEE5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Ex: lookup (ha, k43)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47158B3-0EEB-83B8-BC2B-2E2AA0177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23908" name="Group 4">
            <a:extLst>
              <a:ext uri="{FF2B5EF4-FFF2-40B4-BE49-F238E27FC236}">
                <a16:creationId xmlns:a16="http://schemas.microsoft.com/office/drawing/2014/main" id="{A1481DD8-F911-EF58-385C-37934C1DC59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10000" cy="2209800"/>
            <a:chOff x="1968" y="2736"/>
            <a:chExt cx="2400" cy="1392"/>
          </a:xfrm>
        </p:grpSpPr>
        <p:sp>
          <p:nvSpPr>
            <p:cNvPr id="123909" name="Rectangle 5">
              <a:extLst>
                <a:ext uri="{FF2B5EF4-FFF2-40B4-BE49-F238E27FC236}">
                  <a16:creationId xmlns:a16="http://schemas.microsoft.com/office/drawing/2014/main" id="{FD93385B-9A2D-9486-A3CE-D26702D54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0" name="Rectangle 6">
              <a:extLst>
                <a:ext uri="{FF2B5EF4-FFF2-40B4-BE49-F238E27FC236}">
                  <a16:creationId xmlns:a16="http://schemas.microsoft.com/office/drawing/2014/main" id="{DD2F73B8-8733-CC84-2BBE-AB3D9FA7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1" name="Rectangle 7">
              <a:extLst>
                <a:ext uri="{FF2B5EF4-FFF2-40B4-BE49-F238E27FC236}">
                  <a16:creationId xmlns:a16="http://schemas.microsoft.com/office/drawing/2014/main" id="{18B66519-5811-1A6A-81B6-DD9920604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2" name="Rectangle 8">
              <a:extLst>
                <a:ext uri="{FF2B5EF4-FFF2-40B4-BE49-F238E27FC236}">
                  <a16:creationId xmlns:a16="http://schemas.microsoft.com/office/drawing/2014/main" id="{921303CB-5100-9D5F-29F1-3CF94D5F5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3" name="Rectangle 9">
              <a:extLst>
                <a:ext uri="{FF2B5EF4-FFF2-40B4-BE49-F238E27FC236}">
                  <a16:creationId xmlns:a16="http://schemas.microsoft.com/office/drawing/2014/main" id="{862A6CE9-AF11-EA2D-B46F-7F16D91A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4" name="Rectangle 10">
              <a:extLst>
                <a:ext uri="{FF2B5EF4-FFF2-40B4-BE49-F238E27FC236}">
                  <a16:creationId xmlns:a16="http://schemas.microsoft.com/office/drawing/2014/main" id="{F371DF9B-7250-8E1C-4CA2-4B8E8C38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5" name="Rectangle 11">
              <a:extLst>
                <a:ext uri="{FF2B5EF4-FFF2-40B4-BE49-F238E27FC236}">
                  <a16:creationId xmlns:a16="http://schemas.microsoft.com/office/drawing/2014/main" id="{0520D082-FFCC-4ED1-8720-138B63BB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6" name="Rectangle 12">
              <a:extLst>
                <a:ext uri="{FF2B5EF4-FFF2-40B4-BE49-F238E27FC236}">
                  <a16:creationId xmlns:a16="http://schemas.microsoft.com/office/drawing/2014/main" id="{F49EE5C6-0381-2647-2C92-550C084D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Rectangle 13">
              <a:extLst>
                <a:ext uri="{FF2B5EF4-FFF2-40B4-BE49-F238E27FC236}">
                  <a16:creationId xmlns:a16="http://schemas.microsoft.com/office/drawing/2014/main" id="{EEBECB2E-8DDA-27BE-94DC-CC435D9A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23918" name="Rectangle 14">
              <a:extLst>
                <a:ext uri="{FF2B5EF4-FFF2-40B4-BE49-F238E27FC236}">
                  <a16:creationId xmlns:a16="http://schemas.microsoft.com/office/drawing/2014/main" id="{26DAB6BA-43C7-28CC-66EF-C6A51897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id="{7F48517D-7063-0FCE-30EB-5EC2BD0EA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0" name="Line 16">
              <a:extLst>
                <a:ext uri="{FF2B5EF4-FFF2-40B4-BE49-F238E27FC236}">
                  <a16:creationId xmlns:a16="http://schemas.microsoft.com/office/drawing/2014/main" id="{A7F9CEC5-E876-12E9-6675-07C77DBC3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1" name="Rectangle 17">
              <a:extLst>
                <a:ext uri="{FF2B5EF4-FFF2-40B4-BE49-F238E27FC236}">
                  <a16:creationId xmlns:a16="http://schemas.microsoft.com/office/drawing/2014/main" id="{CF90DDD0-6C3A-2754-DDA7-FEFE8371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23922" name="Line 18">
              <a:extLst>
                <a:ext uri="{FF2B5EF4-FFF2-40B4-BE49-F238E27FC236}">
                  <a16:creationId xmlns:a16="http://schemas.microsoft.com/office/drawing/2014/main" id="{14C52BE4-55E7-2032-FF8C-7AAE57D92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3" name="Rectangle 19">
              <a:extLst>
                <a:ext uri="{FF2B5EF4-FFF2-40B4-BE49-F238E27FC236}">
                  <a16:creationId xmlns:a16="http://schemas.microsoft.com/office/drawing/2014/main" id="{77F53F8C-B93F-5258-615C-81006E9F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23924" name="Rectangle 20">
              <a:extLst>
                <a:ext uri="{FF2B5EF4-FFF2-40B4-BE49-F238E27FC236}">
                  <a16:creationId xmlns:a16="http://schemas.microsoft.com/office/drawing/2014/main" id="{8B0E0E81-665B-DFCD-0A92-B4BEFCAE7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23925" name="Line 21">
              <a:extLst>
                <a:ext uri="{FF2B5EF4-FFF2-40B4-BE49-F238E27FC236}">
                  <a16:creationId xmlns:a16="http://schemas.microsoft.com/office/drawing/2014/main" id="{C1E9D3D8-1A23-8247-8FA1-12F672CE8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26" name="Line 22">
              <a:extLst>
                <a:ext uri="{FF2B5EF4-FFF2-40B4-BE49-F238E27FC236}">
                  <a16:creationId xmlns:a16="http://schemas.microsoft.com/office/drawing/2014/main" id="{8B8FA386-91D5-91F9-B053-7E3C42B23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927" name="Rectangle 23">
            <a:extLst>
              <a:ext uri="{FF2B5EF4-FFF2-40B4-BE49-F238E27FC236}">
                <a16:creationId xmlns:a16="http://schemas.microsoft.com/office/drawing/2014/main" id="{562E768B-4E8F-0A3C-984B-4C565BD88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23928" name="Rectangle 24">
            <a:extLst>
              <a:ext uri="{FF2B5EF4-FFF2-40B4-BE49-F238E27FC236}">
                <a16:creationId xmlns:a16="http://schemas.microsoft.com/office/drawing/2014/main" id="{1F019774-1D7A-083A-3AA3-712403995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3929" name="Rectangle 25">
            <a:extLst>
              <a:ext uri="{FF2B5EF4-FFF2-40B4-BE49-F238E27FC236}">
                <a16:creationId xmlns:a16="http://schemas.microsoft.com/office/drawing/2014/main" id="{99C18E41-551C-C34F-3225-7FBC6044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3930" name="Rectangle 26">
            <a:extLst>
              <a:ext uri="{FF2B5EF4-FFF2-40B4-BE49-F238E27FC236}">
                <a16:creationId xmlns:a16="http://schemas.microsoft.com/office/drawing/2014/main" id="{FF7F9C16-9C04-32D3-23E2-5B6547A1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3931" name="Line 27">
            <a:extLst>
              <a:ext uri="{FF2B5EF4-FFF2-40B4-BE49-F238E27FC236}">
                <a16:creationId xmlns:a16="http://schemas.microsoft.com/office/drawing/2014/main" id="{2BF090B9-E44D-6881-3043-FB33A7EED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2" name="Text Box 28">
            <a:extLst>
              <a:ext uri="{FF2B5EF4-FFF2-40B4-BE49-F238E27FC236}">
                <a16:creationId xmlns:a16="http://schemas.microsoft.com/office/drawing/2014/main" id="{52A4557E-695E-83F6-27C8-993F41EF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ha</a:t>
            </a:r>
          </a:p>
        </p:txBody>
      </p:sp>
      <p:cxnSp>
        <p:nvCxnSpPr>
          <p:cNvPr id="123933" name="AutoShape 29">
            <a:extLst>
              <a:ext uri="{FF2B5EF4-FFF2-40B4-BE49-F238E27FC236}">
                <a16:creationId xmlns:a16="http://schemas.microsoft.com/office/drawing/2014/main" id="{062DD9F8-B4BC-D4B1-217B-066C644D4A14}"/>
              </a:ext>
            </a:extLst>
          </p:cNvPr>
          <p:cNvCxnSpPr>
            <a:cxnSpLocks noChangeShapeType="1"/>
            <a:stCxn id="123927" idx="3"/>
            <a:endCxn id="123909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34" name="Text Box 30">
            <a:extLst>
              <a:ext uri="{FF2B5EF4-FFF2-40B4-BE49-F238E27FC236}">
                <a16:creationId xmlns:a16="http://schemas.microsoft.com/office/drawing/2014/main" id="{02B7B5DF-FEE8-A082-273A-D90E1C0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hc = (hash (k43) &amp; 0x7fffffff) % 8;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// hc = 1</a:t>
            </a:r>
          </a:p>
        </p:txBody>
      </p:sp>
      <p:sp>
        <p:nvSpPr>
          <p:cNvPr id="123935" name="Line 31">
            <a:extLst>
              <a:ext uri="{FF2B5EF4-FFF2-40B4-BE49-F238E27FC236}">
                <a16:creationId xmlns:a16="http://schemas.microsoft.com/office/drawing/2014/main" id="{2623E151-87A0-899F-A8F4-9518E8545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228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6" name="Line 32">
            <a:extLst>
              <a:ext uri="{FF2B5EF4-FFF2-40B4-BE49-F238E27FC236}">
                <a16:creationId xmlns:a16="http://schemas.microsoft.com/office/drawing/2014/main" id="{CA9A0243-F8BB-EABB-7ED6-E2C76FF1B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638800"/>
            <a:ext cx="8382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7" name="Text Box 33">
            <a:extLst>
              <a:ext uri="{FF2B5EF4-FFF2-40B4-BE49-F238E27FC236}">
                <a16:creationId xmlns:a16="http://schemas.microsoft.com/office/drawing/2014/main" id="{BDA26653-1EF0-B24F-8C38-9516203DC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0"/>
            <a:ext cx="1752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compare k43 with k43,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found!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D2E8121-0D11-EACC-704B-814537C94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A681042-4B2B-4D1F-3580-7B556EFC5C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87136" name="Group 96">
            <a:extLst>
              <a:ext uri="{FF2B5EF4-FFF2-40B4-BE49-F238E27FC236}">
                <a16:creationId xmlns:a16="http://schemas.microsoft.com/office/drawing/2014/main" id="{622CCD36-14EC-701D-95E3-037B28CBF3C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1000" y="1981200"/>
          <a:ext cx="8534400" cy="4573588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495864369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762764401"/>
                    </a:ext>
                  </a:extLst>
                </a:gridCol>
                <a:gridCol w="1992312">
                  <a:extLst>
                    <a:ext uri="{9D8B030D-6E8A-4147-A177-3AD203B41FA5}">
                      <a16:colId xmlns:a16="http://schemas.microsoft.com/office/drawing/2014/main" val="165071293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410219021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743834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Phone Book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phone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83199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transaction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$$$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35387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lookup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9287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compiler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52638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www.google.com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key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105773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469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0DDEB9C-7AE8-1C4D-8173-66CD1C88F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 (hash, key, value)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B4ECC39-CBD0-466C-957F-00228D893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Hash_insert (t h, poly k, poly v)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(1.0*numItems/numBuckets &gt;=defaultLoadFactor)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// buckets extension &amp; items re-hash;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k-&gt;hashCode (); </a:t>
            </a:r>
            <a:r>
              <a:rPr lang="en-US" altLang="zh-CN" sz="2000" b="1">
                <a:latin typeface="Courier New" panose="02070309020205020404" pitchFamily="49" charset="0"/>
              </a:rPr>
              <a:t>// how to do this?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hc = (i &amp; 0x7fffffff) % (h-&gt;numBuckets);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Tuple_t x = Tuple_new (k, 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List_insertHead ((h-&gt;buckets)[hc],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54F7CE9-1F67-1C86-2FF6-6A772AC2B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Ex: insert (ha, k13)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EE75755-BD44-A7A6-2F11-9CA867148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FA3A26CC-CB1F-3376-4206-11CB2BACF01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810000" cy="2209800"/>
            <a:chOff x="1968" y="2736"/>
            <a:chExt cx="2400" cy="1392"/>
          </a:xfrm>
        </p:grpSpPr>
        <p:sp>
          <p:nvSpPr>
            <p:cNvPr id="118789" name="Rectangle 5">
              <a:extLst>
                <a:ext uri="{FF2B5EF4-FFF2-40B4-BE49-F238E27FC236}">
                  <a16:creationId xmlns:a16="http://schemas.microsoft.com/office/drawing/2014/main" id="{6B0FA579-2D65-8718-C23E-BE149CE49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0" name="Rectangle 6">
              <a:extLst>
                <a:ext uri="{FF2B5EF4-FFF2-40B4-BE49-F238E27FC236}">
                  <a16:creationId xmlns:a16="http://schemas.microsoft.com/office/drawing/2014/main" id="{7DB3B079-1A9C-4868-BDAA-064F7DF2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1" name="Rectangle 7">
              <a:extLst>
                <a:ext uri="{FF2B5EF4-FFF2-40B4-BE49-F238E27FC236}">
                  <a16:creationId xmlns:a16="http://schemas.microsoft.com/office/drawing/2014/main" id="{AFAED946-86E4-F423-135E-3216F7C7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2" name="Rectangle 8">
              <a:extLst>
                <a:ext uri="{FF2B5EF4-FFF2-40B4-BE49-F238E27FC236}">
                  <a16:creationId xmlns:a16="http://schemas.microsoft.com/office/drawing/2014/main" id="{6E0B74AE-C918-7A3C-72F8-734BB46B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3" name="Rectangle 9">
              <a:extLst>
                <a:ext uri="{FF2B5EF4-FFF2-40B4-BE49-F238E27FC236}">
                  <a16:creationId xmlns:a16="http://schemas.microsoft.com/office/drawing/2014/main" id="{2133F636-8210-EA88-05E1-A31FC3BA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4" name="Rectangle 10">
              <a:extLst>
                <a:ext uri="{FF2B5EF4-FFF2-40B4-BE49-F238E27FC236}">
                  <a16:creationId xmlns:a16="http://schemas.microsoft.com/office/drawing/2014/main" id="{B3107C21-9FC0-EF95-7729-69393A97E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Rectangle 11">
              <a:extLst>
                <a:ext uri="{FF2B5EF4-FFF2-40B4-BE49-F238E27FC236}">
                  <a16:creationId xmlns:a16="http://schemas.microsoft.com/office/drawing/2014/main" id="{C6FCEE89-79D3-DD1A-04C4-5E48B3BE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Rectangle 12">
              <a:extLst>
                <a:ext uri="{FF2B5EF4-FFF2-40B4-BE49-F238E27FC236}">
                  <a16:creationId xmlns:a16="http://schemas.microsoft.com/office/drawing/2014/main" id="{734F93F3-CAFD-AB0E-B313-A384B58C4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Rectangle 13">
              <a:extLst>
                <a:ext uri="{FF2B5EF4-FFF2-40B4-BE49-F238E27FC236}">
                  <a16:creationId xmlns:a16="http://schemas.microsoft.com/office/drawing/2014/main" id="{E45A8A23-8F61-18AB-C546-EAD3F2B8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k1</a:t>
              </a:r>
            </a:p>
          </p:txBody>
        </p:sp>
        <p:sp>
          <p:nvSpPr>
            <p:cNvPr id="118798" name="Rectangle 14">
              <a:extLst>
                <a:ext uri="{FF2B5EF4-FFF2-40B4-BE49-F238E27FC236}">
                  <a16:creationId xmlns:a16="http://schemas.microsoft.com/office/drawing/2014/main" id="{391D1DA4-371F-3CED-FDB9-445569F97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k2</a:t>
              </a:r>
            </a:p>
          </p:txBody>
        </p:sp>
        <p:sp>
          <p:nvSpPr>
            <p:cNvPr id="118799" name="Line 15">
              <a:extLst>
                <a:ext uri="{FF2B5EF4-FFF2-40B4-BE49-F238E27FC236}">
                  <a16:creationId xmlns:a16="http://schemas.microsoft.com/office/drawing/2014/main" id="{E3C1E186-AB43-CA1E-54D4-67BE9B4C9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0" name="Line 16">
              <a:extLst>
                <a:ext uri="{FF2B5EF4-FFF2-40B4-BE49-F238E27FC236}">
                  <a16:creationId xmlns:a16="http://schemas.microsoft.com/office/drawing/2014/main" id="{9D0EC42D-C574-023A-2580-8CC0AFFF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1" name="Rectangle 17">
              <a:extLst>
                <a:ext uri="{FF2B5EF4-FFF2-40B4-BE49-F238E27FC236}">
                  <a16:creationId xmlns:a16="http://schemas.microsoft.com/office/drawing/2014/main" id="{F9270B8C-45E1-B617-6530-D5110990F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k5</a:t>
              </a:r>
            </a:p>
          </p:txBody>
        </p:sp>
        <p:sp>
          <p:nvSpPr>
            <p:cNvPr id="118802" name="Line 18">
              <a:extLst>
                <a:ext uri="{FF2B5EF4-FFF2-40B4-BE49-F238E27FC236}">
                  <a16:creationId xmlns:a16="http://schemas.microsoft.com/office/drawing/2014/main" id="{18267436-BC04-3073-B3D3-EE8F6816D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3" name="Rectangle 19">
              <a:extLst>
                <a:ext uri="{FF2B5EF4-FFF2-40B4-BE49-F238E27FC236}">
                  <a16:creationId xmlns:a16="http://schemas.microsoft.com/office/drawing/2014/main" id="{87FABE51-49C1-2A1A-7916-42C26F32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k8</a:t>
              </a:r>
            </a:p>
          </p:txBody>
        </p:sp>
        <p:sp>
          <p:nvSpPr>
            <p:cNvPr id="118804" name="Rectangle 20">
              <a:extLst>
                <a:ext uri="{FF2B5EF4-FFF2-40B4-BE49-F238E27FC236}">
                  <a16:creationId xmlns:a16="http://schemas.microsoft.com/office/drawing/2014/main" id="{8365E504-056F-914B-E8F0-2A6CE033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0"/>
              <a:ext cx="432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ahoma" panose="020B0604030504040204" pitchFamily="34" charset="0"/>
                </a:rPr>
                <a:t>k43</a:t>
              </a:r>
            </a:p>
          </p:txBody>
        </p:sp>
        <p:sp>
          <p:nvSpPr>
            <p:cNvPr id="118805" name="Line 21">
              <a:extLst>
                <a:ext uri="{FF2B5EF4-FFF2-40B4-BE49-F238E27FC236}">
                  <a16:creationId xmlns:a16="http://schemas.microsoft.com/office/drawing/2014/main" id="{6F5E4B77-D03A-3079-A343-27EF817A4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6" name="Line 22">
              <a:extLst>
                <a:ext uri="{FF2B5EF4-FFF2-40B4-BE49-F238E27FC236}">
                  <a16:creationId xmlns:a16="http://schemas.microsoft.com/office/drawing/2014/main" id="{48FCDD2E-CC56-9E9E-631A-EBA68AB4A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07" name="Rectangle 23">
            <a:extLst>
              <a:ext uri="{FF2B5EF4-FFF2-40B4-BE49-F238E27FC236}">
                <a16:creationId xmlns:a16="http://schemas.microsoft.com/office/drawing/2014/main" id="{D7BE2886-EC2B-26AF-434C-5653E547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18808" name="Rectangle 24">
            <a:extLst>
              <a:ext uri="{FF2B5EF4-FFF2-40B4-BE49-F238E27FC236}">
                <a16:creationId xmlns:a16="http://schemas.microsoft.com/office/drawing/2014/main" id="{5E057CBF-3D88-F7D5-6F57-CD09AADD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8809" name="Rectangle 25">
            <a:extLst>
              <a:ext uri="{FF2B5EF4-FFF2-40B4-BE49-F238E27FC236}">
                <a16:creationId xmlns:a16="http://schemas.microsoft.com/office/drawing/2014/main" id="{1A536AA1-EF66-2812-0991-A03E89C2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8810" name="Rectangle 26">
            <a:extLst>
              <a:ext uri="{FF2B5EF4-FFF2-40B4-BE49-F238E27FC236}">
                <a16:creationId xmlns:a16="http://schemas.microsoft.com/office/drawing/2014/main" id="{1456D25A-FF77-9336-AC4A-5A9EC3FB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18811" name="Line 27">
            <a:extLst>
              <a:ext uri="{FF2B5EF4-FFF2-40B4-BE49-F238E27FC236}">
                <a16:creationId xmlns:a16="http://schemas.microsoft.com/office/drawing/2014/main" id="{AA85E228-7BC1-E5DB-596A-C15562B9E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12" name="Text Box 28">
            <a:extLst>
              <a:ext uri="{FF2B5EF4-FFF2-40B4-BE49-F238E27FC236}">
                <a16:creationId xmlns:a16="http://schemas.microsoft.com/office/drawing/2014/main" id="{59EB412D-61AC-7F34-55F7-BCC17E623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ha</a:t>
            </a:r>
          </a:p>
        </p:txBody>
      </p:sp>
      <p:cxnSp>
        <p:nvCxnSpPr>
          <p:cNvPr id="118813" name="AutoShape 29">
            <a:extLst>
              <a:ext uri="{FF2B5EF4-FFF2-40B4-BE49-F238E27FC236}">
                <a16:creationId xmlns:a16="http://schemas.microsoft.com/office/drawing/2014/main" id="{888914C6-34F3-063C-F9DF-D8ACFF4E481D}"/>
              </a:ext>
            </a:extLst>
          </p:cNvPr>
          <p:cNvCxnSpPr>
            <a:cxnSpLocks noChangeShapeType="1"/>
            <a:stCxn id="118807" idx="3"/>
            <a:endCxn id="118789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814" name="Text Box 30">
            <a:extLst>
              <a:ext uri="{FF2B5EF4-FFF2-40B4-BE49-F238E27FC236}">
                <a16:creationId xmlns:a16="http://schemas.microsoft.com/office/drawing/2014/main" id="{956ABDC9-E40C-36AF-6328-F779201C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hc = (hash (k13) &amp; 0x7fffffff) % 8;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// suppose hc==4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3FA3686-8293-20C0-7BB7-ED54EAC32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Ex: insert (ha, k13)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8BD0D75-D697-6804-92E6-3930CCFCA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D9D020CF-ADAA-4B64-ABC7-781A4B64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>
            <a:extLst>
              <a:ext uri="{FF2B5EF4-FFF2-40B4-BE49-F238E27FC236}">
                <a16:creationId xmlns:a16="http://schemas.microsoft.com/office/drawing/2014/main" id="{6DB28DE4-903D-CF27-BE16-9A4B3095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9" name="Rectangle 7">
            <a:extLst>
              <a:ext uri="{FF2B5EF4-FFF2-40B4-BE49-F238E27FC236}">
                <a16:creationId xmlns:a16="http://schemas.microsoft.com/office/drawing/2014/main" id="{BCE6A8FB-B17D-7F29-B5A8-B75991AB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Rectangle 8">
            <a:extLst>
              <a:ext uri="{FF2B5EF4-FFF2-40B4-BE49-F238E27FC236}">
                <a16:creationId xmlns:a16="http://schemas.microsoft.com/office/drawing/2014/main" id="{CD9A31B9-2C35-1978-1364-C91059D9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3594EAA1-A7AA-30A2-9905-1068CC63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2" name="Rectangle 10">
            <a:extLst>
              <a:ext uri="{FF2B5EF4-FFF2-40B4-BE49-F238E27FC236}">
                <a16:creationId xmlns:a16="http://schemas.microsoft.com/office/drawing/2014/main" id="{DB278014-80D2-F140-A31F-0AF354D6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3" name="Rectangle 11">
            <a:extLst>
              <a:ext uri="{FF2B5EF4-FFF2-40B4-BE49-F238E27FC236}">
                <a16:creationId xmlns:a16="http://schemas.microsoft.com/office/drawing/2014/main" id="{29D7B24B-FFD0-F6D0-FEF8-F429C0D7D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4" name="Rectangle 12">
            <a:extLst>
              <a:ext uri="{FF2B5EF4-FFF2-40B4-BE49-F238E27FC236}">
                <a16:creationId xmlns:a16="http://schemas.microsoft.com/office/drawing/2014/main" id="{FD6540ED-24E4-9973-2FB9-3BC96E9C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33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5" name="Rectangle 13">
            <a:extLst>
              <a:ext uri="{FF2B5EF4-FFF2-40B4-BE49-F238E27FC236}">
                <a16:creationId xmlns:a16="http://schemas.microsoft.com/office/drawing/2014/main" id="{C63085EF-8C52-4A2B-3091-66DFAB38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k13</a:t>
            </a:r>
          </a:p>
        </p:txBody>
      </p:sp>
      <p:sp>
        <p:nvSpPr>
          <p:cNvPr id="125966" name="Rectangle 14">
            <a:extLst>
              <a:ext uri="{FF2B5EF4-FFF2-40B4-BE49-F238E27FC236}">
                <a16:creationId xmlns:a16="http://schemas.microsoft.com/office/drawing/2014/main" id="{A0A8026D-A264-9AEB-B6AC-E2EEED4A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k1</a:t>
            </a:r>
          </a:p>
        </p:txBody>
      </p:sp>
      <p:sp>
        <p:nvSpPr>
          <p:cNvPr id="125967" name="Line 15">
            <a:extLst>
              <a:ext uri="{FF2B5EF4-FFF2-40B4-BE49-F238E27FC236}">
                <a16:creationId xmlns:a16="http://schemas.microsoft.com/office/drawing/2014/main" id="{5CABA47A-153E-F26E-E74C-C27AC3A79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8" name="Line 16">
            <a:extLst>
              <a:ext uri="{FF2B5EF4-FFF2-40B4-BE49-F238E27FC236}">
                <a16:creationId xmlns:a16="http://schemas.microsoft.com/office/drawing/2014/main" id="{2C6244D1-18D4-C984-A985-6331B34C1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9" name="Rectangle 17">
            <a:extLst>
              <a:ext uri="{FF2B5EF4-FFF2-40B4-BE49-F238E27FC236}">
                <a16:creationId xmlns:a16="http://schemas.microsoft.com/office/drawing/2014/main" id="{5DEACA42-FCDE-B63C-D3FE-13147814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82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k5</a:t>
            </a:r>
          </a:p>
        </p:txBody>
      </p:sp>
      <p:sp>
        <p:nvSpPr>
          <p:cNvPr id="125970" name="Line 18">
            <a:extLst>
              <a:ext uri="{FF2B5EF4-FFF2-40B4-BE49-F238E27FC236}">
                <a16:creationId xmlns:a16="http://schemas.microsoft.com/office/drawing/2014/main" id="{C5BE1E53-2970-C196-0DEF-5D773D431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1" name="Rectangle 19">
            <a:extLst>
              <a:ext uri="{FF2B5EF4-FFF2-40B4-BE49-F238E27FC236}">
                <a16:creationId xmlns:a16="http://schemas.microsoft.com/office/drawing/2014/main" id="{094126EF-0683-B045-BE35-5154BF69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k8</a:t>
            </a:r>
          </a:p>
        </p:txBody>
      </p:sp>
      <p:sp>
        <p:nvSpPr>
          <p:cNvPr id="125972" name="Rectangle 20">
            <a:extLst>
              <a:ext uri="{FF2B5EF4-FFF2-40B4-BE49-F238E27FC236}">
                <a16:creationId xmlns:a16="http://schemas.microsoft.com/office/drawing/2014/main" id="{F76060CE-F477-5035-0F2B-55DE9D73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k43</a:t>
            </a:r>
          </a:p>
        </p:txBody>
      </p:sp>
      <p:sp>
        <p:nvSpPr>
          <p:cNvPr id="125973" name="Line 21">
            <a:extLst>
              <a:ext uri="{FF2B5EF4-FFF2-40B4-BE49-F238E27FC236}">
                <a16:creationId xmlns:a16="http://schemas.microsoft.com/office/drawing/2014/main" id="{D3A98071-094D-148D-16B3-D115A63F7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4" name="Line 22">
            <a:extLst>
              <a:ext uri="{FF2B5EF4-FFF2-40B4-BE49-F238E27FC236}">
                <a16:creationId xmlns:a16="http://schemas.microsoft.com/office/drawing/2014/main" id="{BDAAAB4B-E220-338F-186F-33CC989CF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5" name="Rectangle 23">
            <a:extLst>
              <a:ext uri="{FF2B5EF4-FFF2-40B4-BE49-F238E27FC236}">
                <a16:creationId xmlns:a16="http://schemas.microsoft.com/office/drawing/2014/main" id="{D4F22858-4A5B-E5FE-6180-99D423A53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buckets</a:t>
            </a:r>
          </a:p>
        </p:txBody>
      </p:sp>
      <p:sp>
        <p:nvSpPr>
          <p:cNvPr id="125976" name="Rectangle 24">
            <a:extLst>
              <a:ext uri="{FF2B5EF4-FFF2-40B4-BE49-F238E27FC236}">
                <a16:creationId xmlns:a16="http://schemas.microsoft.com/office/drawing/2014/main" id="{2FC97C79-7CBB-B5ED-4DE7-6A3904E6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5977" name="Rectangle 25">
            <a:extLst>
              <a:ext uri="{FF2B5EF4-FFF2-40B4-BE49-F238E27FC236}">
                <a16:creationId xmlns:a16="http://schemas.microsoft.com/office/drawing/2014/main" id="{8718FCE6-9EE1-49D9-7F33-B212CBC0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5978" name="Rectangle 26">
            <a:extLst>
              <a:ext uri="{FF2B5EF4-FFF2-40B4-BE49-F238E27FC236}">
                <a16:creationId xmlns:a16="http://schemas.microsoft.com/office/drawing/2014/main" id="{EE090409-6EDB-F684-B8CF-E0A37A5D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42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125979" name="Line 27">
            <a:extLst>
              <a:ext uri="{FF2B5EF4-FFF2-40B4-BE49-F238E27FC236}">
                <a16:creationId xmlns:a16="http://schemas.microsoft.com/office/drawing/2014/main" id="{02189F6E-69F8-380D-4116-8BDEFC5EF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80" name="Text Box 28">
            <a:extLst>
              <a:ext uri="{FF2B5EF4-FFF2-40B4-BE49-F238E27FC236}">
                <a16:creationId xmlns:a16="http://schemas.microsoft.com/office/drawing/2014/main" id="{27F35F5D-6D16-D382-DF07-C77233ED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ha</a:t>
            </a:r>
          </a:p>
        </p:txBody>
      </p:sp>
      <p:cxnSp>
        <p:nvCxnSpPr>
          <p:cNvPr id="125981" name="AutoShape 29">
            <a:extLst>
              <a:ext uri="{FF2B5EF4-FFF2-40B4-BE49-F238E27FC236}">
                <a16:creationId xmlns:a16="http://schemas.microsoft.com/office/drawing/2014/main" id="{C3510E71-5CE4-4AEB-68FF-91326D3BC447}"/>
              </a:ext>
            </a:extLst>
          </p:cNvPr>
          <p:cNvCxnSpPr>
            <a:cxnSpLocks noChangeShapeType="1"/>
            <a:stCxn id="125975" idx="3"/>
            <a:endCxn id="125957" idx="1"/>
          </p:cNvCxnSpPr>
          <p:nvPr/>
        </p:nvCxnSpPr>
        <p:spPr bwMode="auto">
          <a:xfrm>
            <a:off x="3124200" y="2857500"/>
            <a:ext cx="13716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82" name="Text Box 30">
            <a:extLst>
              <a:ext uri="{FF2B5EF4-FFF2-40B4-BE49-F238E27FC236}">
                <a16:creationId xmlns:a16="http://schemas.microsoft.com/office/drawing/2014/main" id="{8718B8AE-234E-C9DC-6C46-E5FA6821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050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hc = (hash (k13) &amp; 0x7fffffff) % 8;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// suppose hc==4</a:t>
            </a: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0413DA3C-B586-DCA9-E8BB-C98A876D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324600"/>
            <a:ext cx="6858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ahoma" panose="020B0604030504040204" pitchFamily="34" charset="0"/>
              </a:rPr>
              <a:t>k2</a:t>
            </a:r>
          </a:p>
        </p:txBody>
      </p:sp>
      <p:sp>
        <p:nvSpPr>
          <p:cNvPr id="125984" name="Line 32">
            <a:extLst>
              <a:ext uri="{FF2B5EF4-FFF2-40B4-BE49-F238E27FC236}">
                <a16:creationId xmlns:a16="http://schemas.microsoft.com/office/drawing/2014/main" id="{FCF4C184-7D85-FAA3-4587-2FCA4E916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94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8" name="Rectangle 36">
            <a:extLst>
              <a:ext uri="{FF2B5EF4-FFF2-40B4-BE49-F238E27FC236}">
                <a16:creationId xmlns:a16="http://schemas.microsoft.com/office/drawing/2014/main" id="{8C8CD9C9-189C-544D-9446-F874730CC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Complexity</a:t>
            </a:r>
          </a:p>
        </p:txBody>
      </p:sp>
      <p:graphicFrame>
        <p:nvGraphicFramePr>
          <p:cNvPr id="79939" name="Group 67">
            <a:extLst>
              <a:ext uri="{FF2B5EF4-FFF2-40B4-BE49-F238E27FC236}">
                <a16:creationId xmlns:a16="http://schemas.microsoft.com/office/drawing/2014/main" id="{B482C7E8-6C97-E288-1437-205F72E9A6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2057400"/>
          <a:ext cx="8229600" cy="44624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7815248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085557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245413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673012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865329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6696490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rep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sorted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86283"/>
                  </a:ext>
                </a:extLst>
              </a:tr>
              <a:tr h="949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lookup()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O(lg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54008"/>
                  </a:ext>
                </a:extLst>
              </a:tr>
              <a:tr h="950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insert()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666681"/>
                  </a:ext>
                </a:extLst>
              </a:tr>
              <a:tr h="949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254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E0AF2F6-6054-A93F-68CE-7038884DD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graphicFrame>
        <p:nvGraphicFramePr>
          <p:cNvPr id="89130" name="Group 42">
            <a:extLst>
              <a:ext uri="{FF2B5EF4-FFF2-40B4-BE49-F238E27FC236}">
                <a16:creationId xmlns:a16="http://schemas.microsoft.com/office/drawing/2014/main" id="{98AEFEAC-0F14-BFD5-18A5-49290F17C3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2057400"/>
          <a:ext cx="8229600" cy="454818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706772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309428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35866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2011500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447425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991421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rep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sorted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sorted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search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37239"/>
                  </a:ext>
                </a:extLst>
              </a:tr>
              <a:tr h="949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lookup()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O(lg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606101"/>
                  </a:ext>
                </a:extLst>
              </a:tr>
              <a:tr h="950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insert()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970568"/>
                  </a:ext>
                </a:extLst>
              </a:tr>
              <a:tr h="949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333560"/>
                  </a:ext>
                </a:extLst>
              </a:tr>
            </a:tbl>
          </a:graphicData>
        </a:graphic>
      </p:graphicFrame>
      <p:sp>
        <p:nvSpPr>
          <p:cNvPr id="89131" name="Line 43">
            <a:extLst>
              <a:ext uri="{FF2B5EF4-FFF2-40B4-BE49-F238E27FC236}">
                <a16:creationId xmlns:a16="http://schemas.microsoft.com/office/drawing/2014/main" id="{0F5FD24F-1F89-57C2-7B14-C212F06B0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057400"/>
            <a:ext cx="1371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E2755AE-AE8A-1BB9-A8F9-DBB70E388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Problem?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4CA8932-0B6D-3FE6-7BCE-460CA81B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every mapping (k, v)s</a:t>
            </a:r>
          </a:p>
          <a:p>
            <a:pPr lvl="1"/>
            <a:r>
              <a:rPr lang="en-US" altLang="zh-CN"/>
              <a:t>After we insert it into the dictionary dict, we 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know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position!</a:t>
            </a:r>
          </a:p>
          <a:p>
            <a:pPr lvl="1"/>
            <a:r>
              <a:rPr lang="en-US" altLang="zh-CN"/>
              <a:t>Ex: insert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li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97),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wang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99),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100),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and then lookup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);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8452EB0F-B8F6-F3B0-CF6E-95BFB84D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308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(</a:t>
            </a:r>
            <a:r>
              <a:rPr lang="en-US" altLang="zh-CN" sz="2000"/>
              <a:t>“</a:t>
            </a:r>
            <a:r>
              <a:rPr lang="en-US" altLang="zh-CN" sz="2000">
                <a:latin typeface="Tahoma" panose="020B0604030504040204" pitchFamily="34" charset="0"/>
              </a:rPr>
              <a:t>li</a:t>
            </a:r>
            <a:r>
              <a:rPr lang="en-US" altLang="zh-CN" sz="2000"/>
              <a:t>”</a:t>
            </a:r>
            <a:r>
              <a:rPr lang="en-US" altLang="zh-CN" sz="2000">
                <a:latin typeface="Tahoma" panose="020B0604030504040204" pitchFamily="34" charset="0"/>
              </a:rPr>
              <a:t>, </a:t>
            </a:r>
          </a:p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97)</a:t>
            </a:r>
          </a:p>
        </p:txBody>
      </p:sp>
      <p:sp>
        <p:nvSpPr>
          <p:cNvPr id="91148" name="Text Box 12">
            <a:extLst>
              <a:ext uri="{FF2B5EF4-FFF2-40B4-BE49-F238E27FC236}">
                <a16:creationId xmlns:a16="http://schemas.microsoft.com/office/drawing/2014/main" id="{2FF0382C-08F4-F54F-0227-71BD5655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5465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91149" name="Rectangle 13">
            <a:extLst>
              <a:ext uri="{FF2B5EF4-FFF2-40B4-BE49-F238E27FC236}">
                <a16:creationId xmlns:a16="http://schemas.microsoft.com/office/drawing/2014/main" id="{CA261A71-1C40-4F8F-8AE1-80CAF1C80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308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(</a:t>
            </a:r>
            <a:r>
              <a:rPr lang="en-US" altLang="zh-CN" sz="2000"/>
              <a:t>“</a:t>
            </a:r>
            <a:r>
              <a:rPr lang="en-US" altLang="zh-CN" sz="2000">
                <a:latin typeface="Tahoma" panose="020B0604030504040204" pitchFamily="34" charset="0"/>
              </a:rPr>
              <a:t>wang</a:t>
            </a:r>
            <a:r>
              <a:rPr lang="en-US" altLang="zh-CN" sz="2000"/>
              <a:t>”</a:t>
            </a:r>
            <a:r>
              <a:rPr lang="en-US" altLang="zh-CN" sz="2000">
                <a:latin typeface="Tahoma" panose="020B0604030504040204" pitchFamily="34" charset="0"/>
              </a:rPr>
              <a:t>, </a:t>
            </a:r>
          </a:p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99)</a:t>
            </a:r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1309BA67-335C-6025-0982-83C1BBA2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308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(</a:t>
            </a:r>
            <a:r>
              <a:rPr lang="en-US" altLang="zh-CN" sz="2000"/>
              <a:t>“</a:t>
            </a:r>
            <a:r>
              <a:rPr lang="en-US" altLang="zh-CN" sz="2000">
                <a:latin typeface="Tahoma" panose="020B0604030504040204" pitchFamily="34" charset="0"/>
              </a:rPr>
              <a:t>zhang</a:t>
            </a:r>
            <a:r>
              <a:rPr lang="en-US" altLang="zh-CN" sz="2000"/>
              <a:t>”</a:t>
            </a:r>
            <a:r>
              <a:rPr lang="en-US" altLang="zh-CN" sz="2000">
                <a:latin typeface="Tahoma" panose="020B0604030504040204" pitchFamily="34" charset="0"/>
              </a:rPr>
              <a:t>, </a:t>
            </a:r>
          </a:p>
          <a:p>
            <a:pPr algn="ctr" eaLnBrk="1" hangingPunct="1"/>
            <a:r>
              <a:rPr lang="en-US" altLang="zh-CN" sz="2000">
                <a:latin typeface="Tahoma" panose="020B0604030504040204" pitchFamily="34" charset="0"/>
              </a:rPr>
              <a:t>100)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6592748D-BF8C-EF28-142F-B71F63EB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308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1891842-9072-B5DC-1917-C0AD7214D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Plan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1B175BC-51DC-27BA-95CF-27CD75909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Start from the array-based approach</a:t>
            </a:r>
          </a:p>
          <a:p>
            <a:pPr lvl="1"/>
            <a:r>
              <a:rPr lang="en-US" altLang="zh-CN"/>
              <a:t>Use an array A to hold elements (k, v)s</a:t>
            </a:r>
          </a:p>
          <a:p>
            <a:pPr lvl="1"/>
            <a:r>
              <a:rPr lang="en-US" altLang="zh-CN"/>
              <a:t>For every key k:</a:t>
            </a:r>
          </a:p>
          <a:p>
            <a:pPr lvl="2"/>
            <a:r>
              <a:rPr lang="en-US" altLang="zh-CN"/>
              <a:t>if we know its position (array index) i from k</a:t>
            </a:r>
          </a:p>
          <a:p>
            <a:pPr lvl="2"/>
            <a:r>
              <a:rPr lang="en-US" altLang="zh-CN"/>
              <a:t>then lookup, insert and delete are simple: </a:t>
            </a:r>
          </a:p>
          <a:p>
            <a:pPr lvl="3"/>
            <a:r>
              <a:rPr lang="en-US" altLang="zh-CN"/>
              <a:t>A[i]</a:t>
            </a:r>
          </a:p>
          <a:p>
            <a:pPr lvl="2"/>
            <a:r>
              <a:rPr lang="en-US" altLang="zh-CN"/>
              <a:t>done in constant time O(1) </a:t>
            </a:r>
          </a:p>
        </p:txBody>
      </p:sp>
      <p:grpSp>
        <p:nvGrpSpPr>
          <p:cNvPr id="70672" name="Group 16">
            <a:extLst>
              <a:ext uri="{FF2B5EF4-FFF2-40B4-BE49-F238E27FC236}">
                <a16:creationId xmlns:a16="http://schemas.microsoft.com/office/drawing/2014/main" id="{FBCD4854-59A0-4FAC-A50A-DB313ADA4B8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81600"/>
            <a:ext cx="5257800" cy="1371600"/>
            <a:chOff x="816" y="3264"/>
            <a:chExt cx="3312" cy="864"/>
          </a:xfrm>
        </p:grpSpPr>
        <p:sp>
          <p:nvSpPr>
            <p:cNvPr id="70660" name="Rectangle 4">
              <a:extLst>
                <a:ext uri="{FF2B5EF4-FFF2-40B4-BE49-F238E27FC236}">
                  <a16:creationId xmlns:a16="http://schemas.microsoft.com/office/drawing/2014/main" id="{E537682C-3680-B06D-BC06-0FEF1115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1" name="Rectangle 5">
              <a:extLst>
                <a:ext uri="{FF2B5EF4-FFF2-40B4-BE49-F238E27FC236}">
                  <a16:creationId xmlns:a16="http://schemas.microsoft.com/office/drawing/2014/main" id="{101B13DA-1072-0976-F887-AA2915C4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" name="Rectangle 6">
              <a:extLst>
                <a:ext uri="{FF2B5EF4-FFF2-40B4-BE49-F238E27FC236}">
                  <a16:creationId xmlns:a16="http://schemas.microsoft.com/office/drawing/2014/main" id="{B54E4EDC-02F2-B292-B21F-29055BE30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355D952F-D39C-460E-98D7-F777B072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Rectangle 8">
              <a:extLst>
                <a:ext uri="{FF2B5EF4-FFF2-40B4-BE49-F238E27FC236}">
                  <a16:creationId xmlns:a16="http://schemas.microsoft.com/office/drawing/2014/main" id="{91414519-3B10-4CCE-68CA-3EFA6A3D1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1F389633-B9F6-F5B1-59F1-16F6126E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16BA8425-B982-D7E2-3F0D-F9B35C24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CBA55927-917F-3483-C873-887F2CCC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92"/>
              <a:ext cx="288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Text Box 12">
              <a:extLst>
                <a:ext uri="{FF2B5EF4-FFF2-40B4-BE49-F238E27FC236}">
                  <a16:creationId xmlns:a16="http://schemas.microsoft.com/office/drawing/2014/main" id="{88340683-BDF8-93D4-C81A-823FB69EC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648"/>
              <a:ext cx="5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/>
                <a:t>…</a:t>
              </a:r>
              <a:endParaRPr lang="en-US" altLang="zh-CN" sz="3600">
                <a:latin typeface="Tahoma" panose="020B0604030504040204" pitchFamily="34" charset="0"/>
              </a:endParaRPr>
            </a:p>
          </p:txBody>
        </p:sp>
        <p:sp>
          <p:nvSpPr>
            <p:cNvPr id="70669" name="Text Box 13">
              <a:extLst>
                <a:ext uri="{FF2B5EF4-FFF2-40B4-BE49-F238E27FC236}">
                  <a16:creationId xmlns:a16="http://schemas.microsoft.com/office/drawing/2014/main" id="{97E7C35B-2A28-E1D4-584C-B7955A573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6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(k, v)</a:t>
              </a:r>
            </a:p>
          </p:txBody>
        </p:sp>
        <p:sp>
          <p:nvSpPr>
            <p:cNvPr id="70670" name="Line 14">
              <a:extLst>
                <a:ext uri="{FF2B5EF4-FFF2-40B4-BE49-F238E27FC236}">
                  <a16:creationId xmlns:a16="http://schemas.microsoft.com/office/drawing/2014/main" id="{D20BD5C6-8D7A-95AC-81B4-85715B958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08"/>
              <a:ext cx="12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>
              <a:extLst>
                <a:ext uri="{FF2B5EF4-FFF2-40B4-BE49-F238E27FC236}">
                  <a16:creationId xmlns:a16="http://schemas.microsoft.com/office/drawing/2014/main" id="{BD4A51A1-87AF-3D48-5734-2E2E394B1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08F1D09-0705-06F0-588C-F0FB4B4FC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FB994BF-0A87-0EF6-ADEC-85DC2B05C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Ex: insert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li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97),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wang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99),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100),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;and then lookup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);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18371A4A-BE4D-5097-C92A-402E6931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4595FDB0-6C79-3A3E-BA5F-2D1873C95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864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92175" name="Rectangle 15">
            <a:extLst>
              <a:ext uri="{FF2B5EF4-FFF2-40B4-BE49-F238E27FC236}">
                <a16:creationId xmlns:a16="http://schemas.microsoft.com/office/drawing/2014/main" id="{7B486B96-BCB3-3CF9-9F87-76F38833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2F3269FF-8E8C-09D4-7477-2920C447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A3AD3D82-B25B-F26E-1996-12C77B40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grpSp>
        <p:nvGrpSpPr>
          <p:cNvPr id="92184" name="Group 24">
            <a:extLst>
              <a:ext uri="{FF2B5EF4-FFF2-40B4-BE49-F238E27FC236}">
                <a16:creationId xmlns:a16="http://schemas.microsoft.com/office/drawing/2014/main" id="{7B26B7DA-B560-C798-43F9-D2C9F9F4CF4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10000"/>
            <a:ext cx="1371600" cy="1738313"/>
            <a:chOff x="2784" y="2400"/>
            <a:chExt cx="864" cy="1095"/>
          </a:xfrm>
        </p:grpSpPr>
        <p:sp>
          <p:nvSpPr>
            <p:cNvPr id="92180" name="Text Box 20">
              <a:extLst>
                <a:ext uri="{FF2B5EF4-FFF2-40B4-BE49-F238E27FC236}">
                  <a16:creationId xmlns:a16="http://schemas.microsoft.com/office/drawing/2014/main" id="{F1297157-154E-FB55-3F6C-31C24D83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00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(“li”, 97)</a:t>
              </a:r>
            </a:p>
          </p:txBody>
        </p:sp>
        <p:sp>
          <p:nvSpPr>
            <p:cNvPr id="92181" name="Line 21">
              <a:extLst>
                <a:ext uri="{FF2B5EF4-FFF2-40B4-BE49-F238E27FC236}">
                  <a16:creationId xmlns:a16="http://schemas.microsoft.com/office/drawing/2014/main" id="{AA91B4DB-E392-13DA-12D2-2B11A86FA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Text Box 22">
              <a:extLst>
                <a:ext uri="{FF2B5EF4-FFF2-40B4-BE49-F238E27FC236}">
                  <a16:creationId xmlns:a16="http://schemas.microsoft.com/office/drawing/2014/main" id="{6F6A8C51-06D6-2896-3119-B072F9A2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3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>
                  <a:solidFill>
                    <a:schemeClr val="hlink"/>
                  </a:solidFill>
                  <a:latin typeface="Tahoma" panose="020B0604030504040204" pitchFamily="34" charset="0"/>
                </a:rPr>
                <a:t>?</a:t>
              </a:r>
            </a:p>
          </p:txBody>
        </p:sp>
      </p:grpSp>
      <p:sp>
        <p:nvSpPr>
          <p:cNvPr id="92183" name="Text Box 23">
            <a:extLst>
              <a:ext uri="{FF2B5EF4-FFF2-40B4-BE49-F238E27FC236}">
                <a16:creationId xmlns:a16="http://schemas.microsoft.com/office/drawing/2014/main" id="{EA90D21B-6812-8F3D-4350-BBA3663B9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Problem#1: How to calculate index from the key?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CE9BC9-7152-0D47-D473-727A9A4D2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529083F-DF47-F324-AB6A-DC8D57D18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Ex: insert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li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97),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wang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99),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100),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;and then lookup (d,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zhang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);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54880E09-630E-2111-7611-409E37E23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22489108-CDA3-B06C-13AD-9E393B2B6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864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3C333D35-B43B-2E81-987A-74855397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B0CF64B7-30C0-3D03-AF48-3D42900E6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A2D752F3-C483-BFEC-2D43-D8CE1182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grpSp>
        <p:nvGrpSpPr>
          <p:cNvPr id="98313" name="Group 9">
            <a:extLst>
              <a:ext uri="{FF2B5EF4-FFF2-40B4-BE49-F238E27FC236}">
                <a16:creationId xmlns:a16="http://schemas.microsoft.com/office/drawing/2014/main" id="{9D6AABC8-1603-7E26-F653-B205F984146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10000"/>
            <a:ext cx="1371600" cy="1738313"/>
            <a:chOff x="2784" y="2400"/>
            <a:chExt cx="864" cy="1095"/>
          </a:xfrm>
        </p:grpSpPr>
        <p:sp>
          <p:nvSpPr>
            <p:cNvPr id="98314" name="Text Box 10">
              <a:extLst>
                <a:ext uri="{FF2B5EF4-FFF2-40B4-BE49-F238E27FC236}">
                  <a16:creationId xmlns:a16="http://schemas.microsoft.com/office/drawing/2014/main" id="{1D258020-1E1A-F366-E017-DFC1D6EBE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00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ahoma" panose="020B0604030504040204" pitchFamily="34" charset="0"/>
                </a:rPr>
                <a:t>(“li”, 97)</a:t>
              </a:r>
            </a:p>
          </p:txBody>
        </p:sp>
        <p:sp>
          <p:nvSpPr>
            <p:cNvPr id="98315" name="Line 11">
              <a:extLst>
                <a:ext uri="{FF2B5EF4-FFF2-40B4-BE49-F238E27FC236}">
                  <a16:creationId xmlns:a16="http://schemas.microsoft.com/office/drawing/2014/main" id="{4108F952-A4EB-16A2-A68E-640FE9A26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8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Text Box 12">
              <a:extLst>
                <a:ext uri="{FF2B5EF4-FFF2-40B4-BE49-F238E27FC236}">
                  <a16:creationId xmlns:a16="http://schemas.microsoft.com/office/drawing/2014/main" id="{555F4C03-A3F5-670D-DC10-B2E4DD05B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3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>
                  <a:solidFill>
                    <a:schemeClr val="hlink"/>
                  </a:solidFill>
                  <a:latin typeface="Tahoma" panose="020B0604030504040204" pitchFamily="34" charset="0"/>
                </a:rPr>
                <a:t>?</a:t>
              </a:r>
            </a:p>
          </p:txBody>
        </p:sp>
      </p:grpSp>
      <p:sp>
        <p:nvSpPr>
          <p:cNvPr id="98317" name="Text Box 13">
            <a:extLst>
              <a:ext uri="{FF2B5EF4-FFF2-40B4-BE49-F238E27FC236}">
                <a16:creationId xmlns:a16="http://schemas.microsoft.com/office/drawing/2014/main" id="{60BA5C72-9545-183B-1A77-B1D09A73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Problem#2: How long should array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A88803E-BFD3-4B6D-50D9-1FCCEA346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Plan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DAA1406-D000-E837-6C02-512D0FA3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Save (k, v)s in an array, index calculated from k</a:t>
            </a:r>
          </a:p>
          <a:p>
            <a:r>
              <a:rPr lang="en-US" altLang="zh-CN"/>
              <a:t>Hash function: a method for computing index from given keys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73CB6B7D-7B69-ECBF-1808-7AEEFCD0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1404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682BC033-8573-8AFB-E0FE-5FB560CA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06425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/>
              <a:t>…</a:t>
            </a:r>
            <a:endParaRPr lang="en-US" altLang="zh-CN" sz="3600">
              <a:latin typeface="Tahoma" panose="020B0604030504040204" pitchFamily="34" charset="0"/>
            </a:endParaRP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95FBE85C-0663-BA1B-27B5-18F85F92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1404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A31455E5-453F-7CE0-6AE6-588A6FA4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1404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9573F863-FD4C-7462-792C-BB7AB871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140450"/>
            <a:ext cx="1371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14DE69AE-C419-7034-65EE-B4F5185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8785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(“li”, 97)</a:t>
            </a:r>
          </a:p>
        </p:txBody>
      </p:sp>
      <p:sp>
        <p:nvSpPr>
          <p:cNvPr id="99339" name="Line 11">
            <a:extLst>
              <a:ext uri="{FF2B5EF4-FFF2-40B4-BE49-F238E27FC236}">
                <a16:creationId xmlns:a16="http://schemas.microsoft.com/office/drawing/2014/main" id="{D4F7EAB2-B549-4487-5646-493FC16A0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45050"/>
            <a:ext cx="1219200" cy="1327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B17DA312-C2C6-FAA6-1A68-DE874902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hash (“li”)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1662</Words>
  <Application>Microsoft Macintosh PowerPoint</Application>
  <PresentationFormat>全屏显示(4:3)</PresentationFormat>
  <Paragraphs>369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Tahoma</vt:lpstr>
      <vt:lpstr>Wingdings</vt:lpstr>
      <vt:lpstr>Courier New</vt:lpstr>
      <vt:lpstr>Symbol</vt:lpstr>
      <vt:lpstr>Blends</vt:lpstr>
      <vt:lpstr>Hash</vt:lpstr>
      <vt:lpstr>Searching</vt:lpstr>
      <vt:lpstr>Examples</vt:lpstr>
      <vt:lpstr>Summary So Far</vt:lpstr>
      <vt:lpstr>What’s the Problem?</vt:lpstr>
      <vt:lpstr>Basic Plan</vt:lpstr>
      <vt:lpstr>Example</vt:lpstr>
      <vt:lpstr>Example</vt:lpstr>
      <vt:lpstr>Basic Plan</vt:lpstr>
      <vt:lpstr>Hash Function</vt:lpstr>
      <vt:lpstr>Hash Function On “int”</vt:lpstr>
      <vt:lpstr>Hash Function On “char”</vt:lpstr>
      <vt:lpstr>Hash Function On “float”</vt:lpstr>
      <vt:lpstr>Hash Function On “string”</vt:lpstr>
      <vt:lpstr>From “int” Hash to Index</vt:lpstr>
      <vt:lpstr>Bug!</vt:lpstr>
      <vt:lpstr>Collision</vt:lpstr>
      <vt:lpstr>Collision Resolution</vt:lpstr>
      <vt:lpstr>Chaining</vt:lpstr>
      <vt:lpstr>Load Factor</vt:lpstr>
      <vt:lpstr>“hash” ADT: interface</vt:lpstr>
      <vt:lpstr>Implementation</vt:lpstr>
      <vt:lpstr>In Figure</vt:lpstr>
      <vt:lpstr>“newHash ()”</vt:lpstr>
      <vt:lpstr>“newHash2 ()”</vt:lpstr>
      <vt:lpstr>“lookup (hash, key)”</vt:lpstr>
      <vt:lpstr>Ex: lookup (ha, k43)</vt:lpstr>
      <vt:lpstr>Ex: lookup (ha, k43)</vt:lpstr>
      <vt:lpstr>Ex: lookup (ha, k43)</vt:lpstr>
      <vt:lpstr>“insert (hash, key, value)”</vt:lpstr>
      <vt:lpstr>Ex: insert (ha, k13)</vt:lpstr>
      <vt:lpstr>Ex: insert (ha, k13)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subject>Baojian Hua</dc:subject>
  <dc:creator/>
  <cp:lastModifiedBy>Microsoft Office User</cp:lastModifiedBy>
  <cp:revision>1314</cp:revision>
  <cp:lastPrinted>1601-01-01T00:00:00Z</cp:lastPrinted>
  <dcterms:created xsi:type="dcterms:W3CDTF">1601-01-01T00:00:00Z</dcterms:created>
  <dcterms:modified xsi:type="dcterms:W3CDTF">2023-09-07T08:01:07Z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