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83"/>
    <p:restoredTop sz="96327"/>
  </p:normalViewPr>
  <p:slideViewPr>
    <p:cSldViewPr snapToGrid="0">
      <p:cViewPr varScale="1">
        <p:scale>
          <a:sx n="160" d="100"/>
          <a:sy n="160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9F5C2-3216-049E-51B5-77EA75727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F6AA8-ACDC-82C9-804C-AFB0BF111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FB322-FBB5-8547-6A1A-5B9A2D6E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B6C08-6970-9422-AA92-EDFFB07A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42101-960F-A99E-85D0-7DD3C833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1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D0DB2-F185-3815-FD99-EB2B6F0D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0B06D-026A-ADBB-11D6-BAF8385A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F979F-CDAC-A9C6-AB28-CD7BBF26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33201-E46A-CBDD-12C5-BB41DA39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120CF-3BAD-E858-9CAC-F1051963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16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8DF9F7-92A7-0289-3AAF-5F91ECA77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5CF41-96DB-111F-E768-C3C0AFD0F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3AA9A-09DE-BE76-5D1B-1C6ABCD4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CED8E-DA6F-CDAE-0126-4C53605C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E9911-7D88-B112-928A-0B39EA30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75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6DC00-3E17-E697-E85B-CE147AE5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04025-569C-83ED-D2B1-87F3EF70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14265-E704-C4E5-1664-C538B0AF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02D37-0522-1743-6B56-8EEC1C2B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CAC69-55C5-C02C-CEED-7325DDF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99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C8E0D-4D26-D225-4623-B965DB12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60E98-F935-5B5D-4778-3C10AB6CE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A3804-F90F-F37D-B437-2939315B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94827-260C-33E2-46BE-76198949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6820F-C48A-0DA7-B034-E31930BD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45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85971-5A80-5FE1-2D1B-FA48D4D6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DC371-585D-D177-2139-F474172A8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98C6FF-B294-EE13-E760-D43F03D6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68EBA-EB1D-389C-C1D1-F9124F50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F86C9-99BF-14B1-4397-4FC48A00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BEAA6-D5CA-7856-F225-D1471F3D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5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4B359-F682-54D1-E3A8-D4CE9954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A97EF-DFD6-4957-9B91-7C0B149B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17C01-A127-4C74-D313-375834B61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42D472-C02F-1978-BCCC-3C0458F55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A7A32-CC9D-162C-55E8-A8D3D868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4F16A-E215-6F2C-B0FF-697F0C55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66A4EC-D0FF-9345-6C96-6722A30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7CFD9E-F585-EA33-B0AA-62F47AE9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A83-0EC3-72AE-C0BF-E732F305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4070BD-61ED-12EA-56A2-21F402E5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C4ECD8-2E4C-7175-50AA-309E4725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9E7459-01BB-7897-0C83-C19DF960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59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DFDBE-27B7-D85A-C0FF-A625C810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245342-1BB2-9F52-258B-D31A0646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17350-BBD9-AD0D-9298-8148BFCA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75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5EBB3-796A-D652-186A-429DD5C3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B6CD4-7B58-F8CB-0D09-C19344E98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174329-B83E-F999-A39D-49E72389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47D9F-E3E6-F549-BF82-4AC13C47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45F27-4D71-47B2-6293-1988FCE8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96C5B-547D-BBA1-C5FA-D4F8DB5B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3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97A54-DD72-867F-DE18-93CEEFF2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6C015D-1572-9BEF-2358-5B816AC31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50DBB-57F5-C082-89F0-75B0CE736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C6227C-B556-46FB-A9F6-8A1028DF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9B678-A21A-979B-3BFC-CCE9ECFC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8DFB7-ED6D-F9AE-5FFD-01774762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5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26EE5-DCFF-28FE-B991-64DD182C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1DE56-698F-EE7C-2F0B-4010CEEF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4C628-9975-A7D2-278B-EA0A91ED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242CC-1EEF-D040-A9C0-992549093237}" type="datetimeFigureOut">
              <a:rPr kumimoji="1" lang="zh-CN" altLang="en-US" smtClean="0"/>
              <a:t>2022/10/8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9C016-EF8F-60D8-E2BF-F004DECEA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2085A-31E6-6030-DC44-32EC0071C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7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B9D9F-3FB5-4B1C-9E4E-943F0D412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  <a:t>System Programming in C</a:t>
            </a:r>
            <a:b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</a:b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  <a:t>2022-Fall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91E67-EB54-F374-C84B-8A4D7FCF3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Review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Lecture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01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604020202020204" pitchFamily="34" charset="0"/>
              <a:ea typeface="+mj-ea"/>
              <a:cs typeface="Arial Black" panose="020B0604020202020204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21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000C1C4F-F992-260D-A437-12FB4A5589D8}"/>
              </a:ext>
            </a:extLst>
          </p:cNvPr>
          <p:cNvSpPr txBox="1">
            <a:spLocks/>
          </p:cNvSpPr>
          <p:nvPr/>
        </p:nvSpPr>
        <p:spPr>
          <a:xfrm>
            <a:off x="665480" y="1109938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190C9073-AAAA-3A9A-C626-A51467A5075C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If-else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if(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expression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statement1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else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statement2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If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if(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expression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statement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Else-If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Switch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switch(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expression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 {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 case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const-expr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: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statements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 case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const-expr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: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statements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 default: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statements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}</a:t>
            </a: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E26E83-7DCF-01BD-1D4F-7DFA57D5E899}"/>
              </a:ext>
            </a:extLst>
          </p:cNvPr>
          <p:cNvSpPr txBox="1"/>
          <p:nvPr/>
        </p:nvSpPr>
        <p:spPr>
          <a:xfrm>
            <a:off x="6098088" y="1507875"/>
            <a:ext cx="5428432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if(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x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==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17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(“in the true branch\n”);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(“in the false branch\n”);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宋体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08BCCB-17B6-7337-3EC9-E113C6A9CF4A}"/>
              </a:ext>
            </a:extLst>
          </p:cNvPr>
          <p:cNvSpPr txBox="1"/>
          <p:nvPr/>
        </p:nvSpPr>
        <p:spPr>
          <a:xfrm>
            <a:off x="6108874" y="3429000"/>
            <a:ext cx="5428432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if(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==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(“in the true branch\n”);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(“in the false branch\n”);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宋体"/>
              <a:cs typeface="+mn-cs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3ECBE91C-E009-E8A3-8CE9-DDD1E6C2070A}"/>
              </a:ext>
            </a:extLst>
          </p:cNvPr>
          <p:cNvSpPr/>
          <p:nvPr/>
        </p:nvSpPr>
        <p:spPr>
          <a:xfrm>
            <a:off x="8762094" y="2851856"/>
            <a:ext cx="300625" cy="5104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90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000C1C4F-F992-260D-A437-12FB4A5589D8}"/>
              </a:ext>
            </a:extLst>
          </p:cNvPr>
          <p:cNvSpPr txBox="1">
            <a:spLocks/>
          </p:cNvSpPr>
          <p:nvPr/>
        </p:nvSpPr>
        <p:spPr>
          <a:xfrm>
            <a:off x="665480" y="1109938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190C9073-AAAA-3A9A-C626-A51467A5075C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509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while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&amp;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do...while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while(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expression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statement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for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for(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;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;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statement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continue</a:t>
            </a:r>
          </a:p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goto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CN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宋体"/>
              </a:rPr>
              <a:t>goto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ea typeface="宋体"/>
              </a:rPr>
              <a:t> label;</a:t>
            </a:r>
          </a:p>
          <a:p>
            <a:pPr marL="457200" lvl="1" indent="0"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ea typeface="宋体"/>
              </a:rPr>
              <a:t> ... </a:t>
            </a:r>
          </a:p>
          <a:p>
            <a:pPr marL="457200" lvl="1" indent="0"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ea typeface="宋体"/>
              </a:rPr>
              <a:t>label: statement;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F2B332-08B1-A9A4-E7DD-733E6C8E2B70}"/>
              </a:ext>
            </a:extLst>
          </p:cNvPr>
          <p:cNvSpPr txBox="1"/>
          <p:nvPr/>
        </p:nvSpPr>
        <p:spPr>
          <a:xfrm>
            <a:off x="7045929" y="1249593"/>
            <a:ext cx="3023691" cy="2406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for(…){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for(…){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  if(error)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goto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handler;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}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}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handler: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error handling code;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A9A5E9-CD26-DB81-4E31-6DD2CC57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676" y="1062125"/>
            <a:ext cx="14478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Program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1D970F-B779-FADC-0BC2-CD99A0D1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276" y="2509925"/>
            <a:ext cx="11430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file1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18C533-32B3-8193-894E-E865AF9E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76" y="3881525"/>
            <a:ext cx="990600" cy="5334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E3BD6B-CDA6-1102-E8AE-8D40E86E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276" y="3881525"/>
            <a:ext cx="990600" cy="5334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functionm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8C687618-E2E6-5B21-BCD3-E180B4AD9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0076" y="3576725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EC10C00C-FFDD-0FD0-58A7-1E4717546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476" y="3500525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11C34DF0-C0AD-A449-84C0-7243B1634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076" y="2128925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8D3E4-CB0A-7BCC-F7B6-68DAFA73C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676" y="2509925"/>
            <a:ext cx="11430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filen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2469A-1617-FC5C-1716-3A1BBC52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276" y="3881525"/>
            <a:ext cx="990600" cy="5334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3BC06D-E56A-DC6F-4FCF-4422944E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676" y="3881525"/>
            <a:ext cx="990600" cy="5334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functionn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39B3C36D-CCCF-197C-2522-2D4C9E011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2876" y="1595525"/>
            <a:ext cx="2514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A29F5A12-3EB5-45F3-90CF-1BBFBA2E6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7476" y="1595525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D8C044C-1CE0-48A6-643C-674E074D35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3676" y="2967125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DB25144C-A759-3E47-0696-9EED07157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676" y="2967125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675AFB14-316C-D52B-BE7E-287FD685F0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9476" y="2967125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7170E8D6-A533-B272-884B-67E1960DC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1076" y="2967125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6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External Variables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9E5B472D-7C1B-FDC0-6B10-693839FC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836" y="1552991"/>
            <a:ext cx="2743200" cy="2777786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file1.c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float j[10];</a:t>
            </a:r>
          </a:p>
          <a:p>
            <a:endParaRPr lang="en-US" altLang="zh-CN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f(){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588CBADF-D231-8CBE-96F6-EF663941D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051" y="1549856"/>
            <a:ext cx="2743200" cy="2780921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file2.c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extern float j[];</a:t>
            </a:r>
          </a:p>
          <a:p>
            <a:endParaRPr lang="en-US" altLang="zh-CN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g(){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9;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F33CC67D-ACA0-A827-87F4-DA10B4901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4235" y="2056759"/>
            <a:ext cx="4281692" cy="29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4E12C70E-91E5-5AE7-6E19-CE11813BF4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6867" y="2348052"/>
            <a:ext cx="3349059" cy="7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4F5AC100-D831-7C98-70CE-FFD0E681A6A9}"/>
              </a:ext>
            </a:extLst>
          </p:cNvPr>
          <p:cNvGrpSpPr/>
          <p:nvPr/>
        </p:nvGrpSpPr>
        <p:grpSpPr bwMode="auto">
          <a:xfrm>
            <a:off x="3325289" y="1102142"/>
            <a:ext cx="3957827" cy="954617"/>
            <a:chOff x="2123" y="1179"/>
            <a:chExt cx="2352" cy="451"/>
          </a:xfrm>
        </p:grpSpPr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9E4EDA19-2635-8C40-827B-5F75778E0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1179"/>
              <a:ext cx="182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 definitions</a:t>
              </a:r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E0EA8B54-8FBB-ECA8-9E3D-EE40D744E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3" y="1342"/>
              <a:ext cx="528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7407E99A-FC34-CBC8-B37C-C2FDF07FDCF3}"/>
              </a:ext>
            </a:extLst>
          </p:cNvPr>
          <p:cNvGrpSpPr/>
          <p:nvPr/>
        </p:nvGrpSpPr>
        <p:grpSpPr bwMode="auto">
          <a:xfrm>
            <a:off x="6769084" y="1080975"/>
            <a:ext cx="2895600" cy="838200"/>
            <a:chOff x="3648" y="1728"/>
            <a:chExt cx="1824" cy="52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096945A2-C4A7-FE52-B00A-486C7D78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728"/>
              <a:ext cx="1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 declarations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B1A33030-97D8-03E0-A0CA-4D6DC1FD8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968"/>
              <a:ext cx="0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F61F558C-7A37-6EC0-B813-E55F4FD91C32}"/>
              </a:ext>
            </a:extLst>
          </p:cNvPr>
          <p:cNvCxnSpPr>
            <a:cxnSpLocks/>
            <a:stCxn id="22" idx="2"/>
            <a:endCxn id="35" idx="0"/>
          </p:cNvCxnSpPr>
          <p:nvPr/>
        </p:nvCxnSpPr>
        <p:spPr>
          <a:xfrm>
            <a:off x="3221436" y="4330777"/>
            <a:ext cx="0" cy="3382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卡片 34">
            <a:extLst>
              <a:ext uri="{FF2B5EF4-FFF2-40B4-BE49-F238E27FC236}">
                <a16:creationId xmlns:a16="http://schemas.microsoft.com/office/drawing/2014/main" id="{E1FB2F4F-FB07-754A-74E2-4918E96CDF5B}"/>
              </a:ext>
            </a:extLst>
          </p:cNvPr>
          <p:cNvSpPr/>
          <p:nvPr/>
        </p:nvSpPr>
        <p:spPr>
          <a:xfrm>
            <a:off x="2621185" y="4669003"/>
            <a:ext cx="1200501" cy="514467"/>
          </a:xfrm>
          <a:prstGeom prst="flowChartPunchedCar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file1.o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3170D14-5AE2-1CD4-612E-5CA20BF3F76F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flipH="1">
            <a:off x="8386449" y="4330777"/>
            <a:ext cx="3202" cy="33343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卡片 38">
            <a:extLst>
              <a:ext uri="{FF2B5EF4-FFF2-40B4-BE49-F238E27FC236}">
                <a16:creationId xmlns:a16="http://schemas.microsoft.com/office/drawing/2014/main" id="{53533292-0F37-0EEF-D8BC-794276ACBA47}"/>
              </a:ext>
            </a:extLst>
          </p:cNvPr>
          <p:cNvSpPr/>
          <p:nvPr/>
        </p:nvSpPr>
        <p:spPr>
          <a:xfrm>
            <a:off x="7786198" y="4664211"/>
            <a:ext cx="1200501" cy="514467"/>
          </a:xfrm>
          <a:prstGeom prst="flowChartPunchedCar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file2.o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51B80FE-27C2-B3EB-856E-B28798F4245B}"/>
              </a:ext>
            </a:extLst>
          </p:cNvPr>
          <p:cNvSpPr/>
          <p:nvPr/>
        </p:nvSpPr>
        <p:spPr>
          <a:xfrm>
            <a:off x="5155422" y="5873170"/>
            <a:ext cx="1351966" cy="4398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a.out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4790212-215B-9F9E-8449-DD1453A4C406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3221436" y="5183470"/>
            <a:ext cx="2609969" cy="6897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A6F9168-9483-582A-B010-B9497A790D20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5831405" y="5178678"/>
            <a:ext cx="2555044" cy="69449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9BF1945-F864-4934-ED26-F70679AABCF4}"/>
              </a:ext>
            </a:extLst>
          </p:cNvPr>
          <p:cNvSpPr txBox="1"/>
          <p:nvPr/>
        </p:nvSpPr>
        <p:spPr>
          <a:xfrm>
            <a:off x="3318205" y="4276942"/>
            <a:ext cx="58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107FBF1-24BF-ED93-EE96-5D20D6C009B2}"/>
              </a:ext>
            </a:extLst>
          </p:cNvPr>
          <p:cNvSpPr txBox="1"/>
          <p:nvPr/>
        </p:nvSpPr>
        <p:spPr>
          <a:xfrm>
            <a:off x="8483217" y="4276942"/>
            <a:ext cx="58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F8845AD-503A-19CF-9C05-5569AFBEE21E}"/>
              </a:ext>
            </a:extLst>
          </p:cNvPr>
          <p:cNvSpPr txBox="1"/>
          <p:nvPr/>
        </p:nvSpPr>
        <p:spPr>
          <a:xfrm>
            <a:off x="5580365" y="5310411"/>
            <a:ext cx="58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  <p:bldP spid="63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External Variables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619-4EB5-9B22-F427-0EACE1FFC5B6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优点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数据共享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缺点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模糊了函数和模块之间的联系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涉及链接器的原理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4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Header Files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58868-E4FE-1268-3887-A6A34CC5A680}"/>
              </a:ext>
            </a:extLst>
          </p:cNvPr>
          <p:cNvSpPr txBox="1">
            <a:spLocks noChangeArrowheads="1"/>
          </p:cNvSpPr>
          <p:nvPr/>
        </p:nvSpPr>
        <p:spPr>
          <a:xfrm>
            <a:off x="2540264" y="1371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F88E437-628D-E15D-49AC-9FAF02DF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90" y="1335087"/>
            <a:ext cx="3029301" cy="1143193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</a:t>
            </a:r>
            <a:r>
              <a:rPr lang="en-US" altLang="zh-CN" b="1" dirty="0" err="1">
                <a:latin typeface="Courier New" panose="02070309020205020404" pitchFamily="49" charset="0"/>
              </a:rPr>
              <a:t>area.h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12438B9D-1142-51C9-1C0C-3D2560486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933" y="757933"/>
            <a:ext cx="3424535" cy="2830707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</a:t>
            </a:r>
            <a:r>
              <a:rPr lang="en-US" altLang="zh-CN" b="1" dirty="0" err="1">
                <a:latin typeface="Courier New" panose="02070309020205020404" pitchFamily="49" charset="0"/>
              </a:rPr>
              <a:t>area.c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0B3B929-9B57-DF18-A092-D36603AC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457" y="3436390"/>
            <a:ext cx="3544888" cy="2470697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</a:t>
            </a:r>
            <a:r>
              <a:rPr lang="en-US" altLang="zh-CN" b="1" dirty="0" err="1">
                <a:latin typeface="Courier New" panose="02070309020205020404" pitchFamily="49" charset="0"/>
              </a:rPr>
              <a:t>main.c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531663F3-E0A2-B2B1-318D-8C438CAE3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6627" y="1245379"/>
            <a:ext cx="3608306" cy="56527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ED0BCC3-3427-AA6B-098E-0D306FC5D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627" y="2173287"/>
            <a:ext cx="1391236" cy="121503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6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Conditional Inclusion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04823C-DB92-CF01-AB82-04FE80191F29}"/>
              </a:ext>
            </a:extLst>
          </p:cNvPr>
          <p:cNvSpPr txBox="1"/>
          <p:nvPr/>
        </p:nvSpPr>
        <p:spPr>
          <a:xfrm>
            <a:off x="596069" y="1258545"/>
            <a:ext cx="60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" altLang="zh-CN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en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标识符</a:t>
            </a:r>
            <a:b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标识符 替换列表</a:t>
            </a:r>
            <a:b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//...</a:t>
            </a:r>
            <a:b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B49193D7-85DB-CD41-CB23-D638CB1F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805" y="3520522"/>
            <a:ext cx="3029301" cy="1143193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</a:t>
            </a:r>
            <a:r>
              <a:rPr lang="en-US" altLang="zh-CN" b="1" dirty="0" err="1">
                <a:latin typeface="Courier New" panose="02070309020205020404" pitchFamily="49" charset="0"/>
              </a:rPr>
              <a:t>f.c</a:t>
            </a:r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“f1.h”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“f2.h”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1B563C4C-385E-7EC0-9502-EC04AD050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086" y="1837342"/>
            <a:ext cx="3029301" cy="1143193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f1.h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x.h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5CC1AA01-1A7E-8630-0E80-B88528FE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283" y="1837343"/>
            <a:ext cx="3029301" cy="1143193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f2.h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x.h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FD51BBDD-F9C9-926B-30D6-4B61B88D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80535"/>
            <a:ext cx="546931" cy="53998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6EAD569D-EA71-6F39-043D-01AD3B9EFA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7540" y="2980535"/>
            <a:ext cx="665148" cy="53998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C00B80-8A08-B274-C262-8988E9C46531}"/>
              </a:ext>
            </a:extLst>
          </p:cNvPr>
          <p:cNvSpPr txBox="1"/>
          <p:nvPr/>
        </p:nvSpPr>
        <p:spPr>
          <a:xfrm>
            <a:off x="596069" y="3770099"/>
            <a:ext cx="60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_HEADNAME_H_</a:t>
            </a:r>
            <a:b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_HEADNAME_H_</a:t>
            </a:r>
            <a:b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//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头文件内容</a:t>
            </a:r>
            <a:b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0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>
            <a:extLst>
              <a:ext uri="{FF2B5EF4-FFF2-40B4-BE49-F238E27FC236}">
                <a16:creationId xmlns:a16="http://schemas.microsoft.com/office/drawing/2014/main" id="{2EA64288-B73D-5A4E-B65F-D637D26D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2398385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619-4EB5-9B22-F427-0EACE1FFC5B6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内存模型</a:t>
            </a: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6A1FA4-CC71-57F2-848D-EB73F36F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2782432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01D6A0-3F41-B3C4-EBDD-E1EE91E8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2405948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/>
              <a:t>x=88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49BF76-6975-1740-3DFD-7E7B20C3C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3544432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181A5F1-6646-FE46-583E-C75C8A46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3163432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BB8BBEE-B624-5436-F519-4E72ED829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3925432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83B2B7A-D2CC-C756-930E-69D1B496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68" y="2810414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7A65ED1A-694B-2245-ACDC-D7192B3031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8068" y="2553832"/>
            <a:ext cx="1219200" cy="46171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3C87125-54AA-5DB4-75C9-C01AEBB6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268" y="240143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76383C44-74AA-72D5-010D-19BD5A6A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268" y="278243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2B6BC23-8894-1770-6428-1F4CF7204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268" y="316343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1274FAC2-6DB8-519D-BADE-8BD3D28D8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268" y="354443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01945E8E-A594-96B0-E126-163F8AB89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268" y="392543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99376E-4967-D251-9567-6DB2490AE7F5}"/>
              </a:ext>
            </a:extLst>
          </p:cNvPr>
          <p:cNvSpPr txBox="1"/>
          <p:nvPr/>
        </p:nvSpPr>
        <p:spPr>
          <a:xfrm>
            <a:off x="751840" y="1889333"/>
            <a:ext cx="6097424" cy="2432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p = (int *)1000;</a:t>
            </a:r>
          </a:p>
          <a:p>
            <a:pPr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*p = 99;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F2BF96A-E128-C9E2-8A51-E8AA4282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2403690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/>
              <a:t>x=99</a:t>
            </a:r>
          </a:p>
        </p:txBody>
      </p:sp>
    </p:spTree>
    <p:extLst>
      <p:ext uri="{BB962C8B-B14F-4D97-AF65-F5344CB8AC3E}">
        <p14:creationId xmlns:p14="http://schemas.microsoft.com/office/powerpoint/2010/main" val="222817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7" grpId="0" uiExpand="1" build="p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Pointers and Function Arguments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619-4EB5-9B22-F427-0EACE1FFC5B6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按值调用策略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指针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作为函数参数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访问调用者的数据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修改参数的值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隐式的返回数据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74D4BD-B96E-7E92-E530-EEC7580AFFAE}"/>
              </a:ext>
            </a:extLst>
          </p:cNvPr>
          <p:cNvSpPr txBox="1"/>
          <p:nvPr/>
        </p:nvSpPr>
        <p:spPr>
          <a:xfrm>
            <a:off x="6014007" y="1270630"/>
            <a:ext cx="60974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swap (int *x, int *y)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swap (&amp;a, &amp;b);</a:t>
            </a:r>
          </a:p>
        </p:txBody>
      </p:sp>
    </p:spTree>
    <p:extLst>
      <p:ext uri="{BB962C8B-B14F-4D97-AF65-F5344CB8AC3E}">
        <p14:creationId xmlns:p14="http://schemas.microsoft.com/office/powerpoint/2010/main" val="216694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619-4EB5-9B22-F427-0EACE1FFC5B6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内存模型</a:t>
            </a: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99376E-4967-D251-9567-6DB2490AE7F5}"/>
              </a:ext>
            </a:extLst>
          </p:cNvPr>
          <p:cNvSpPr txBox="1"/>
          <p:nvPr/>
        </p:nvSpPr>
        <p:spPr>
          <a:xfrm>
            <a:off x="751840" y="1889333"/>
            <a:ext cx="6097424" cy="1214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6DF2FDA-C950-EE89-2329-A482CA79D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43" y="1965533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FFA3E2D-3603-6F5D-9397-218C8F00F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43" y="2346533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C5818CE-EC52-2D46-1E6C-F13FFFE0F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43" y="3108533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68628BE-7869-AC17-6FF7-D5CE976F1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43" y="2727533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D6141D2F-07BB-E4D1-59DF-E9678C8B3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43" y="3489533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731585A3-CAF7-6E7F-75A6-D0625EEFC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43" y="2651333"/>
            <a:ext cx="1143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84EA39D8-F109-6EC3-66FC-313251A9A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6643" y="211793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0F614476-6DEC-DA63-4CA3-E6D16FA09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43" y="196553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9FA79BB0-244F-BBB6-B980-3A398162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43" y="234653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B7CA9B4F-1E33-2803-F3B8-08B9FC4E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43" y="272753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86079AE9-7B20-47C5-AFBF-D006E5350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43" y="310853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7536ADEB-E79F-8EFE-A14D-BE9EFDF9F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43" y="348953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E1DAC95C-3357-F254-0D45-8BC3E67C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4843" y="188933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780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D9A6E-E6C6-E5BE-1ACD-AA6E1A8D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41605"/>
            <a:ext cx="10515600" cy="1325563"/>
          </a:xfrm>
        </p:spPr>
        <p:txBody>
          <a:bodyPr/>
          <a:lstStyle/>
          <a:p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课程回顾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73F14-7EEC-589B-8956-89224F4C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67168"/>
            <a:ext cx="6350000" cy="435133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lec</a:t>
            </a:r>
            <a:r>
              <a:rPr kumimoji="0" lang="en-US" altLang="zh-CN" sz="26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 </a:t>
            </a:r>
            <a:r>
              <a:rPr lang="en-US" altLang="zh-CN" sz="2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O</a:t>
            </a:r>
            <a:r>
              <a:rPr kumimoji="0" lang="en-US" altLang="zh-CN" sz="2600" b="1" i="0" u="none" strike="noStrike" kern="1200" cap="none" spc="15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verview</a:t>
            </a:r>
            <a:endParaRPr kumimoji="0" lang="en-US" altLang="zh-CN" sz="2600" b="1" i="0" u="none" strike="noStrike" kern="1200" cap="none" spc="15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1" i="0" u="none" strike="noStrike" kern="1200" cap="none" spc="15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-US" altLang="zh-CN" sz="2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lec2</a:t>
            </a:r>
            <a:r>
              <a:rPr lang="zh-CN" altLang="en-US" sz="2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 </a:t>
            </a:r>
            <a:r>
              <a:rPr lang="en" altLang="zh-CN" sz="2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Character Input and Output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kumimoji="0" lang="en" altLang="zh-CN" sz="19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Basic character input and output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kumimoji="0" lang="en-US" altLang="zh-CN" sz="26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lec3</a:t>
            </a:r>
            <a:r>
              <a:rPr kumimoji="0" lang="zh-CN" altLang="en-US" sz="26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" altLang="zh-CN" sz="26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Declarations and Expressions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kumimoji="0" lang="en" altLang="zh-CN" sz="19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Variables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kumimoji="0" lang="en" altLang="zh-CN" sz="19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Operators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kumimoji="0" lang="en" altLang="zh-CN" sz="19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Expressions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7A64733-85A4-A4F5-57E9-7EC602EA0506}"/>
              </a:ext>
            </a:extLst>
          </p:cNvPr>
          <p:cNvSpPr txBox="1">
            <a:spLocks/>
          </p:cNvSpPr>
          <p:nvPr/>
        </p:nvSpPr>
        <p:spPr>
          <a:xfrm>
            <a:off x="6746240" y="1467168"/>
            <a:ext cx="4841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-US" altLang="zh-CN" sz="2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lec4</a:t>
            </a:r>
            <a:r>
              <a:rPr lang="zh-CN" altLang="en-US" sz="2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 </a:t>
            </a:r>
            <a:r>
              <a:rPr lang="en" altLang="zh-CN" sz="2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Control Flow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endParaRPr lang="en" altLang="zh-CN" sz="24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微软雅黑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" altLang="zh-CN" sz="2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lec5 Functions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endParaRPr kumimoji="1" lang="en" altLang="zh-CN" sz="24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微软雅黑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kumimoji="1" lang="en" altLang="zh-CN" sz="2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lec6 Pointers and Arrays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42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Function pointers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C1F90-D37A-3D32-6F1B-2E605DE7F455}"/>
              </a:ext>
            </a:extLst>
          </p:cNvPr>
          <p:cNvSpPr txBox="1"/>
          <p:nvPr/>
        </p:nvSpPr>
        <p:spPr>
          <a:xfrm>
            <a:off x="779056" y="1334090"/>
            <a:ext cx="6096000" cy="453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sum (int x, int 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temp = x +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main 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	int (*f1)(int, int);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int (*f2)(int, int);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f1 = &amp;sum;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f2 = sum;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f1 (3, 4);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	(*f2) (7, 8);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CB95954C-5F37-158B-66EA-B6DD08F5D13D}"/>
              </a:ext>
            </a:extLst>
          </p:cNvPr>
          <p:cNvGrpSpPr>
            <a:grpSpLocks/>
          </p:cNvGrpSpPr>
          <p:nvPr/>
        </p:nvGrpSpPr>
        <p:grpSpPr bwMode="auto">
          <a:xfrm>
            <a:off x="8364944" y="2269673"/>
            <a:ext cx="3048000" cy="1920875"/>
            <a:chOff x="3456" y="1728"/>
            <a:chExt cx="1920" cy="1210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F5DD4EA4-5870-06BC-72FB-8B481858F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91186A7-E01E-E42B-3CE1-E3DBD092C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temp=</a:t>
              </a: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x+y</a:t>
              </a:r>
              <a:endParaRPr lang="en-US" altLang="zh-C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8F1CDA9C-F197-2282-0DA2-3DC10089C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995E55ED-186C-EE3C-9950-48571BC85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return temp</a:t>
              </a: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D8A376C8-EE65-6718-6F2E-771FDC77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E3559DD0-4148-040F-3179-9EA1D0C88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sum:</a:t>
              </a: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D5C9326B-E780-BF57-9880-BCC469935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D69292B8-FFB7-7391-6A43-B8AE949D3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1004</a:t>
              </a:r>
            </a:p>
          </p:txBody>
        </p:sp>
        <p:sp>
          <p:nvSpPr>
            <p:cNvPr id="27" name="Text Box 13">
              <a:extLst>
                <a:ext uri="{FF2B5EF4-FFF2-40B4-BE49-F238E27FC236}">
                  <a16:creationId xmlns:a16="http://schemas.microsoft.com/office/drawing/2014/main" id="{78661DF9-10F3-F0BA-5E2C-4E8D580BC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1008</a:t>
              </a:r>
            </a:p>
          </p:txBody>
        </p:sp>
        <p:sp>
          <p:nvSpPr>
            <p:cNvPr id="28" name="Text Box 14">
              <a:extLst>
                <a:ext uri="{FF2B5EF4-FFF2-40B4-BE49-F238E27FC236}">
                  <a16:creationId xmlns:a16="http://schemas.microsoft.com/office/drawing/2014/main" id="{969D6128-9B18-B3D9-A58F-7BB339AF2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1012</a:t>
              </a: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982428C6-F173-1299-976D-C00F3DB2C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1016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0ED40121-57FF-841C-AD5B-EF67031B62A8}"/>
              </a:ext>
            </a:extLst>
          </p:cNvPr>
          <p:cNvGrpSpPr>
            <a:grpSpLocks/>
          </p:cNvGrpSpPr>
          <p:nvPr/>
        </p:nvGrpSpPr>
        <p:grpSpPr bwMode="auto">
          <a:xfrm>
            <a:off x="7069544" y="1888673"/>
            <a:ext cx="1981200" cy="838200"/>
            <a:chOff x="2688" y="1776"/>
            <a:chExt cx="1248" cy="528"/>
          </a:xfrm>
        </p:grpSpPr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128DD54F-CA6A-EDE2-5FF9-08582CF7B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f1</a:t>
              </a:r>
            </a:p>
          </p:txBody>
        </p:sp>
        <p:sp>
          <p:nvSpPr>
            <p:cNvPr id="32" name="Line 17">
              <a:extLst>
                <a:ext uri="{FF2B5EF4-FFF2-40B4-BE49-F238E27FC236}">
                  <a16:creationId xmlns:a16="http://schemas.microsoft.com/office/drawing/2014/main" id="{6174826C-3D66-F070-778E-FA844E4E5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20">
            <a:extLst>
              <a:ext uri="{FF2B5EF4-FFF2-40B4-BE49-F238E27FC236}">
                <a16:creationId xmlns:a16="http://schemas.microsoft.com/office/drawing/2014/main" id="{54CA0A37-94D6-929A-B987-C6246383C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544" y="2879273"/>
            <a:ext cx="762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2D6DC1EC-EBED-58EE-5491-CA84C1C3ED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1544" y="2726873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Function pointers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C1F90-D37A-3D32-6F1B-2E605DE7F455}"/>
              </a:ext>
            </a:extLst>
          </p:cNvPr>
          <p:cNvSpPr txBox="1"/>
          <p:nvPr/>
        </p:nvSpPr>
        <p:spPr>
          <a:xfrm>
            <a:off x="779055" y="1334090"/>
            <a:ext cx="81919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Function pointers make functions first-class: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assignment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passed as arguments, returned as results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stored in data structures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75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Function as Arguments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C1F90-D37A-3D32-6F1B-2E605DE7F455}"/>
              </a:ext>
            </a:extLst>
          </p:cNvPr>
          <p:cNvSpPr txBox="1"/>
          <p:nvPr/>
        </p:nvSpPr>
        <p:spPr>
          <a:xfrm>
            <a:off x="779055" y="1929179"/>
            <a:ext cx="8283664" cy="654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void </a:t>
            </a:r>
            <a:r>
              <a:rPr lang="en" altLang="zh-CN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qsort</a:t>
            </a: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(void *base, </a:t>
            </a:r>
            <a:r>
              <a:rPr lang="en" altLang="zh-CN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size_t</a:t>
            </a: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 </a:t>
            </a:r>
            <a:r>
              <a:rPr lang="en" altLang="zh-CN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nitems</a:t>
            </a: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, </a:t>
            </a:r>
            <a:r>
              <a:rPr lang="en" altLang="zh-CN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size_t</a:t>
            </a: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 size,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int (*</a:t>
            </a:r>
            <a:r>
              <a:rPr lang="en" altLang="zh-CN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compar</a:t>
            </a: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)(const void *, const void*))</a:t>
            </a:r>
            <a:endParaRPr lang="en-US" altLang="zh-CN" sz="2800" b="1" dirty="0">
              <a:solidFill>
                <a:srgbClr val="0070C0"/>
              </a:solidFill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5E79B0-38F9-16C5-6D69-7EF1F0F694B5}"/>
              </a:ext>
            </a:extLst>
          </p:cNvPr>
          <p:cNvSpPr txBox="1"/>
          <p:nvPr/>
        </p:nvSpPr>
        <p:spPr>
          <a:xfrm>
            <a:off x="779055" y="3040915"/>
            <a:ext cx="67327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compare (const void * a, const void * b){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 *(int*)a - *(int*)b );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" altLang="zh-CN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 (){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values[] = { 40, 10, 100, 90, 20, 25 };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(values, 6, </a:t>
            </a:r>
            <a:r>
              <a:rPr lang="en" altLang="zh-CN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(int), compare);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902FAD-D9D5-9361-AFFE-AD0DFB1441AC}"/>
              </a:ext>
            </a:extLst>
          </p:cNvPr>
          <p:cNvSpPr txBox="1"/>
          <p:nvPr/>
        </p:nvSpPr>
        <p:spPr>
          <a:xfrm>
            <a:off x="779055" y="1204060"/>
            <a:ext cx="5578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回调函数</a:t>
            </a:r>
          </a:p>
        </p:txBody>
      </p:sp>
    </p:spTree>
    <p:extLst>
      <p:ext uri="{BB962C8B-B14F-4D97-AF65-F5344CB8AC3E}">
        <p14:creationId xmlns:p14="http://schemas.microsoft.com/office/powerpoint/2010/main" val="381388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Function as Return Values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5E79B0-38F9-16C5-6D69-7EF1F0F694B5}"/>
              </a:ext>
            </a:extLst>
          </p:cNvPr>
          <p:cNvSpPr txBox="1"/>
          <p:nvPr/>
        </p:nvSpPr>
        <p:spPr>
          <a:xfrm>
            <a:off x="924910" y="1559923"/>
            <a:ext cx="6732790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(*f(int)) (int, int);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(*f(int kind)) (int, int)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	switch (kind)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case 0: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case 1: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return </a:t>
            </a:r>
            <a:r>
              <a:rPr lang="en-US" altLang="zh-CN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default: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error (“…”);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return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694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9702645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Functions Stored in Data Structures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5E79B0-38F9-16C5-6D69-7EF1F0F694B5}"/>
              </a:ext>
            </a:extLst>
          </p:cNvPr>
          <p:cNvSpPr txBox="1"/>
          <p:nvPr/>
        </p:nvSpPr>
        <p:spPr>
          <a:xfrm>
            <a:off x="529660" y="1380410"/>
            <a:ext cx="7043592" cy="298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As the function name is just a pointer, so it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is possible to store functions in any other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data structures.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For instance: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(*A[3])(int, int);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declares a 3-element array A, with each slot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function of type “int * int -&gt; int”.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Sample operations on this array A: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A[0] = 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A[1] = </a:t>
            </a:r>
            <a:r>
              <a:rPr lang="en-US" altLang="zh-CN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A[2] = div;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… and a call: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A[1](8, 9);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F29C39-41C8-3501-2B85-7D5E38AB76AE}"/>
              </a:ext>
            </a:extLst>
          </p:cNvPr>
          <p:cNvSpPr/>
          <p:nvPr/>
        </p:nvSpPr>
        <p:spPr>
          <a:xfrm>
            <a:off x="9037414" y="2064412"/>
            <a:ext cx="656348" cy="375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5C3389-5DBF-DB16-7846-4E115A42D99D}"/>
              </a:ext>
            </a:extLst>
          </p:cNvPr>
          <p:cNvSpPr/>
          <p:nvPr/>
        </p:nvSpPr>
        <p:spPr>
          <a:xfrm>
            <a:off x="9693762" y="2064412"/>
            <a:ext cx="656348" cy="375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71B3B3-7086-D6AF-F2E6-21D0D8181762}"/>
              </a:ext>
            </a:extLst>
          </p:cNvPr>
          <p:cNvSpPr/>
          <p:nvPr/>
        </p:nvSpPr>
        <p:spPr>
          <a:xfrm>
            <a:off x="10350110" y="2064412"/>
            <a:ext cx="656348" cy="375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904C3B-F2BF-95BB-47DA-1898DD07D00C}"/>
              </a:ext>
            </a:extLst>
          </p:cNvPr>
          <p:cNvSpPr txBox="1"/>
          <p:nvPr/>
        </p:nvSpPr>
        <p:spPr>
          <a:xfrm>
            <a:off x="8381066" y="2064412"/>
            <a:ext cx="65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61EA5ED-FB59-E2E7-0DE0-5C01BC01C333}"/>
              </a:ext>
            </a:extLst>
          </p:cNvPr>
          <p:cNvCxnSpPr/>
          <p:nvPr/>
        </p:nvCxnSpPr>
        <p:spPr>
          <a:xfrm>
            <a:off x="9365588" y="2249078"/>
            <a:ext cx="0" cy="5838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1E0AC80-8094-488A-4677-3DC3C9DBA17C}"/>
              </a:ext>
            </a:extLst>
          </p:cNvPr>
          <p:cNvCxnSpPr/>
          <p:nvPr/>
        </p:nvCxnSpPr>
        <p:spPr>
          <a:xfrm>
            <a:off x="10021936" y="2249553"/>
            <a:ext cx="0" cy="5838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F6AA435-72EE-B755-72A8-992874742578}"/>
              </a:ext>
            </a:extLst>
          </p:cNvPr>
          <p:cNvCxnSpPr/>
          <p:nvPr/>
        </p:nvCxnSpPr>
        <p:spPr>
          <a:xfrm>
            <a:off x="10678284" y="2249077"/>
            <a:ext cx="0" cy="5838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资料带 11">
            <a:extLst>
              <a:ext uri="{FF2B5EF4-FFF2-40B4-BE49-F238E27FC236}">
                <a16:creationId xmlns:a16="http://schemas.microsoft.com/office/drawing/2014/main" id="{E4ADDA67-9D49-DB03-342C-7C0139258922}"/>
              </a:ext>
            </a:extLst>
          </p:cNvPr>
          <p:cNvSpPr/>
          <p:nvPr/>
        </p:nvSpPr>
        <p:spPr>
          <a:xfrm>
            <a:off x="9031806" y="2790425"/>
            <a:ext cx="632504" cy="4543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资料带 12">
            <a:extLst>
              <a:ext uri="{FF2B5EF4-FFF2-40B4-BE49-F238E27FC236}">
                <a16:creationId xmlns:a16="http://schemas.microsoft.com/office/drawing/2014/main" id="{4B9C5A54-DE7F-F9D5-B2AB-27C7DAC14B7E}"/>
              </a:ext>
            </a:extLst>
          </p:cNvPr>
          <p:cNvSpPr/>
          <p:nvPr/>
        </p:nvSpPr>
        <p:spPr>
          <a:xfrm>
            <a:off x="9723214" y="2790425"/>
            <a:ext cx="626896" cy="4543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资料带 13">
            <a:extLst>
              <a:ext uri="{FF2B5EF4-FFF2-40B4-BE49-F238E27FC236}">
                <a16:creationId xmlns:a16="http://schemas.microsoft.com/office/drawing/2014/main" id="{430025DA-0B16-F09F-6C61-04B1DF4F06F0}"/>
              </a:ext>
            </a:extLst>
          </p:cNvPr>
          <p:cNvSpPr/>
          <p:nvPr/>
        </p:nvSpPr>
        <p:spPr>
          <a:xfrm>
            <a:off x="10409014" y="2788097"/>
            <a:ext cx="626896" cy="4543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5" y="353106"/>
            <a:ext cx="7879454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O</a:t>
            </a:r>
            <a:r>
              <a:rPr kumimoji="0" lang="en-US" altLang="zh-CN" sz="4400" b="1" i="0" u="none" strike="noStrike" kern="1200" cap="none" spc="15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26155-85EB-5EE7-1E47-7A60EF80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语言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特性：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 is a </a:t>
            </a:r>
            <a:r>
              <a:rPr kumimoji="1" lang="en" altLang="zh-CN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programming language</a:t>
            </a:r>
          </a:p>
          <a:p>
            <a:pPr lvl="1"/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flexible and powerful</a:t>
            </a:r>
          </a:p>
          <a:p>
            <a:pPr marL="0" indent="0">
              <a:buNone/>
            </a:pP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课程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重点：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Modular C programming</a:t>
            </a:r>
          </a:p>
          <a:p>
            <a:pPr lvl="1"/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System interfaces</a:t>
            </a: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46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5" y="353106"/>
            <a:ext cx="7879454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Character Input and Output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C247D0-C250-A080-402A-F522ADC7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600"/>
            <a:ext cx="7784507" cy="4805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Including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ard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nput/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utput 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stdio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library</a:t>
            </a: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altLang="zh-CN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Read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Write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putchar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 c);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</a:t>
            </a: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EF2079-A46C-8A23-A9B2-BFCBFAD7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81" y="1371600"/>
            <a:ext cx="3546195" cy="30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9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0" lang="en" altLang="zh-CN" sz="44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Declarations and Expressions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C247D0-C250-A080-402A-F522ADC7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8966200" cy="4805363"/>
          </a:xfrm>
        </p:spPr>
        <p:txBody>
          <a:bodyPr/>
          <a:lstStyle/>
          <a:p>
            <a:r>
              <a:rPr lang="zh-CN" altLang="zh-CN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中缀形式的声明，如</a:t>
            </a:r>
            <a:r>
              <a:rPr lang="en-US" altLang="zh-CN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int a[];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用的是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int[] a;</a:t>
            </a:r>
            <a:endParaRPr lang="zh-CN" altLang="zh-CN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表达式：操作数和运算符的组合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0BB733-B497-6B0C-7426-AB4F2380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30" y="2715260"/>
            <a:ext cx="4743540" cy="27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0" lang="en" altLang="zh-CN" sz="44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Variables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C247D0-C250-A080-402A-F522ADC7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350760" cy="48053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使用前定义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初始化不等于赋值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int x, y, z;   double f;  char c = ‘c’;</a:t>
            </a: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定义变量时最好进行初始化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62638D-2C65-0F18-F66C-063E753FBB5F}"/>
              </a:ext>
            </a:extLst>
          </p:cNvPr>
          <p:cNvSpPr txBox="1"/>
          <p:nvPr/>
        </p:nvSpPr>
        <p:spPr>
          <a:xfrm>
            <a:off x="8022037" y="2889055"/>
            <a:ext cx="111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 *p;</a:t>
            </a:r>
          </a:p>
          <a:p>
            <a:r>
              <a:rPr kumimoji="1" lang="en-US" altLang="zh-CN" dirty="0"/>
              <a:t>*p = 5;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09C707-9F08-339F-A7AC-D6BF515415EE}"/>
              </a:ext>
            </a:extLst>
          </p:cNvPr>
          <p:cNvSpPr/>
          <p:nvPr/>
        </p:nvSpPr>
        <p:spPr>
          <a:xfrm>
            <a:off x="9519857" y="2837442"/>
            <a:ext cx="757325" cy="203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13DF7F-6098-F595-6991-03CB309A58D8}"/>
              </a:ext>
            </a:extLst>
          </p:cNvPr>
          <p:cNvSpPr/>
          <p:nvPr/>
        </p:nvSpPr>
        <p:spPr>
          <a:xfrm>
            <a:off x="9519857" y="3040521"/>
            <a:ext cx="757325" cy="203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5FA030-A70E-3766-2677-941B8EAF9CA0}"/>
              </a:ext>
            </a:extLst>
          </p:cNvPr>
          <p:cNvSpPr/>
          <p:nvPr/>
        </p:nvSpPr>
        <p:spPr>
          <a:xfrm>
            <a:off x="9519857" y="3243600"/>
            <a:ext cx="757325" cy="203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strike="sngStrike" dirty="0" err="1"/>
              <a:t>xxxx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5</a:t>
            </a:r>
            <a:endParaRPr kumimoji="1"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6FC903-A81B-333B-C29D-2BDCA4AA52C7}"/>
              </a:ext>
            </a:extLst>
          </p:cNvPr>
          <p:cNvSpPr/>
          <p:nvPr/>
        </p:nvSpPr>
        <p:spPr>
          <a:xfrm>
            <a:off x="9519857" y="3446679"/>
            <a:ext cx="757325" cy="203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397FA096-DFDE-AA59-B3EA-74028E3909B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700824" y="3091009"/>
            <a:ext cx="819033" cy="254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9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0" lang="en" altLang="zh-CN" sz="44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Operators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C247D0-C250-A080-402A-F522ADC7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350760" cy="48053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算术运算符没有溢出检测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没有真正意义上的布尔值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布尔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运算符的短路计算规则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en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x = 9;</a:t>
            </a:r>
          </a:p>
          <a:p>
            <a:pPr lvl="1"/>
            <a:r>
              <a:rPr kumimoji="1" lang="en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if ((3&gt;2) || (x=8));</a:t>
            </a:r>
          </a:p>
          <a:p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使用</a:t>
            </a:r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if (!a){…}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而不是</a:t>
            </a:r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if (</a:t>
            </a:r>
            <a:r>
              <a:rPr kumimoji="1"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==</a:t>
            </a:r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a){…}</a:t>
            </a:r>
          </a:p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3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0" lang="en" altLang="zh-CN" sz="44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Type Conversion (Cast)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C247D0-C250-A080-402A-F522ADC7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350760" cy="4805363"/>
          </a:xfrm>
        </p:spPr>
        <p:txBody>
          <a:bodyPr/>
          <a:lstStyle/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5CA382-07AB-D8AA-9A7F-6A4A940E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03" y="13716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979C838-6FA0-A67D-8CD5-F16ADCFF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203" y="13716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0C0C84A-9149-5F79-7599-4AAF05EA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03" y="25146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A8770B7-672A-47B1-3D05-5BDA7D81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03" y="37338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483D523-6D2D-3DAA-7397-6AB57FCC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03" y="48006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58482C2-86C2-835E-8D06-AF99E0A1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203" y="48006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</p:txBody>
      </p:sp>
      <p:sp>
        <p:nvSpPr>
          <p:cNvPr id="10" name="AutoShape 13">
            <a:extLst>
              <a:ext uri="{FF2B5EF4-FFF2-40B4-BE49-F238E27FC236}">
                <a16:creationId xmlns:a16="http://schemas.microsoft.com/office/drawing/2014/main" id="{8E9E0FC6-A119-3E5D-4463-4A8E4D17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403" y="4267200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7612AF27-A20E-4743-D79E-9B88932F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403" y="30480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F621CBA5-9A2C-3A6F-0A46-403F5CD2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403" y="1905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16">
            <a:extLst>
              <a:ext uri="{FF2B5EF4-FFF2-40B4-BE49-F238E27FC236}">
                <a16:creationId xmlns:a16="http://schemas.microsoft.com/office/drawing/2014/main" id="{C185D757-789F-9AC9-356C-76E9661D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603" y="15240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57CC3873-8C7B-9723-43ED-7816B5095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603" y="50292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3897BF-1485-D0C3-4CD0-12354BA8CFC4}"/>
              </a:ext>
            </a:extLst>
          </p:cNvPr>
          <p:cNvSpPr txBox="1"/>
          <p:nvPr/>
        </p:nvSpPr>
        <p:spPr>
          <a:xfrm>
            <a:off x="3735203" y="5670882"/>
            <a:ext cx="418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低精度到高精度是安全的</a:t>
            </a:r>
          </a:p>
        </p:txBody>
      </p:sp>
    </p:spTree>
    <p:extLst>
      <p:ext uri="{BB962C8B-B14F-4D97-AF65-F5344CB8AC3E}">
        <p14:creationId xmlns:p14="http://schemas.microsoft.com/office/powerpoint/2010/main" val="294530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Control-flow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1095DB-4A74-A9F9-74CC-E723FFAAC2DC}"/>
              </a:ext>
            </a:extLst>
          </p:cNvPr>
          <p:cNvSpPr/>
          <p:nvPr/>
        </p:nvSpPr>
        <p:spPr>
          <a:xfrm>
            <a:off x="7397491" y="4672728"/>
            <a:ext cx="1778000" cy="52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665CB3-E73B-644F-1C79-DDE649D4FEC2}"/>
              </a:ext>
            </a:extLst>
          </p:cNvPr>
          <p:cNvSpPr/>
          <p:nvPr/>
        </p:nvSpPr>
        <p:spPr>
          <a:xfrm>
            <a:off x="7397491" y="3785292"/>
            <a:ext cx="1778000" cy="524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语句（控制流）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D972F5-D3BB-5B54-0D2D-64A49998E730}"/>
              </a:ext>
            </a:extLst>
          </p:cNvPr>
          <p:cNvSpPr/>
          <p:nvPr/>
        </p:nvSpPr>
        <p:spPr>
          <a:xfrm>
            <a:off x="7397491" y="2894340"/>
            <a:ext cx="1778000" cy="52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263402-B01D-7229-D78C-232F4223E1E8}"/>
              </a:ext>
            </a:extLst>
          </p:cNvPr>
          <p:cNvSpPr/>
          <p:nvPr/>
        </p:nvSpPr>
        <p:spPr>
          <a:xfrm>
            <a:off x="7397491" y="2003388"/>
            <a:ext cx="1778000" cy="52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5200DAA-FB1D-D93E-573F-1FD172A0DC90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8286491" y="4310096"/>
            <a:ext cx="0" cy="362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F1A5FA2-A576-8E34-E990-2760AB42E630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8286491" y="3422660"/>
            <a:ext cx="0" cy="362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95EB592-D7D1-FA31-BA20-24208467A8B7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8286491" y="2531708"/>
            <a:ext cx="0" cy="362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000C1C4F-F992-260D-A437-12FB4A5589D8}"/>
              </a:ext>
            </a:extLst>
          </p:cNvPr>
          <p:cNvSpPr txBox="1">
            <a:spLocks/>
          </p:cNvSpPr>
          <p:nvPr/>
        </p:nvSpPr>
        <p:spPr>
          <a:xfrm>
            <a:off x="665480" y="1109938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71686D-DD1B-B14A-BC9A-8F637AC0DB1D}"/>
              </a:ext>
            </a:extLst>
          </p:cNvPr>
          <p:cNvSpPr/>
          <p:nvPr/>
        </p:nvSpPr>
        <p:spPr>
          <a:xfrm>
            <a:off x="7397491" y="1109938"/>
            <a:ext cx="1778000" cy="52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03A1E1F-FE7C-9776-18D2-6F6E2AA9C99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286491" y="1638258"/>
            <a:ext cx="0" cy="365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190C9073-AAAA-3A9A-C626-A51467A5075C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控制程序执行的顺序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中控制流结构：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顺序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选择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循环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语句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：表达式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分号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x = 9;</a:t>
            </a:r>
          </a:p>
          <a:p>
            <a:pPr lvl="1"/>
            <a:r>
              <a:rPr kumimoji="1" lang="en" altLang="zh-CN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printf</a:t>
            </a:r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(“hello, world\n”);</a:t>
            </a:r>
          </a:p>
          <a:p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块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：语句的列表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{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开头，以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}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结尾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5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1265</Words>
  <Application>Microsoft Macintosh PowerPoint</Application>
  <PresentationFormat>宽屏</PresentationFormat>
  <Paragraphs>366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Microsoft YaHei</vt:lpstr>
      <vt:lpstr>Arial</vt:lpstr>
      <vt:lpstr>Arial Black</vt:lpstr>
      <vt:lpstr>Courier New</vt:lpstr>
      <vt:lpstr>Wingdings</vt:lpstr>
      <vt:lpstr>Office 主题​​</vt:lpstr>
      <vt:lpstr>System Programming in C 2022-Fall</vt:lpstr>
      <vt:lpstr>课程回顾</vt:lpstr>
      <vt:lpstr>Overview</vt:lpstr>
      <vt:lpstr>Character Input and Output</vt:lpstr>
      <vt:lpstr>Declarations and Expressions</vt:lpstr>
      <vt:lpstr>Variables</vt:lpstr>
      <vt:lpstr>Operators</vt:lpstr>
      <vt:lpstr>Type Conversion (Cast)</vt:lpstr>
      <vt:lpstr>Control-flow</vt:lpstr>
      <vt:lpstr>Branch</vt:lpstr>
      <vt:lpstr>Loop</vt:lpstr>
      <vt:lpstr>Functions</vt:lpstr>
      <vt:lpstr>External Variables</vt:lpstr>
      <vt:lpstr>External Variables</vt:lpstr>
      <vt:lpstr>Header Files</vt:lpstr>
      <vt:lpstr>Conditional Inclusion</vt:lpstr>
      <vt:lpstr>Pointers</vt:lpstr>
      <vt:lpstr>Pointers and Function Arguments</vt:lpstr>
      <vt:lpstr>Arrays</vt:lpstr>
      <vt:lpstr>Function pointers</vt:lpstr>
      <vt:lpstr>Function pointers</vt:lpstr>
      <vt:lpstr>Function as Arguments</vt:lpstr>
      <vt:lpstr>Function as Return Values</vt:lpstr>
      <vt:lpstr>Functions Stored in Data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in C 2022-Fall</dc:title>
  <dc:creator>Wu Yufei</dc:creator>
  <cp:lastModifiedBy>Wu Yufei</cp:lastModifiedBy>
  <cp:revision>180</cp:revision>
  <dcterms:created xsi:type="dcterms:W3CDTF">2022-10-06T02:17:45Z</dcterms:created>
  <dcterms:modified xsi:type="dcterms:W3CDTF">2022-10-09T05:34:41Z</dcterms:modified>
</cp:coreProperties>
</file>