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3"/>
  </p:sldMasterIdLst>
  <p:notesMasterIdLst>
    <p:notesMasterId r:id="rId27"/>
  </p:notesMasterIdLst>
  <p:handoutMasterIdLst>
    <p:handoutMasterId r:id="rId28"/>
  </p:handoutMasterIdLst>
  <p:sldIdLst>
    <p:sldId id="303" r:id="rId4"/>
    <p:sldId id="305" r:id="rId5"/>
    <p:sldId id="308" r:id="rId6"/>
    <p:sldId id="312" r:id="rId7"/>
    <p:sldId id="310" r:id="rId8"/>
    <p:sldId id="311" r:id="rId9"/>
    <p:sldId id="313" r:id="rId10"/>
    <p:sldId id="315" r:id="rId11"/>
    <p:sldId id="316" r:id="rId12"/>
    <p:sldId id="317" r:id="rId13"/>
    <p:sldId id="318" r:id="rId14"/>
    <p:sldId id="319" r:id="rId15"/>
    <p:sldId id="320" r:id="rId16"/>
    <p:sldId id="321" r:id="rId17"/>
    <p:sldId id="322" r:id="rId18"/>
    <p:sldId id="324" r:id="rId19"/>
    <p:sldId id="325" r:id="rId20"/>
    <p:sldId id="333" r:id="rId21"/>
    <p:sldId id="334" r:id="rId22"/>
    <p:sldId id="331" r:id="rId23"/>
    <p:sldId id="301" r:id="rId24"/>
    <p:sldId id="332" r:id="rId25"/>
    <p:sldId id="335" r:id="rId26"/>
  </p:sldIdLst>
  <p:sldSz cx="9144000" cy="6858000" type="screen4x3"/>
  <p:notesSz cx="6858000" cy="9144000"/>
  <p:defaultTextStyle>
    <a:defPPr>
      <a:defRPr lang="en-US"/>
    </a:defPPr>
    <a:lvl1pPr algn="l" rtl="0" eaLnBrk="0" fontAlgn="base" hangingPunct="0">
      <a:spcBef>
        <a:spcPct val="0"/>
      </a:spcBef>
      <a:spcAft>
        <a:spcPct val="0"/>
      </a:spcAft>
      <a:defRPr sz="2400" kern="1200" baseline="-250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baseline="-250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baseline="-250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baseline="-250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baseline="-250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baseline="-250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baseline="-250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baseline="-250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baseline="-250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59" autoAdjust="0"/>
    <p:restoredTop sz="66260" autoAdjust="0"/>
  </p:normalViewPr>
  <p:slideViewPr>
    <p:cSldViewPr>
      <p:cViewPr varScale="1">
        <p:scale>
          <a:sx n="83" d="100"/>
          <a:sy n="83" d="100"/>
        </p:scale>
        <p:origin x="2280" y="1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E21E617-94C2-A249-ADB7-DB8D6861356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aseline="0">
                <a:latin typeface="Arial" charset="0"/>
                <a:ea typeface="ＭＳ Ｐゴシック" pitchFamily="64" charset="-128"/>
                <a:cs typeface="+mn-cs"/>
              </a:defRPr>
            </a:lvl1pPr>
          </a:lstStyle>
          <a:p>
            <a:pPr>
              <a:defRPr/>
            </a:pPr>
            <a:endParaRPr lang="en-US"/>
          </a:p>
        </p:txBody>
      </p:sp>
      <p:sp>
        <p:nvSpPr>
          <p:cNvPr id="8195" name="Rectangle 3">
            <a:extLst>
              <a:ext uri="{FF2B5EF4-FFF2-40B4-BE49-F238E27FC236}">
                <a16:creationId xmlns:a16="http://schemas.microsoft.com/office/drawing/2014/main" id="{21C6E938-BA1E-3D43-93CB-21D733BCD8CE}"/>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aseline="0">
                <a:latin typeface="Arial" charset="0"/>
                <a:ea typeface="ＭＳ Ｐゴシック" pitchFamily="64" charset="-128"/>
                <a:cs typeface="+mn-cs"/>
              </a:defRPr>
            </a:lvl1pPr>
          </a:lstStyle>
          <a:p>
            <a:pPr>
              <a:defRPr/>
            </a:pPr>
            <a:endParaRPr lang="en-US"/>
          </a:p>
        </p:txBody>
      </p:sp>
      <p:sp>
        <p:nvSpPr>
          <p:cNvPr id="8196" name="Rectangle 4">
            <a:extLst>
              <a:ext uri="{FF2B5EF4-FFF2-40B4-BE49-F238E27FC236}">
                <a16:creationId xmlns:a16="http://schemas.microsoft.com/office/drawing/2014/main" id="{A6E65443-5EE9-7045-A9FD-E53F003C0607}"/>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aseline="0">
                <a:latin typeface="Arial" charset="0"/>
                <a:ea typeface="ＭＳ Ｐゴシック" pitchFamily="64" charset="-128"/>
                <a:cs typeface="+mn-cs"/>
              </a:defRPr>
            </a:lvl1pPr>
          </a:lstStyle>
          <a:p>
            <a:pPr>
              <a:defRPr/>
            </a:pPr>
            <a:endParaRPr lang="en-US"/>
          </a:p>
        </p:txBody>
      </p:sp>
      <p:sp>
        <p:nvSpPr>
          <p:cNvPr id="8197" name="Rectangle 5">
            <a:extLst>
              <a:ext uri="{FF2B5EF4-FFF2-40B4-BE49-F238E27FC236}">
                <a16:creationId xmlns:a16="http://schemas.microsoft.com/office/drawing/2014/main" id="{E1E8E00B-C8D5-184E-9752-A908FF296998}"/>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aseline="0">
                <a:cs typeface="Arial" panose="020B0604020202020204" pitchFamily="34" charset="0"/>
              </a:defRPr>
            </a:lvl1pPr>
          </a:lstStyle>
          <a:p>
            <a:pPr>
              <a:defRPr/>
            </a:pPr>
            <a:fld id="{04A1AADB-87D3-0840-BC60-B1ADB13B8DFE}" type="slidenum">
              <a:rPr lang="en-US" altLang="en-US"/>
              <a:pPr>
                <a:defRPr/>
              </a:pPr>
              <a:t>‹#›</a:t>
            </a:fld>
            <a:endParaRPr lang="en-US" altLang="en-US"/>
          </a:p>
        </p:txBody>
      </p:sp>
    </p:spTree>
    <p:extLst>
      <p:ext uri="{BB962C8B-B14F-4D97-AF65-F5344CB8AC3E}">
        <p14:creationId xmlns:p14="http://schemas.microsoft.com/office/powerpoint/2010/main" val="2835860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3E5A2E8-4FC9-2045-9A53-3052B96C3A6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aseline="0">
                <a:latin typeface="Arial" charset="0"/>
                <a:ea typeface="ＭＳ Ｐゴシック" pitchFamily="64" charset="-128"/>
                <a:cs typeface="+mn-cs"/>
              </a:defRPr>
            </a:lvl1pPr>
          </a:lstStyle>
          <a:p>
            <a:pPr>
              <a:defRPr/>
            </a:pPr>
            <a:endParaRPr lang="en-US"/>
          </a:p>
        </p:txBody>
      </p:sp>
      <p:sp>
        <p:nvSpPr>
          <p:cNvPr id="4099" name="Rectangle 3">
            <a:extLst>
              <a:ext uri="{FF2B5EF4-FFF2-40B4-BE49-F238E27FC236}">
                <a16:creationId xmlns:a16="http://schemas.microsoft.com/office/drawing/2014/main" id="{13F6C881-0868-7445-A324-F635FC7403E3}"/>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aseline="0">
                <a:latin typeface="Arial" charset="0"/>
                <a:ea typeface="ＭＳ Ｐゴシック" pitchFamily="64" charset="-128"/>
                <a:cs typeface="+mn-cs"/>
              </a:defRPr>
            </a:lvl1pPr>
          </a:lstStyle>
          <a:p>
            <a:pPr>
              <a:defRPr/>
            </a:pPr>
            <a:endParaRPr lang="en-US"/>
          </a:p>
        </p:txBody>
      </p:sp>
      <p:sp>
        <p:nvSpPr>
          <p:cNvPr id="13316" name="Rectangle 4">
            <a:extLst>
              <a:ext uri="{FF2B5EF4-FFF2-40B4-BE49-F238E27FC236}">
                <a16:creationId xmlns:a16="http://schemas.microsoft.com/office/drawing/2014/main" id="{60CD967E-E746-3F4B-AA45-DE6AA02E8EF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625293EE-8A83-704C-812C-B1B74A3DD318}"/>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8D587FA1-B977-C847-A78A-24B9951B63C4}"/>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aseline="0">
                <a:latin typeface="Arial" charset="0"/>
                <a:ea typeface="ＭＳ Ｐゴシック" pitchFamily="64" charset="-128"/>
                <a:cs typeface="+mn-cs"/>
              </a:defRPr>
            </a:lvl1pPr>
          </a:lstStyle>
          <a:p>
            <a:pPr>
              <a:defRPr/>
            </a:pPr>
            <a:endParaRPr lang="en-US"/>
          </a:p>
        </p:txBody>
      </p:sp>
      <p:sp>
        <p:nvSpPr>
          <p:cNvPr id="4103" name="Rectangle 7">
            <a:extLst>
              <a:ext uri="{FF2B5EF4-FFF2-40B4-BE49-F238E27FC236}">
                <a16:creationId xmlns:a16="http://schemas.microsoft.com/office/drawing/2014/main" id="{98C94CE1-AB2E-974E-90A7-8A2F10753063}"/>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aseline="0">
                <a:cs typeface="Arial" panose="020B0604020202020204" pitchFamily="34" charset="0"/>
              </a:defRPr>
            </a:lvl1pPr>
          </a:lstStyle>
          <a:p>
            <a:pPr>
              <a:defRPr/>
            </a:pPr>
            <a:fld id="{26C21120-7AC6-A44F-9145-CF6FE4F69ECE}" type="slidenum">
              <a:rPr lang="en-US" altLang="en-US"/>
              <a:pPr>
                <a:defRPr/>
              </a:pPr>
              <a:t>‹#›</a:t>
            </a:fld>
            <a:endParaRPr lang="en-US" altLang="en-US"/>
          </a:p>
        </p:txBody>
      </p:sp>
    </p:spTree>
    <p:extLst>
      <p:ext uri="{BB962C8B-B14F-4D97-AF65-F5344CB8AC3E}">
        <p14:creationId xmlns:p14="http://schemas.microsoft.com/office/powerpoint/2010/main" val="393175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6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6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6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6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6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Good XXX everyone, I am </a:t>
            </a:r>
            <a:r>
              <a:rPr kumimoji="1" lang="en" altLang="zh-CN" dirty="0" err="1"/>
              <a:t>Zengyang</a:t>
            </a:r>
            <a:r>
              <a:rPr kumimoji="1" lang="en" altLang="zh-CN" dirty="0"/>
              <a:t> gong from Shenzhen University, China</a:t>
            </a:r>
          </a:p>
          <a:p>
            <a:endParaRPr kumimoji="1" lang="en" altLang="zh-CN" dirty="0"/>
          </a:p>
          <a:p>
            <a:r>
              <a:rPr kumimoji="1" lang="en" altLang="zh-CN" dirty="0"/>
              <a:t>Today I’ll present our work “Mobility-Aware Dynamic Taxi Ridesharing”</a:t>
            </a:r>
          </a:p>
          <a:p>
            <a:endParaRPr kumimoji="1" lang="zh-CN" altLang="en-US" dirty="0"/>
          </a:p>
        </p:txBody>
      </p:sp>
      <p:sp>
        <p:nvSpPr>
          <p:cNvPr id="4" name="灯片编号占位符 3"/>
          <p:cNvSpPr>
            <a:spLocks noGrp="1"/>
          </p:cNvSpPr>
          <p:nvPr>
            <p:ph type="sldNum" sz="quarter" idx="5"/>
          </p:nvPr>
        </p:nvSpPr>
        <p:spPr/>
        <p:txBody>
          <a:bodyPr/>
          <a:lstStyle/>
          <a:p>
            <a:pPr>
              <a:defRPr/>
            </a:pPr>
            <a:fld id="{26C21120-7AC6-A44F-9145-CF6FE4F69ECE}" type="slidenum">
              <a:rPr lang="en-US" altLang="en-US" smtClean="0"/>
              <a:pPr>
                <a:defRPr/>
              </a:pPr>
              <a:t>1</a:t>
            </a:fld>
            <a:endParaRPr lang="en-US" altLang="en-US"/>
          </a:p>
        </p:txBody>
      </p:sp>
    </p:spTree>
    <p:extLst>
      <p:ext uri="{BB962C8B-B14F-4D97-AF65-F5344CB8AC3E}">
        <p14:creationId xmlns:p14="http://schemas.microsoft.com/office/powerpoint/2010/main" val="574230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6C21120-7AC6-A44F-9145-CF6FE4F69ECE}" type="slidenum">
              <a:rPr lang="en-US" altLang="en-US" smtClean="0"/>
              <a:pPr>
                <a:defRPr/>
              </a:pPr>
              <a:t>10</a:t>
            </a:fld>
            <a:endParaRPr lang="en-US" altLang="en-US"/>
          </a:p>
        </p:txBody>
      </p:sp>
    </p:spTree>
    <p:extLst>
      <p:ext uri="{BB962C8B-B14F-4D97-AF65-F5344CB8AC3E}">
        <p14:creationId xmlns:p14="http://schemas.microsoft.com/office/powerpoint/2010/main" val="1833661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Based on the map partition and mobility cluster in the city.</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For each ride request </a:t>
            </a:r>
            <a:r>
              <a:rPr kumimoji="1" lang="en-US" altLang="zh-CN" dirty="0" err="1"/>
              <a:t>r_i</a:t>
            </a:r>
            <a:r>
              <a:rPr kumimoji="1" lang="en-US" altLang="zh-CN" dirty="0"/>
              <a:t>, we can first retrieve taxis in the partitions near his origin and then according his mobility vector, we can also easily find a mobility cluster he belongs.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Then we can determine the candidate taxi set can serve </a:t>
            </a:r>
            <a:r>
              <a:rPr kumimoji="1" lang="en-US" altLang="zh-CN" dirty="0" err="1"/>
              <a:t>r_i</a:t>
            </a:r>
            <a:r>
              <a:rPr kumimoji="1" lang="en-US" altLang="zh-CN" dirty="0"/>
              <a:t> is the intersection taxi set from two taxi sets, one is the taxi set in the map partitions and the other is the taxi set in the mobility cluster.</a:t>
            </a:r>
            <a:endParaRPr kumimoji="1" lang="zh-CN" altLang="en-US" dirty="0"/>
          </a:p>
        </p:txBody>
      </p:sp>
      <p:sp>
        <p:nvSpPr>
          <p:cNvPr id="4" name="灯片编号占位符 3"/>
          <p:cNvSpPr>
            <a:spLocks noGrp="1"/>
          </p:cNvSpPr>
          <p:nvPr>
            <p:ph type="sldNum" sz="quarter" idx="5"/>
          </p:nvPr>
        </p:nvSpPr>
        <p:spPr/>
        <p:txBody>
          <a:bodyPr/>
          <a:lstStyle/>
          <a:p>
            <a:pPr>
              <a:defRPr/>
            </a:pPr>
            <a:fld id="{26C21120-7AC6-A44F-9145-CF6FE4F69ECE}" type="slidenum">
              <a:rPr lang="en-US" altLang="en-US" smtClean="0"/>
              <a:pPr>
                <a:defRPr/>
              </a:pPr>
              <a:t>11</a:t>
            </a:fld>
            <a:endParaRPr lang="en-US" altLang="en-US"/>
          </a:p>
        </p:txBody>
      </p:sp>
    </p:spTree>
    <p:extLst>
      <p:ext uri="{BB962C8B-B14F-4D97-AF65-F5344CB8AC3E}">
        <p14:creationId xmlns:p14="http://schemas.microsoft.com/office/powerpoint/2010/main" val="3656511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After getting the candidate taxi set</a:t>
            </a:r>
            <a:r>
              <a:rPr kumimoji="1" lang="zh-CN" altLang="en-US" dirty="0"/>
              <a:t>，</a:t>
            </a:r>
            <a:r>
              <a:rPr kumimoji="1" lang="en-US" altLang="zh-CN" dirty="0"/>
              <a:t> we use taxi scheduling to find a taxi to serve </a:t>
            </a:r>
            <a:r>
              <a:rPr kumimoji="1" lang="en-US" altLang="zh-CN" dirty="0" err="1"/>
              <a:t>r_i</a:t>
            </a:r>
            <a:r>
              <a:rPr kumimoji="1" lang="en-US" altLang="zh-CN" dirty="0"/>
              <a:t>.</a:t>
            </a:r>
          </a:p>
          <a:p>
            <a:endParaRPr kumimoji="1"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Given a taxi schedule, taxi scheduling aims to find the appropriate location to insert the new request origin and destination.</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err="1"/>
              <a:t>Specially,if</a:t>
            </a:r>
            <a:r>
              <a:rPr kumimoji="1" lang="en-US" altLang="zh-CN" dirty="0"/>
              <a:t> a taxi has sufficient empty seats while there are few online ride requests right now, the taxi driver can enable probabilistic routing that will plan a route to meet the suitable offline ride requests with high probability, otherwise we choose basic routing to find a </a:t>
            </a:r>
            <a:r>
              <a:rPr kumimoji="1" lang="en-US" altLang="zh-CN" dirty="0" err="1"/>
              <a:t>shorteset</a:t>
            </a:r>
            <a:r>
              <a:rPr kumimoji="1" lang="en-US" altLang="zh-CN" dirty="0"/>
              <a:t> path</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pPr>
              <a:defRPr/>
            </a:pPr>
            <a:fld id="{26C21120-7AC6-A44F-9145-CF6FE4F69ECE}" type="slidenum">
              <a:rPr lang="en-US" altLang="en-US" smtClean="0"/>
              <a:pPr>
                <a:defRPr/>
              </a:pPr>
              <a:t>12</a:t>
            </a:fld>
            <a:endParaRPr lang="en-US" altLang="en-US"/>
          </a:p>
        </p:txBody>
      </p:sp>
    </p:spTree>
    <p:extLst>
      <p:ext uri="{BB962C8B-B14F-4D97-AF65-F5344CB8AC3E}">
        <p14:creationId xmlns:p14="http://schemas.microsoft.com/office/powerpoint/2010/main" val="2082517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Since route planning is usually the efficiency bottleneck of taxi scheduling, </a:t>
            </a:r>
            <a:r>
              <a:rPr lang="en" altLang="zh-CN" dirty="0" err="1"/>
              <a:t>mT</a:t>
            </a:r>
            <a:r>
              <a:rPr lang="en" altLang="zh-CN" dirty="0"/>
              <a:t>-Share proposes a two-phase route planning to optimize both basic routing and probabilistic routing.</a:t>
            </a:r>
          </a:p>
          <a:p>
            <a:r>
              <a:rPr lang="en" altLang="zh-CN" dirty="0"/>
              <a:t>Given a schedule instance S, </a:t>
            </a:r>
            <a:r>
              <a:rPr lang="en" altLang="zh-CN" dirty="0" err="1"/>
              <a:t>mT</a:t>
            </a:r>
            <a:r>
              <a:rPr lang="en" altLang="zh-CN" dirty="0"/>
              <a:t>-Share plans the route for each consecutive event pair (</a:t>
            </a:r>
            <a:r>
              <a:rPr lang="en" altLang="zh-CN" dirty="0" err="1"/>
              <a:t>sz</a:t>
            </a:r>
            <a:r>
              <a:rPr lang="en" altLang="zh-CN" dirty="0"/>
              <a:t>, sz+1) ∈ S </a:t>
            </a:r>
            <a:r>
              <a:rPr lang="en" altLang="zh-CN" dirty="0" err="1"/>
              <a:t>tj</a:t>
            </a:r>
            <a:r>
              <a:rPr lang="en" altLang="zh-CN" dirty="0"/>
              <a:t> through two phases</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 altLang="zh-CN" dirty="0"/>
              <a:t>Partition filtering that reduces the searching space based on travel direction rule and travel cost rule for route planning and segment-level routing that returns the final travel path on a much smaller subgraph</a:t>
            </a:r>
            <a:endParaRPr kumimoji="1" lang="zh-CN" altLang="en-US" dirty="0"/>
          </a:p>
        </p:txBody>
      </p:sp>
      <p:sp>
        <p:nvSpPr>
          <p:cNvPr id="4" name="灯片编号占位符 3"/>
          <p:cNvSpPr>
            <a:spLocks noGrp="1"/>
          </p:cNvSpPr>
          <p:nvPr>
            <p:ph type="sldNum" sz="quarter" idx="5"/>
          </p:nvPr>
        </p:nvSpPr>
        <p:spPr/>
        <p:txBody>
          <a:bodyPr/>
          <a:lstStyle/>
          <a:p>
            <a:pPr>
              <a:defRPr/>
            </a:pPr>
            <a:fld id="{26C21120-7AC6-A44F-9145-CF6FE4F69ECE}" type="slidenum">
              <a:rPr lang="en-US" altLang="en-US" smtClean="0"/>
              <a:pPr>
                <a:defRPr/>
              </a:pPr>
              <a:t>13</a:t>
            </a:fld>
            <a:endParaRPr lang="en-US" altLang="en-US"/>
          </a:p>
        </p:txBody>
      </p:sp>
    </p:spTree>
    <p:extLst>
      <p:ext uri="{BB962C8B-B14F-4D97-AF65-F5344CB8AC3E}">
        <p14:creationId xmlns:p14="http://schemas.microsoft.com/office/powerpoint/2010/main" val="4127727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After filtering, basic routing and probabilistic routing are executed </a:t>
            </a:r>
            <a:r>
              <a:rPr kumimoji="1" lang="en-US" altLang="zh-CN" dirty="0" err="1"/>
              <a:t>efficiencily</a:t>
            </a:r>
            <a:r>
              <a:rPr kumimoji="1" lang="en-US" altLang="zh-CN" dirty="0"/>
              <a:t>.</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As for basic routing, it uses Dijkstra to find the shortest path between two road vertex.</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As for probabilistic routing It supports a taxi to opportunistically encounter suitable offline ride requests who has</a:t>
            </a:r>
            <a:r>
              <a:rPr lang="en" altLang="zh-CN" dirty="0"/>
              <a:t> similar direction as the given taxi</a:t>
            </a:r>
            <a:r>
              <a:rPr kumimoji="1" lang="en-US" altLang="zh-CN" dirty="0"/>
              <a:t>, it first calculated a partition path with the maximum probability of meeting suitable offline ride requests, and then we try to get a shortest path in the partition path.</a:t>
            </a:r>
            <a:endParaRPr kumimoji="1" lang="zh-CN" altLang="en-US" dirty="0"/>
          </a:p>
        </p:txBody>
      </p:sp>
      <p:sp>
        <p:nvSpPr>
          <p:cNvPr id="4" name="灯片编号占位符 3"/>
          <p:cNvSpPr>
            <a:spLocks noGrp="1"/>
          </p:cNvSpPr>
          <p:nvPr>
            <p:ph type="sldNum" sz="quarter" idx="5"/>
          </p:nvPr>
        </p:nvSpPr>
        <p:spPr/>
        <p:txBody>
          <a:bodyPr/>
          <a:lstStyle/>
          <a:p>
            <a:pPr>
              <a:defRPr/>
            </a:pPr>
            <a:fld id="{26C21120-7AC6-A44F-9145-CF6FE4F69ECE}" type="slidenum">
              <a:rPr lang="en-US" altLang="en-US" smtClean="0"/>
              <a:pPr>
                <a:defRPr/>
              </a:pPr>
              <a:t>14</a:t>
            </a:fld>
            <a:endParaRPr lang="en-US" altLang="en-US"/>
          </a:p>
        </p:txBody>
      </p:sp>
    </p:spTree>
    <p:extLst>
      <p:ext uri="{BB962C8B-B14F-4D97-AF65-F5344CB8AC3E}">
        <p14:creationId xmlns:p14="http://schemas.microsoft.com/office/powerpoint/2010/main" val="1354413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a:t>
            </a:r>
            <a:r>
              <a:rPr kumimoji="1" lang="zh-CN" altLang="en-US" dirty="0"/>
              <a:t> </a:t>
            </a:r>
            <a:r>
              <a:rPr kumimoji="1" lang="en-US" altLang="zh-CN" dirty="0"/>
              <a:t>evaluate our system on a public dataset.</a:t>
            </a:r>
          </a:p>
          <a:p>
            <a:endParaRPr kumimoji="1" lang="en-US" altLang="zh-CN" dirty="0"/>
          </a:p>
          <a:p>
            <a:r>
              <a:rPr kumimoji="1" lang="en-US" altLang="zh-CN" dirty="0"/>
              <a:t>The taxi data from </a:t>
            </a:r>
            <a:r>
              <a:rPr kumimoji="1" lang="en-US" altLang="zh-CN" dirty="0" err="1"/>
              <a:t>chengdu</a:t>
            </a:r>
            <a:r>
              <a:rPr kumimoji="1" lang="en-US" altLang="zh-CN" dirty="0"/>
              <a:t> city ,china consists more than 7 Million</a:t>
            </a:r>
            <a:r>
              <a:rPr kumimoji="1" lang="zh-CN" altLang="en-US" dirty="0"/>
              <a:t> </a:t>
            </a:r>
            <a:r>
              <a:rPr kumimoji="1" lang="en-US" altLang="zh-CN" dirty="0" err="1"/>
              <a:t>trasactions</a:t>
            </a:r>
            <a:r>
              <a:rPr kumimoji="1" lang="en-US" altLang="zh-CN" dirty="0"/>
              <a:t>.</a:t>
            </a:r>
          </a:p>
          <a:p>
            <a:r>
              <a:rPr kumimoji="1" lang="en-US" altLang="zh-CN" dirty="0"/>
              <a:t>And the road net work consists of more than 20 thousands vertices and 40 thousands edges </a:t>
            </a:r>
          </a:p>
          <a:p>
            <a:endParaRPr kumimoji="1"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We evaluate mt-share in two scenarios, peak and non-peak. In non-peak </a:t>
            </a:r>
            <a:r>
              <a:rPr lang="en-US" altLang="zh-CN" dirty="0"/>
              <a:t>scenario, we randomly selected 5000 requests to </a:t>
            </a:r>
            <a:r>
              <a:rPr lang="en-US" altLang="zh-CN"/>
              <a:t>be offline</a:t>
            </a:r>
            <a:endParaRPr kumimoji="1" lang="zh-CN" altLang="en-US" dirty="0"/>
          </a:p>
        </p:txBody>
      </p:sp>
      <p:sp>
        <p:nvSpPr>
          <p:cNvPr id="4" name="灯片编号占位符 3"/>
          <p:cNvSpPr>
            <a:spLocks noGrp="1"/>
          </p:cNvSpPr>
          <p:nvPr>
            <p:ph type="sldNum" sz="quarter" idx="5"/>
          </p:nvPr>
        </p:nvSpPr>
        <p:spPr/>
        <p:txBody>
          <a:bodyPr/>
          <a:lstStyle/>
          <a:p>
            <a:pPr>
              <a:defRPr/>
            </a:pPr>
            <a:fld id="{26C21120-7AC6-A44F-9145-CF6FE4F69ECE}" type="slidenum">
              <a:rPr lang="en-US" altLang="en-US" smtClean="0"/>
              <a:pPr>
                <a:defRPr/>
              </a:pPr>
              <a:t>15</a:t>
            </a:fld>
            <a:endParaRPr lang="en-US" altLang="en-US"/>
          </a:p>
        </p:txBody>
      </p:sp>
    </p:spTree>
    <p:extLst>
      <p:ext uri="{BB962C8B-B14F-4D97-AF65-F5344CB8AC3E}">
        <p14:creationId xmlns:p14="http://schemas.microsoft.com/office/powerpoint/2010/main" val="3088231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6C21120-7AC6-A44F-9145-CF6FE4F69ECE}" type="slidenum">
              <a:rPr lang="en-US" altLang="en-US" smtClean="0"/>
              <a:pPr>
                <a:defRPr/>
              </a:pPr>
              <a:t>19</a:t>
            </a:fld>
            <a:endParaRPr lang="en-US" altLang="en-US"/>
          </a:p>
        </p:txBody>
      </p:sp>
    </p:spTree>
    <p:extLst>
      <p:ext uri="{BB962C8B-B14F-4D97-AF65-F5344CB8AC3E}">
        <p14:creationId xmlns:p14="http://schemas.microsoft.com/office/powerpoint/2010/main" val="1843196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kern="0" baseline="0" dirty="0">
                <a:solidFill>
                  <a:schemeClr val="tx1">
                    <a:lumMod val="75000"/>
                    <a:lumOff val="25000"/>
                  </a:schemeClr>
                </a:solidFill>
              </a:rPr>
              <a:t>[1]https://www.poparide.com/blog/ridesharing-vs-ridehailing/</a:t>
            </a:r>
            <a:endParaRPr lang="en" altLang="zh-CN" sz="1200" dirty="0">
              <a:solidFill>
                <a:schemeClr val="tx1">
                  <a:lumMod val="75000"/>
                  <a:lumOff val="25000"/>
                </a:schemeClr>
              </a:solidFill>
              <a:cs typeface="Calibri" panose="020F0502020204030204" pitchFamily="34" charset="0"/>
            </a:endParaRPr>
          </a:p>
          <a:p>
            <a:endParaRPr lang="en-US" altLang="zh-CN" dirty="0"/>
          </a:p>
          <a:p>
            <a:r>
              <a:rPr lang="en" altLang="zh-CN" dirty="0"/>
              <a:t>Our paper is about ridesharing. Ridesharing means multiple passengers with the similar origins, destinations and schedules share one vehicle. And they also share the travel cost equally. Besides that, ridesharing can also alleviate traffic congestion and reduce energy consumption.</a:t>
            </a:r>
          </a:p>
          <a:p>
            <a:endParaRPr lang="en-US" altLang="zh-CN" dirty="0"/>
          </a:p>
          <a:p>
            <a:r>
              <a:rPr lang="en" altLang="zh-CN" dirty="0"/>
              <a:t>Because of the tremendous benefits of ridesharing, it becomes promising and attract more and more users</a:t>
            </a:r>
          </a:p>
          <a:p>
            <a:endParaRPr lang="zh-CN" altLang="en-US" dirty="0"/>
          </a:p>
        </p:txBody>
      </p:sp>
      <p:sp>
        <p:nvSpPr>
          <p:cNvPr id="4" name="灯片编号占位符 3"/>
          <p:cNvSpPr>
            <a:spLocks noGrp="1"/>
          </p:cNvSpPr>
          <p:nvPr>
            <p:ph type="sldNum" sz="quarter" idx="10"/>
          </p:nvPr>
        </p:nvSpPr>
        <p:spPr/>
        <p:txBody>
          <a:bodyPr/>
          <a:lstStyle/>
          <a:p>
            <a:pPr>
              <a:defRPr/>
            </a:pPr>
            <a:fld id="{26C21120-7AC6-A44F-9145-CF6FE4F69ECE}" type="slidenum">
              <a:rPr lang="en-US" altLang="en-US" smtClean="0"/>
              <a:pPr>
                <a:defRPr/>
              </a:pPr>
              <a:t>2</a:t>
            </a:fld>
            <a:endParaRPr lang="en-US" altLang="en-US"/>
          </a:p>
        </p:txBody>
      </p:sp>
    </p:spTree>
    <p:extLst>
      <p:ext uri="{BB962C8B-B14F-4D97-AF65-F5344CB8AC3E}">
        <p14:creationId xmlns:p14="http://schemas.microsoft.com/office/powerpoint/2010/main" val="3071465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In the meanwhile, because taxi is an important transportation mode in cities, taxi ridesharing also attract many researchers</a:t>
            </a:r>
            <a:endParaRPr kumimoji="1" lang="zh-CN" altLang="en-US" dirty="0"/>
          </a:p>
        </p:txBody>
      </p:sp>
      <p:sp>
        <p:nvSpPr>
          <p:cNvPr id="4" name="灯片编号占位符 3"/>
          <p:cNvSpPr>
            <a:spLocks noGrp="1"/>
          </p:cNvSpPr>
          <p:nvPr>
            <p:ph type="sldNum" sz="quarter" idx="5"/>
          </p:nvPr>
        </p:nvSpPr>
        <p:spPr/>
        <p:txBody>
          <a:bodyPr/>
          <a:lstStyle/>
          <a:p>
            <a:pPr>
              <a:defRPr/>
            </a:pPr>
            <a:fld id="{26C21120-7AC6-A44F-9145-CF6FE4F69ECE}" type="slidenum">
              <a:rPr lang="en-US" altLang="en-US" smtClean="0"/>
              <a:pPr>
                <a:defRPr/>
              </a:pPr>
              <a:t>3</a:t>
            </a:fld>
            <a:endParaRPr lang="en-US" altLang="en-US"/>
          </a:p>
        </p:txBody>
      </p:sp>
    </p:spTree>
    <p:extLst>
      <p:ext uri="{BB962C8B-B14F-4D97-AF65-F5344CB8AC3E}">
        <p14:creationId xmlns:p14="http://schemas.microsoft.com/office/powerpoint/2010/main" val="3107046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And then, we first introduce some basic </a:t>
            </a:r>
            <a:r>
              <a:rPr lang="en-US" altLang="zh-CN" baseline="0" dirty="0"/>
              <a:t>concepts in our work.</a:t>
            </a:r>
          </a:p>
          <a:p>
            <a:endParaRPr kumimoji="1" lang="en-US" altLang="zh-CN" baseline="0" dirty="0"/>
          </a:p>
          <a:p>
            <a:r>
              <a:rPr kumimoji="1" lang="en-US" altLang="zh-CN" baseline="0" dirty="0"/>
              <a:t>The </a:t>
            </a:r>
            <a:r>
              <a:rPr kumimoji="1" lang="en-US" altLang="zh-CN" baseline="0" dirty="0" err="1"/>
              <a:t>i_th</a:t>
            </a:r>
            <a:r>
              <a:rPr kumimoji="1" lang="en-US" altLang="zh-CN" baseline="0" dirty="0"/>
              <a:t> ride request is denoted by </a:t>
            </a:r>
            <a:r>
              <a:rPr kumimoji="1" lang="en-US" altLang="zh-CN" baseline="0" dirty="0" err="1"/>
              <a:t>r_i</a:t>
            </a:r>
            <a:r>
              <a:rPr kumimoji="1" lang="en-US" altLang="zh-CN" baseline="0" dirty="0"/>
              <a:t>, where </a:t>
            </a:r>
            <a:r>
              <a:rPr kumimoji="1" lang="en-US" altLang="zh-CN" baseline="0" dirty="0" err="1"/>
              <a:t>o,d</a:t>
            </a:r>
            <a:r>
              <a:rPr kumimoji="1" lang="en-US" altLang="zh-CN" baseline="0" dirty="0"/>
              <a:t> is the origin and destination of this passenger. t and e are the release time and deadline respectively.</a:t>
            </a:r>
          </a:p>
          <a:p>
            <a:r>
              <a:rPr kumimoji="1" lang="en-US" altLang="zh-CN" baseline="0" dirty="0"/>
              <a:t>The request must be </a:t>
            </a:r>
            <a:r>
              <a:rPr lang="en-US" altLang="zh-CN" i="0" dirty="0"/>
              <a:t>delivered</a:t>
            </a:r>
            <a:r>
              <a:rPr kumimoji="1" lang="en-US" altLang="zh-CN" baseline="0" dirty="0"/>
              <a:t> to destination before deadline. </a:t>
            </a:r>
          </a:p>
          <a:p>
            <a:endParaRPr kumimoji="1" lang="en-US" altLang="zh-CN" baseline="0" dirty="0"/>
          </a:p>
          <a:p>
            <a:r>
              <a:rPr kumimoji="1" lang="en-US" altLang="zh-CN" baseline="0" dirty="0"/>
              <a:t>Then the </a:t>
            </a:r>
            <a:r>
              <a:rPr kumimoji="1" lang="en-US" altLang="zh-CN" baseline="0" dirty="0" err="1"/>
              <a:t>j_th</a:t>
            </a:r>
            <a:r>
              <a:rPr kumimoji="1" lang="en-US" altLang="zh-CN" baseline="0" dirty="0"/>
              <a:t> taxi in the city is defined as </a:t>
            </a:r>
            <a:r>
              <a:rPr kumimoji="1" lang="en-US" altLang="zh-CN" baseline="0" dirty="0" err="1"/>
              <a:t>t_j</a:t>
            </a:r>
            <a:r>
              <a:rPr kumimoji="1" lang="en-US" altLang="zh-CN" baseline="0" dirty="0"/>
              <a:t>, with a location loc, a schedule s and a route R.</a:t>
            </a:r>
          </a:p>
          <a:p>
            <a:r>
              <a:rPr kumimoji="1" lang="en-US" altLang="zh-CN" baseline="0" dirty="0"/>
              <a:t>The schedule is a list of pick-up or drop-off locations of passengers.</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baseline="0" dirty="0"/>
              <a:t>The taxi route is generated according to taxi schedule, which </a:t>
            </a:r>
            <a:r>
              <a:rPr lang="en" altLang="zh-CN" dirty="0"/>
              <a:t>indicates the travel path for any two locations in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 altLang="zh-CN" baseline="0" dirty="0"/>
              <a:t>Schedule.</a:t>
            </a:r>
            <a:endParaRPr kumimoji="1" lang="en-US" altLang="zh-CN" baseline="0"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Taxis are distributed all over the city, and because of the popularity of mobility apps like uber and </a:t>
            </a:r>
            <a:r>
              <a:rPr kumimoji="1" lang="en-US" altLang="zh-CN" dirty="0" err="1"/>
              <a:t>didi</a:t>
            </a:r>
            <a:r>
              <a:rPr kumimoji="1" lang="en-US" altLang="zh-CN" dirty="0"/>
              <a:t>, passengers can submit their requests at anywhere and anytime if they want. Taxi ridesharing is highly dynamic, and this problem is NP-hard</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pPr>
              <a:defRPr/>
            </a:pPr>
            <a:fld id="{26C21120-7AC6-A44F-9145-CF6FE4F69ECE}" type="slidenum">
              <a:rPr lang="en-US" altLang="en-US" smtClean="0"/>
              <a:pPr>
                <a:defRPr/>
              </a:pPr>
              <a:t>4</a:t>
            </a:fld>
            <a:endParaRPr lang="en-US" altLang="en-US"/>
          </a:p>
        </p:txBody>
      </p:sp>
    </p:spTree>
    <p:extLst>
      <p:ext uri="{BB962C8B-B14F-4D97-AF65-F5344CB8AC3E}">
        <p14:creationId xmlns:p14="http://schemas.microsoft.com/office/powerpoint/2010/main" val="787305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Recently, there are some works about ridesharing have been published. They usually solve this problem in</a:t>
            </a:r>
            <a:r>
              <a:rPr kumimoji="1" lang="zh-CN" altLang="en-US" dirty="0"/>
              <a:t> </a:t>
            </a:r>
            <a:r>
              <a:rPr kumimoji="1" lang="en-US" altLang="zh-CN" dirty="0"/>
              <a:t>two steps, candidate taxis searching and ridesharing routing. Specifically</a:t>
            </a:r>
            <a:r>
              <a:rPr lang="en-US" altLang="zh-CN" sz="1200" b="0" i="0" kern="1200" dirty="0">
                <a:solidFill>
                  <a:schemeClr val="tx1"/>
                </a:solidFill>
                <a:effectLst/>
                <a:latin typeface="Arial" charset="0"/>
                <a:ea typeface="ＭＳ Ｐゴシック" pitchFamily="64" charset="-128"/>
                <a:cs typeface="+mn-cs"/>
              </a:rPr>
              <a:t>, for this example, when passengers r_1 submit his request, ridesharing system return</a:t>
            </a:r>
            <a:r>
              <a:rPr lang="zh-CN" altLang="en-US" sz="1200" b="0" i="0" kern="1200" dirty="0">
                <a:solidFill>
                  <a:schemeClr val="tx1"/>
                </a:solidFill>
                <a:effectLst/>
                <a:latin typeface="Arial" charset="0"/>
                <a:ea typeface="ＭＳ Ｐゴシック" pitchFamily="64" charset="-128"/>
                <a:cs typeface="+mn-cs"/>
              </a:rPr>
              <a:t> </a:t>
            </a:r>
            <a:r>
              <a:rPr lang="en-US" altLang="zh-CN" sz="1200" b="0" i="0" kern="1200" dirty="0">
                <a:solidFill>
                  <a:schemeClr val="tx1"/>
                </a:solidFill>
                <a:effectLst/>
                <a:latin typeface="Arial" charset="0"/>
                <a:ea typeface="ＭＳ Ｐゴシック" pitchFamily="64" charset="-128"/>
                <a:cs typeface="+mn-cs"/>
              </a:rPr>
              <a:t>taxi t_1 and t_2 as the candidate taxis to serve him, because these two taxis are in the </a:t>
            </a:r>
            <a:r>
              <a:rPr lang="en" altLang="zh-CN" dirty="0"/>
              <a:t>searching radius around his origin. And in the second step, ridesharing system traverse the candidate taxis to find a taxi with the minimal detour cost to serve r_1</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pPr>
              <a:defRPr/>
            </a:pPr>
            <a:fld id="{26C21120-7AC6-A44F-9145-CF6FE4F69ECE}" type="slidenum">
              <a:rPr lang="en-US" altLang="en-US" smtClean="0"/>
              <a:pPr>
                <a:defRPr/>
              </a:pPr>
              <a:t>5</a:t>
            </a:fld>
            <a:endParaRPr lang="en-US" altLang="en-US"/>
          </a:p>
        </p:txBody>
      </p:sp>
    </p:spTree>
    <p:extLst>
      <p:ext uri="{BB962C8B-B14F-4D97-AF65-F5344CB8AC3E}">
        <p14:creationId xmlns:p14="http://schemas.microsoft.com/office/powerpoint/2010/main" val="532138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These works may not work well in the </a:t>
            </a:r>
            <a:r>
              <a:rPr kumimoji="1" lang="en" altLang="zh-CN" dirty="0" err="1"/>
              <a:t>realworld</a:t>
            </a:r>
            <a:r>
              <a:rPr kumimoji="1" lang="en" altLang="zh-CN" dirty="0"/>
              <a:t>, because these works have some obvious limitations. For example, in the first step, r_1’s destination or travel direction is not taken into consideration. </a:t>
            </a:r>
          </a:p>
          <a:p>
            <a:r>
              <a:rPr kumimoji="1" lang="en" altLang="zh-CN" dirty="0"/>
              <a:t>Taxi t_1 and t_2’s traveling direction is quite different with r_1’s traveling direction, may involve unnecessary extensive computations.</a:t>
            </a:r>
          </a:p>
          <a:p>
            <a:r>
              <a:rPr kumimoji="1" lang="en" altLang="zh-CN" dirty="0"/>
              <a:t>But taxi t_3 can serve r_1 without detour cost, but t_3 is not in the candidate taxis of r_1.    </a:t>
            </a:r>
          </a:p>
          <a:p>
            <a:endParaRPr kumimoji="1" lang="en" altLang="zh-CN" dirty="0"/>
          </a:p>
          <a:p>
            <a:r>
              <a:rPr kumimoji="1" lang="en" altLang="zh-CN" dirty="0"/>
              <a:t>Besides that, since passenger r_2 who hail a taxi at roadside does not explicitly report his request, no taxi will serve r_2 according to all existing works.</a:t>
            </a:r>
          </a:p>
          <a:p>
            <a:endParaRPr kumimoji="1" lang="zh-CN" altLang="en-US" dirty="0"/>
          </a:p>
        </p:txBody>
      </p:sp>
      <p:sp>
        <p:nvSpPr>
          <p:cNvPr id="4" name="灯片编号占位符 3"/>
          <p:cNvSpPr>
            <a:spLocks noGrp="1"/>
          </p:cNvSpPr>
          <p:nvPr>
            <p:ph type="sldNum" sz="quarter" idx="5"/>
          </p:nvPr>
        </p:nvSpPr>
        <p:spPr/>
        <p:txBody>
          <a:bodyPr/>
          <a:lstStyle/>
          <a:p>
            <a:pPr>
              <a:defRPr/>
            </a:pPr>
            <a:fld id="{26C21120-7AC6-A44F-9145-CF6FE4F69ECE}" type="slidenum">
              <a:rPr lang="en-US" altLang="en-US" smtClean="0"/>
              <a:pPr>
                <a:defRPr/>
              </a:pPr>
              <a:t>6</a:t>
            </a:fld>
            <a:endParaRPr lang="en-US" altLang="en-US"/>
          </a:p>
        </p:txBody>
      </p:sp>
    </p:spTree>
    <p:extLst>
      <p:ext uri="{BB962C8B-B14F-4D97-AF65-F5344CB8AC3E}">
        <p14:creationId xmlns:p14="http://schemas.microsoft.com/office/powerpoint/2010/main" val="1514578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Finally, we define the mobility-aware taxi ridesharing problem.</a:t>
            </a:r>
          </a:p>
          <a:p>
            <a:endParaRPr kumimoji="1" lang="en" altLang="zh-CN" dirty="0"/>
          </a:p>
          <a:p>
            <a:r>
              <a:rPr kumimoji="1" lang="en" altLang="zh-CN" dirty="0"/>
              <a:t>Given both the online and offline ride requests in the city, and taxis.</a:t>
            </a:r>
          </a:p>
          <a:p>
            <a:endParaRPr kumimoji="1" lang="en" altLang="zh-CN" dirty="0"/>
          </a:p>
          <a:p>
            <a:r>
              <a:rPr kumimoji="1" lang="en" altLang="zh-CN" dirty="0"/>
              <a:t>Our goals are maximized the number of served ride requests while the total detour cost is minimized.</a:t>
            </a:r>
          </a:p>
          <a:p>
            <a:endParaRPr kumimoji="1" lang="en" altLang="zh-CN" dirty="0"/>
          </a:p>
          <a:p>
            <a:r>
              <a:rPr kumimoji="1" lang="en" altLang="zh-CN" dirty="0"/>
              <a:t>And at the same time, the arrangement between taxi and ride request should meet two constraints.</a:t>
            </a:r>
          </a:p>
          <a:p>
            <a:endParaRPr kumimoji="1" lang="zh-CN" altLang="en-US" dirty="0"/>
          </a:p>
        </p:txBody>
      </p:sp>
      <p:sp>
        <p:nvSpPr>
          <p:cNvPr id="4" name="灯片编号占位符 3"/>
          <p:cNvSpPr>
            <a:spLocks noGrp="1"/>
          </p:cNvSpPr>
          <p:nvPr>
            <p:ph type="sldNum" sz="quarter" idx="5"/>
          </p:nvPr>
        </p:nvSpPr>
        <p:spPr/>
        <p:txBody>
          <a:bodyPr/>
          <a:lstStyle/>
          <a:p>
            <a:pPr>
              <a:defRPr/>
            </a:pPr>
            <a:fld id="{26C21120-7AC6-A44F-9145-CF6FE4F69ECE}" type="slidenum">
              <a:rPr lang="en-US" altLang="en-US" smtClean="0"/>
              <a:pPr>
                <a:defRPr/>
              </a:pPr>
              <a:t>7</a:t>
            </a:fld>
            <a:endParaRPr lang="en-US" altLang="en-US"/>
          </a:p>
        </p:txBody>
      </p:sp>
    </p:spTree>
    <p:extLst>
      <p:ext uri="{BB962C8B-B14F-4D97-AF65-F5344CB8AC3E}">
        <p14:creationId xmlns:p14="http://schemas.microsoft.com/office/powerpoint/2010/main" val="1022370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Then I will introduce our solutions to solve mobility-aware taxi ridesharing problem</a:t>
            </a:r>
          </a:p>
          <a:p>
            <a:endParaRPr kumimoji="1" lang="en-US" altLang="zh-CN" dirty="0"/>
          </a:p>
          <a:p>
            <a:r>
              <a:rPr kumimoji="1" lang="en" altLang="zh-CN" dirty="0"/>
              <a:t>Our ridesharing system architecture is illustrated in this picture.</a:t>
            </a:r>
          </a:p>
          <a:p>
            <a:endParaRPr kumimoji="1" lang="en" altLang="zh-CN" dirty="0"/>
          </a:p>
          <a:p>
            <a:r>
              <a:rPr kumimoji="1" lang="en" altLang="zh-CN" dirty="0" err="1"/>
              <a:t>mT</a:t>
            </a:r>
            <a:r>
              <a:rPr kumimoji="1" lang="en" altLang="zh-CN" dirty="0"/>
              <a:t>-Share consists of two major modules, Taxi/Request Indexing and Passenger-Taxi Matching.</a:t>
            </a:r>
          </a:p>
          <a:p>
            <a:endParaRPr kumimoji="1" lang="en" altLang="zh-CN" dirty="0"/>
          </a:p>
          <a:p>
            <a:r>
              <a:rPr kumimoji="1" lang="en" altLang="zh-CN" dirty="0"/>
              <a:t>Specifically, the Taxi/Request Indexing module makes use of mobility patterns and map partitions to index and track the taxis and requests.</a:t>
            </a:r>
          </a:p>
          <a:p>
            <a:endParaRPr kumimoji="1" lang="en" altLang="zh-CN" dirty="0"/>
          </a:p>
          <a:p>
            <a:r>
              <a:rPr kumimoji="1" lang="en" altLang="zh-CN" dirty="0"/>
              <a:t>Built on such indexes, the Passenger-Taxi Matching module searches candidate taxis and determines the best taxi to serve a ride request.</a:t>
            </a:r>
          </a:p>
          <a:p>
            <a:r>
              <a:rPr kumimoji="1" lang="en" altLang="zh-CN" dirty="0"/>
              <a:t>Both basic routing and probabilistic routing are supported by our system, and probabilistic routing is specially devised to allow a taxi to meet suitable offline ride requests with high probability</a:t>
            </a:r>
          </a:p>
          <a:p>
            <a:endParaRPr kumimoji="1" lang="en"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 altLang="zh-CN" dirty="0"/>
              <a:t>Then I will introduce each part of </a:t>
            </a:r>
            <a:r>
              <a:rPr kumimoji="1" lang="en" altLang="zh-CN" dirty="0" err="1"/>
              <a:t>mT</a:t>
            </a:r>
            <a:r>
              <a:rPr kumimoji="1" lang="en" altLang="zh-CN" dirty="0"/>
              <a:t>-Share</a:t>
            </a:r>
          </a:p>
          <a:p>
            <a:endParaRPr kumimoji="1" lang="zh-CN" altLang="en-US" dirty="0"/>
          </a:p>
        </p:txBody>
      </p:sp>
      <p:sp>
        <p:nvSpPr>
          <p:cNvPr id="4" name="灯片编号占位符 3"/>
          <p:cNvSpPr>
            <a:spLocks noGrp="1"/>
          </p:cNvSpPr>
          <p:nvPr>
            <p:ph type="sldNum" sz="quarter" idx="5"/>
          </p:nvPr>
        </p:nvSpPr>
        <p:spPr/>
        <p:txBody>
          <a:bodyPr/>
          <a:lstStyle/>
          <a:p>
            <a:pPr>
              <a:defRPr/>
            </a:pPr>
            <a:fld id="{26C21120-7AC6-A44F-9145-CF6FE4F69ECE}" type="slidenum">
              <a:rPr lang="en-US" altLang="en-US" smtClean="0"/>
              <a:pPr>
                <a:defRPr/>
              </a:pPr>
              <a:t>8</a:t>
            </a:fld>
            <a:endParaRPr lang="en-US" altLang="en-US"/>
          </a:p>
        </p:txBody>
      </p:sp>
    </p:spTree>
    <p:extLst>
      <p:ext uri="{BB962C8B-B14F-4D97-AF65-F5344CB8AC3E}">
        <p14:creationId xmlns:p14="http://schemas.microsoft.com/office/powerpoint/2010/main" val="570217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//Different from existing works only using spatial grids of the road network to index taxis and requests.</a:t>
            </a:r>
          </a:p>
          <a:p>
            <a:r>
              <a:rPr kumimoji="1" lang="en" altLang="zh-CN" dirty="0"/>
              <a:t>//Our system makes use of both geographical locations and travel directions of taxis and requests for better //indexing</a:t>
            </a:r>
          </a:p>
          <a:p>
            <a:endParaRPr kumimoji="1" lang="en"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 altLang="zh-CN" dirty="0"/>
              <a:t>In Taxi/Request Indexing part, we first use a bipartite map partitioning to groups road network vertices into clusters.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 altLang="zh-CN" dirty="0"/>
              <a:t>In the first step Geo-clustering, we use k-means to group vertices based on their longitude and latitude, then we calculate the probability of ride requests traveling from each vertex to each clusters get from Geo-clustering, and then build a probability vector for each vertex, and then we use another k-means to group vertices based on their probability vector.</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 altLang="zh-CN" dirty="0"/>
              <a:t>For example, at this picture, after geo-clustering, we can get 4 groups of vertices, ride request start from vertex </a:t>
            </a:r>
            <a:r>
              <a:rPr kumimoji="1" lang="en" altLang="zh-CN" dirty="0" err="1"/>
              <a:t>v_i</a:t>
            </a:r>
            <a:r>
              <a:rPr kumimoji="1" lang="en" altLang="zh-CN" dirty="0"/>
              <a:t> in group 2, has the probability travel to group1,2,3,4 as 0.1,0.2,0.3,0.4 from historical taxi data. Then we use the K-means to group vertices again as </a:t>
            </a:r>
            <a:r>
              <a:rPr lang="en" altLang="zh-CN" dirty="0"/>
              <a:t>probability</a:t>
            </a:r>
            <a:r>
              <a:rPr kumimoji="1" lang="en" altLang="zh-CN" dirty="0"/>
              <a:t> vector as the feature of each vertex.</a:t>
            </a:r>
          </a:p>
          <a:p>
            <a:endParaRPr kumimoji="1" lang="en" altLang="zh-CN" dirty="0"/>
          </a:p>
          <a:p>
            <a:endParaRPr kumimoji="1" lang="en" altLang="zh-CN" dirty="0"/>
          </a:p>
          <a:p>
            <a:endParaRPr kumimoji="1" lang="zh-CN" altLang="en-US" dirty="0"/>
          </a:p>
        </p:txBody>
      </p:sp>
      <p:sp>
        <p:nvSpPr>
          <p:cNvPr id="4" name="灯片编号占位符 3"/>
          <p:cNvSpPr>
            <a:spLocks noGrp="1"/>
          </p:cNvSpPr>
          <p:nvPr>
            <p:ph type="sldNum" sz="quarter" idx="5"/>
          </p:nvPr>
        </p:nvSpPr>
        <p:spPr/>
        <p:txBody>
          <a:bodyPr/>
          <a:lstStyle/>
          <a:p>
            <a:pPr>
              <a:defRPr/>
            </a:pPr>
            <a:fld id="{26C21120-7AC6-A44F-9145-CF6FE4F69ECE}" type="slidenum">
              <a:rPr lang="en-US" altLang="en-US" smtClean="0"/>
              <a:pPr>
                <a:defRPr/>
              </a:pPr>
              <a:t>9</a:t>
            </a:fld>
            <a:endParaRPr lang="en-US" altLang="en-US"/>
          </a:p>
        </p:txBody>
      </p:sp>
    </p:spTree>
    <p:extLst>
      <p:ext uri="{BB962C8B-B14F-4D97-AF65-F5344CB8AC3E}">
        <p14:creationId xmlns:p14="http://schemas.microsoft.com/office/powerpoint/2010/main" val="147388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DA8812D-6447-0E49-AEAD-A0A8987EA54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174896C-91E1-8B41-AA69-DAF2D4CFEA68}"/>
              </a:ext>
            </a:extLst>
          </p:cNvPr>
          <p:cNvSpPr>
            <a:spLocks noGrp="1" noChangeArrowheads="1"/>
          </p:cNvSpPr>
          <p:nvPr>
            <p:ph type="ftr" sz="quarter" idx="11"/>
          </p:nvPr>
        </p:nvSpPr>
        <p:spPr>
          <a:ln/>
        </p:spPr>
        <p:txBody>
          <a:bodyPr/>
          <a:lstStyle>
            <a:lvl1pPr>
              <a:defRPr/>
            </a:lvl1pPr>
          </a:lstStyle>
          <a:p>
            <a:pPr>
              <a:defRPr/>
            </a:pPr>
            <a:r>
              <a:rPr lang="en-US"/>
              <a:t>‹#›</a:t>
            </a:r>
          </a:p>
        </p:txBody>
      </p:sp>
      <p:sp>
        <p:nvSpPr>
          <p:cNvPr id="6" name="Rectangle 6">
            <a:extLst>
              <a:ext uri="{FF2B5EF4-FFF2-40B4-BE49-F238E27FC236}">
                <a16:creationId xmlns:a16="http://schemas.microsoft.com/office/drawing/2014/main" id="{B9428D57-7E39-EB4E-A3AC-57C7C78423EB}"/>
              </a:ext>
            </a:extLst>
          </p:cNvPr>
          <p:cNvSpPr>
            <a:spLocks noGrp="1" noChangeArrowheads="1"/>
          </p:cNvSpPr>
          <p:nvPr>
            <p:ph type="sldNum" sz="quarter" idx="12"/>
          </p:nvPr>
        </p:nvSpPr>
        <p:spPr>
          <a:ln/>
        </p:spPr>
        <p:txBody>
          <a:bodyPr/>
          <a:lstStyle>
            <a:lvl1pPr>
              <a:defRPr/>
            </a:lvl1pPr>
          </a:lstStyle>
          <a:p>
            <a:pPr>
              <a:defRPr/>
            </a:pPr>
            <a:fld id="{32BFAD02-A7D3-304A-8F8D-DBAAEE89CC07}" type="slidenum">
              <a:rPr lang="en-US" altLang="en-US"/>
              <a:pPr>
                <a:defRPr/>
              </a:pPr>
              <a:t>‹#›</a:t>
            </a:fld>
            <a:endParaRPr lang="en-US" altLang="en-US"/>
          </a:p>
        </p:txBody>
      </p:sp>
    </p:spTree>
    <p:extLst>
      <p:ext uri="{BB962C8B-B14F-4D97-AF65-F5344CB8AC3E}">
        <p14:creationId xmlns:p14="http://schemas.microsoft.com/office/powerpoint/2010/main" val="10054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F420A9F-9806-3C43-98B3-FD851BEA968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F8E878F-77BD-6F40-A4C9-B47241F3F3E4}"/>
              </a:ext>
            </a:extLst>
          </p:cNvPr>
          <p:cNvSpPr>
            <a:spLocks noGrp="1" noChangeArrowheads="1"/>
          </p:cNvSpPr>
          <p:nvPr>
            <p:ph type="ftr" sz="quarter" idx="11"/>
          </p:nvPr>
        </p:nvSpPr>
        <p:spPr>
          <a:ln/>
        </p:spPr>
        <p:txBody>
          <a:bodyPr/>
          <a:lstStyle>
            <a:lvl1pPr>
              <a:defRPr/>
            </a:lvl1pPr>
          </a:lstStyle>
          <a:p>
            <a:pPr>
              <a:defRPr/>
            </a:pPr>
            <a:r>
              <a:rPr lang="en-US"/>
              <a:t>‹#›</a:t>
            </a:r>
          </a:p>
        </p:txBody>
      </p:sp>
      <p:sp>
        <p:nvSpPr>
          <p:cNvPr id="6" name="Rectangle 6">
            <a:extLst>
              <a:ext uri="{FF2B5EF4-FFF2-40B4-BE49-F238E27FC236}">
                <a16:creationId xmlns:a16="http://schemas.microsoft.com/office/drawing/2014/main" id="{9162F13D-F03A-704D-9C15-A6E31CE84A13}"/>
              </a:ext>
            </a:extLst>
          </p:cNvPr>
          <p:cNvSpPr>
            <a:spLocks noGrp="1" noChangeArrowheads="1"/>
          </p:cNvSpPr>
          <p:nvPr>
            <p:ph type="sldNum" sz="quarter" idx="12"/>
          </p:nvPr>
        </p:nvSpPr>
        <p:spPr>
          <a:ln/>
        </p:spPr>
        <p:txBody>
          <a:bodyPr/>
          <a:lstStyle>
            <a:lvl1pPr>
              <a:defRPr/>
            </a:lvl1pPr>
          </a:lstStyle>
          <a:p>
            <a:pPr>
              <a:defRPr/>
            </a:pPr>
            <a:fld id="{AD70294C-5272-2844-A101-F9C83A5EF228}" type="slidenum">
              <a:rPr lang="en-US" altLang="en-US"/>
              <a:pPr>
                <a:defRPr/>
              </a:pPr>
              <a:t>‹#›</a:t>
            </a:fld>
            <a:endParaRPr lang="en-US" altLang="en-US"/>
          </a:p>
        </p:txBody>
      </p:sp>
    </p:spTree>
    <p:extLst>
      <p:ext uri="{BB962C8B-B14F-4D97-AF65-F5344CB8AC3E}">
        <p14:creationId xmlns:p14="http://schemas.microsoft.com/office/powerpoint/2010/main" val="14043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9BF5972-CD32-8B4D-A013-0827B98B58F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C059CF6-2CFA-D24E-90F2-F18BC5763A52}"/>
              </a:ext>
            </a:extLst>
          </p:cNvPr>
          <p:cNvSpPr>
            <a:spLocks noGrp="1" noChangeArrowheads="1"/>
          </p:cNvSpPr>
          <p:nvPr>
            <p:ph type="ftr" sz="quarter" idx="11"/>
          </p:nvPr>
        </p:nvSpPr>
        <p:spPr>
          <a:ln/>
        </p:spPr>
        <p:txBody>
          <a:bodyPr/>
          <a:lstStyle>
            <a:lvl1pPr>
              <a:defRPr/>
            </a:lvl1pPr>
          </a:lstStyle>
          <a:p>
            <a:pPr>
              <a:defRPr/>
            </a:pPr>
            <a:r>
              <a:rPr lang="en-US"/>
              <a:t>‹#›</a:t>
            </a:r>
          </a:p>
        </p:txBody>
      </p:sp>
      <p:sp>
        <p:nvSpPr>
          <p:cNvPr id="6" name="Rectangle 6">
            <a:extLst>
              <a:ext uri="{FF2B5EF4-FFF2-40B4-BE49-F238E27FC236}">
                <a16:creationId xmlns:a16="http://schemas.microsoft.com/office/drawing/2014/main" id="{6DCB886E-DF88-8E43-8C9D-4A21157414F3}"/>
              </a:ext>
            </a:extLst>
          </p:cNvPr>
          <p:cNvSpPr>
            <a:spLocks noGrp="1" noChangeArrowheads="1"/>
          </p:cNvSpPr>
          <p:nvPr>
            <p:ph type="sldNum" sz="quarter" idx="12"/>
          </p:nvPr>
        </p:nvSpPr>
        <p:spPr>
          <a:ln/>
        </p:spPr>
        <p:txBody>
          <a:bodyPr/>
          <a:lstStyle>
            <a:lvl1pPr>
              <a:defRPr/>
            </a:lvl1pPr>
          </a:lstStyle>
          <a:p>
            <a:pPr>
              <a:defRPr/>
            </a:pPr>
            <a:fld id="{AD463669-910A-2B46-AC5F-718EFF0B2ABB}" type="slidenum">
              <a:rPr lang="en-US" altLang="en-US"/>
              <a:pPr>
                <a:defRPr/>
              </a:pPr>
              <a:t>‹#›</a:t>
            </a:fld>
            <a:endParaRPr lang="en-US" altLang="en-US"/>
          </a:p>
        </p:txBody>
      </p:sp>
    </p:spTree>
    <p:extLst>
      <p:ext uri="{BB962C8B-B14F-4D97-AF65-F5344CB8AC3E}">
        <p14:creationId xmlns:p14="http://schemas.microsoft.com/office/powerpoint/2010/main" val="1870818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685800" y="1752600"/>
            <a:ext cx="7772400" cy="4343400"/>
          </a:xfrm>
        </p:spPr>
        <p:txBody>
          <a:bodyPr/>
          <a:lstStyle>
            <a:lvl1pPr marL="514350" indent="-514350">
              <a:buFont typeface="Wingdings" panose="05000000000000000000" pitchFamily="2" charset="2"/>
              <a:buChar char="n"/>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6E0A7DC4-D4AA-5244-8AEF-E301C67B79C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793D2C8-4B00-FF48-826C-F8564A276CC8}"/>
              </a:ext>
            </a:extLst>
          </p:cNvPr>
          <p:cNvSpPr>
            <a:spLocks noGrp="1" noChangeArrowheads="1"/>
          </p:cNvSpPr>
          <p:nvPr>
            <p:ph type="sldNum" sz="quarter" idx="12"/>
          </p:nvPr>
        </p:nvSpPr>
        <p:spPr>
          <a:xfrm>
            <a:off x="8039100" y="6400800"/>
            <a:ext cx="838200" cy="457200"/>
          </a:xfrm>
          <a:ln/>
        </p:spPr>
        <p:txBody>
          <a:bodyPr/>
          <a:lstStyle>
            <a:lvl1pPr>
              <a:defRPr sz="1600" b="1">
                <a:solidFill>
                  <a:schemeClr val="bg1">
                    <a:lumMod val="50000"/>
                  </a:schemeClr>
                </a:solidFill>
                <a:latin typeface="Times New Roman" panose="02020603050405020304" pitchFamily="18" charset="0"/>
                <a:cs typeface="Times New Roman" panose="02020603050405020304" pitchFamily="18" charset="0"/>
              </a:defRPr>
            </a:lvl1pPr>
          </a:lstStyle>
          <a:p>
            <a:pPr>
              <a:defRPr/>
            </a:pPr>
            <a:r>
              <a:rPr lang="en-US" altLang="en-US" dirty="0"/>
              <a:t>-</a:t>
            </a:r>
            <a:fld id="{C2E451F4-17C4-E745-B371-CBE95B3AAF96}" type="slidenum">
              <a:rPr lang="en-US" altLang="en-US" smtClean="0"/>
              <a:pPr>
                <a:defRPr/>
              </a:pPr>
              <a:t>‹#›</a:t>
            </a:fld>
            <a:r>
              <a:rPr lang="en-US" altLang="en-US" dirty="0"/>
              <a:t>-</a:t>
            </a:r>
          </a:p>
        </p:txBody>
      </p:sp>
      <p:pic>
        <p:nvPicPr>
          <p:cNvPr id="7" name="图片 1">
            <a:extLst>
              <a:ext uri="{FF2B5EF4-FFF2-40B4-BE49-F238E27FC236}">
                <a16:creationId xmlns:a16="http://schemas.microsoft.com/office/drawing/2014/main" id="{C96DC614-F5D0-E64B-9933-7BCBE947BE78}"/>
              </a:ext>
            </a:extLst>
          </p:cNvPr>
          <p:cNvPicPr>
            <a:picLocks noChangeAspect="1" noChangeArrowheads="1"/>
          </p:cNvPicPr>
          <p:nvPr userDrawn="1"/>
        </p:nvPicPr>
        <p:blipFill>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rcRect l="5154" t="36084" r="64948" b="36079"/>
          <a:stretch>
            <a:fillRect/>
          </a:stretch>
        </p:blipFill>
        <p:spPr bwMode="auto">
          <a:xfrm>
            <a:off x="86007" y="-4862"/>
            <a:ext cx="991018" cy="924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1371" t="10971" r="68457" b="9625"/>
          <a:stretch/>
        </p:blipFill>
        <p:spPr>
          <a:xfrm>
            <a:off x="7452320" y="116632"/>
            <a:ext cx="1584177" cy="720080"/>
          </a:xfrm>
          <a:prstGeom prst="rect">
            <a:avLst/>
          </a:prstGeom>
        </p:spPr>
      </p:pic>
    </p:spTree>
    <p:extLst>
      <p:ext uri="{BB962C8B-B14F-4D97-AF65-F5344CB8AC3E}">
        <p14:creationId xmlns:p14="http://schemas.microsoft.com/office/powerpoint/2010/main" val="237862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BB3B277-D8E5-AB49-BE53-746A0754855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3F746E6-0BE3-7244-9E6C-0EF280A791C2}"/>
              </a:ext>
            </a:extLst>
          </p:cNvPr>
          <p:cNvSpPr>
            <a:spLocks noGrp="1" noChangeArrowheads="1"/>
          </p:cNvSpPr>
          <p:nvPr>
            <p:ph type="ftr" sz="quarter" idx="11"/>
          </p:nvPr>
        </p:nvSpPr>
        <p:spPr>
          <a:ln/>
        </p:spPr>
        <p:txBody>
          <a:bodyPr/>
          <a:lstStyle>
            <a:lvl1pPr>
              <a:defRPr/>
            </a:lvl1pPr>
          </a:lstStyle>
          <a:p>
            <a:pPr>
              <a:defRPr/>
            </a:pPr>
            <a:r>
              <a:rPr lang="en-US"/>
              <a:t>‹#›</a:t>
            </a:r>
          </a:p>
        </p:txBody>
      </p:sp>
      <p:sp>
        <p:nvSpPr>
          <p:cNvPr id="6" name="Rectangle 6">
            <a:extLst>
              <a:ext uri="{FF2B5EF4-FFF2-40B4-BE49-F238E27FC236}">
                <a16:creationId xmlns:a16="http://schemas.microsoft.com/office/drawing/2014/main" id="{00DDBE6E-0468-0143-AA7E-64FD767213CC}"/>
              </a:ext>
            </a:extLst>
          </p:cNvPr>
          <p:cNvSpPr>
            <a:spLocks noGrp="1" noChangeArrowheads="1"/>
          </p:cNvSpPr>
          <p:nvPr>
            <p:ph type="sldNum" sz="quarter" idx="12"/>
          </p:nvPr>
        </p:nvSpPr>
        <p:spPr>
          <a:ln/>
        </p:spPr>
        <p:txBody>
          <a:bodyPr/>
          <a:lstStyle>
            <a:lvl1pPr>
              <a:defRPr/>
            </a:lvl1pPr>
          </a:lstStyle>
          <a:p>
            <a:pPr>
              <a:defRPr/>
            </a:pPr>
            <a:fld id="{5D3C1283-BB24-B241-9A11-9C3219037A21}" type="slidenum">
              <a:rPr lang="en-US" altLang="en-US"/>
              <a:pPr>
                <a:defRPr/>
              </a:pPr>
              <a:t>‹#›</a:t>
            </a:fld>
            <a:endParaRPr lang="en-US" altLang="en-US"/>
          </a:p>
        </p:txBody>
      </p:sp>
    </p:spTree>
    <p:extLst>
      <p:ext uri="{BB962C8B-B14F-4D97-AF65-F5344CB8AC3E}">
        <p14:creationId xmlns:p14="http://schemas.microsoft.com/office/powerpoint/2010/main" val="28855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964AA6D-B705-F645-BD4A-2840C7CFA0B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0717195-CD9B-D64D-ADF2-5CCECB488BD8}"/>
              </a:ext>
            </a:extLst>
          </p:cNvPr>
          <p:cNvSpPr>
            <a:spLocks noGrp="1" noChangeArrowheads="1"/>
          </p:cNvSpPr>
          <p:nvPr>
            <p:ph type="ftr" sz="quarter" idx="11"/>
          </p:nvPr>
        </p:nvSpPr>
        <p:spPr>
          <a:ln/>
        </p:spPr>
        <p:txBody>
          <a:bodyPr/>
          <a:lstStyle>
            <a:lvl1pPr>
              <a:defRPr/>
            </a:lvl1pPr>
          </a:lstStyle>
          <a:p>
            <a:pPr>
              <a:defRPr/>
            </a:pPr>
            <a:r>
              <a:rPr lang="en-US"/>
              <a:t>‹#›</a:t>
            </a:r>
          </a:p>
        </p:txBody>
      </p:sp>
      <p:sp>
        <p:nvSpPr>
          <p:cNvPr id="7" name="Rectangle 6">
            <a:extLst>
              <a:ext uri="{FF2B5EF4-FFF2-40B4-BE49-F238E27FC236}">
                <a16:creationId xmlns:a16="http://schemas.microsoft.com/office/drawing/2014/main" id="{483FBDCF-BC9C-654B-AB04-71700507AC61}"/>
              </a:ext>
            </a:extLst>
          </p:cNvPr>
          <p:cNvSpPr>
            <a:spLocks noGrp="1" noChangeArrowheads="1"/>
          </p:cNvSpPr>
          <p:nvPr>
            <p:ph type="sldNum" sz="quarter" idx="12"/>
          </p:nvPr>
        </p:nvSpPr>
        <p:spPr>
          <a:ln/>
        </p:spPr>
        <p:txBody>
          <a:bodyPr/>
          <a:lstStyle>
            <a:lvl1pPr>
              <a:defRPr/>
            </a:lvl1pPr>
          </a:lstStyle>
          <a:p>
            <a:pPr>
              <a:defRPr/>
            </a:pPr>
            <a:fld id="{6856505E-00FF-EB4C-8735-505FC5B746EB}" type="slidenum">
              <a:rPr lang="en-US" altLang="en-US"/>
              <a:pPr>
                <a:defRPr/>
              </a:pPr>
              <a:t>‹#›</a:t>
            </a:fld>
            <a:endParaRPr lang="en-US" altLang="en-US"/>
          </a:p>
        </p:txBody>
      </p:sp>
    </p:spTree>
    <p:extLst>
      <p:ext uri="{BB962C8B-B14F-4D97-AF65-F5344CB8AC3E}">
        <p14:creationId xmlns:p14="http://schemas.microsoft.com/office/powerpoint/2010/main" val="338666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E3237FA-C123-4D44-8633-897944C38E0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7BBE91E-A5ED-E849-A637-BF45F0FCD85F}"/>
              </a:ext>
            </a:extLst>
          </p:cNvPr>
          <p:cNvSpPr>
            <a:spLocks noGrp="1" noChangeArrowheads="1"/>
          </p:cNvSpPr>
          <p:nvPr>
            <p:ph type="ftr" sz="quarter" idx="11"/>
          </p:nvPr>
        </p:nvSpPr>
        <p:spPr>
          <a:ln/>
        </p:spPr>
        <p:txBody>
          <a:bodyPr/>
          <a:lstStyle>
            <a:lvl1pPr>
              <a:defRPr/>
            </a:lvl1pPr>
          </a:lstStyle>
          <a:p>
            <a:pPr>
              <a:defRPr/>
            </a:pPr>
            <a:r>
              <a:rPr lang="en-US"/>
              <a:t>‹#›</a:t>
            </a:r>
          </a:p>
        </p:txBody>
      </p:sp>
      <p:sp>
        <p:nvSpPr>
          <p:cNvPr id="9" name="Rectangle 6">
            <a:extLst>
              <a:ext uri="{FF2B5EF4-FFF2-40B4-BE49-F238E27FC236}">
                <a16:creationId xmlns:a16="http://schemas.microsoft.com/office/drawing/2014/main" id="{F5C0F7C5-4D01-1342-BF93-E88723BAC528}"/>
              </a:ext>
            </a:extLst>
          </p:cNvPr>
          <p:cNvSpPr>
            <a:spLocks noGrp="1" noChangeArrowheads="1"/>
          </p:cNvSpPr>
          <p:nvPr>
            <p:ph type="sldNum" sz="quarter" idx="12"/>
          </p:nvPr>
        </p:nvSpPr>
        <p:spPr>
          <a:ln/>
        </p:spPr>
        <p:txBody>
          <a:bodyPr/>
          <a:lstStyle>
            <a:lvl1pPr>
              <a:defRPr/>
            </a:lvl1pPr>
          </a:lstStyle>
          <a:p>
            <a:pPr>
              <a:defRPr/>
            </a:pPr>
            <a:fld id="{668F7628-44B7-134C-8C93-651BB15BC39E}" type="slidenum">
              <a:rPr lang="en-US" altLang="en-US"/>
              <a:pPr>
                <a:defRPr/>
              </a:pPr>
              <a:t>‹#›</a:t>
            </a:fld>
            <a:endParaRPr lang="en-US" altLang="en-US"/>
          </a:p>
        </p:txBody>
      </p:sp>
    </p:spTree>
    <p:extLst>
      <p:ext uri="{BB962C8B-B14F-4D97-AF65-F5344CB8AC3E}">
        <p14:creationId xmlns:p14="http://schemas.microsoft.com/office/powerpoint/2010/main" val="399996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FA27C99-359E-0A44-B8B6-08B9E7CFD0F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E213AD4-F992-B541-A186-571BEB5A64B6}"/>
              </a:ext>
            </a:extLst>
          </p:cNvPr>
          <p:cNvSpPr>
            <a:spLocks noGrp="1" noChangeArrowheads="1"/>
          </p:cNvSpPr>
          <p:nvPr>
            <p:ph type="ftr" sz="quarter" idx="11"/>
          </p:nvPr>
        </p:nvSpPr>
        <p:spPr>
          <a:ln/>
        </p:spPr>
        <p:txBody>
          <a:bodyPr/>
          <a:lstStyle>
            <a:lvl1pPr>
              <a:defRPr/>
            </a:lvl1pPr>
          </a:lstStyle>
          <a:p>
            <a:pPr>
              <a:defRPr/>
            </a:pPr>
            <a:r>
              <a:rPr lang="en-US"/>
              <a:t>‹#›</a:t>
            </a:r>
          </a:p>
        </p:txBody>
      </p:sp>
      <p:sp>
        <p:nvSpPr>
          <p:cNvPr id="5" name="Rectangle 6">
            <a:extLst>
              <a:ext uri="{FF2B5EF4-FFF2-40B4-BE49-F238E27FC236}">
                <a16:creationId xmlns:a16="http://schemas.microsoft.com/office/drawing/2014/main" id="{224F7334-32B8-134A-9CB6-945D8611F388}"/>
              </a:ext>
            </a:extLst>
          </p:cNvPr>
          <p:cNvSpPr>
            <a:spLocks noGrp="1" noChangeArrowheads="1"/>
          </p:cNvSpPr>
          <p:nvPr>
            <p:ph type="sldNum" sz="quarter" idx="12"/>
          </p:nvPr>
        </p:nvSpPr>
        <p:spPr>
          <a:ln/>
        </p:spPr>
        <p:txBody>
          <a:bodyPr/>
          <a:lstStyle>
            <a:lvl1pPr>
              <a:defRPr/>
            </a:lvl1pPr>
          </a:lstStyle>
          <a:p>
            <a:pPr>
              <a:defRPr/>
            </a:pPr>
            <a:fld id="{94493004-15E8-CE4E-B4D2-AE6620000CE8}" type="slidenum">
              <a:rPr lang="en-US" altLang="en-US"/>
              <a:pPr>
                <a:defRPr/>
              </a:pPr>
              <a:t>‹#›</a:t>
            </a:fld>
            <a:endParaRPr lang="en-US" altLang="en-US"/>
          </a:p>
        </p:txBody>
      </p:sp>
    </p:spTree>
    <p:extLst>
      <p:ext uri="{BB962C8B-B14F-4D97-AF65-F5344CB8AC3E}">
        <p14:creationId xmlns:p14="http://schemas.microsoft.com/office/powerpoint/2010/main" val="35162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45BAF2C-DC2B-AB49-B141-B991398FA2C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1235A8B-2952-F84A-8D93-F8D4BF71E9E0}"/>
              </a:ext>
            </a:extLst>
          </p:cNvPr>
          <p:cNvSpPr>
            <a:spLocks noGrp="1" noChangeArrowheads="1"/>
          </p:cNvSpPr>
          <p:nvPr>
            <p:ph type="ftr" sz="quarter" idx="11"/>
          </p:nvPr>
        </p:nvSpPr>
        <p:spPr>
          <a:ln/>
        </p:spPr>
        <p:txBody>
          <a:bodyPr/>
          <a:lstStyle>
            <a:lvl1pPr>
              <a:defRPr/>
            </a:lvl1pPr>
          </a:lstStyle>
          <a:p>
            <a:pPr>
              <a:defRPr/>
            </a:pPr>
            <a:r>
              <a:rPr lang="en-US"/>
              <a:t>‹#›</a:t>
            </a:r>
          </a:p>
        </p:txBody>
      </p:sp>
      <p:sp>
        <p:nvSpPr>
          <p:cNvPr id="4" name="Rectangle 6">
            <a:extLst>
              <a:ext uri="{FF2B5EF4-FFF2-40B4-BE49-F238E27FC236}">
                <a16:creationId xmlns:a16="http://schemas.microsoft.com/office/drawing/2014/main" id="{108E1394-2E23-F64D-8F60-FB26B224E024}"/>
              </a:ext>
            </a:extLst>
          </p:cNvPr>
          <p:cNvSpPr>
            <a:spLocks noGrp="1" noChangeArrowheads="1"/>
          </p:cNvSpPr>
          <p:nvPr>
            <p:ph type="sldNum" sz="quarter" idx="12"/>
          </p:nvPr>
        </p:nvSpPr>
        <p:spPr>
          <a:ln/>
        </p:spPr>
        <p:txBody>
          <a:bodyPr/>
          <a:lstStyle>
            <a:lvl1pPr>
              <a:defRPr/>
            </a:lvl1pPr>
          </a:lstStyle>
          <a:p>
            <a:pPr>
              <a:defRPr/>
            </a:pPr>
            <a:fld id="{A5B7A139-9891-0048-9772-8D260951D50F}" type="slidenum">
              <a:rPr lang="en-US" altLang="en-US"/>
              <a:pPr>
                <a:defRPr/>
              </a:pPr>
              <a:t>‹#›</a:t>
            </a:fld>
            <a:endParaRPr lang="en-US" altLang="en-US"/>
          </a:p>
        </p:txBody>
      </p:sp>
    </p:spTree>
    <p:extLst>
      <p:ext uri="{BB962C8B-B14F-4D97-AF65-F5344CB8AC3E}">
        <p14:creationId xmlns:p14="http://schemas.microsoft.com/office/powerpoint/2010/main" val="1689511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474CABD-5B1E-A14A-A9F2-6029CC5B4C1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535F92B-2DC1-974A-91FA-B975A0AFEC9D}"/>
              </a:ext>
            </a:extLst>
          </p:cNvPr>
          <p:cNvSpPr>
            <a:spLocks noGrp="1" noChangeArrowheads="1"/>
          </p:cNvSpPr>
          <p:nvPr>
            <p:ph type="ftr" sz="quarter" idx="11"/>
          </p:nvPr>
        </p:nvSpPr>
        <p:spPr>
          <a:ln/>
        </p:spPr>
        <p:txBody>
          <a:bodyPr/>
          <a:lstStyle>
            <a:lvl1pPr>
              <a:defRPr/>
            </a:lvl1pPr>
          </a:lstStyle>
          <a:p>
            <a:pPr>
              <a:defRPr/>
            </a:pPr>
            <a:r>
              <a:rPr lang="en-US"/>
              <a:t>‹#›</a:t>
            </a:r>
          </a:p>
        </p:txBody>
      </p:sp>
      <p:sp>
        <p:nvSpPr>
          <p:cNvPr id="7" name="Rectangle 6">
            <a:extLst>
              <a:ext uri="{FF2B5EF4-FFF2-40B4-BE49-F238E27FC236}">
                <a16:creationId xmlns:a16="http://schemas.microsoft.com/office/drawing/2014/main" id="{7A2DAAB5-1DAD-2442-AF1E-96174F635D3A}"/>
              </a:ext>
            </a:extLst>
          </p:cNvPr>
          <p:cNvSpPr>
            <a:spLocks noGrp="1" noChangeArrowheads="1"/>
          </p:cNvSpPr>
          <p:nvPr>
            <p:ph type="sldNum" sz="quarter" idx="12"/>
          </p:nvPr>
        </p:nvSpPr>
        <p:spPr>
          <a:ln/>
        </p:spPr>
        <p:txBody>
          <a:bodyPr/>
          <a:lstStyle>
            <a:lvl1pPr>
              <a:defRPr/>
            </a:lvl1pPr>
          </a:lstStyle>
          <a:p>
            <a:pPr>
              <a:defRPr/>
            </a:pPr>
            <a:fld id="{BAE848FC-6F22-E44F-A974-AF53E0E29017}" type="slidenum">
              <a:rPr lang="en-US" altLang="en-US"/>
              <a:pPr>
                <a:defRPr/>
              </a:pPr>
              <a:t>‹#›</a:t>
            </a:fld>
            <a:endParaRPr lang="en-US" altLang="en-US"/>
          </a:p>
        </p:txBody>
      </p:sp>
    </p:spTree>
    <p:extLst>
      <p:ext uri="{BB962C8B-B14F-4D97-AF65-F5344CB8AC3E}">
        <p14:creationId xmlns:p14="http://schemas.microsoft.com/office/powerpoint/2010/main" val="331569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42A3D50-620B-8F48-A038-DB2B64B64C9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7854F9C-0DD1-F542-80AB-DE73CE913CC3}"/>
              </a:ext>
            </a:extLst>
          </p:cNvPr>
          <p:cNvSpPr>
            <a:spLocks noGrp="1" noChangeArrowheads="1"/>
          </p:cNvSpPr>
          <p:nvPr>
            <p:ph type="ftr" sz="quarter" idx="11"/>
          </p:nvPr>
        </p:nvSpPr>
        <p:spPr>
          <a:ln/>
        </p:spPr>
        <p:txBody>
          <a:bodyPr/>
          <a:lstStyle>
            <a:lvl1pPr>
              <a:defRPr/>
            </a:lvl1pPr>
          </a:lstStyle>
          <a:p>
            <a:pPr>
              <a:defRPr/>
            </a:pPr>
            <a:r>
              <a:rPr lang="en-US"/>
              <a:t>‹#›</a:t>
            </a:r>
          </a:p>
        </p:txBody>
      </p:sp>
      <p:sp>
        <p:nvSpPr>
          <p:cNvPr id="7" name="Rectangle 6">
            <a:extLst>
              <a:ext uri="{FF2B5EF4-FFF2-40B4-BE49-F238E27FC236}">
                <a16:creationId xmlns:a16="http://schemas.microsoft.com/office/drawing/2014/main" id="{9CC8874A-81D2-1249-8882-F9D6F0232CE3}"/>
              </a:ext>
            </a:extLst>
          </p:cNvPr>
          <p:cNvSpPr>
            <a:spLocks noGrp="1" noChangeArrowheads="1"/>
          </p:cNvSpPr>
          <p:nvPr>
            <p:ph type="sldNum" sz="quarter" idx="12"/>
          </p:nvPr>
        </p:nvSpPr>
        <p:spPr>
          <a:ln/>
        </p:spPr>
        <p:txBody>
          <a:bodyPr/>
          <a:lstStyle>
            <a:lvl1pPr>
              <a:defRPr/>
            </a:lvl1pPr>
          </a:lstStyle>
          <a:p>
            <a:pPr>
              <a:defRPr/>
            </a:pPr>
            <a:fld id="{9522B594-7AE0-C644-B6DB-A5E2C73A5EA2}" type="slidenum">
              <a:rPr lang="en-US" altLang="en-US"/>
              <a:pPr>
                <a:defRPr/>
              </a:pPr>
              <a:t>‹#›</a:t>
            </a:fld>
            <a:endParaRPr lang="en-US" altLang="en-US"/>
          </a:p>
        </p:txBody>
      </p:sp>
    </p:spTree>
    <p:extLst>
      <p:ext uri="{BB962C8B-B14F-4D97-AF65-F5344CB8AC3E}">
        <p14:creationId xmlns:p14="http://schemas.microsoft.com/office/powerpoint/2010/main" val="33812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C72DDD4-DE7A-6C4A-A52B-BB2E0110C689}"/>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E7CCDCC-3F9E-4046-BCB9-081D5BCCB95E}"/>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E147AD-A9DF-3044-AFBF-99C512AE1794}"/>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baseline="0">
                <a:latin typeface="+mn-lt"/>
                <a:ea typeface="ＭＳ Ｐゴシック" pitchFamily="64" charset="-128"/>
                <a:cs typeface="+mn-cs"/>
              </a:defRPr>
            </a:lvl1pPr>
          </a:lstStyle>
          <a:p>
            <a:pPr>
              <a:defRPr/>
            </a:pPr>
            <a:endParaRPr lang="en-US"/>
          </a:p>
        </p:txBody>
      </p:sp>
      <p:sp>
        <p:nvSpPr>
          <p:cNvPr id="1029" name="Rectangle 5">
            <a:extLst>
              <a:ext uri="{FF2B5EF4-FFF2-40B4-BE49-F238E27FC236}">
                <a16:creationId xmlns:a16="http://schemas.microsoft.com/office/drawing/2014/main" id="{C9A65ACC-5294-B147-8C8E-DEA74AC9D162}"/>
              </a:ext>
            </a:extLst>
          </p:cNvPr>
          <p:cNvSpPr>
            <a:spLocks noGrp="1" noChangeArrowheads="1"/>
          </p:cNvSpPr>
          <p:nvPr>
            <p:ph type="ftr" sz="quarter" idx="3"/>
          </p:nvPr>
        </p:nvSpPr>
        <p:spPr bwMode="auto">
          <a:xfrm>
            <a:off x="2667000" y="6248400"/>
            <a:ext cx="3352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baseline="0">
                <a:latin typeface="+mn-lt"/>
                <a:ea typeface="ＭＳ Ｐゴシック" pitchFamily="64" charset="-128"/>
                <a:cs typeface="+mn-cs"/>
              </a:defRPr>
            </a:lvl1pPr>
          </a:lstStyle>
          <a:p>
            <a:pPr>
              <a:defRPr/>
            </a:pPr>
            <a:fld id="{E74BAB4C-DCE3-4C77-85DB-596780F70152}" type="slidenum">
              <a:rPr lang="en-US" smtClean="0"/>
              <a:pPr>
                <a:defRPr/>
              </a:pPr>
              <a:t>‹#›</a:t>
            </a:fld>
            <a:endParaRPr lang="en-US" dirty="0"/>
          </a:p>
        </p:txBody>
      </p:sp>
      <p:sp>
        <p:nvSpPr>
          <p:cNvPr id="1030" name="Rectangle 6">
            <a:extLst>
              <a:ext uri="{FF2B5EF4-FFF2-40B4-BE49-F238E27FC236}">
                <a16:creationId xmlns:a16="http://schemas.microsoft.com/office/drawing/2014/main" id="{50A00A63-3602-434C-8AEC-65B96290D46E}"/>
              </a:ext>
            </a:extLst>
          </p:cNvPr>
          <p:cNvSpPr>
            <a:spLocks noGrp="1" noChangeArrowheads="1"/>
          </p:cNvSpPr>
          <p:nvPr>
            <p:ph type="sldNum" sz="quarter" idx="4"/>
          </p:nvPr>
        </p:nvSpPr>
        <p:spPr bwMode="auto">
          <a:xfrm>
            <a:off x="6019800" y="6248400"/>
            <a:ext cx="838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baseline="0">
                <a:latin typeface="Helvetica Neue Light"/>
                <a:cs typeface="Arial" panose="020B0604020202020204" pitchFamily="34" charset="0"/>
              </a:defRPr>
            </a:lvl1pPr>
          </a:lstStyle>
          <a:p>
            <a:pPr>
              <a:defRPr/>
            </a:pPr>
            <a:fld id="{F912E86A-D754-E944-94B8-2EDD5151D43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Helvetica Neue" pitchFamily="64" charset="0"/>
          <a:ea typeface="ＭＳ Ｐゴシック" pitchFamily="64" charset="-128"/>
        </a:defRPr>
      </a:lvl2pPr>
      <a:lvl3pPr algn="l" rtl="0" eaLnBrk="0" fontAlgn="base" hangingPunct="0">
        <a:spcBef>
          <a:spcPct val="0"/>
        </a:spcBef>
        <a:spcAft>
          <a:spcPct val="0"/>
        </a:spcAft>
        <a:defRPr sz="3200" b="1">
          <a:solidFill>
            <a:schemeClr val="tx2"/>
          </a:solidFill>
          <a:latin typeface="Helvetica Neue" pitchFamily="64" charset="0"/>
          <a:ea typeface="ＭＳ Ｐゴシック" pitchFamily="64" charset="-128"/>
        </a:defRPr>
      </a:lvl3pPr>
      <a:lvl4pPr algn="l" rtl="0" eaLnBrk="0" fontAlgn="base" hangingPunct="0">
        <a:spcBef>
          <a:spcPct val="0"/>
        </a:spcBef>
        <a:spcAft>
          <a:spcPct val="0"/>
        </a:spcAft>
        <a:defRPr sz="3200" b="1">
          <a:solidFill>
            <a:schemeClr val="tx2"/>
          </a:solidFill>
          <a:latin typeface="Helvetica Neue" pitchFamily="64" charset="0"/>
          <a:ea typeface="ＭＳ Ｐゴシック" pitchFamily="64" charset="-128"/>
        </a:defRPr>
      </a:lvl4pPr>
      <a:lvl5pPr algn="l" rtl="0" eaLnBrk="0" fontAlgn="base" hangingPunct="0">
        <a:spcBef>
          <a:spcPct val="0"/>
        </a:spcBef>
        <a:spcAft>
          <a:spcPct val="0"/>
        </a:spcAft>
        <a:defRPr sz="3200" b="1">
          <a:solidFill>
            <a:schemeClr val="tx2"/>
          </a:solidFill>
          <a:latin typeface="Helvetica Neue" pitchFamily="64" charset="0"/>
          <a:ea typeface="ＭＳ Ｐゴシック" pitchFamily="64" charset="-128"/>
        </a:defRPr>
      </a:lvl5pPr>
      <a:lvl6pPr marL="4572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6pPr>
      <a:lvl7pPr marL="9144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7pPr>
      <a:lvl8pPr marL="13716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8pPr>
      <a:lvl9pPr marL="18288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BB806-331C-7B49-AFA9-F71A7ADA3984}"/>
              </a:ext>
            </a:extLst>
          </p:cNvPr>
          <p:cNvSpPr>
            <a:spLocks noGrp="1"/>
          </p:cNvSpPr>
          <p:nvPr>
            <p:ph type="ctrTitle"/>
          </p:nvPr>
        </p:nvSpPr>
        <p:spPr>
          <a:xfrm>
            <a:off x="539552" y="1727192"/>
            <a:ext cx="8208912" cy="1470025"/>
          </a:xfrm>
        </p:spPr>
        <p:txBody>
          <a:bodyPr/>
          <a:lstStyle/>
          <a:p>
            <a:r>
              <a:rPr kumimoji="1" lang="en-US" altLang="zh-CN" dirty="0">
                <a:solidFill>
                  <a:srgbClr val="C00000"/>
                </a:solidFill>
                <a:latin typeface="Cambria" panose="02040503050406030204" pitchFamily="18" charset="0"/>
                <a:ea typeface="Cambria" panose="02040503050406030204" pitchFamily="18" charset="0"/>
                <a:cs typeface="Times New Roman" panose="02020603050405020304" pitchFamily="18" charset="0"/>
              </a:rPr>
              <a:t>Mobility-Aware Dynamic Taxi Ridesharing </a:t>
            </a:r>
            <a:endParaRPr kumimoji="1" lang="zh-CN" altLang="en-US" dirty="0">
              <a:solidFill>
                <a:srgbClr val="C00000"/>
              </a:solidFill>
              <a:latin typeface="Cambria" panose="020405030504060302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07CA7B85-B271-7649-9ACA-C7E2F25D6A90}"/>
              </a:ext>
            </a:extLst>
          </p:cNvPr>
          <p:cNvSpPr>
            <a:spLocks noGrp="1"/>
          </p:cNvSpPr>
          <p:nvPr>
            <p:ph type="subTitle" idx="1"/>
          </p:nvPr>
        </p:nvSpPr>
        <p:spPr>
          <a:xfrm>
            <a:off x="611560" y="3321474"/>
            <a:ext cx="7776864" cy="1979734"/>
          </a:xfrm>
        </p:spPr>
        <p:txBody>
          <a:bodyPr/>
          <a:lstStyle/>
          <a:p>
            <a:pPr marL="342900" lvl="0" indent="-342900" algn="l" eaLnBrk="1" hangingPunct="1">
              <a:spcBef>
                <a:spcPts val="0"/>
              </a:spcBef>
              <a:defRPr/>
            </a:pPr>
            <a:r>
              <a:rPr lang="en-US" altLang="zh-CN" sz="2000" b="1" dirty="0">
                <a:latin typeface="Times New Roman" panose="02020603050405020304" pitchFamily="18" charset="0"/>
                <a:cs typeface="Times New Roman" panose="02020603050405020304" pitchFamily="18" charset="0"/>
              </a:rPr>
              <a:t>Zhidan Liu, </a:t>
            </a:r>
            <a:r>
              <a:rPr lang="en-US" altLang="zh-CN" sz="2400" b="1" u="sng" dirty="0" err="1">
                <a:solidFill>
                  <a:srgbClr val="0070C0"/>
                </a:solidFill>
                <a:latin typeface="Times New Roman" panose="02020603050405020304" pitchFamily="18" charset="0"/>
                <a:cs typeface="Times New Roman" panose="02020603050405020304" pitchFamily="18" charset="0"/>
              </a:rPr>
              <a:t>Zengyang</a:t>
            </a:r>
            <a:r>
              <a:rPr lang="en-US" altLang="zh-CN" sz="2400" b="1" u="sng" dirty="0">
                <a:solidFill>
                  <a:srgbClr val="0070C0"/>
                </a:solidFill>
                <a:latin typeface="Times New Roman" panose="02020603050405020304" pitchFamily="18" charset="0"/>
                <a:cs typeface="Times New Roman" panose="02020603050405020304" pitchFamily="18" charset="0"/>
              </a:rPr>
              <a:t> Gong</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Jiangzhou</a:t>
            </a:r>
            <a:r>
              <a:rPr lang="en-US" altLang="zh-CN" sz="2000" b="1" dirty="0">
                <a:latin typeface="Times New Roman" panose="02020603050405020304" pitchFamily="18" charset="0"/>
                <a:cs typeface="Times New Roman" panose="02020603050405020304" pitchFamily="18" charset="0"/>
              </a:rPr>
              <a:t> Li, </a:t>
            </a:r>
            <a:r>
              <a:rPr lang="en-US" altLang="zh-CN" sz="2000" b="1" dirty="0" err="1">
                <a:latin typeface="Times New Roman" panose="02020603050405020304" pitchFamily="18" charset="0"/>
                <a:cs typeface="Times New Roman" panose="02020603050405020304" pitchFamily="18" charset="0"/>
              </a:rPr>
              <a:t>Kaishun</a:t>
            </a:r>
            <a:r>
              <a:rPr lang="en-US" altLang="zh-CN" sz="2000" b="1" dirty="0">
                <a:latin typeface="Times New Roman" panose="02020603050405020304" pitchFamily="18" charset="0"/>
                <a:cs typeface="Times New Roman" panose="02020603050405020304" pitchFamily="18" charset="0"/>
              </a:rPr>
              <a:t> Wu</a:t>
            </a:r>
          </a:p>
          <a:p>
            <a:pPr marL="342900" lvl="0" indent="-342900" algn="l" eaLnBrk="1" hangingPunct="1">
              <a:spcBef>
                <a:spcPts val="0"/>
              </a:spcBef>
              <a:defRPr/>
            </a:pPr>
            <a:endParaRPr lang="en-US" altLang="zh-CN" sz="2000" b="1" dirty="0">
              <a:latin typeface="Times New Roman" panose="02020603050405020304" pitchFamily="18" charset="0"/>
              <a:cs typeface="Times New Roman" panose="02020603050405020304" pitchFamily="18" charset="0"/>
            </a:endParaRPr>
          </a:p>
          <a:p>
            <a:pPr marL="342900" lvl="0" indent="-342900" algn="l" eaLnBrk="1" hangingPunct="1">
              <a:spcBef>
                <a:spcPts val="0"/>
              </a:spcBef>
              <a:defRPr/>
            </a:pPr>
            <a:r>
              <a:rPr lang="en-US" altLang="zh-CN" sz="2000" b="1" dirty="0">
                <a:latin typeface="Times New Roman" panose="02020603050405020304" pitchFamily="18" charset="0"/>
                <a:cs typeface="Times New Roman" panose="02020603050405020304" pitchFamily="18" charset="0"/>
              </a:rPr>
              <a:t>Shenzhen University, Shenzhen, China</a:t>
            </a:r>
          </a:p>
          <a:p>
            <a:pPr algn="l"/>
            <a:endParaRPr lang="en-US" altLang="zh-CN" sz="2000" b="1" dirty="0">
              <a:latin typeface="Times New Roman" panose="02020603050405020304" pitchFamily="18" charset="0"/>
              <a:cs typeface="Times New Roman" panose="02020603050405020304" pitchFamily="18" charset="0"/>
            </a:endParaRPr>
          </a:p>
          <a:p>
            <a:pPr algn="l"/>
            <a:r>
              <a:rPr lang="en-US" altLang="zh-CN" sz="2000" b="1" dirty="0">
                <a:latin typeface="Times New Roman" panose="02020603050405020304" pitchFamily="18" charset="0"/>
                <a:cs typeface="Times New Roman" panose="02020603050405020304" pitchFamily="18" charset="0"/>
              </a:rPr>
              <a:t>23. April, 2020</a:t>
            </a:r>
            <a:endParaRPr lang="zh-CN" altLang="en-US" sz="2000" b="1" dirty="0">
              <a:latin typeface="Times New Roman" panose="02020603050405020304" pitchFamily="18" charset="0"/>
              <a:cs typeface="Times New Roman" panose="02020603050405020304" pitchFamily="18" charset="0"/>
            </a:endParaRPr>
          </a:p>
        </p:txBody>
      </p:sp>
      <p:pic>
        <p:nvPicPr>
          <p:cNvPr id="71" name="图片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88640"/>
            <a:ext cx="3380805" cy="1368152"/>
          </a:xfrm>
          <a:prstGeom prst="rect">
            <a:avLst/>
          </a:prstGeom>
        </p:spPr>
      </p:pic>
      <p:pic>
        <p:nvPicPr>
          <p:cNvPr id="72" name="图片 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1760" y="5675033"/>
            <a:ext cx="5250635" cy="906859"/>
          </a:xfrm>
          <a:prstGeom prst="rect">
            <a:avLst/>
          </a:prstGeom>
        </p:spPr>
      </p:pic>
    </p:spTree>
    <p:extLst>
      <p:ext uri="{BB962C8B-B14F-4D97-AF65-F5344CB8AC3E}">
        <p14:creationId xmlns:p14="http://schemas.microsoft.com/office/powerpoint/2010/main" val="1896152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75C8C-E941-6748-BA34-93CD24FC766A}"/>
              </a:ext>
            </a:extLst>
          </p:cNvPr>
          <p:cNvSpPr>
            <a:spLocks noGrp="1"/>
          </p:cNvSpPr>
          <p:nvPr>
            <p:ph type="title"/>
          </p:nvPr>
        </p:nvSpPr>
        <p:spPr/>
        <p:txBody>
          <a:bodyPr/>
          <a:lstStyle/>
          <a:p>
            <a:r>
              <a:rPr lang="en-US" altLang="en-US" dirty="0"/>
              <a:t>Taxi/request indexing</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9C8570-3352-5A46-975E-CF0D01A89339}"/>
                  </a:ext>
                </a:extLst>
              </p:cNvPr>
              <p:cNvSpPr>
                <a:spLocks noGrp="1"/>
              </p:cNvSpPr>
              <p:nvPr>
                <p:ph idx="1"/>
              </p:nvPr>
            </p:nvSpPr>
            <p:spPr>
              <a:xfrm>
                <a:off x="323528" y="1692110"/>
                <a:ext cx="8458200" cy="4905242"/>
              </a:xfrm>
            </p:spPr>
            <p:txBody>
              <a:bodyPr/>
              <a:lstStyle/>
              <a:p>
                <a:pPr eaLnBrk="1" hangingPunct="1">
                  <a:defRPr/>
                </a:pPr>
                <a:r>
                  <a:rPr lang="en-US" altLang="en-US" dirty="0"/>
                  <a:t>Mobility Clustering </a:t>
                </a:r>
              </a:p>
              <a:p>
                <a:pPr lvl="1" eaLnBrk="1" hangingPunct="1">
                  <a:defRPr/>
                </a:pPr>
                <a:r>
                  <a:rPr lang="en-US" altLang="en-US" dirty="0"/>
                  <a:t>Mobility Vector</a:t>
                </a:r>
                <a:endParaRPr lang="en-US" altLang="zh-CN" dirty="0"/>
              </a:p>
              <a:p>
                <a:pPr lvl="2" eaLnBrk="1" hangingPunct="1">
                  <a:lnSpc>
                    <a:spcPct val="150000"/>
                  </a:lnSpc>
                  <a:defRPr/>
                </a:pPr>
                <a:r>
                  <a:rPr lang="en-US" altLang="zh-CN" dirty="0">
                    <a:cs typeface="Arial" panose="020B0604020202020204" pitchFamily="34" charset="0"/>
                  </a:rPr>
                  <a:t>Ride request</a:t>
                </a:r>
                <a:r>
                  <a:rPr lang="zh-CN" altLang="en-US" dirty="0">
                    <a:cs typeface="Arial" panose="020B0604020202020204" pitchFamily="34" charset="0"/>
                  </a:rPr>
                  <a:t>：</a:t>
                </a:r>
                <a:r>
                  <a:rPr lang="zh-CN" altLang="zh-CN" dirty="0"/>
                  <a:t> </a:t>
                </a:r>
                <a14:m>
                  <m:oMath xmlns:m="http://schemas.openxmlformats.org/officeDocument/2006/math">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𝑣</m:t>
                        </m:r>
                      </m:e>
                    </m:acc>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𝑙𝑛</m:t>
                        </m:r>
                        <m:sSub>
                          <m:sSubPr>
                            <m:ctrlPr>
                              <a:rPr lang="zh-CN"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𝑜</m:t>
                            </m:r>
                          </m:sub>
                        </m:sSub>
                        <m:r>
                          <a:rPr lang="en-US" altLang="zh-CN" i="1">
                            <a:latin typeface="Cambria Math" panose="02040503050406030204" pitchFamily="18" charset="0"/>
                          </a:rPr>
                          <m:t>, </m:t>
                        </m:r>
                        <m:r>
                          <a:rPr lang="en-US" altLang="zh-CN" i="1">
                            <a:latin typeface="Cambria Math" panose="02040503050406030204" pitchFamily="18" charset="0"/>
                          </a:rPr>
                          <m:t>𝑙𝑎</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𝑜</m:t>
                            </m:r>
                          </m:sub>
                        </m:sSub>
                        <m:r>
                          <a:rPr lang="en-US" altLang="zh-CN" i="1">
                            <a:latin typeface="Cambria Math" panose="02040503050406030204" pitchFamily="18" charset="0"/>
                          </a:rPr>
                          <m:t>,</m:t>
                        </m:r>
                        <m:r>
                          <a:rPr lang="en-US" altLang="zh-CN" i="1">
                            <a:latin typeface="Cambria Math" panose="02040503050406030204" pitchFamily="18" charset="0"/>
                          </a:rPr>
                          <m:t>𝑙𝑛</m:t>
                        </m:r>
                        <m:sSub>
                          <m:sSubPr>
                            <m:ctrlPr>
                              <a:rPr lang="zh-CN"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𝑑</m:t>
                            </m:r>
                          </m:sub>
                        </m:sSub>
                        <m:r>
                          <a:rPr lang="en-US" altLang="zh-CN" i="1">
                            <a:latin typeface="Cambria Math" panose="02040503050406030204" pitchFamily="18" charset="0"/>
                          </a:rPr>
                          <m:t>, </m:t>
                        </m:r>
                        <m:r>
                          <a:rPr lang="en-US" altLang="zh-CN" i="1">
                            <a:latin typeface="Cambria Math" panose="02040503050406030204" pitchFamily="18" charset="0"/>
                          </a:rPr>
                          <m:t>𝑙𝑎</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𝑑</m:t>
                            </m:r>
                          </m:sub>
                        </m:sSub>
                      </m:e>
                    </m:d>
                  </m:oMath>
                </a14:m>
                <a:endParaRPr lang="en-US" altLang="en-US" dirty="0">
                  <a:solidFill>
                    <a:srgbClr val="262626"/>
                  </a:solidFill>
                </a:endParaRPr>
              </a:p>
              <a:p>
                <a:pPr lvl="2" eaLnBrk="1" hangingPunct="1">
                  <a:lnSpc>
                    <a:spcPct val="150000"/>
                  </a:lnSpc>
                  <a:defRPr/>
                </a:pPr>
                <a:r>
                  <a:rPr lang="en-US" altLang="zh-CN" dirty="0">
                    <a:solidFill>
                      <a:prstClr val="black"/>
                    </a:solidFill>
                    <a:cs typeface="Arial" panose="020B0604020202020204" pitchFamily="34" charset="0"/>
                  </a:rPr>
                  <a:t>Cluster with shared request:    </a:t>
                </a:r>
                <a14:m>
                  <m:oMath xmlns:m="http://schemas.openxmlformats.org/officeDocument/2006/math">
                    <m:acc>
                      <m:accPr>
                        <m:chr m:val="⃗"/>
                        <m:ctrlPr>
                          <a:rPr lang="zh-CN" altLang="zh-CN" i="1">
                            <a:solidFill>
                              <a:prstClr val="black"/>
                            </a:solidFill>
                            <a:latin typeface="Cambria Math" panose="02040503050406030204" pitchFamily="18" charset="0"/>
                          </a:rPr>
                        </m:ctrlPr>
                      </m:accPr>
                      <m:e>
                        <m:sSub>
                          <m:sSubPr>
                            <m:ctrlPr>
                              <a:rPr lang="en-US" altLang="zh-CN" i="1" smtClean="0">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𝑣</m:t>
                            </m:r>
                          </m:e>
                          <m:sub>
                            <m:r>
                              <a:rPr lang="en-US" altLang="zh-CN" b="0" i="1" smtClean="0">
                                <a:solidFill>
                                  <a:prstClr val="black"/>
                                </a:solidFill>
                                <a:latin typeface="Cambria Math" panose="02040503050406030204" pitchFamily="18" charset="0"/>
                              </a:rPr>
                              <m:t>𝑐</m:t>
                            </m:r>
                          </m:sub>
                        </m:sSub>
                      </m:e>
                    </m:acc>
                    <m:r>
                      <a:rPr lang="en-US" altLang="zh-CN" i="1">
                        <a:solidFill>
                          <a:prstClr val="black"/>
                        </a:solidFill>
                        <a:latin typeface="Cambria Math" panose="02040503050406030204" pitchFamily="18" charset="0"/>
                      </a:rPr>
                      <m:t>=</m:t>
                    </m:r>
                    <m:d>
                      <m:dPr>
                        <m:ctrlPr>
                          <a:rPr lang="zh-CN" altLang="zh-CN" i="1">
                            <a:solidFill>
                              <a:prstClr val="black"/>
                            </a:solidFill>
                            <a:latin typeface="Cambria Math" panose="02040503050406030204" pitchFamily="18" charset="0"/>
                          </a:rPr>
                        </m:ctrlPr>
                      </m:dPr>
                      <m:e>
                        <m:r>
                          <a:rPr lang="en-US" altLang="zh-CN" i="1">
                            <a:solidFill>
                              <a:prstClr val="black"/>
                            </a:solidFill>
                            <a:latin typeface="Cambria Math" panose="02040503050406030204" pitchFamily="18" charset="0"/>
                          </a:rPr>
                          <m:t>𝑙𝑛</m:t>
                        </m:r>
                        <m:sSub>
                          <m:sSubPr>
                            <m:ctrlPr>
                              <a:rPr lang="zh-CN"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𝑔</m:t>
                            </m:r>
                          </m:e>
                          <m:sub>
                            <m:r>
                              <a:rPr lang="en-US" altLang="zh-CN" i="1">
                                <a:solidFill>
                                  <a:prstClr val="black"/>
                                </a:solidFill>
                                <a:latin typeface="Cambria Math" panose="02040503050406030204" pitchFamily="18" charset="0"/>
                              </a:rPr>
                              <m:t>𝑜</m:t>
                            </m:r>
                          </m:sub>
                        </m:sSub>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𝑙𝑎</m:t>
                        </m:r>
                        <m:sSub>
                          <m:sSubPr>
                            <m:ctrlPr>
                              <a:rPr lang="zh-CN"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𝑡</m:t>
                            </m:r>
                          </m:e>
                          <m:sub>
                            <m:r>
                              <a:rPr lang="en-US" altLang="zh-CN" i="1">
                                <a:solidFill>
                                  <a:prstClr val="black"/>
                                </a:solidFill>
                                <a:latin typeface="Cambria Math" panose="02040503050406030204" pitchFamily="18" charset="0"/>
                              </a:rPr>
                              <m:t>𝑜</m:t>
                            </m:r>
                          </m:sub>
                        </m:sSub>
                        <m:r>
                          <a:rPr lang="en-US" altLang="zh-CN" i="1">
                            <a:solidFill>
                              <a:prstClr val="black"/>
                            </a:solidFill>
                            <a:latin typeface="Cambria Math" panose="02040503050406030204" pitchFamily="18" charset="0"/>
                          </a:rPr>
                          <m:t>,</m:t>
                        </m:r>
                        <m:f>
                          <m:fPr>
                            <m:ctrlPr>
                              <a:rPr lang="zh-CN" altLang="zh-CN" i="1">
                                <a:solidFill>
                                  <a:prstClr val="black"/>
                                </a:solidFill>
                                <a:latin typeface="Cambria Math" panose="02040503050406030204" pitchFamily="18" charset="0"/>
                              </a:rPr>
                            </m:ctrlPr>
                          </m:fPr>
                          <m:num>
                            <m:nary>
                              <m:naryPr>
                                <m:chr m:val="∑"/>
                                <m:ctrlPr>
                                  <a:rPr lang="zh-CN" altLang="zh-CN" i="1">
                                    <a:solidFill>
                                      <a:prstClr val="black"/>
                                    </a:solidFill>
                                    <a:latin typeface="Cambria Math" panose="02040503050406030204" pitchFamily="18" charset="0"/>
                                  </a:rPr>
                                </m:ctrlPr>
                              </m:naryPr>
                              <m:sub>
                                <m:r>
                                  <a:rPr lang="en-US" altLang="zh-CN" i="1">
                                    <a:solidFill>
                                      <a:prstClr val="black"/>
                                    </a:solidFill>
                                    <a:latin typeface="Cambria Math" panose="02040503050406030204" pitchFamily="18" charset="0"/>
                                  </a:rPr>
                                  <m:t>𝑖</m:t>
                                </m:r>
                                <m:r>
                                  <a:rPr lang="en-US" altLang="zh-CN" i="1">
                                    <a:solidFill>
                                      <a:prstClr val="black"/>
                                    </a:solidFill>
                                    <a:latin typeface="Cambria Math" panose="02040503050406030204" pitchFamily="18" charset="0"/>
                                  </a:rPr>
                                  <m:t>=1</m:t>
                                </m:r>
                              </m:sub>
                              <m:sup>
                                <m:r>
                                  <a:rPr lang="en-US" altLang="zh-CN" i="1">
                                    <a:solidFill>
                                      <a:prstClr val="black"/>
                                    </a:solidFill>
                                    <a:latin typeface="Cambria Math" panose="02040503050406030204" pitchFamily="18" charset="0"/>
                                  </a:rPr>
                                  <m:t>𝑚</m:t>
                                </m:r>
                              </m:sup>
                              <m:e>
                                <m:sSub>
                                  <m:sSubPr>
                                    <m:ctrlPr>
                                      <a:rPr lang="zh-CN"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𝑙𝑛𝑔</m:t>
                                    </m:r>
                                  </m:e>
                                  <m:sub>
                                    <m:sSub>
                                      <m:sSubPr>
                                        <m:ctrlPr>
                                          <a:rPr lang="zh-CN"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𝑟</m:t>
                                        </m:r>
                                      </m:e>
                                      <m:sub>
                                        <m:r>
                                          <a:rPr lang="en-US" altLang="zh-CN" i="1">
                                            <a:solidFill>
                                              <a:prstClr val="black"/>
                                            </a:solidFill>
                                            <a:latin typeface="Cambria Math" panose="02040503050406030204" pitchFamily="18" charset="0"/>
                                          </a:rPr>
                                          <m:t>𝑖</m:t>
                                        </m:r>
                                      </m:sub>
                                    </m:sSub>
                                  </m:sub>
                                </m:sSub>
                              </m:e>
                            </m:nary>
                          </m:num>
                          <m:den>
                            <m:r>
                              <a:rPr lang="en-US" altLang="zh-CN" i="1">
                                <a:solidFill>
                                  <a:prstClr val="black"/>
                                </a:solidFill>
                                <a:latin typeface="Cambria Math" panose="02040503050406030204" pitchFamily="18" charset="0"/>
                              </a:rPr>
                              <m:t>𝑚</m:t>
                            </m:r>
                          </m:den>
                        </m:f>
                        <m:r>
                          <a:rPr lang="en-US" altLang="zh-CN" i="1">
                            <a:solidFill>
                              <a:prstClr val="black"/>
                            </a:solidFill>
                            <a:latin typeface="Cambria Math" panose="02040503050406030204" pitchFamily="18" charset="0"/>
                          </a:rPr>
                          <m:t>,</m:t>
                        </m:r>
                        <m:f>
                          <m:fPr>
                            <m:ctrlPr>
                              <a:rPr lang="zh-CN" altLang="zh-CN" i="1">
                                <a:solidFill>
                                  <a:prstClr val="black"/>
                                </a:solidFill>
                                <a:latin typeface="Cambria Math" panose="02040503050406030204" pitchFamily="18" charset="0"/>
                              </a:rPr>
                            </m:ctrlPr>
                          </m:fPr>
                          <m:num>
                            <m:nary>
                              <m:naryPr>
                                <m:chr m:val="∑"/>
                                <m:ctrlPr>
                                  <a:rPr lang="zh-CN" altLang="zh-CN" i="1">
                                    <a:solidFill>
                                      <a:prstClr val="black"/>
                                    </a:solidFill>
                                    <a:latin typeface="Cambria Math" panose="02040503050406030204" pitchFamily="18" charset="0"/>
                                  </a:rPr>
                                </m:ctrlPr>
                              </m:naryPr>
                              <m:sub>
                                <m:r>
                                  <a:rPr lang="en-US" altLang="zh-CN" i="1">
                                    <a:solidFill>
                                      <a:prstClr val="black"/>
                                    </a:solidFill>
                                    <a:latin typeface="Cambria Math" panose="02040503050406030204" pitchFamily="18" charset="0"/>
                                  </a:rPr>
                                  <m:t>𝑖</m:t>
                                </m:r>
                                <m:r>
                                  <a:rPr lang="en-US" altLang="zh-CN" i="1">
                                    <a:solidFill>
                                      <a:prstClr val="black"/>
                                    </a:solidFill>
                                    <a:latin typeface="Cambria Math" panose="02040503050406030204" pitchFamily="18" charset="0"/>
                                  </a:rPr>
                                  <m:t>=1</m:t>
                                </m:r>
                              </m:sub>
                              <m:sup>
                                <m:r>
                                  <a:rPr lang="en-US" altLang="zh-CN" i="1">
                                    <a:solidFill>
                                      <a:prstClr val="black"/>
                                    </a:solidFill>
                                    <a:latin typeface="Cambria Math" panose="02040503050406030204" pitchFamily="18" charset="0"/>
                                  </a:rPr>
                                  <m:t>𝑚</m:t>
                                </m:r>
                              </m:sup>
                              <m:e>
                                <m:sSub>
                                  <m:sSubPr>
                                    <m:ctrlPr>
                                      <a:rPr lang="zh-CN"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𝑙𝑎𝑡</m:t>
                                    </m:r>
                                  </m:e>
                                  <m:sub>
                                    <m:sSub>
                                      <m:sSubPr>
                                        <m:ctrlPr>
                                          <a:rPr lang="zh-CN"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𝑟</m:t>
                                        </m:r>
                                      </m:e>
                                      <m:sub>
                                        <m:r>
                                          <a:rPr lang="en-US" altLang="zh-CN" i="1">
                                            <a:solidFill>
                                              <a:prstClr val="black"/>
                                            </a:solidFill>
                                            <a:latin typeface="Cambria Math" panose="02040503050406030204" pitchFamily="18" charset="0"/>
                                          </a:rPr>
                                          <m:t>𝑖</m:t>
                                        </m:r>
                                      </m:sub>
                                    </m:sSub>
                                  </m:sub>
                                </m:sSub>
                              </m:e>
                            </m:nary>
                          </m:num>
                          <m:den>
                            <m:r>
                              <a:rPr lang="en-US" altLang="zh-CN" i="1">
                                <a:solidFill>
                                  <a:prstClr val="black"/>
                                </a:solidFill>
                                <a:latin typeface="Cambria Math" panose="02040503050406030204" pitchFamily="18" charset="0"/>
                              </a:rPr>
                              <m:t>𝑚</m:t>
                            </m:r>
                          </m:den>
                        </m:f>
                        <m:r>
                          <a:rPr lang="zh-CN" altLang="zh-CN" i="1">
                            <a:solidFill>
                              <a:prstClr val="black"/>
                            </a:solidFill>
                            <a:latin typeface="Cambria Math" panose="02040503050406030204" pitchFamily="18" charset="0"/>
                          </a:rPr>
                          <m:t> </m:t>
                        </m:r>
                      </m:e>
                    </m:d>
                  </m:oMath>
                </a14:m>
                <a:endParaRPr lang="en-US" altLang="en-US" dirty="0">
                  <a:solidFill>
                    <a:srgbClr val="262626"/>
                  </a:solidFill>
                </a:endParaRPr>
              </a:p>
              <a:p>
                <a:pPr lvl="1" eaLnBrk="1" hangingPunct="1">
                  <a:defRPr/>
                </a:pPr>
                <a:r>
                  <a:rPr lang="en-US" altLang="en-US" dirty="0"/>
                  <a:t>The cosine similarity as the distance metric</a:t>
                </a:r>
              </a:p>
              <a:p>
                <a:pPr marL="0" indent="0" eaLnBrk="1" hangingPunct="1">
                  <a:buNone/>
                  <a:defRPr/>
                </a:pPr>
                <a14:m>
                  <m:oMathPara xmlns:m="http://schemas.openxmlformats.org/officeDocument/2006/math">
                    <m:oMathParaPr>
                      <m:jc m:val="centerGroup"/>
                    </m:oMathParaPr>
                    <m:oMath xmlns:m="http://schemas.openxmlformats.org/officeDocument/2006/math">
                      <m:func>
                        <m:funcPr>
                          <m:ctrlPr>
                            <a:rPr lang="zh-CN" altLang="zh-CN" sz="2400" i="1">
                              <a:latin typeface="Cambria Math" panose="02040503050406030204" pitchFamily="18" charset="0"/>
                            </a:rPr>
                          </m:ctrlPr>
                        </m:funcPr>
                        <m:fName>
                          <m:r>
                            <m:rPr>
                              <m:sty m:val="p"/>
                            </m:rPr>
                            <a:rPr lang="en-US" altLang="zh-CN" sz="2400" i="1">
                              <a:latin typeface="Cambria Math" panose="02040503050406030204" pitchFamily="18" charset="0"/>
                            </a:rPr>
                            <m:t>cos</m:t>
                          </m:r>
                        </m:fName>
                        <m:e>
                          <m:d>
                            <m:dPr>
                              <m:ctrlPr>
                                <a:rPr lang="zh-CN" altLang="zh-CN" sz="2400" i="1">
                                  <a:latin typeface="Cambria Math" panose="02040503050406030204" pitchFamily="18" charset="0"/>
                                </a:rPr>
                              </m:ctrlPr>
                            </m:dPr>
                            <m:e>
                              <m:r>
                                <m:rPr>
                                  <m:sty m:val="p"/>
                                </m:rPr>
                                <a:rPr lang="en-US" altLang="zh-CN" sz="2400" i="1">
                                  <a:latin typeface="Cambria Math" panose="02040503050406030204" pitchFamily="18" charset="0"/>
                                </a:rPr>
                                <m:t>θ</m:t>
                              </m:r>
                            </m:e>
                          </m:d>
                        </m:e>
                      </m:func>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acc>
                            <m:accPr>
                              <m:chr m:val="⃗"/>
                              <m:ctrlPr>
                                <a:rPr lang="zh-CN" altLang="zh-CN" sz="2400" i="1">
                                  <a:latin typeface="Cambria Math" panose="02040503050406030204" pitchFamily="18" charset="0"/>
                                </a:rPr>
                              </m:ctrlPr>
                            </m:acc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𝑣</m:t>
                                  </m:r>
                                </m:e>
                                <m:sub>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sub>
                              </m:sSub>
                            </m:e>
                          </m:acc>
                          <m:r>
                            <a:rPr lang="en-US" altLang="zh-CN" sz="2400" i="1">
                              <a:latin typeface="Cambria Math" panose="02040503050406030204" pitchFamily="18" charset="0"/>
                            </a:rPr>
                            <m:t>⋅</m:t>
                          </m:r>
                          <m:acc>
                            <m:accPr>
                              <m:chr m:val="⃗"/>
                              <m:ctrlPr>
                                <a:rPr lang="zh-CN" altLang="zh-CN" sz="2400" i="1">
                                  <a:latin typeface="Cambria Math" panose="02040503050406030204" pitchFamily="18" charset="0"/>
                                </a:rPr>
                              </m:ctrlPr>
                            </m:acc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𝑣</m:t>
                                  </m:r>
                                </m:e>
                                <m:sub>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𝐶</m:t>
                                      </m:r>
                                    </m:e>
                                    <m:sub/>
                                  </m:sSub>
                                </m:sub>
                              </m:sSub>
                            </m:e>
                          </m:acc>
                        </m:num>
                        <m:den>
                          <m:d>
                            <m:dPr>
                              <m:begChr m:val="|"/>
                              <m:endChr m:val="|"/>
                              <m:ctrlPr>
                                <a:rPr lang="zh-CN" altLang="zh-CN" sz="2400" i="1">
                                  <a:latin typeface="Cambria Math" panose="02040503050406030204" pitchFamily="18" charset="0"/>
                                </a:rPr>
                              </m:ctrlPr>
                            </m:dPr>
                            <m:e>
                              <m:d>
                                <m:dPr>
                                  <m:begChr m:val="|"/>
                                  <m:endChr m:val="|"/>
                                  <m:ctrlPr>
                                    <a:rPr lang="zh-CN" altLang="zh-CN" sz="2400" i="1">
                                      <a:latin typeface="Cambria Math" panose="02040503050406030204" pitchFamily="18" charset="0"/>
                                    </a:rPr>
                                  </m:ctrlPr>
                                </m:dPr>
                                <m:e>
                                  <m:acc>
                                    <m:accPr>
                                      <m:chr m:val="⃗"/>
                                      <m:ctrlPr>
                                        <a:rPr lang="zh-CN" altLang="zh-CN" sz="2400" i="1">
                                          <a:latin typeface="Cambria Math" panose="02040503050406030204" pitchFamily="18" charset="0"/>
                                        </a:rPr>
                                      </m:ctrlPr>
                                    </m:acc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𝑣</m:t>
                                          </m:r>
                                        </m:e>
                                        <m:sub>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sub>
                                      </m:sSub>
                                    </m:e>
                                  </m:acc>
                                </m:e>
                              </m:d>
                            </m:e>
                          </m:d>
                          <m:r>
                            <a:rPr lang="zh-CN" altLang="zh-CN" sz="2400" i="1">
                              <a:latin typeface="Cambria Math" panose="02040503050406030204" pitchFamily="18" charset="0"/>
                            </a:rPr>
                            <m:t>×</m:t>
                          </m:r>
                          <m:d>
                            <m:dPr>
                              <m:begChr m:val="|"/>
                              <m:endChr m:val="|"/>
                              <m:ctrlPr>
                                <a:rPr lang="zh-CN" altLang="zh-CN" sz="2400" i="1">
                                  <a:latin typeface="Cambria Math" panose="02040503050406030204" pitchFamily="18" charset="0"/>
                                </a:rPr>
                              </m:ctrlPr>
                            </m:dPr>
                            <m:e>
                              <m:d>
                                <m:dPr>
                                  <m:begChr m:val="|"/>
                                  <m:endChr m:val="|"/>
                                  <m:ctrlPr>
                                    <a:rPr lang="zh-CN" altLang="zh-CN" sz="2400" i="1">
                                      <a:latin typeface="Cambria Math" panose="02040503050406030204" pitchFamily="18" charset="0"/>
                                    </a:rPr>
                                  </m:ctrlPr>
                                </m:dPr>
                                <m:e>
                                  <m:acc>
                                    <m:accPr>
                                      <m:chr m:val="⃗"/>
                                      <m:ctrlPr>
                                        <a:rPr lang="zh-CN" altLang="zh-CN" sz="2400" i="1">
                                          <a:latin typeface="Cambria Math" panose="02040503050406030204" pitchFamily="18" charset="0"/>
                                        </a:rPr>
                                      </m:ctrlPr>
                                    </m:acc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𝑣</m:t>
                                          </m:r>
                                        </m:e>
                                        <m:sub>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𝐶</m:t>
                                              </m:r>
                                            </m:e>
                                            <m:sub/>
                                          </m:sSub>
                                        </m:sub>
                                      </m:sSub>
                                    </m:e>
                                  </m:acc>
                                </m:e>
                              </m:d>
                            </m:e>
                          </m:d>
                        </m:den>
                      </m:f>
                    </m:oMath>
                  </m:oMathPara>
                </a14:m>
                <a:endParaRPr lang="en-US" altLang="en-US" dirty="0"/>
              </a:p>
              <a:p>
                <a:pPr lvl="2" eaLnBrk="1" hangingPunct="1">
                  <a:defRPr/>
                </a:pPr>
                <a:r>
                  <a:rPr lang="en-US" altLang="en-US" dirty="0">
                    <a:solidFill>
                      <a:srgbClr val="262626"/>
                    </a:solidFill>
                  </a:rPr>
                  <a:t>If </a:t>
                </a:r>
                <a14:m>
                  <m:oMath xmlns:m="http://schemas.openxmlformats.org/officeDocument/2006/math">
                    <m:func>
                      <m:funcPr>
                        <m:ctrlPr>
                          <a:rPr lang="zh-CN" altLang="zh-CN" i="1">
                            <a:latin typeface="Cambria Math" panose="02040503050406030204" pitchFamily="18" charset="0"/>
                          </a:rPr>
                        </m:ctrlPr>
                      </m:funcPr>
                      <m:fName>
                        <m:r>
                          <m:rPr>
                            <m:sty m:val="p"/>
                          </m:rPr>
                          <a:rPr lang="en-US" altLang="zh-CN" i="1">
                            <a:latin typeface="Cambria Math" panose="02040503050406030204" pitchFamily="18" charset="0"/>
                          </a:rPr>
                          <m:t>cos</m:t>
                        </m:r>
                      </m:fName>
                      <m:e>
                        <m:d>
                          <m:dPr>
                            <m:ctrlPr>
                              <a:rPr lang="zh-CN" altLang="zh-CN" i="1">
                                <a:latin typeface="Cambria Math" panose="02040503050406030204" pitchFamily="18" charset="0"/>
                              </a:rPr>
                            </m:ctrlPr>
                          </m:dPr>
                          <m:e>
                            <m:r>
                              <m:rPr>
                                <m:sty m:val="p"/>
                              </m:rPr>
                              <a:rPr lang="en-US" altLang="zh-CN" i="1">
                                <a:latin typeface="Cambria Math" panose="02040503050406030204" pitchFamily="18" charset="0"/>
                              </a:rPr>
                              <m:t>θ</m:t>
                            </m:r>
                          </m:e>
                        </m:d>
                      </m:e>
                    </m:func>
                  </m:oMath>
                </a14:m>
                <a:r>
                  <a:rPr lang="en-US" altLang="en-US" dirty="0">
                    <a:solidFill>
                      <a:srgbClr val="262626"/>
                    </a:solidFill>
                  </a:rPr>
                  <a:t> </a:t>
                </a:r>
                <a14:m>
                  <m:oMath xmlns:m="http://schemas.openxmlformats.org/officeDocument/2006/math">
                    <m:r>
                      <a:rPr lang="en-US" altLang="en-US" i="1" dirty="0" smtClean="0">
                        <a:solidFill>
                          <a:srgbClr val="262626"/>
                        </a:solidFill>
                        <a:latin typeface="Cambria Math" panose="02040503050406030204" pitchFamily="18" charset="0"/>
                        <a:ea typeface="Cambria Math" panose="02040503050406030204" pitchFamily="18" charset="0"/>
                      </a:rPr>
                      <m:t>≥</m:t>
                    </m:r>
                  </m:oMath>
                </a14:m>
                <a:r>
                  <a:rPr lang="en-US" altLang="en-US" dirty="0">
                    <a:solidFill>
                      <a:srgbClr val="262626"/>
                    </a:solidFill>
                  </a:rPr>
                  <a:t> </a:t>
                </a:r>
                <a14:m>
                  <m:oMath xmlns:m="http://schemas.openxmlformats.org/officeDocument/2006/math">
                    <m:r>
                      <a:rPr lang="en-US" altLang="en-US" i="1" dirty="0" smtClean="0">
                        <a:solidFill>
                          <a:srgbClr val="262626"/>
                        </a:solidFill>
                        <a:latin typeface="Cambria Math" panose="02040503050406030204" pitchFamily="18" charset="0"/>
                        <a:ea typeface="Cambria Math" panose="02040503050406030204" pitchFamily="18" charset="0"/>
                      </a:rPr>
                      <m:t>𝜆</m:t>
                    </m:r>
                  </m:oMath>
                </a14:m>
                <a:r>
                  <a:rPr lang="en-US" altLang="en-US" dirty="0">
                    <a:solidFill>
                      <a:srgbClr val="262626"/>
                    </a:solidFill>
                  </a:rPr>
                  <a:t>, ride request joins in the mobility cluster </a:t>
                </a:r>
                <a:r>
                  <a:rPr lang="en-US" altLang="en-US" i="1" dirty="0">
                    <a:solidFill>
                      <a:srgbClr val="262626"/>
                    </a:solidFill>
                  </a:rPr>
                  <a:t>C</a:t>
                </a:r>
                <a:r>
                  <a:rPr lang="en-US" altLang="en-US" dirty="0">
                    <a:solidFill>
                      <a:srgbClr val="262626"/>
                    </a:solidFill>
                  </a:rPr>
                  <a:t> and can share a taxi with other requests of the cluster.</a:t>
                </a:r>
              </a:p>
              <a:p>
                <a:pPr marL="457200" lvl="1" indent="0" eaLnBrk="1" hangingPunct="1">
                  <a:buNone/>
                  <a:defRPr/>
                </a:pPr>
                <a:endParaRPr lang="en-US" altLang="en-US" dirty="0">
                  <a:solidFill>
                    <a:srgbClr val="262626"/>
                  </a:solidFill>
                </a:endParaRPr>
              </a:p>
              <a:p>
                <a:pPr marL="457200" lvl="1" indent="0" eaLnBrk="1" hangingPunct="1">
                  <a:buNone/>
                  <a:defRPr/>
                </a:pPr>
                <a:endParaRPr lang="en-US" altLang="en-US" dirty="0">
                  <a:solidFill>
                    <a:srgbClr val="262626"/>
                  </a:solidFill>
                </a:endParaRPr>
              </a:p>
            </p:txBody>
          </p:sp>
        </mc:Choice>
        <mc:Fallback xmlns="">
          <p:sp>
            <p:nvSpPr>
              <p:cNvPr id="3" name="内容占位符 2">
                <a:extLst>
                  <a:ext uri="{FF2B5EF4-FFF2-40B4-BE49-F238E27FC236}">
                    <a16:creationId xmlns:a16="http://schemas.microsoft.com/office/drawing/2014/main" xmlns:a14="http://schemas.microsoft.com/office/drawing/2010/main" xmlns="" id="{749C8570-3352-5A46-975E-CF0D01A89339}"/>
                  </a:ext>
                </a:extLst>
              </p:cNvPr>
              <p:cNvSpPr>
                <a:spLocks noGrp="1" noRot="1" noChangeAspect="1" noMove="1" noResize="1" noEditPoints="1" noAdjustHandles="1" noChangeArrowheads="1" noChangeShapeType="1" noTextEdit="1"/>
              </p:cNvSpPr>
              <p:nvPr>
                <p:ph idx="1"/>
              </p:nvPr>
            </p:nvSpPr>
            <p:spPr>
              <a:xfrm>
                <a:off x="323528" y="1692110"/>
                <a:ext cx="8458200" cy="4905242"/>
              </a:xfrm>
              <a:blipFill rotWithShape="0">
                <a:blip r:embed="rId3"/>
                <a:stretch>
                  <a:fillRect l="-1225" t="-136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C2E451F4-17C4-E745-B371-CBE95B3AAF96}" type="slidenum">
              <a:rPr lang="en-US" altLang="en-US" smtClean="0"/>
              <a:pPr>
                <a:defRPr/>
              </a:pPr>
              <a:t>10</a:t>
            </a:fld>
            <a:endParaRPr lang="en-US" altLang="en-US" dirty="0"/>
          </a:p>
        </p:txBody>
      </p:sp>
      <p:pic>
        <p:nvPicPr>
          <p:cNvPr id="5" name="图片 4">
            <a:extLst>
              <a:ext uri="{FF2B5EF4-FFF2-40B4-BE49-F238E27FC236}">
                <a16:creationId xmlns:a16="http://schemas.microsoft.com/office/drawing/2014/main" id="{DFF26B40-669C-2640-AEE4-048D94B32F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1594" y="62566"/>
            <a:ext cx="2590293" cy="16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bwMode="auto">
          <a:xfrm>
            <a:off x="6948264" y="1181100"/>
            <a:ext cx="1953623" cy="510266"/>
          </a:xfrm>
          <a:prstGeom prst="rect">
            <a:avLst/>
          </a:prstGeom>
          <a:no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25000">
              <a:ln>
                <a:noFill/>
              </a:ln>
              <a:solidFill>
                <a:schemeClr val="tx1"/>
              </a:solidFill>
              <a:effectLst/>
              <a:latin typeface="Arial" charset="0"/>
              <a:ea typeface="ＭＳ Ｐゴシック" pitchFamily="64" charset="-128"/>
            </a:endParaRPr>
          </a:p>
        </p:txBody>
      </p:sp>
    </p:spTree>
    <p:extLst>
      <p:ext uri="{BB962C8B-B14F-4D97-AF65-F5344CB8AC3E}">
        <p14:creationId xmlns:p14="http://schemas.microsoft.com/office/powerpoint/2010/main" val="232153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75C8C-E941-6748-BA34-93CD24FC766A}"/>
              </a:ext>
            </a:extLst>
          </p:cNvPr>
          <p:cNvSpPr>
            <a:spLocks noGrp="1"/>
          </p:cNvSpPr>
          <p:nvPr>
            <p:ph type="title"/>
          </p:nvPr>
        </p:nvSpPr>
        <p:spPr/>
        <p:txBody>
          <a:bodyPr/>
          <a:lstStyle/>
          <a:p>
            <a:r>
              <a:rPr lang="en-US" altLang="en-US" dirty="0"/>
              <a:t>Candidate taxi searching</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9C8570-3352-5A46-975E-CF0D01A89339}"/>
                  </a:ext>
                </a:extLst>
              </p:cNvPr>
              <p:cNvSpPr>
                <a:spLocks noGrp="1"/>
              </p:cNvSpPr>
              <p:nvPr>
                <p:ph idx="1"/>
              </p:nvPr>
            </p:nvSpPr>
            <p:spPr>
              <a:xfrm>
                <a:off x="685800" y="1902084"/>
                <a:ext cx="8062664" cy="4839284"/>
              </a:xfrm>
            </p:spPr>
            <p:txBody>
              <a:bodyPr/>
              <a:lstStyle/>
              <a:p>
                <a:pPr eaLnBrk="1" hangingPunct="1">
                  <a:defRPr/>
                </a:pPr>
                <a:r>
                  <a:rPr lang="en-US" altLang="en-US" dirty="0"/>
                  <a:t>Indexes of taxis</a:t>
                </a:r>
              </a:p>
              <a:p>
                <a:pPr lvl="1" eaLnBrk="1" hangingPunct="1">
                  <a:defRPr/>
                </a:pPr>
                <a:r>
                  <a:rPr lang="en-US" altLang="en-US" dirty="0"/>
                  <a:t>Map partition based indexing</a:t>
                </a:r>
              </a:p>
              <a:p>
                <a:pPr lvl="1" eaLnBrk="1" hangingPunct="1">
                  <a:defRPr/>
                </a:pPr>
                <a:r>
                  <a:rPr lang="en-US" altLang="en-US" dirty="0"/>
                  <a:t>Mobility cluster based indexing</a:t>
                </a:r>
              </a:p>
              <a:p>
                <a:pPr eaLnBrk="1" hangingPunct="1">
                  <a:defRPr/>
                </a:pPr>
                <a:endParaRPr lang="en-US" altLang="en-US" sz="1000" dirty="0"/>
              </a:p>
              <a:p>
                <a:pPr eaLnBrk="1" hangingPunct="1">
                  <a:defRPr/>
                </a:pPr>
                <a:r>
                  <a:rPr lang="en-US" altLang="en-US" dirty="0"/>
                  <a:t>Candidate taxi searching for a request </a:t>
                </a:r>
                <a14:m>
                  <m:oMath xmlns:m="http://schemas.openxmlformats.org/officeDocument/2006/math">
                    <m:r>
                      <a:rPr lang="en-US" altLang="zh-CN" i="1">
                        <a:latin typeface="Cambria Math" panose="02040503050406030204" pitchFamily="18" charset="0"/>
                      </a:rPr>
                      <m:t>𝑟</m:t>
                    </m:r>
                  </m:oMath>
                </a14:m>
                <a:endParaRPr lang="en-US" altLang="en-US" dirty="0"/>
              </a:p>
              <a:p>
                <a:pPr lvl="1" eaLnBrk="1" hangingPunct="1">
                  <a:defRPr/>
                </a:pPr>
                <a:r>
                  <a:rPr lang="en-US" altLang="en-US" dirty="0"/>
                  <a:t>Partitions </a:t>
                </a:r>
                <a14:m>
                  <m:oMath xmlns:m="http://schemas.openxmlformats.org/officeDocument/2006/math">
                    <m:r>
                      <a:rPr lang="en-US" altLang="zh-CN" i="1">
                        <a:latin typeface="Cambria Math" panose="02040503050406030204" pitchFamily="18" charset="0"/>
                      </a:rPr>
                      <m:t>𝕊</m:t>
                    </m:r>
                    <m:r>
                      <a:rPr lang="en-US" altLang="zh-CN" i="1" baseline="-25000" dirty="0">
                        <a:latin typeface="Cambria Math" panose="02040503050406030204" pitchFamily="18" charset="0"/>
                      </a:rPr>
                      <m:t>𝑖</m:t>
                    </m:r>
                    <m:r>
                      <a:rPr lang="en-US" altLang="zh-CN" i="1" baseline="-25000" dirty="0">
                        <a:latin typeface="Cambria Math" panose="02040503050406030204" pitchFamily="18" charset="0"/>
                      </a:rPr>
                      <m:t> </m:t>
                    </m:r>
                  </m:oMath>
                </a14:m>
                <a:r>
                  <a:rPr lang="en-US" altLang="en-US" dirty="0"/>
                  <a:t>intersect with a searching radius</a:t>
                </a:r>
                <a:endParaRPr lang="en-US" altLang="zh-CN" dirty="0"/>
              </a:p>
              <a:p>
                <a:pPr lvl="1" eaLnBrk="1" hangingPunct="1">
                  <a:defRPr/>
                </a:pPr>
                <a:r>
                  <a:rPr lang="en-US" altLang="zh-CN" dirty="0">
                    <a:solidFill>
                      <a:prstClr val="black"/>
                    </a:solidFill>
                    <a:cs typeface="Arial" panose="020B0604020202020204" pitchFamily="34" charset="0"/>
                  </a:rPr>
                  <a:t>Mobility cluster </a:t>
                </a:r>
                <a14:m>
                  <m:oMath xmlns:m="http://schemas.openxmlformats.org/officeDocument/2006/math">
                    <m:sSub>
                      <m:sSubPr>
                        <m:ctrlPr>
                          <a:rPr lang="zh-CN" altLang="zh-CN" i="1">
                            <a:solidFill>
                              <a:srgbClr val="262626"/>
                            </a:solidFill>
                            <a:latin typeface="Cambria Math" panose="02040503050406030204" pitchFamily="18" charset="0"/>
                          </a:rPr>
                        </m:ctrlPr>
                      </m:sSubPr>
                      <m:e>
                        <m:r>
                          <a:rPr lang="en-US" altLang="zh-CN">
                            <a:solidFill>
                              <a:srgbClr val="262626"/>
                            </a:solidFill>
                            <a:latin typeface="Cambria Math" panose="02040503050406030204" pitchFamily="18" charset="0"/>
                          </a:rPr>
                          <m:t>𝐶</m:t>
                        </m:r>
                      </m:e>
                      <m:sub>
                        <m:r>
                          <a:rPr lang="en-US" altLang="zh-CN">
                            <a:solidFill>
                              <a:srgbClr val="262626"/>
                            </a:solidFill>
                            <a:latin typeface="Cambria Math" panose="02040503050406030204" pitchFamily="18" charset="0"/>
                          </a:rPr>
                          <m:t>𝑎</m:t>
                        </m:r>
                      </m:sub>
                    </m:sSub>
                  </m:oMath>
                </a14:m>
                <a:r>
                  <a:rPr lang="en-US" altLang="zh-CN" dirty="0">
                    <a:solidFill>
                      <a:prstClr val="black"/>
                    </a:solidFill>
                    <a:cs typeface="Arial" panose="020B0604020202020204" pitchFamily="34" charset="0"/>
                  </a:rPr>
                  <a:t> to which </a:t>
                </a:r>
                <a:r>
                  <a:rPr lang="en-US" altLang="zh-CN" i="1" dirty="0">
                    <a:solidFill>
                      <a:prstClr val="black"/>
                    </a:solidFill>
                    <a:cs typeface="Arial" panose="020B0604020202020204" pitchFamily="34" charset="0"/>
                  </a:rPr>
                  <a:t>r</a:t>
                </a:r>
                <a:r>
                  <a:rPr lang="en-US" altLang="zh-CN" dirty="0">
                    <a:solidFill>
                      <a:prstClr val="black"/>
                    </a:solidFill>
                    <a:cs typeface="Arial" panose="020B0604020202020204" pitchFamily="34" charset="0"/>
                  </a:rPr>
                  <a:t> belongs</a:t>
                </a:r>
              </a:p>
              <a:p>
                <a:pPr lvl="1" eaLnBrk="1" hangingPunct="1">
                  <a:defRPr/>
                </a:pPr>
                <a:endParaRPr lang="en-US" altLang="zh-CN" dirty="0"/>
              </a:p>
              <a:p>
                <a:pPr lvl="1" eaLnBrk="1" hangingPunct="1">
                  <a:defRPr/>
                </a:pPr>
                <a:r>
                  <a:rPr lang="en-US" altLang="zh-CN" dirty="0"/>
                  <a:t>Candidate taxi set for request </a:t>
                </a:r>
                <a:r>
                  <a:rPr lang="en-US" altLang="zh-CN" i="1" dirty="0"/>
                  <a:t>r</a:t>
                </a:r>
                <a:endParaRPr lang="en-US" altLang="zh-CN" i="1" dirty="0">
                  <a:solidFill>
                    <a:srgbClr val="262626"/>
                  </a:solidFill>
                </a:endParaRPr>
              </a:p>
              <a:p>
                <a:pPr marL="457200" lvl="1" indent="0" eaLnBrk="1" hangingPunct="1">
                  <a:buNone/>
                  <a:defRPr/>
                </a:pPr>
                <a14:m>
                  <m:oMathPara xmlns:m="http://schemas.openxmlformats.org/officeDocument/2006/math">
                    <m:oMathParaPr>
                      <m:jc m:val="centerGroup"/>
                    </m:oMathParaPr>
                    <m:oMath xmlns:m="http://schemas.openxmlformats.org/officeDocument/2006/math">
                      <m:sSub>
                        <m:sSubPr>
                          <m:ctrlPr>
                            <a:rPr lang="zh-CN" altLang="zh-CN" i="1">
                              <a:solidFill>
                                <a:srgbClr val="000000"/>
                              </a:solidFill>
                              <a:latin typeface="Cambria Math" panose="02040503050406030204" pitchFamily="18" charset="0"/>
                              <a:ea typeface="Cambria Math" panose="02040503050406030204" pitchFamily="18" charset="0"/>
                            </a:rPr>
                          </m:ctrlPr>
                        </m:sSubPr>
                        <m:e>
                          <m:r>
                            <a:rPr lang="en-US" altLang="zh-CN" i="1">
                              <a:solidFill>
                                <a:srgbClr val="000000"/>
                              </a:solidFill>
                              <a:latin typeface="Cambria Math" panose="02040503050406030204" pitchFamily="18" charset="0"/>
                              <a:cs typeface="宋体" panose="02010600030101010101" pitchFamily="2" charset="-122"/>
                            </a:rPr>
                            <m:t>𝕋</m:t>
                          </m:r>
                        </m:e>
                        <m:sub>
                          <m:sSub>
                            <m:sSubPr>
                              <m:ctrlPr>
                                <a:rPr lang="zh-CN" altLang="zh-CN" i="1">
                                  <a:solidFill>
                                    <a:srgbClr val="000000"/>
                                  </a:solidFill>
                                  <a:latin typeface="Cambria Math" panose="02040503050406030204" pitchFamily="18" charset="0"/>
                                  <a:ea typeface="Cambria Math" panose="02040503050406030204" pitchFamily="18" charset="0"/>
                                </a:rPr>
                              </m:ctrlPr>
                            </m:sSubPr>
                            <m:e>
                              <m:r>
                                <a:rPr lang="en-US" altLang="zh-CN" i="1">
                                  <a:solidFill>
                                    <a:srgbClr val="000000"/>
                                  </a:solidFill>
                                  <a:latin typeface="Cambria Math" panose="02040503050406030204" pitchFamily="18" charset="0"/>
                                  <a:cs typeface="宋体" panose="02010600030101010101" pitchFamily="2" charset="-122"/>
                                </a:rPr>
                                <m:t>𝑟</m:t>
                              </m:r>
                            </m:e>
                            <m:sub>
                              <m:r>
                                <a:rPr lang="en-US" altLang="zh-CN" i="1">
                                  <a:solidFill>
                                    <a:srgbClr val="000000"/>
                                  </a:solidFill>
                                  <a:latin typeface="Cambria Math" panose="02040503050406030204" pitchFamily="18" charset="0"/>
                                  <a:cs typeface="宋体" panose="02010600030101010101" pitchFamily="2" charset="-122"/>
                                </a:rPr>
                                <m:t>𝑖</m:t>
                              </m:r>
                            </m:sub>
                          </m:sSub>
                        </m:sub>
                      </m:sSub>
                      <m:r>
                        <a:rPr lang="en-US" altLang="zh-CN" i="1">
                          <a:solidFill>
                            <a:srgbClr val="000000"/>
                          </a:solidFill>
                          <a:latin typeface="Cambria Math" panose="02040503050406030204" pitchFamily="18" charset="0"/>
                          <a:cs typeface="宋体" panose="02010600030101010101" pitchFamily="2" charset="-122"/>
                        </a:rPr>
                        <m:t>=</m:t>
                      </m:r>
                      <m:r>
                        <m:rPr>
                          <m:lit/>
                        </m:rPr>
                        <a:rPr lang="en-US" altLang="zh-CN" i="1">
                          <a:solidFill>
                            <a:srgbClr val="000000"/>
                          </a:solidFill>
                          <a:latin typeface="Cambria Math" panose="02040503050406030204" pitchFamily="18" charset="0"/>
                          <a:cs typeface="宋体" panose="02010600030101010101" pitchFamily="2" charset="-122"/>
                        </a:rPr>
                        <m:t>{</m:t>
                      </m:r>
                      <m:sSub>
                        <m:sSubPr>
                          <m:ctrlPr>
                            <a:rPr lang="zh-CN" altLang="zh-CN" i="1">
                              <a:solidFill>
                                <a:srgbClr val="000000"/>
                              </a:solidFill>
                              <a:latin typeface="Cambria Math" panose="02040503050406030204" pitchFamily="18" charset="0"/>
                              <a:ea typeface="Cambria Math" panose="02040503050406030204" pitchFamily="18" charset="0"/>
                            </a:rPr>
                          </m:ctrlPr>
                        </m:sSubPr>
                        <m:e>
                          <m:r>
                            <a:rPr lang="zh-CN" altLang="zh-CN">
                              <a:solidFill>
                                <a:srgbClr val="000000"/>
                              </a:solidFill>
                              <a:latin typeface="Cambria Math" panose="02040503050406030204" pitchFamily="18" charset="0"/>
                              <a:cs typeface="宋体" panose="02010600030101010101" pitchFamily="2" charset="-122"/>
                            </a:rPr>
                            <m:t>∪</m:t>
                          </m:r>
                        </m:e>
                        <m:sub>
                          <m:sSub>
                            <m:sSubPr>
                              <m:ctrlPr>
                                <a:rPr lang="zh-CN" altLang="zh-CN" i="1">
                                  <a:solidFill>
                                    <a:srgbClr val="000000"/>
                                  </a:solidFill>
                                  <a:latin typeface="Cambria Math" panose="02040503050406030204" pitchFamily="18" charset="0"/>
                                  <a:ea typeface="Cambria Math" panose="02040503050406030204" pitchFamily="18" charset="0"/>
                                </a:rPr>
                              </m:ctrlPr>
                            </m:sSubPr>
                            <m:e>
                              <m:r>
                                <a:rPr lang="en-US" altLang="zh-CN" i="1">
                                  <a:solidFill>
                                    <a:srgbClr val="000000"/>
                                  </a:solidFill>
                                  <a:latin typeface="Cambria Math" panose="02040503050406030204" pitchFamily="18" charset="0"/>
                                  <a:cs typeface="宋体" panose="02010600030101010101" pitchFamily="2" charset="-122"/>
                                </a:rPr>
                                <m:t>𝑃</m:t>
                              </m:r>
                            </m:e>
                            <m:sub>
                              <m:r>
                                <a:rPr lang="en-US" altLang="zh-CN" i="1">
                                  <a:solidFill>
                                    <a:srgbClr val="000000"/>
                                  </a:solidFill>
                                  <a:latin typeface="Cambria Math" panose="02040503050406030204" pitchFamily="18" charset="0"/>
                                  <a:cs typeface="宋体" panose="02010600030101010101" pitchFamily="2" charset="-122"/>
                                </a:rPr>
                                <m:t>𝑧</m:t>
                              </m:r>
                            </m:sub>
                          </m:sSub>
                          <m:r>
                            <a:rPr lang="zh-CN" altLang="zh-CN">
                              <a:solidFill>
                                <a:srgbClr val="000000"/>
                              </a:solidFill>
                              <a:latin typeface="Cambria Math" panose="02040503050406030204" pitchFamily="18" charset="0"/>
                              <a:cs typeface="宋体" panose="02010600030101010101" pitchFamily="2" charset="-122"/>
                            </a:rPr>
                            <m:t>∈</m:t>
                          </m:r>
                          <m:sSub>
                            <m:sSubPr>
                              <m:ctrlPr>
                                <a:rPr lang="zh-CN" altLang="zh-CN" i="1">
                                  <a:solidFill>
                                    <a:srgbClr val="000000"/>
                                  </a:solidFill>
                                  <a:latin typeface="Cambria Math" panose="02040503050406030204" pitchFamily="18" charset="0"/>
                                  <a:ea typeface="Cambria Math" panose="02040503050406030204" pitchFamily="18" charset="0"/>
                                </a:rPr>
                              </m:ctrlPr>
                            </m:sSubPr>
                            <m:e>
                              <m:r>
                                <a:rPr lang="en-US" altLang="zh-CN" i="1">
                                  <a:solidFill>
                                    <a:srgbClr val="000000"/>
                                  </a:solidFill>
                                  <a:latin typeface="Cambria Math" panose="02040503050406030204" pitchFamily="18" charset="0"/>
                                  <a:cs typeface="宋体" panose="02010600030101010101" pitchFamily="2" charset="-122"/>
                                </a:rPr>
                                <m:t>𝑆</m:t>
                              </m:r>
                            </m:e>
                            <m:sub>
                              <m:sSub>
                                <m:sSubPr>
                                  <m:ctrlPr>
                                    <a:rPr lang="zh-CN" altLang="zh-CN" i="1">
                                      <a:solidFill>
                                        <a:srgbClr val="000000"/>
                                      </a:solidFill>
                                      <a:latin typeface="Cambria Math" panose="02040503050406030204" pitchFamily="18" charset="0"/>
                                      <a:ea typeface="Cambria Math" panose="02040503050406030204" pitchFamily="18" charset="0"/>
                                    </a:rPr>
                                  </m:ctrlPr>
                                </m:sSubPr>
                                <m:e>
                                  <m:r>
                                    <a:rPr lang="en-US" altLang="zh-CN" i="1">
                                      <a:solidFill>
                                        <a:srgbClr val="000000"/>
                                      </a:solidFill>
                                      <a:latin typeface="Cambria Math" panose="02040503050406030204" pitchFamily="18" charset="0"/>
                                      <a:cs typeface="宋体" panose="02010600030101010101" pitchFamily="2" charset="-122"/>
                                    </a:rPr>
                                    <m:t>𝑟</m:t>
                                  </m:r>
                                </m:e>
                                <m:sub>
                                  <m:r>
                                    <a:rPr lang="en-US" altLang="zh-CN" i="1">
                                      <a:solidFill>
                                        <a:srgbClr val="000000"/>
                                      </a:solidFill>
                                      <a:latin typeface="Cambria Math" panose="02040503050406030204" pitchFamily="18" charset="0"/>
                                      <a:cs typeface="宋体" panose="02010600030101010101" pitchFamily="2" charset="-122"/>
                                    </a:rPr>
                                    <m:t>𝑖</m:t>
                                  </m:r>
                                </m:sub>
                              </m:sSub>
                            </m:sub>
                          </m:sSub>
                        </m:sub>
                      </m:sSub>
                      <m:sSub>
                        <m:sSubPr>
                          <m:ctrlPr>
                            <a:rPr lang="zh-CN" altLang="zh-CN" i="1">
                              <a:solidFill>
                                <a:srgbClr val="000000"/>
                              </a:solidFill>
                              <a:latin typeface="Cambria Math" panose="02040503050406030204" pitchFamily="18" charset="0"/>
                              <a:ea typeface="Cambria Math" panose="02040503050406030204" pitchFamily="18" charset="0"/>
                            </a:rPr>
                          </m:ctrlPr>
                        </m:sSubPr>
                        <m:e>
                          <m:r>
                            <a:rPr lang="en-US" altLang="zh-CN" i="1">
                              <a:solidFill>
                                <a:srgbClr val="000000"/>
                              </a:solidFill>
                              <a:latin typeface="Cambria Math" panose="02040503050406030204" pitchFamily="18" charset="0"/>
                              <a:cs typeface="宋体" panose="02010600030101010101" pitchFamily="2" charset="-122"/>
                            </a:rPr>
                            <m:t>𝑃</m:t>
                          </m:r>
                        </m:e>
                        <m:sub>
                          <m:r>
                            <a:rPr lang="en-US" altLang="zh-CN" i="1">
                              <a:solidFill>
                                <a:srgbClr val="000000"/>
                              </a:solidFill>
                              <a:latin typeface="Cambria Math" panose="02040503050406030204" pitchFamily="18" charset="0"/>
                              <a:cs typeface="宋体" panose="02010600030101010101" pitchFamily="2" charset="-122"/>
                            </a:rPr>
                            <m:t>𝑧</m:t>
                          </m:r>
                        </m:sub>
                      </m:sSub>
                      <m:r>
                        <a:rPr lang="en-US" altLang="zh-CN" i="1">
                          <a:solidFill>
                            <a:srgbClr val="000000"/>
                          </a:solidFill>
                          <a:latin typeface="Cambria Math" panose="02040503050406030204" pitchFamily="18" charset="0"/>
                          <a:cs typeface="宋体" panose="02010600030101010101" pitchFamily="2" charset="-122"/>
                        </a:rPr>
                        <m:t>.</m:t>
                      </m:r>
                      <m:sSub>
                        <m:sSubPr>
                          <m:ctrlPr>
                            <a:rPr lang="zh-CN" altLang="zh-CN" i="1">
                              <a:solidFill>
                                <a:srgbClr val="000000"/>
                              </a:solidFill>
                              <a:latin typeface="Cambria Math" panose="02040503050406030204" pitchFamily="18" charset="0"/>
                              <a:ea typeface="Cambria Math" panose="02040503050406030204" pitchFamily="18" charset="0"/>
                            </a:rPr>
                          </m:ctrlPr>
                        </m:sSubPr>
                        <m:e>
                          <m:r>
                            <a:rPr lang="en-US" altLang="zh-CN" i="1">
                              <a:solidFill>
                                <a:srgbClr val="000000"/>
                              </a:solidFill>
                              <a:latin typeface="Cambria Math" panose="02040503050406030204" pitchFamily="18" charset="0"/>
                              <a:cs typeface="宋体" panose="02010600030101010101" pitchFamily="2" charset="-122"/>
                            </a:rPr>
                            <m:t>𝐿</m:t>
                          </m:r>
                        </m:e>
                        <m:sub>
                          <m:r>
                            <a:rPr lang="en-US" altLang="zh-CN" i="1">
                              <a:solidFill>
                                <a:srgbClr val="000000"/>
                              </a:solidFill>
                              <a:latin typeface="Cambria Math" panose="02040503050406030204" pitchFamily="18" charset="0"/>
                              <a:cs typeface="宋体" panose="02010600030101010101" pitchFamily="2" charset="-122"/>
                            </a:rPr>
                            <m:t>𝑡</m:t>
                          </m:r>
                        </m:sub>
                      </m:sSub>
                      <m:r>
                        <m:rPr>
                          <m:lit/>
                        </m:rPr>
                        <a:rPr lang="en-US" altLang="zh-CN" i="1">
                          <a:solidFill>
                            <a:srgbClr val="000000"/>
                          </a:solidFill>
                          <a:latin typeface="Cambria Math" panose="02040503050406030204" pitchFamily="18" charset="0"/>
                          <a:cs typeface="宋体" panose="02010600030101010101" pitchFamily="2" charset="-122"/>
                        </a:rPr>
                        <m:t>}</m:t>
                      </m:r>
                      <m:r>
                        <a:rPr lang="zh-CN" altLang="zh-CN">
                          <a:solidFill>
                            <a:srgbClr val="000000"/>
                          </a:solidFill>
                          <a:latin typeface="Cambria Math" panose="02040503050406030204" pitchFamily="18" charset="0"/>
                          <a:cs typeface="宋体" panose="02010600030101010101" pitchFamily="2" charset="-122"/>
                        </a:rPr>
                        <m:t>∩</m:t>
                      </m:r>
                      <m:sSub>
                        <m:sSubPr>
                          <m:ctrlPr>
                            <a:rPr lang="zh-CN" altLang="zh-CN" i="1">
                              <a:solidFill>
                                <a:srgbClr val="000000"/>
                              </a:solidFill>
                              <a:latin typeface="Cambria Math" panose="02040503050406030204" pitchFamily="18" charset="0"/>
                              <a:ea typeface="Cambria Math" panose="02040503050406030204" pitchFamily="18" charset="0"/>
                            </a:rPr>
                          </m:ctrlPr>
                        </m:sSubPr>
                        <m:e>
                          <m:r>
                            <a:rPr lang="en-US" altLang="zh-CN" i="1">
                              <a:solidFill>
                                <a:srgbClr val="000000"/>
                              </a:solidFill>
                              <a:latin typeface="Cambria Math" panose="02040503050406030204" pitchFamily="18" charset="0"/>
                              <a:cs typeface="宋体" panose="02010600030101010101" pitchFamily="2" charset="-122"/>
                            </a:rPr>
                            <m:t>𝐶</m:t>
                          </m:r>
                        </m:e>
                        <m:sub>
                          <m:r>
                            <a:rPr lang="en-US" altLang="zh-CN" i="1">
                              <a:solidFill>
                                <a:srgbClr val="000000"/>
                              </a:solidFill>
                              <a:latin typeface="Cambria Math" panose="02040503050406030204" pitchFamily="18" charset="0"/>
                              <a:cs typeface="宋体" panose="02010600030101010101" pitchFamily="2" charset="-122"/>
                            </a:rPr>
                            <m:t>𝑎</m:t>
                          </m:r>
                        </m:sub>
                      </m:sSub>
                      <m:r>
                        <a:rPr lang="en-US" altLang="zh-CN" i="1">
                          <a:solidFill>
                            <a:srgbClr val="000000"/>
                          </a:solidFill>
                          <a:latin typeface="Cambria Math" panose="02040503050406030204" pitchFamily="18" charset="0"/>
                          <a:cs typeface="宋体" panose="02010600030101010101" pitchFamily="2" charset="-122"/>
                        </a:rPr>
                        <m:t>.</m:t>
                      </m:r>
                      <m:sSub>
                        <m:sSubPr>
                          <m:ctrlPr>
                            <a:rPr lang="zh-CN" altLang="zh-CN" i="1">
                              <a:solidFill>
                                <a:srgbClr val="000000"/>
                              </a:solidFill>
                              <a:latin typeface="Cambria Math" panose="02040503050406030204" pitchFamily="18" charset="0"/>
                              <a:ea typeface="Cambria Math" panose="02040503050406030204" pitchFamily="18" charset="0"/>
                            </a:rPr>
                          </m:ctrlPr>
                        </m:sSubPr>
                        <m:e>
                          <m:r>
                            <a:rPr lang="en-US" altLang="zh-CN" i="1">
                              <a:solidFill>
                                <a:srgbClr val="000000"/>
                              </a:solidFill>
                              <a:latin typeface="Cambria Math" panose="02040503050406030204" pitchFamily="18" charset="0"/>
                              <a:cs typeface="宋体" panose="02010600030101010101" pitchFamily="2" charset="-122"/>
                            </a:rPr>
                            <m:t>𝐿</m:t>
                          </m:r>
                        </m:e>
                        <m:sub>
                          <m:r>
                            <a:rPr lang="en-US" altLang="zh-CN" i="1">
                              <a:solidFill>
                                <a:srgbClr val="000000"/>
                              </a:solidFill>
                              <a:latin typeface="Cambria Math" panose="02040503050406030204" pitchFamily="18" charset="0"/>
                              <a:cs typeface="宋体" panose="02010600030101010101" pitchFamily="2" charset="-122"/>
                            </a:rPr>
                            <m:t>𝑡</m:t>
                          </m:r>
                        </m:sub>
                      </m:sSub>
                    </m:oMath>
                  </m:oMathPara>
                </a14:m>
                <a:endParaRPr lang="en-US" altLang="en-US" dirty="0">
                  <a:solidFill>
                    <a:srgbClr val="262626"/>
                  </a:solidFill>
                </a:endParaRPr>
              </a:p>
              <a:p>
                <a:pPr marL="457200" lvl="1" indent="0" eaLnBrk="1" hangingPunct="1">
                  <a:buNone/>
                  <a:defRPr/>
                </a:pPr>
                <a:endParaRPr lang="en-US" altLang="en-US" dirty="0">
                  <a:solidFill>
                    <a:srgbClr val="262626"/>
                  </a:solidFill>
                </a:endParaRPr>
              </a:p>
            </p:txBody>
          </p:sp>
        </mc:Choice>
        <mc:Fallback xmlns="">
          <p:sp>
            <p:nvSpPr>
              <p:cNvPr id="3" name="内容占位符 2">
                <a:extLst>
                  <a:ext uri="{FF2B5EF4-FFF2-40B4-BE49-F238E27FC236}">
                    <a16:creationId xmlns:a16="http://schemas.microsoft.com/office/drawing/2014/main" xmlns:a14="http://schemas.microsoft.com/office/drawing/2010/main" xmlns="" id="{749C8570-3352-5A46-975E-CF0D01A89339}"/>
                  </a:ext>
                </a:extLst>
              </p:cNvPr>
              <p:cNvSpPr>
                <a:spLocks noGrp="1" noRot="1" noChangeAspect="1" noMove="1" noResize="1" noEditPoints="1" noAdjustHandles="1" noChangeArrowheads="1" noChangeShapeType="1" noTextEdit="1"/>
              </p:cNvSpPr>
              <p:nvPr>
                <p:ph idx="1"/>
              </p:nvPr>
            </p:nvSpPr>
            <p:spPr>
              <a:xfrm>
                <a:off x="685800" y="1902084"/>
                <a:ext cx="8062664" cy="4839284"/>
              </a:xfrm>
              <a:blipFill rotWithShape="0">
                <a:blip r:embed="rId3"/>
                <a:stretch>
                  <a:fillRect l="-1362" t="-125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C2E451F4-17C4-E745-B371-CBE95B3AAF96}" type="slidenum">
              <a:rPr lang="en-US" altLang="en-US" smtClean="0"/>
              <a:pPr>
                <a:defRPr/>
              </a:pPr>
              <a:t>11</a:t>
            </a:fld>
            <a:endParaRPr lang="en-US" altLang="en-US" dirty="0"/>
          </a:p>
        </p:txBody>
      </p:sp>
      <p:pic>
        <p:nvPicPr>
          <p:cNvPr id="5" name="图片 4">
            <a:extLst>
              <a:ext uri="{FF2B5EF4-FFF2-40B4-BE49-F238E27FC236}">
                <a16:creationId xmlns:a16="http://schemas.microsoft.com/office/drawing/2014/main" id="{DFF26B40-669C-2640-AEE4-048D94B32F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1594" y="62566"/>
            <a:ext cx="2590293" cy="16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bwMode="auto">
          <a:xfrm>
            <a:off x="7308304" y="839906"/>
            <a:ext cx="1593583" cy="284838"/>
          </a:xfrm>
          <a:prstGeom prst="rect">
            <a:avLst/>
          </a:prstGeom>
          <a:no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25000">
              <a:ln>
                <a:noFill/>
              </a:ln>
              <a:solidFill>
                <a:schemeClr val="tx1"/>
              </a:solidFill>
              <a:effectLst/>
              <a:latin typeface="Arial" charset="0"/>
              <a:ea typeface="ＭＳ Ｐゴシック" pitchFamily="64" charset="-128"/>
            </a:endParaRPr>
          </a:p>
        </p:txBody>
      </p:sp>
    </p:spTree>
    <p:extLst>
      <p:ext uri="{BB962C8B-B14F-4D97-AF65-F5344CB8AC3E}">
        <p14:creationId xmlns:p14="http://schemas.microsoft.com/office/powerpoint/2010/main" val="7176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75C8C-E941-6748-BA34-93CD24FC766A}"/>
              </a:ext>
            </a:extLst>
          </p:cNvPr>
          <p:cNvSpPr>
            <a:spLocks noGrp="1"/>
          </p:cNvSpPr>
          <p:nvPr>
            <p:ph type="title"/>
          </p:nvPr>
        </p:nvSpPr>
        <p:spPr/>
        <p:txBody>
          <a:bodyPr/>
          <a:lstStyle/>
          <a:p>
            <a:r>
              <a:rPr lang="en-US" altLang="en-US" dirty="0"/>
              <a:t>Taxi scheduling </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9C8570-3352-5A46-975E-CF0D01A89339}"/>
                  </a:ext>
                </a:extLst>
              </p:cNvPr>
              <p:cNvSpPr>
                <a:spLocks noGrp="1"/>
              </p:cNvSpPr>
              <p:nvPr>
                <p:ph idx="1"/>
              </p:nvPr>
            </p:nvSpPr>
            <p:spPr>
              <a:xfrm>
                <a:off x="685800" y="1556792"/>
                <a:ext cx="8350696" cy="1440160"/>
              </a:xfrm>
            </p:spPr>
            <p:txBody>
              <a:bodyPr/>
              <a:lstStyle/>
              <a:p>
                <a:pPr eaLnBrk="1" hangingPunct="1">
                  <a:defRPr/>
                </a:pPr>
                <a:r>
                  <a:rPr lang="en-US" altLang="zh-CN" dirty="0"/>
                  <a:t>Select the best taxi to serve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oMath>
                </a14:m>
                <a:endParaRPr kumimoji="1" lang="en-US" altLang="zh-CN" dirty="0"/>
              </a:p>
              <a:p>
                <a:pPr lvl="1" eaLnBrk="1" hangingPunct="1">
                  <a:defRPr/>
                </a:pPr>
                <a:r>
                  <a:rPr lang="en-US" altLang="zh-CN" dirty="0"/>
                  <a:t>Enumerate all possible schedules by inserting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𝑜</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sub>
                    </m:sSub>
                  </m:oMath>
                </a14:m>
                <a:r>
                  <a:rPr lang="en-US" altLang="zh-CN" dirty="0"/>
                  <a:t> and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sub>
                    </m:sSub>
                  </m:oMath>
                </a14:m>
                <a:endParaRPr lang="en-US" altLang="zh-CN" dirty="0"/>
              </a:p>
              <a:p>
                <a:pPr marL="457200" lvl="1" indent="0" eaLnBrk="1" hangingPunct="1">
                  <a:buNone/>
                  <a:defRPr/>
                </a:pPr>
                <a:endParaRPr lang="en-US" altLang="en-US" dirty="0">
                  <a:solidFill>
                    <a:srgbClr val="262626"/>
                  </a:solidFill>
                </a:endParaRPr>
              </a:p>
            </p:txBody>
          </p:sp>
        </mc:Choice>
        <mc:Fallback xmlns="">
          <p:sp>
            <p:nvSpPr>
              <p:cNvPr id="3" name="内容占位符 2">
                <a:extLst>
                  <a:ext uri="{FF2B5EF4-FFF2-40B4-BE49-F238E27FC236}">
                    <a16:creationId xmlns:a16="http://schemas.microsoft.com/office/drawing/2014/main" xmlns:a14="http://schemas.microsoft.com/office/drawing/2010/main" xmlns="" id="{749C8570-3352-5A46-975E-CF0D01A89339}"/>
                  </a:ext>
                </a:extLst>
              </p:cNvPr>
              <p:cNvSpPr>
                <a:spLocks noGrp="1" noRot="1" noChangeAspect="1" noMove="1" noResize="1" noEditPoints="1" noAdjustHandles="1" noChangeArrowheads="1" noChangeShapeType="1" noTextEdit="1"/>
              </p:cNvSpPr>
              <p:nvPr>
                <p:ph idx="1"/>
              </p:nvPr>
            </p:nvSpPr>
            <p:spPr>
              <a:xfrm>
                <a:off x="685800" y="1556792"/>
                <a:ext cx="8350696" cy="1440160"/>
              </a:xfrm>
              <a:blipFill rotWithShape="0">
                <a:blip r:embed="rId3"/>
                <a:stretch>
                  <a:fillRect l="-1315" t="-4219"/>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pPr>
              <a:defRPr/>
            </a:pPr>
            <a:fld id="{C2E451F4-17C4-E745-B371-CBE95B3AAF96}" type="slidenum">
              <a:rPr lang="en-US" altLang="en-US" smtClean="0"/>
              <a:pPr>
                <a:defRPr/>
              </a:pPr>
              <a:t>12</a:t>
            </a:fld>
            <a:endParaRPr lang="en-US" altLang="en-US" dirty="0"/>
          </a:p>
        </p:txBody>
      </p:sp>
      <p:pic>
        <p:nvPicPr>
          <p:cNvPr id="7" name="图片 6">
            <a:extLst>
              <a:ext uri="{FF2B5EF4-FFF2-40B4-BE49-F238E27FC236}">
                <a16:creationId xmlns:a16="http://schemas.microsoft.com/office/drawing/2014/main" id="{DFF26B40-669C-2640-AEE4-048D94B32F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1594" y="62566"/>
            <a:ext cx="2590293" cy="16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bwMode="auto">
          <a:xfrm>
            <a:off x="7433177" y="193664"/>
            <a:ext cx="1444123" cy="643048"/>
          </a:xfrm>
          <a:prstGeom prst="rect">
            <a:avLst/>
          </a:prstGeom>
          <a:no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25000">
              <a:ln>
                <a:noFill/>
              </a:ln>
              <a:solidFill>
                <a:schemeClr val="tx1"/>
              </a:solidFill>
              <a:effectLst/>
              <a:latin typeface="Arial" charset="0"/>
              <a:ea typeface="ＭＳ Ｐゴシック" pitchFamily="64" charset="-128"/>
            </a:endParaRPr>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5176" y="2538836"/>
            <a:ext cx="3713647" cy="962172"/>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7166" y="3573016"/>
            <a:ext cx="5109665" cy="3258920"/>
          </a:xfrm>
          <a:prstGeom prst="rect">
            <a:avLst/>
          </a:prstGeom>
        </p:spPr>
      </p:pic>
      <p:sp>
        <p:nvSpPr>
          <p:cNvPr id="12" name="矩形 11"/>
          <p:cNvSpPr/>
          <p:nvPr/>
        </p:nvSpPr>
        <p:spPr bwMode="auto">
          <a:xfrm>
            <a:off x="3707904" y="5157192"/>
            <a:ext cx="2520280" cy="432048"/>
          </a:xfrm>
          <a:prstGeom prst="rect">
            <a:avLst/>
          </a:prstGeom>
          <a:no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25000">
              <a:ln>
                <a:noFill/>
              </a:ln>
              <a:solidFill>
                <a:schemeClr val="tx1"/>
              </a:solidFill>
              <a:effectLst/>
              <a:latin typeface="Arial" charset="0"/>
              <a:ea typeface="ＭＳ Ｐゴシック" pitchFamily="64" charset="-128"/>
            </a:endParaRPr>
          </a:p>
        </p:txBody>
      </p:sp>
      <p:sp>
        <p:nvSpPr>
          <p:cNvPr id="13" name="矩形 12"/>
          <p:cNvSpPr/>
          <p:nvPr/>
        </p:nvSpPr>
        <p:spPr bwMode="auto">
          <a:xfrm>
            <a:off x="3707904" y="5687312"/>
            <a:ext cx="2088232" cy="333976"/>
          </a:xfrm>
          <a:prstGeom prst="rect">
            <a:avLst/>
          </a:prstGeom>
          <a:no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25000">
              <a:ln>
                <a:noFill/>
              </a:ln>
              <a:solidFill>
                <a:schemeClr val="tx1"/>
              </a:solidFill>
              <a:effectLst/>
              <a:latin typeface="Arial" charset="0"/>
              <a:ea typeface="ＭＳ Ｐゴシック" pitchFamily="64" charset="-128"/>
            </a:endParaRPr>
          </a:p>
        </p:txBody>
      </p:sp>
    </p:spTree>
    <p:extLst>
      <p:ext uri="{BB962C8B-B14F-4D97-AF65-F5344CB8AC3E}">
        <p14:creationId xmlns:p14="http://schemas.microsoft.com/office/powerpoint/2010/main" val="308537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75C8C-E941-6748-BA34-93CD24FC766A}"/>
              </a:ext>
            </a:extLst>
          </p:cNvPr>
          <p:cNvSpPr>
            <a:spLocks noGrp="1"/>
          </p:cNvSpPr>
          <p:nvPr>
            <p:ph type="title"/>
          </p:nvPr>
        </p:nvSpPr>
        <p:spPr/>
        <p:txBody>
          <a:bodyPr/>
          <a:lstStyle/>
          <a:p>
            <a:r>
              <a:rPr lang="en-US" altLang="zh-CN" dirty="0"/>
              <a:t>Route planning</a:t>
            </a:r>
            <a:r>
              <a:rPr lang="en-US" altLang="en-US" dirty="0"/>
              <a:t> </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9C8570-3352-5A46-975E-CF0D01A89339}"/>
                  </a:ext>
                </a:extLst>
              </p:cNvPr>
              <p:cNvSpPr>
                <a:spLocks noGrp="1"/>
              </p:cNvSpPr>
              <p:nvPr>
                <p:ph idx="1"/>
              </p:nvPr>
            </p:nvSpPr>
            <p:spPr>
              <a:xfrm>
                <a:off x="611560" y="1556792"/>
                <a:ext cx="7913666" cy="4218833"/>
              </a:xfrm>
            </p:spPr>
            <p:txBody>
              <a:bodyPr/>
              <a:lstStyle/>
              <a:p>
                <a:r>
                  <a:rPr lang="en-US" altLang="en-US" dirty="0"/>
                  <a:t>A </a:t>
                </a:r>
                <a:r>
                  <a:rPr lang="en-US" altLang="zh-CN" dirty="0"/>
                  <a:t>two-phase route planning</a:t>
                </a:r>
                <a:r>
                  <a:rPr lang="en-US" altLang="en-US" dirty="0"/>
                  <a:t> </a:t>
                </a:r>
                <a:endParaRPr lang="en-US" altLang="zh-CN" dirty="0"/>
              </a:p>
              <a:p>
                <a:pPr lvl="1" eaLnBrk="1" hangingPunct="1">
                  <a:defRPr/>
                </a:pPr>
                <a:r>
                  <a:rPr lang="en-US" altLang="zh-CN" dirty="0"/>
                  <a:t>Partition filtering</a:t>
                </a:r>
                <a:endParaRPr lang="en-US" altLang="zh-CN" dirty="0">
                  <a:cs typeface="Arial" panose="020B0604020202020204" pitchFamily="34" charset="0"/>
                </a:endParaRPr>
              </a:p>
              <a:p>
                <a:pPr lvl="2" eaLnBrk="1" hangingPunct="1">
                  <a:defRPr/>
                </a:pPr>
                <a:r>
                  <a:rPr lang="en" altLang="zh-CN" dirty="0"/>
                  <a:t>Travel direction rule: </a:t>
                </a:r>
                <a14:m>
                  <m:oMath xmlns:m="http://schemas.openxmlformats.org/officeDocument/2006/math">
                    <m:func>
                      <m:funcPr>
                        <m:ctrlPr>
                          <a:rPr lang="zh-CN" altLang="zh-CN" i="1">
                            <a:solidFill>
                              <a:prstClr val="black"/>
                            </a:solidFill>
                            <a:latin typeface="Cambria Math" panose="02040503050406030204" pitchFamily="18" charset="0"/>
                          </a:rPr>
                        </m:ctrlPr>
                      </m:funcPr>
                      <m:fName>
                        <m:r>
                          <m:rPr>
                            <m:sty m:val="p"/>
                          </m:rPr>
                          <a:rPr lang="en-US" altLang="zh-CN">
                            <a:solidFill>
                              <a:prstClr val="black"/>
                            </a:solidFill>
                            <a:latin typeface="Cambria Math" panose="02040503050406030204" pitchFamily="18" charset="0"/>
                          </a:rPr>
                          <m:t>cos</m:t>
                        </m:r>
                      </m:fName>
                      <m:e>
                        <m:d>
                          <m:dPr>
                            <m:ctrlPr>
                              <a:rPr lang="zh-CN" altLang="zh-CN" i="1">
                                <a:solidFill>
                                  <a:prstClr val="black"/>
                                </a:solidFill>
                                <a:latin typeface="Cambria Math" panose="02040503050406030204" pitchFamily="18" charset="0"/>
                              </a:rPr>
                            </m:ctrlPr>
                          </m:dPr>
                          <m:e>
                            <m:r>
                              <m:rPr>
                                <m:sty m:val="p"/>
                              </m:rPr>
                              <a:rPr lang="en-US" altLang="zh-CN">
                                <a:solidFill>
                                  <a:prstClr val="black"/>
                                </a:solidFill>
                                <a:latin typeface="Cambria Math" panose="02040503050406030204" pitchFamily="18" charset="0"/>
                              </a:rPr>
                              <m:t>θ</m:t>
                            </m:r>
                          </m:e>
                        </m:d>
                      </m:e>
                    </m:func>
                    <m:r>
                      <a:rPr lang="en-US" altLang="zh-CN" i="1">
                        <a:solidFill>
                          <a:prstClr val="black"/>
                        </a:solidFill>
                        <a:latin typeface="Cambria Math" panose="02040503050406030204" pitchFamily="18" charset="0"/>
                      </a:rPr>
                      <m:t>=</m:t>
                    </m:r>
                    <m:f>
                      <m:fPr>
                        <m:ctrlPr>
                          <a:rPr lang="zh-CN" altLang="zh-CN" i="1">
                            <a:solidFill>
                              <a:prstClr val="black"/>
                            </a:solidFill>
                            <a:latin typeface="Cambria Math" panose="02040503050406030204" pitchFamily="18" charset="0"/>
                          </a:rPr>
                        </m:ctrlPr>
                      </m:fPr>
                      <m:num>
                        <m:acc>
                          <m:accPr>
                            <m:chr m:val="⃗"/>
                            <m:ctrlPr>
                              <a:rPr lang="zh-CN" altLang="zh-CN" i="1">
                                <a:solidFill>
                                  <a:prstClr val="black"/>
                                </a:solidFill>
                                <a:latin typeface="Cambria Math" panose="02040503050406030204" pitchFamily="18" charset="0"/>
                              </a:rPr>
                            </m:ctrlPr>
                          </m:accPr>
                          <m:e>
                            <m:r>
                              <a:rPr lang="en-US" altLang="zh-CN" i="1">
                                <a:solidFill>
                                  <a:prstClr val="black"/>
                                </a:solidFill>
                                <a:latin typeface="Cambria Math" panose="02040503050406030204" pitchFamily="18" charset="0"/>
                              </a:rPr>
                              <m:t>𝑣</m:t>
                            </m:r>
                          </m:e>
                        </m:acc>
                        <m:r>
                          <a:rPr lang="en-US" altLang="zh-CN">
                            <a:solidFill>
                              <a:prstClr val="black"/>
                            </a:solidFill>
                            <a:latin typeface="Cambria Math" panose="02040503050406030204" pitchFamily="18" charset="0"/>
                          </a:rPr>
                          <m:t>⋅</m:t>
                        </m:r>
                        <m:acc>
                          <m:accPr>
                            <m:chr m:val="⃗"/>
                            <m:ctrlPr>
                              <a:rPr lang="zh-CN" altLang="zh-CN" i="1">
                                <a:solidFill>
                                  <a:prstClr val="black"/>
                                </a:solidFill>
                                <a:latin typeface="Cambria Math" panose="02040503050406030204" pitchFamily="18" charset="0"/>
                              </a:rPr>
                            </m:ctrlPr>
                          </m:accPr>
                          <m:e>
                            <m:sSub>
                              <m:sSubPr>
                                <m:ctrlPr>
                                  <a:rPr lang="zh-CN"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𝑣</m:t>
                                </m:r>
                              </m:e>
                              <m:sub>
                                <m:r>
                                  <m:rPr>
                                    <m:sty m:val="p"/>
                                  </m:rPr>
                                  <a:rPr lang="en-US" altLang="zh-CN" i="1">
                                    <a:solidFill>
                                      <a:prstClr val="black"/>
                                    </a:solidFill>
                                    <a:latin typeface="Cambria Math" panose="02040503050406030204" pitchFamily="18" charset="0"/>
                                  </a:rPr>
                                  <m:t>z</m:t>
                                </m:r>
                              </m:sub>
                            </m:sSub>
                          </m:e>
                        </m:acc>
                      </m:num>
                      <m:den>
                        <m:d>
                          <m:dPr>
                            <m:begChr m:val="|"/>
                            <m:endChr m:val="|"/>
                            <m:ctrlPr>
                              <a:rPr lang="zh-CN" altLang="zh-CN" i="1">
                                <a:solidFill>
                                  <a:prstClr val="black"/>
                                </a:solidFill>
                                <a:latin typeface="Cambria Math" panose="02040503050406030204" pitchFamily="18" charset="0"/>
                              </a:rPr>
                            </m:ctrlPr>
                          </m:dPr>
                          <m:e>
                            <m:d>
                              <m:dPr>
                                <m:begChr m:val="|"/>
                                <m:endChr m:val="|"/>
                                <m:ctrlPr>
                                  <a:rPr lang="zh-CN" altLang="zh-CN" i="1">
                                    <a:solidFill>
                                      <a:prstClr val="black"/>
                                    </a:solidFill>
                                    <a:latin typeface="Cambria Math" panose="02040503050406030204" pitchFamily="18" charset="0"/>
                                  </a:rPr>
                                </m:ctrlPr>
                              </m:dPr>
                              <m:e>
                                <m:acc>
                                  <m:accPr>
                                    <m:chr m:val="⃗"/>
                                    <m:ctrlPr>
                                      <a:rPr lang="zh-CN" altLang="zh-CN" i="1">
                                        <a:solidFill>
                                          <a:prstClr val="black"/>
                                        </a:solidFill>
                                        <a:latin typeface="Cambria Math" panose="02040503050406030204" pitchFamily="18" charset="0"/>
                                      </a:rPr>
                                    </m:ctrlPr>
                                  </m:accPr>
                                  <m:e>
                                    <m:r>
                                      <a:rPr lang="en-US" altLang="zh-CN" i="1">
                                        <a:solidFill>
                                          <a:prstClr val="black"/>
                                        </a:solidFill>
                                        <a:latin typeface="Cambria Math" panose="02040503050406030204" pitchFamily="18" charset="0"/>
                                      </a:rPr>
                                      <m:t>𝑣</m:t>
                                    </m:r>
                                  </m:e>
                                </m:acc>
                              </m:e>
                            </m:d>
                          </m:e>
                        </m:d>
                        <m:r>
                          <a:rPr lang="zh-CN" altLang="zh-CN">
                            <a:solidFill>
                              <a:prstClr val="black"/>
                            </a:solidFill>
                            <a:latin typeface="Cambria Math" panose="02040503050406030204" pitchFamily="18" charset="0"/>
                          </a:rPr>
                          <m:t>×</m:t>
                        </m:r>
                        <m:d>
                          <m:dPr>
                            <m:begChr m:val="|"/>
                            <m:endChr m:val="|"/>
                            <m:ctrlPr>
                              <a:rPr lang="zh-CN" altLang="zh-CN" i="1">
                                <a:solidFill>
                                  <a:prstClr val="black"/>
                                </a:solidFill>
                                <a:latin typeface="Cambria Math" panose="02040503050406030204" pitchFamily="18" charset="0"/>
                              </a:rPr>
                            </m:ctrlPr>
                          </m:dPr>
                          <m:e>
                            <m:d>
                              <m:dPr>
                                <m:begChr m:val="|"/>
                                <m:endChr m:val="|"/>
                                <m:ctrlPr>
                                  <a:rPr lang="zh-CN" altLang="zh-CN" i="1">
                                    <a:solidFill>
                                      <a:prstClr val="black"/>
                                    </a:solidFill>
                                    <a:latin typeface="Cambria Math" panose="02040503050406030204" pitchFamily="18" charset="0"/>
                                  </a:rPr>
                                </m:ctrlPr>
                              </m:dPr>
                              <m:e>
                                <m:acc>
                                  <m:accPr>
                                    <m:chr m:val="⃗"/>
                                    <m:ctrlPr>
                                      <a:rPr lang="zh-CN" altLang="zh-CN" i="1">
                                        <a:solidFill>
                                          <a:prstClr val="black"/>
                                        </a:solidFill>
                                        <a:latin typeface="Cambria Math" panose="02040503050406030204" pitchFamily="18" charset="0"/>
                                      </a:rPr>
                                    </m:ctrlPr>
                                  </m:accPr>
                                  <m:e>
                                    <m:sSub>
                                      <m:sSubPr>
                                        <m:ctrlPr>
                                          <a:rPr lang="zh-CN"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𝑣</m:t>
                                        </m:r>
                                      </m:e>
                                      <m:sub>
                                        <m:r>
                                          <a:rPr lang="en-US" altLang="zh-CN" i="1">
                                            <a:solidFill>
                                              <a:prstClr val="black"/>
                                            </a:solidFill>
                                            <a:latin typeface="Cambria Math" panose="02040503050406030204" pitchFamily="18" charset="0"/>
                                          </a:rPr>
                                          <m:t>𝑧</m:t>
                                        </m:r>
                                      </m:sub>
                                    </m:sSub>
                                  </m:e>
                                </m:acc>
                              </m:e>
                            </m:d>
                          </m:e>
                        </m:d>
                      </m:den>
                    </m:f>
                    <m:r>
                      <m:rPr>
                        <m:nor/>
                      </m:rPr>
                      <a:rPr lang="zh-CN" altLang="en-US" dirty="0">
                        <a:solidFill>
                          <a:prstClr val="black"/>
                        </a:solidFill>
                        <a:latin typeface="Heiti SC Medium" pitchFamily="2" charset="-128"/>
                        <a:ea typeface="Heiti SC Medium" pitchFamily="2" charset="-128"/>
                        <a:cs typeface="Times New Roman" panose="02020603050405020304" pitchFamily="18" charset="0"/>
                      </a:rPr>
                      <m:t> </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𝜆</m:t>
                    </m:r>
                  </m:oMath>
                </a14:m>
                <a:endParaRPr lang="en" altLang="zh-CN" dirty="0"/>
              </a:p>
              <a:p>
                <a:pPr lvl="2" eaLnBrk="1" hangingPunct="1">
                  <a:lnSpc>
                    <a:spcPct val="150000"/>
                  </a:lnSpc>
                  <a:defRPr/>
                </a:pPr>
                <a:r>
                  <a:rPr lang="en" altLang="zh-CN" dirty="0"/>
                  <a:t>Travel cost rule: </a:t>
                </a:r>
                <a14:m>
                  <m:oMath xmlns:m="http://schemas.openxmlformats.org/officeDocument/2006/math">
                    <m:r>
                      <a:rPr lang="en-US" altLang="zh-CN" i="1">
                        <a:latin typeface="Cambria Math" panose="02040503050406030204" pitchFamily="18" charset="0"/>
                      </a:rPr>
                      <m:t>𝑐𝑜𝑠𝑡</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l</m:t>
                            </m:r>
                          </m:e>
                          <m:sub>
                            <m:r>
                              <a:rPr lang="en-US" altLang="zh-CN" i="1">
                                <a:latin typeface="Cambria Math" panose="02040503050406030204" pitchFamily="18" charset="0"/>
                              </a:rPr>
                              <m:t>𝑧</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l</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en-US" altLang="zh-CN" i="1">
                        <a:latin typeface="Cambria Math" panose="02040503050406030204" pitchFamily="18" charset="0"/>
                      </a:rPr>
                      <m:t>𝑐𝑜𝑠𝑡</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l</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l</m:t>
                            </m:r>
                          </m:e>
                          <m:sub>
                            <m:r>
                              <a:rPr lang="en-US" altLang="zh-CN" i="1">
                                <a:latin typeface="Cambria Math" panose="02040503050406030204" pitchFamily="18" charset="0"/>
                              </a:rPr>
                              <m:t>𝑧</m:t>
                            </m:r>
                            <m:r>
                              <a:rPr lang="en-US" altLang="zh-CN" i="1">
                                <a:latin typeface="Cambria Math" panose="02040503050406030204" pitchFamily="18" charset="0"/>
                              </a:rPr>
                              <m:t>+1</m:t>
                            </m:r>
                          </m:sub>
                        </m:sSub>
                      </m:e>
                    </m:d>
                    <m:r>
                      <a:rPr lang="zh-CN" altLang="zh-CN">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1+</m:t>
                        </m:r>
                        <m:r>
                          <m:rPr>
                            <m:sty m:val="p"/>
                          </m:rPr>
                          <a:rPr lang="en-US" altLang="zh-CN">
                            <a:latin typeface="Cambria Math" panose="02040503050406030204" pitchFamily="18" charset="0"/>
                          </a:rPr>
                          <m:t>ε</m:t>
                        </m:r>
                      </m:e>
                    </m:d>
                    <m:r>
                      <a:rPr lang="zh-CN" altLang="zh-CN">
                        <a:latin typeface="Cambria Math" panose="02040503050406030204" pitchFamily="18" charset="0"/>
                      </a:rPr>
                      <m:t>×</m:t>
                    </m:r>
                    <m:r>
                      <a:rPr lang="en-US" altLang="zh-CN" i="1">
                        <a:latin typeface="Cambria Math" panose="02040503050406030204" pitchFamily="18" charset="0"/>
                      </a:rPr>
                      <m:t>𝑐𝑜𝑠𝑡</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l</m:t>
                            </m:r>
                          </m:e>
                          <m:sub>
                            <m:r>
                              <a:rPr lang="en-US" altLang="zh-CN" i="1">
                                <a:latin typeface="Cambria Math" panose="02040503050406030204" pitchFamily="18" charset="0"/>
                              </a:rPr>
                              <m:t>𝑧</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l</m:t>
                            </m:r>
                          </m:e>
                          <m:sub>
                            <m:r>
                              <a:rPr lang="en-US" altLang="zh-CN" i="1">
                                <a:latin typeface="Cambria Math" panose="02040503050406030204" pitchFamily="18" charset="0"/>
                              </a:rPr>
                              <m:t>𝑧</m:t>
                            </m:r>
                            <m:r>
                              <a:rPr lang="en-US" altLang="zh-CN" i="1">
                                <a:latin typeface="Cambria Math" panose="02040503050406030204" pitchFamily="18" charset="0"/>
                              </a:rPr>
                              <m:t>+1</m:t>
                            </m:r>
                          </m:sub>
                        </m:sSub>
                      </m:e>
                    </m:d>
                  </m:oMath>
                </a14:m>
                <a:endParaRPr lang="en-US" altLang="zh-CN" dirty="0">
                  <a:cs typeface="Arial" panose="020B0604020202020204" pitchFamily="34" charset="0"/>
                </a:endParaRPr>
              </a:p>
              <a:p>
                <a:pPr lvl="1" eaLnBrk="1" hangingPunct="1">
                  <a:defRPr/>
                </a:pPr>
                <a:r>
                  <a:rPr lang="en-US" altLang="zh-CN" dirty="0"/>
                  <a:t>Segment-level routing on the filtered partitions</a:t>
                </a:r>
              </a:p>
              <a:p>
                <a:pPr lvl="2" eaLnBrk="1" hangingPunct="1">
                  <a:lnSpc>
                    <a:spcPct val="150000"/>
                  </a:lnSpc>
                  <a:defRPr/>
                </a:pPr>
                <a:r>
                  <a:rPr lang="en" altLang="zh-CN" sz="2000" dirty="0">
                    <a:solidFill>
                      <a:prstClr val="black"/>
                    </a:solidFill>
                    <a:cs typeface="Calibri" panose="020F0502020204030204" pitchFamily="34" charset="0"/>
                  </a:rPr>
                  <a:t>Planning route on a reduced subgraph</a:t>
                </a:r>
                <a:endParaRPr lang="en-US" altLang="en-US" dirty="0">
                  <a:solidFill>
                    <a:srgbClr val="262626"/>
                  </a:solidFill>
                </a:endParaRPr>
              </a:p>
              <a:p>
                <a:pPr marL="457200" lvl="1" indent="0" eaLnBrk="1" hangingPunct="1">
                  <a:buNone/>
                  <a:defRPr/>
                </a:pPr>
                <a:endParaRPr lang="en-US" altLang="en-US" dirty="0">
                  <a:solidFill>
                    <a:srgbClr val="262626"/>
                  </a:solidFill>
                </a:endParaRPr>
              </a:p>
            </p:txBody>
          </p:sp>
        </mc:Choice>
        <mc:Fallback xmlns="">
          <p:sp>
            <p:nvSpPr>
              <p:cNvPr id="3" name="内容占位符 2">
                <a:extLst>
                  <a:ext uri="{FF2B5EF4-FFF2-40B4-BE49-F238E27FC236}">
                    <a16:creationId xmlns:a16="http://schemas.microsoft.com/office/drawing/2014/main" xmlns:a14="http://schemas.microsoft.com/office/drawing/2010/main" xmlns="" id="{749C8570-3352-5A46-975E-CF0D01A89339}"/>
                  </a:ext>
                </a:extLst>
              </p:cNvPr>
              <p:cNvSpPr>
                <a:spLocks noGrp="1" noRot="1" noChangeAspect="1" noMove="1" noResize="1" noEditPoints="1" noAdjustHandles="1" noChangeArrowheads="1" noChangeShapeType="1" noTextEdit="1"/>
              </p:cNvSpPr>
              <p:nvPr>
                <p:ph idx="1"/>
              </p:nvPr>
            </p:nvSpPr>
            <p:spPr>
              <a:xfrm>
                <a:off x="611560" y="1556792"/>
                <a:ext cx="7913666" cy="4218833"/>
              </a:xfrm>
              <a:blipFill rotWithShape="0">
                <a:blip r:embed="rId3"/>
                <a:stretch>
                  <a:fillRect l="-1310" t="-144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C2E451F4-17C4-E745-B371-CBE95B3AAF96}" type="slidenum">
              <a:rPr lang="en-US" altLang="en-US" smtClean="0"/>
              <a:pPr>
                <a:defRPr/>
              </a:pPr>
              <a:t>13</a:t>
            </a:fld>
            <a:endParaRPr lang="en-US" altLang="en-US" dirty="0"/>
          </a:p>
        </p:txBody>
      </p:sp>
      <p:pic>
        <p:nvPicPr>
          <p:cNvPr id="5" name="图片 4">
            <a:extLst>
              <a:ext uri="{FF2B5EF4-FFF2-40B4-BE49-F238E27FC236}">
                <a16:creationId xmlns:a16="http://schemas.microsoft.com/office/drawing/2014/main" id="{DFF26B40-669C-2640-AEE4-048D94B32F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208" y="62566"/>
            <a:ext cx="2590293" cy="16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bwMode="auto">
          <a:xfrm>
            <a:off x="7565791" y="193664"/>
            <a:ext cx="1444123" cy="643048"/>
          </a:xfrm>
          <a:prstGeom prst="rect">
            <a:avLst/>
          </a:prstGeom>
          <a:no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25000">
              <a:ln>
                <a:noFill/>
              </a:ln>
              <a:solidFill>
                <a:schemeClr val="tx1"/>
              </a:solidFill>
              <a:effectLst/>
              <a:latin typeface="Arial" charset="0"/>
              <a:ea typeface="ＭＳ Ｐゴシック" pitchFamily="64" charset="-128"/>
            </a:endParaRPr>
          </a:p>
        </p:txBody>
      </p:sp>
      <p:pic>
        <p:nvPicPr>
          <p:cNvPr id="7" name="图片 6"/>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92081" y="4701313"/>
            <a:ext cx="3692682" cy="2017148"/>
          </a:xfrm>
          <a:prstGeom prst="rect">
            <a:avLst/>
          </a:prstGeom>
        </p:spPr>
      </p:pic>
    </p:spTree>
    <p:extLst>
      <p:ext uri="{BB962C8B-B14F-4D97-AF65-F5344CB8AC3E}">
        <p14:creationId xmlns:p14="http://schemas.microsoft.com/office/powerpoint/2010/main" val="4197245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75C8C-E941-6748-BA34-93CD24FC766A}"/>
              </a:ext>
            </a:extLst>
          </p:cNvPr>
          <p:cNvSpPr>
            <a:spLocks noGrp="1"/>
          </p:cNvSpPr>
          <p:nvPr>
            <p:ph type="title"/>
          </p:nvPr>
        </p:nvSpPr>
        <p:spPr/>
        <p:txBody>
          <a:bodyPr/>
          <a:lstStyle/>
          <a:p>
            <a:r>
              <a:rPr lang="en-US" altLang="zh-CN" dirty="0"/>
              <a:t>Segment-level routing</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9C8570-3352-5A46-975E-CF0D01A89339}"/>
                  </a:ext>
                </a:extLst>
              </p:cNvPr>
              <p:cNvSpPr>
                <a:spLocks noGrp="1"/>
              </p:cNvSpPr>
              <p:nvPr>
                <p:ph idx="1"/>
              </p:nvPr>
            </p:nvSpPr>
            <p:spPr>
              <a:xfrm>
                <a:off x="660445" y="1624166"/>
                <a:ext cx="7369121" cy="4114800"/>
              </a:xfrm>
            </p:spPr>
            <p:txBody>
              <a:bodyPr/>
              <a:lstStyle/>
              <a:p>
                <a:pPr eaLnBrk="1" hangingPunct="1">
                  <a:defRPr/>
                </a:pPr>
                <a:r>
                  <a:rPr lang="en-US" altLang="zh-CN" dirty="0"/>
                  <a:t>Basic routing</a:t>
                </a:r>
                <a:endParaRPr lang="en-US" altLang="zh-CN" dirty="0">
                  <a:cs typeface="Arial" panose="020B0604020202020204" pitchFamily="34" charset="0"/>
                </a:endParaRPr>
              </a:p>
              <a:p>
                <a:pPr lvl="1" eaLnBrk="1" hangingPunct="1">
                  <a:defRPr/>
                </a:pPr>
                <a14:m>
                  <m:oMath xmlns:m="http://schemas.openxmlformats.org/officeDocument/2006/math">
                    <m:r>
                      <a:rPr lang="en-US" altLang="zh-CN" i="1" dirty="0" smtClean="0">
                        <a:solidFill>
                          <a:prstClr val="black"/>
                        </a:solidFill>
                        <a:latin typeface="Cambria Math" panose="02040503050406030204" pitchFamily="18" charset="0"/>
                        <a:cs typeface="Arial" panose="020B0604020202020204" pitchFamily="34" charset="0"/>
                      </a:rPr>
                      <m:t>𝐷𝑖𝑗𝑘𝑠𝑡𝑟𝑎</m:t>
                    </m:r>
                  </m:oMath>
                </a14:m>
                <a:r>
                  <a:rPr lang="en-US" altLang="zh-CN" dirty="0">
                    <a:cs typeface="Arial" panose="020B0604020202020204" pitchFamily="34" charset="0"/>
                  </a:rPr>
                  <a:t> -&gt; shortest path </a:t>
                </a:r>
              </a:p>
              <a:p>
                <a:pPr eaLnBrk="1" hangingPunct="1">
                  <a:defRPr/>
                </a:pPr>
                <a:r>
                  <a:rPr lang="en-US" altLang="zh-CN" dirty="0"/>
                  <a:t>Probabilistic routing</a:t>
                </a:r>
              </a:p>
              <a:p>
                <a:pPr lvl="1" eaLnBrk="1" hangingPunct="1">
                  <a:defRPr/>
                </a:pPr>
                <a:r>
                  <a:rPr lang="en" altLang="zh-CN" dirty="0"/>
                  <a:t>Probability calculation of </a:t>
                </a:r>
                <a:r>
                  <a:rPr lang="en" altLang="zh-CN" i="1" dirty="0"/>
                  <a:t>suitable passengers</a:t>
                </a:r>
              </a:p>
              <a:p>
                <a:pPr lvl="1" eaLnBrk="1" hangingPunct="1">
                  <a:defRPr/>
                </a:pPr>
                <a:r>
                  <a:rPr lang="en" altLang="zh-CN" dirty="0"/>
                  <a:t>Partition path planning</a:t>
                </a:r>
              </a:p>
              <a:p>
                <a:pPr lvl="1" eaLnBrk="1" hangingPunct="1">
                  <a:defRPr/>
                </a:pPr>
                <a:r>
                  <a:rPr lang="en" altLang="zh-CN" dirty="0"/>
                  <a:t>Fine-grained route planning over partition path</a:t>
                </a:r>
                <a:endParaRPr lang="en-US" altLang="zh-CN" dirty="0"/>
              </a:p>
              <a:p>
                <a:pPr marL="457200" lvl="1" indent="0" eaLnBrk="1" hangingPunct="1">
                  <a:buNone/>
                  <a:defRPr/>
                </a:pPr>
                <a:endParaRPr lang="en-US" altLang="en-US" dirty="0">
                  <a:solidFill>
                    <a:srgbClr val="262626"/>
                  </a:solidFill>
                </a:endParaRPr>
              </a:p>
            </p:txBody>
          </p:sp>
        </mc:Choice>
        <mc:Fallback xmlns="">
          <p:sp>
            <p:nvSpPr>
              <p:cNvPr id="3" name="内容占位符 2">
                <a:extLst>
                  <a:ext uri="{FF2B5EF4-FFF2-40B4-BE49-F238E27FC236}">
                    <a16:creationId xmlns:a16="http://schemas.microsoft.com/office/drawing/2014/main" xmlns:a14="http://schemas.microsoft.com/office/drawing/2010/main" xmlns="" id="{749C8570-3352-5A46-975E-CF0D01A89339}"/>
                  </a:ext>
                </a:extLst>
              </p:cNvPr>
              <p:cNvSpPr>
                <a:spLocks noGrp="1" noRot="1" noChangeAspect="1" noMove="1" noResize="1" noEditPoints="1" noAdjustHandles="1" noChangeArrowheads="1" noChangeShapeType="1" noTextEdit="1"/>
              </p:cNvSpPr>
              <p:nvPr>
                <p:ph idx="1"/>
              </p:nvPr>
            </p:nvSpPr>
            <p:spPr>
              <a:xfrm>
                <a:off x="660445" y="1624166"/>
                <a:ext cx="7369121" cy="4114800"/>
              </a:xfrm>
              <a:blipFill rotWithShape="0">
                <a:blip r:embed="rId3"/>
                <a:stretch>
                  <a:fillRect l="-1406" t="-1481"/>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pPr>
              <a:defRPr/>
            </a:pPr>
            <a:fld id="{C2E451F4-17C4-E745-B371-CBE95B3AAF96}" type="slidenum">
              <a:rPr lang="en-US" altLang="en-US" smtClean="0"/>
              <a:pPr>
                <a:defRPr/>
              </a:pPr>
              <a:t>14</a:t>
            </a:fld>
            <a:endParaRPr lang="en-US" altLang="en-US" dirty="0"/>
          </a:p>
        </p:txBody>
      </p:sp>
      <p:pic>
        <p:nvPicPr>
          <p:cNvPr id="6" name="图片 5">
            <a:extLst>
              <a:ext uri="{FF2B5EF4-FFF2-40B4-BE49-F238E27FC236}">
                <a16:creationId xmlns:a16="http://schemas.microsoft.com/office/drawing/2014/main" id="{DFF26B40-669C-2640-AEE4-048D94B32F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208" y="62566"/>
            <a:ext cx="2590293" cy="16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bwMode="auto">
          <a:xfrm>
            <a:off x="7565791" y="193664"/>
            <a:ext cx="1444123" cy="643048"/>
          </a:xfrm>
          <a:prstGeom prst="rect">
            <a:avLst/>
          </a:prstGeom>
          <a:no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25000">
              <a:ln>
                <a:noFill/>
              </a:ln>
              <a:solidFill>
                <a:schemeClr val="tx1"/>
              </a:solidFill>
              <a:effectLst/>
              <a:latin typeface="Arial" charset="0"/>
              <a:ea typeface="ＭＳ Ｐゴシック" pitchFamily="64" charset="-128"/>
            </a:endParaRPr>
          </a:p>
        </p:txBody>
      </p:sp>
      <p:pic>
        <p:nvPicPr>
          <p:cNvPr id="8" name="图片 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11760" y="4411659"/>
            <a:ext cx="4344093" cy="2355464"/>
          </a:xfrm>
          <a:prstGeom prst="rect">
            <a:avLst/>
          </a:prstGeom>
        </p:spPr>
      </p:pic>
    </p:spTree>
    <p:extLst>
      <p:ext uri="{BB962C8B-B14F-4D97-AF65-F5344CB8AC3E}">
        <p14:creationId xmlns:p14="http://schemas.microsoft.com/office/powerpoint/2010/main" val="351590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C6F5CE-EFB0-A34D-990E-284896C5C23F}"/>
              </a:ext>
            </a:extLst>
          </p:cNvPr>
          <p:cNvSpPr>
            <a:spLocks noGrp="1" noChangeArrowheads="1"/>
          </p:cNvSpPr>
          <p:nvPr>
            <p:ph type="title"/>
          </p:nvPr>
        </p:nvSpPr>
        <p:spPr>
          <a:xfrm>
            <a:off x="899592" y="340678"/>
            <a:ext cx="5757863" cy="1143000"/>
          </a:xfrm>
        </p:spPr>
        <p:txBody>
          <a:bodyPr/>
          <a:lstStyle/>
          <a:p>
            <a:pPr eaLnBrk="1" hangingPunct="1"/>
            <a:r>
              <a:rPr lang="en-US" altLang="zh-CN" dirty="0"/>
              <a:t>Experimental setup</a:t>
            </a:r>
            <a:endParaRPr lang="en-US" altLang="en-US" b="0" i="1" dirty="0"/>
          </a:p>
        </p:txBody>
      </p:sp>
      <p:sp>
        <p:nvSpPr>
          <p:cNvPr id="14" name="Content Placeholder 2">
            <a:extLst>
              <a:ext uri="{FF2B5EF4-FFF2-40B4-BE49-F238E27FC236}">
                <a16:creationId xmlns:a16="http://schemas.microsoft.com/office/drawing/2014/main" id="{BB7F7B83-36EB-A645-8D09-474A7F2B6C37}"/>
              </a:ext>
            </a:extLst>
          </p:cNvPr>
          <p:cNvSpPr>
            <a:spLocks noGrp="1" noChangeArrowheads="1"/>
          </p:cNvSpPr>
          <p:nvPr>
            <p:ph idx="1"/>
          </p:nvPr>
        </p:nvSpPr>
        <p:spPr>
          <a:xfrm>
            <a:off x="611560" y="1502542"/>
            <a:ext cx="8350250" cy="4734770"/>
          </a:xfrm>
        </p:spPr>
        <p:txBody>
          <a:bodyPr/>
          <a:lstStyle/>
          <a:p>
            <a:pPr eaLnBrk="1" hangingPunct="1"/>
            <a:r>
              <a:rPr lang="en-US" altLang="en-US" dirty="0"/>
              <a:t>Dataset</a:t>
            </a:r>
          </a:p>
          <a:p>
            <a:pPr lvl="1" eaLnBrk="1" hangingPunct="1"/>
            <a:r>
              <a:rPr lang="en-US" altLang="en-US" dirty="0"/>
              <a:t>7065907 taxi transactions from Chengdu City, 01/11/2016-31/11/2016, released by </a:t>
            </a:r>
            <a:r>
              <a:rPr lang="en-US" altLang="en-US" dirty="0" err="1"/>
              <a:t>Didi</a:t>
            </a:r>
            <a:r>
              <a:rPr lang="en-US" altLang="en-US" dirty="0"/>
              <a:t> GAIA</a:t>
            </a:r>
            <a:r>
              <a:rPr lang="en-US" altLang="en-US" baseline="30000" dirty="0"/>
              <a:t>[7] </a:t>
            </a:r>
            <a:endParaRPr lang="en-US" altLang="en-US" dirty="0"/>
          </a:p>
          <a:p>
            <a:pPr lvl="1" eaLnBrk="1" hangingPunct="1"/>
            <a:r>
              <a:rPr lang="zh-CN" altLang="zh-CN" dirty="0"/>
              <a:t>Road Network</a:t>
            </a:r>
            <a:r>
              <a:rPr lang="en-US" altLang="zh-CN" dirty="0"/>
              <a:t> graph</a:t>
            </a:r>
            <a:r>
              <a:rPr lang="zh-CN" altLang="zh-CN" dirty="0"/>
              <a:t>: 214</a:t>
            </a:r>
            <a:r>
              <a:rPr lang="en-US" altLang="zh-CN" dirty="0"/>
              <a:t>,</a:t>
            </a:r>
            <a:r>
              <a:rPr lang="zh-CN" altLang="zh-CN" dirty="0"/>
              <a:t>440 vertices</a:t>
            </a:r>
            <a:r>
              <a:rPr lang="en-US" altLang="zh-CN" dirty="0"/>
              <a:t> &amp;</a:t>
            </a:r>
            <a:r>
              <a:rPr lang="zh-CN" altLang="zh-CN" dirty="0"/>
              <a:t> 466</a:t>
            </a:r>
            <a:r>
              <a:rPr lang="en-US" altLang="zh-CN" dirty="0"/>
              <a:t>,</a:t>
            </a:r>
            <a:r>
              <a:rPr lang="zh-CN" altLang="zh-CN" dirty="0"/>
              <a:t>330 edges</a:t>
            </a:r>
            <a:endParaRPr lang="en-US" altLang="zh-CN" dirty="0"/>
          </a:p>
          <a:p>
            <a:pPr eaLnBrk="1" hangingPunct="1"/>
            <a:r>
              <a:rPr lang="en-US" altLang="zh-CN" dirty="0"/>
              <a:t>Simulation scenarios</a:t>
            </a:r>
          </a:p>
          <a:p>
            <a:pPr lvl="1" eaLnBrk="1" hangingPunct="1">
              <a:defRPr/>
            </a:pPr>
            <a:r>
              <a:rPr lang="en-US" altLang="en-US" i="1" dirty="0"/>
              <a:t>Peak scenario</a:t>
            </a:r>
            <a:r>
              <a:rPr lang="en-US" altLang="en-US" dirty="0"/>
              <a:t>: 8:00AM-9:00AM in a workday, with the most requests, i.e., 29,534.</a:t>
            </a:r>
          </a:p>
          <a:p>
            <a:pPr lvl="1" eaLnBrk="1" hangingPunct="1">
              <a:defRPr/>
            </a:pPr>
            <a:r>
              <a:rPr lang="en-US" altLang="en-US" i="1" dirty="0"/>
              <a:t>Non-peak scenario</a:t>
            </a:r>
            <a:r>
              <a:rPr lang="en-US" altLang="en-US" dirty="0"/>
              <a:t>: 10:00AM-11:00AM in a weekend with 15480 requests and 5000 are randomly selected to be the offline requests.</a:t>
            </a:r>
          </a:p>
          <a:p>
            <a:pPr lvl="1" eaLnBrk="1" hangingPunct="1"/>
            <a:endParaRPr lang="en-US" altLang="zh-CN" dirty="0"/>
          </a:p>
          <a:p>
            <a:pPr eaLnBrk="1" hangingPunct="1"/>
            <a:endParaRPr lang="zh-CN" altLang="zh-CN" dirty="0"/>
          </a:p>
        </p:txBody>
      </p:sp>
      <p:sp>
        <p:nvSpPr>
          <p:cNvPr id="19" name="内容占位符 2">
            <a:extLst>
              <a:ext uri="{FF2B5EF4-FFF2-40B4-BE49-F238E27FC236}">
                <a16:creationId xmlns:a16="http://schemas.microsoft.com/office/drawing/2014/main" id="{18C1E2EC-7964-9F44-B7F3-D9B77CF26786}"/>
              </a:ext>
            </a:extLst>
          </p:cNvPr>
          <p:cNvSpPr txBox="1">
            <a:spLocks/>
          </p:cNvSpPr>
          <p:nvPr/>
        </p:nvSpPr>
        <p:spPr bwMode="auto">
          <a:xfrm>
            <a:off x="1" y="6409778"/>
            <a:ext cx="5868144" cy="355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Calibri" panose="020F0502020204030204" pitchFamily="34" charset="0"/>
                <a:ea typeface="+mn-ea"/>
              </a:defRPr>
            </a:lvl2pPr>
            <a:lvl3pPr marL="1143000" indent="-228600" algn="l" rtl="0" eaLnBrk="0" fontAlgn="base" hangingPunct="0">
              <a:spcBef>
                <a:spcPct val="20000"/>
              </a:spcBef>
              <a:spcAft>
                <a:spcPct val="0"/>
              </a:spcAft>
              <a:buChar char="•"/>
              <a:defRPr sz="2000">
                <a:solidFill>
                  <a:schemeClr val="tx1"/>
                </a:solidFill>
                <a:latin typeface="Calibri" panose="020F0502020204030204"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defRPr/>
            </a:pPr>
            <a:r>
              <a:rPr kumimoji="1" lang="en" altLang="zh-CN" sz="1400" kern="0" baseline="0" dirty="0">
                <a:solidFill>
                  <a:schemeClr val="tx1">
                    <a:lumMod val="75000"/>
                    <a:lumOff val="25000"/>
                  </a:schemeClr>
                </a:solidFill>
                <a:latin typeface="Times New Roman" panose="02020603050405020304" pitchFamily="18" charset="0"/>
                <a:cs typeface="Times New Roman" panose="02020603050405020304" pitchFamily="18" charset="0"/>
              </a:rPr>
              <a:t>[7] Gaia initiative. https://outreach.didichuxing.com/research/opendata.</a:t>
            </a:r>
          </a:p>
          <a:p>
            <a:pPr marL="0" indent="0" eaLnBrk="1" hangingPunct="1">
              <a:buNone/>
            </a:pPr>
            <a:endParaRPr kumimoji="1" lang="en-US" altLang="zh-CN" kern="0" baseline="0" dirty="0"/>
          </a:p>
        </p:txBody>
      </p:sp>
      <p:sp>
        <p:nvSpPr>
          <p:cNvPr id="2" name="灯片编号占位符 1"/>
          <p:cNvSpPr>
            <a:spLocks noGrp="1"/>
          </p:cNvSpPr>
          <p:nvPr>
            <p:ph type="sldNum" sz="quarter" idx="12"/>
          </p:nvPr>
        </p:nvSpPr>
        <p:spPr/>
        <p:txBody>
          <a:bodyPr/>
          <a:lstStyle/>
          <a:p>
            <a:pPr>
              <a:defRPr/>
            </a:pPr>
            <a:fld id="{C2E451F4-17C4-E745-B371-CBE95B3AAF96}" type="slidenum">
              <a:rPr lang="en-US" altLang="en-US" smtClean="0"/>
              <a:pPr>
                <a:defRPr/>
              </a:pPr>
              <a:t>15</a:t>
            </a:fld>
            <a:endParaRPr lang="en-US" altLang="en-US" dirty="0"/>
          </a:p>
        </p:txBody>
      </p:sp>
    </p:spTree>
    <p:extLst>
      <p:ext uri="{BB962C8B-B14F-4D97-AF65-F5344CB8AC3E}">
        <p14:creationId xmlns:p14="http://schemas.microsoft.com/office/powerpoint/2010/main" val="3908893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8552ED0-A849-4941-B373-8BAEDB279315}"/>
              </a:ext>
            </a:extLst>
          </p:cNvPr>
          <p:cNvSpPr>
            <a:spLocks noGrp="1" noChangeArrowheads="1"/>
          </p:cNvSpPr>
          <p:nvPr>
            <p:ph type="title"/>
          </p:nvPr>
        </p:nvSpPr>
        <p:spPr>
          <a:xfrm>
            <a:off x="685800" y="404813"/>
            <a:ext cx="5757863" cy="1143000"/>
          </a:xfrm>
        </p:spPr>
        <p:txBody>
          <a:bodyPr/>
          <a:lstStyle/>
          <a:p>
            <a:pPr eaLnBrk="1" hangingPunct="1"/>
            <a:r>
              <a:rPr lang="en-US" altLang="zh-CN" dirty="0"/>
              <a:t>Experimental setup</a:t>
            </a:r>
            <a:endParaRPr lang="en-US" altLang="en-US" b="0" i="1" dirty="0"/>
          </a:p>
        </p:txBody>
      </p:sp>
      <p:sp>
        <p:nvSpPr>
          <p:cNvPr id="11" name="Content Placeholder 2">
            <a:extLst>
              <a:ext uri="{FF2B5EF4-FFF2-40B4-BE49-F238E27FC236}">
                <a16:creationId xmlns:a16="http://schemas.microsoft.com/office/drawing/2014/main" id="{646E8D58-0AD4-8245-AFE1-FFD364DF8C21}"/>
              </a:ext>
            </a:extLst>
          </p:cNvPr>
          <p:cNvSpPr>
            <a:spLocks noGrp="1" noChangeArrowheads="1"/>
          </p:cNvSpPr>
          <p:nvPr>
            <p:ph idx="1"/>
          </p:nvPr>
        </p:nvSpPr>
        <p:spPr>
          <a:xfrm>
            <a:off x="793750" y="1400175"/>
            <a:ext cx="7450658" cy="4207703"/>
          </a:xfrm>
        </p:spPr>
        <p:txBody>
          <a:bodyPr/>
          <a:lstStyle/>
          <a:p>
            <a:pPr eaLnBrk="1" hangingPunct="1"/>
            <a:r>
              <a:rPr lang="en-US" altLang="en-US" dirty="0"/>
              <a:t>Compared schemes</a:t>
            </a:r>
          </a:p>
          <a:p>
            <a:pPr lvl="1" eaLnBrk="1" hangingPunct="1"/>
            <a:r>
              <a:rPr lang="en-US" altLang="en-US" dirty="0"/>
              <a:t>No-Sharing</a:t>
            </a:r>
          </a:p>
          <a:p>
            <a:pPr lvl="1" eaLnBrk="1" hangingPunct="1"/>
            <a:r>
              <a:rPr lang="en-US" altLang="en-US" dirty="0"/>
              <a:t>T-Share from </a:t>
            </a:r>
            <a:r>
              <a:rPr lang="en-US" altLang="en-US" baseline="30000" dirty="0"/>
              <a:t>[1]</a:t>
            </a:r>
          </a:p>
          <a:p>
            <a:pPr lvl="1" eaLnBrk="1" hangingPunct="1"/>
            <a:r>
              <a:rPr lang="en-US" altLang="en-US" dirty="0" err="1"/>
              <a:t>pGreedyDP</a:t>
            </a:r>
            <a:r>
              <a:rPr lang="en-US" altLang="en-US" dirty="0"/>
              <a:t> </a:t>
            </a:r>
            <a:r>
              <a:rPr lang="en-US" altLang="en-US" baseline="30000" dirty="0"/>
              <a:t>[8]</a:t>
            </a:r>
          </a:p>
          <a:p>
            <a:pPr lvl="1" eaLnBrk="1" hangingPunct="1"/>
            <a:r>
              <a:rPr lang="zh-CN" altLang="zh-CN" dirty="0"/>
              <a:t>mT-Sharepro (</a:t>
            </a:r>
            <a:r>
              <a:rPr lang="en-US" altLang="zh-CN" dirty="0"/>
              <a:t>enabling the probabilistic routing</a:t>
            </a:r>
            <a:r>
              <a:rPr lang="zh-CN" altLang="zh-CN" dirty="0"/>
              <a:t>)</a:t>
            </a:r>
            <a:endParaRPr lang="en-US" altLang="zh-CN" dirty="0"/>
          </a:p>
          <a:p>
            <a:pPr eaLnBrk="1" hangingPunct="1"/>
            <a:r>
              <a:rPr lang="en-US" altLang="zh-CN" dirty="0"/>
              <a:t>Performance metrics</a:t>
            </a:r>
          </a:p>
          <a:p>
            <a:pPr lvl="1" eaLnBrk="1" hangingPunct="1"/>
            <a:r>
              <a:rPr lang="en-US" altLang="en-US" dirty="0"/>
              <a:t>Number of served requests</a:t>
            </a:r>
          </a:p>
          <a:p>
            <a:pPr lvl="1" eaLnBrk="1" hangingPunct="1"/>
            <a:r>
              <a:rPr lang="en-US" altLang="en-US" dirty="0"/>
              <a:t>Response time</a:t>
            </a:r>
          </a:p>
          <a:p>
            <a:pPr lvl="1" eaLnBrk="1" hangingPunct="1"/>
            <a:r>
              <a:rPr lang="en-US" altLang="en-US" dirty="0"/>
              <a:t>Detour time</a:t>
            </a:r>
          </a:p>
          <a:p>
            <a:pPr lvl="1" eaLnBrk="1" hangingPunct="1"/>
            <a:endParaRPr lang="zh-CN" altLang="zh-CN" dirty="0"/>
          </a:p>
          <a:p>
            <a:pPr eaLnBrk="1" hangingPunct="1"/>
            <a:endParaRPr lang="zh-CN" altLang="zh-CN" dirty="0"/>
          </a:p>
        </p:txBody>
      </p:sp>
      <p:sp>
        <p:nvSpPr>
          <p:cNvPr id="20" name="内容占位符 2">
            <a:extLst>
              <a:ext uri="{FF2B5EF4-FFF2-40B4-BE49-F238E27FC236}">
                <a16:creationId xmlns:a16="http://schemas.microsoft.com/office/drawing/2014/main" id="{E87C9952-0CA8-F44A-99C2-DA664B3911B9}"/>
              </a:ext>
            </a:extLst>
          </p:cNvPr>
          <p:cNvSpPr txBox="1">
            <a:spLocks/>
          </p:cNvSpPr>
          <p:nvPr/>
        </p:nvSpPr>
        <p:spPr bwMode="auto">
          <a:xfrm>
            <a:off x="63453" y="5607878"/>
            <a:ext cx="8411583" cy="1106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Calibri" panose="020F0502020204030204" pitchFamily="34" charset="0"/>
                <a:ea typeface="+mn-ea"/>
              </a:defRPr>
            </a:lvl2pPr>
            <a:lvl3pPr marL="1143000" indent="-228600" algn="l" rtl="0" eaLnBrk="0" fontAlgn="base" hangingPunct="0">
              <a:spcBef>
                <a:spcPct val="20000"/>
              </a:spcBef>
              <a:spcAft>
                <a:spcPct val="0"/>
              </a:spcAft>
              <a:buChar char="•"/>
              <a:defRPr sz="2000">
                <a:solidFill>
                  <a:schemeClr val="tx1"/>
                </a:solidFill>
                <a:latin typeface="Calibri" panose="020F0502020204030204"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a:buNone/>
              <a:defRPr/>
            </a:pPr>
            <a:r>
              <a:rPr kumimoji="1" lang="en" altLang="zh-CN" sz="1400" kern="0" baseline="0" dirty="0">
                <a:solidFill>
                  <a:schemeClr val="tx1">
                    <a:lumMod val="75000"/>
                    <a:lumOff val="25000"/>
                  </a:schemeClr>
                </a:solidFill>
                <a:latin typeface="Times New Roman" panose="02020603050405020304" pitchFamily="18" charset="0"/>
                <a:cs typeface="Times New Roman" panose="02020603050405020304" pitchFamily="18" charset="0"/>
              </a:rPr>
              <a:t>[1] S. Ma, Y. Zheng, O. Wolfson, et al. Real-time city-scale taxi ridesharing. IEEE Transactions on Knowledge and Data Engineering, 27(7):1782– 1795, 2015. </a:t>
            </a:r>
          </a:p>
          <a:p>
            <a:pPr marL="0" indent="0" algn="just">
              <a:buNone/>
              <a:defRPr/>
            </a:pPr>
            <a:r>
              <a:rPr kumimoji="1" lang="en" altLang="zh-CN" sz="1400" kern="0" baseline="0" dirty="0">
                <a:solidFill>
                  <a:schemeClr val="tx1">
                    <a:lumMod val="75000"/>
                    <a:lumOff val="25000"/>
                  </a:schemeClr>
                </a:solidFill>
                <a:latin typeface="Times New Roman" panose="02020603050405020304" pitchFamily="18" charset="0"/>
                <a:cs typeface="Times New Roman" panose="02020603050405020304" pitchFamily="18" charset="0"/>
              </a:rPr>
              <a:t>[8] </a:t>
            </a:r>
            <a:r>
              <a:rPr kumimoji="1" lang="en-US" altLang="zh-CN" sz="1400" kern="0" baseline="0" dirty="0">
                <a:solidFill>
                  <a:schemeClr val="tx1">
                    <a:lumMod val="75000"/>
                    <a:lumOff val="25000"/>
                  </a:schemeClr>
                </a:solidFill>
                <a:latin typeface="Times New Roman" panose="02020603050405020304" pitchFamily="18" charset="0"/>
                <a:cs typeface="Times New Roman" panose="02020603050405020304" pitchFamily="18" charset="0"/>
              </a:rPr>
              <a:t>Y. Tong, Y. Zeng, Z. Zhou, L. Chen, J. Ye, and K. Xu. A unified approach to route planning for shared mobility. Proceedings of the VLDB Endowment, 11(11):1633–1646, 2018.</a:t>
            </a:r>
            <a:endParaRPr kumimoji="1" lang="en" altLang="zh-CN" sz="1400" kern="0" baseline="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lgn="just">
              <a:buNone/>
              <a:defRPr/>
            </a:pPr>
            <a:endParaRPr lang="en" altLang="zh-CN" sz="1600" dirty="0">
              <a:solidFill>
                <a:schemeClr val="tx1">
                  <a:lumMod val="75000"/>
                  <a:lumOff val="25000"/>
                </a:schemeClr>
              </a:solidFill>
              <a:cs typeface="Calibri" panose="020F0502020204030204" pitchFamily="34" charset="0"/>
            </a:endParaRPr>
          </a:p>
          <a:p>
            <a:pPr marL="0" indent="0" algn="just">
              <a:buNone/>
              <a:defRPr/>
            </a:pPr>
            <a:endParaRPr lang="en" altLang="zh-CN" sz="1600" dirty="0">
              <a:solidFill>
                <a:schemeClr val="tx1">
                  <a:lumMod val="75000"/>
                  <a:lumOff val="25000"/>
                </a:schemeClr>
              </a:solidFill>
              <a:cs typeface="Calibri" panose="020F0502020204030204" pitchFamily="34" charset="0"/>
            </a:endParaRPr>
          </a:p>
          <a:p>
            <a:pPr marL="0" indent="0" algn="just">
              <a:buNone/>
              <a:defRPr/>
            </a:pPr>
            <a:endParaRPr lang="en" altLang="zh-CN" sz="1600" dirty="0">
              <a:solidFill>
                <a:schemeClr val="tx1">
                  <a:lumMod val="75000"/>
                  <a:lumOff val="25000"/>
                </a:schemeClr>
              </a:solidFill>
              <a:cs typeface="Calibri" panose="020F0502020204030204" pitchFamily="34" charset="0"/>
            </a:endParaRPr>
          </a:p>
          <a:p>
            <a:pPr marL="0" indent="0" algn="just">
              <a:buNone/>
              <a:defRPr/>
            </a:pPr>
            <a:endParaRPr lang="en" altLang="zh-CN" sz="1600" dirty="0">
              <a:solidFill>
                <a:schemeClr val="tx1">
                  <a:lumMod val="75000"/>
                  <a:lumOff val="25000"/>
                </a:schemeClr>
              </a:solidFill>
              <a:cs typeface="Calibri" panose="020F0502020204030204" pitchFamily="34" charset="0"/>
            </a:endParaRPr>
          </a:p>
          <a:p>
            <a:pPr marL="0" indent="0" algn="just">
              <a:buNone/>
              <a:defRPr/>
            </a:pPr>
            <a:endParaRPr lang="en" altLang="zh-CN" sz="1600" dirty="0">
              <a:solidFill>
                <a:schemeClr val="tx1">
                  <a:lumMod val="75000"/>
                  <a:lumOff val="25000"/>
                </a:schemeClr>
              </a:solidFill>
              <a:cs typeface="Calibri" panose="020F0502020204030204" pitchFamily="34" charset="0"/>
            </a:endParaRPr>
          </a:p>
          <a:p>
            <a:pPr marL="0" indent="0" algn="just">
              <a:buNone/>
              <a:defRPr/>
            </a:pPr>
            <a:endParaRPr lang="en" altLang="zh-CN" sz="1600" dirty="0">
              <a:solidFill>
                <a:schemeClr val="tx1">
                  <a:lumMod val="75000"/>
                  <a:lumOff val="25000"/>
                </a:schemeClr>
              </a:solidFill>
              <a:cs typeface="Calibri" panose="020F0502020204030204" pitchFamily="34" charset="0"/>
            </a:endParaRPr>
          </a:p>
          <a:p>
            <a:pPr marL="0" indent="0" algn="just">
              <a:buNone/>
              <a:defRPr/>
            </a:pPr>
            <a:endParaRPr lang="en" altLang="zh-CN" sz="1600" dirty="0">
              <a:solidFill>
                <a:schemeClr val="tx1">
                  <a:lumMod val="75000"/>
                  <a:lumOff val="25000"/>
                </a:schemeClr>
              </a:solidFill>
              <a:cs typeface="Calibri" panose="020F0502020204030204" pitchFamily="34" charset="0"/>
            </a:endParaRPr>
          </a:p>
          <a:p>
            <a:pPr marL="0" indent="0" algn="just">
              <a:buNone/>
              <a:defRPr/>
            </a:pPr>
            <a:endParaRPr lang="en" altLang="zh-CN" sz="1600" dirty="0">
              <a:solidFill>
                <a:schemeClr val="tx1">
                  <a:lumMod val="75000"/>
                  <a:lumOff val="25000"/>
                </a:schemeClr>
              </a:solidFill>
              <a:cs typeface="Calibri" panose="020F0502020204030204" pitchFamily="34" charset="0"/>
            </a:endParaRPr>
          </a:p>
          <a:p>
            <a:pPr marL="0" indent="0" algn="just" eaLnBrk="1" hangingPunct="1">
              <a:buNone/>
            </a:pPr>
            <a:endParaRPr kumimoji="1" lang="en-US" altLang="zh-CN" kern="0" baseline="0" dirty="0"/>
          </a:p>
        </p:txBody>
      </p:sp>
      <p:sp>
        <p:nvSpPr>
          <p:cNvPr id="2" name="灯片编号占位符 1"/>
          <p:cNvSpPr>
            <a:spLocks noGrp="1"/>
          </p:cNvSpPr>
          <p:nvPr>
            <p:ph type="sldNum" sz="quarter" idx="12"/>
          </p:nvPr>
        </p:nvSpPr>
        <p:spPr/>
        <p:txBody>
          <a:bodyPr/>
          <a:lstStyle/>
          <a:p>
            <a:pPr>
              <a:defRPr/>
            </a:pPr>
            <a:fld id="{C2E451F4-17C4-E745-B371-CBE95B3AAF96}" type="slidenum">
              <a:rPr lang="en-US" altLang="en-US" smtClean="0"/>
              <a:pPr>
                <a:defRPr/>
              </a:pPr>
              <a:t>16</a:t>
            </a:fld>
            <a:endParaRPr lang="en-US" altLang="en-US" dirty="0"/>
          </a:p>
        </p:txBody>
      </p:sp>
    </p:spTree>
    <p:extLst>
      <p:ext uri="{BB962C8B-B14F-4D97-AF65-F5344CB8AC3E}">
        <p14:creationId xmlns:p14="http://schemas.microsoft.com/office/powerpoint/2010/main" val="2137421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331763E-C9BF-FB4A-9CD8-F960A84BF28D}"/>
              </a:ext>
            </a:extLst>
          </p:cNvPr>
          <p:cNvSpPr>
            <a:spLocks noGrp="1" noChangeArrowheads="1"/>
          </p:cNvSpPr>
          <p:nvPr>
            <p:ph type="title"/>
          </p:nvPr>
        </p:nvSpPr>
        <p:spPr>
          <a:xfrm>
            <a:off x="755576" y="545679"/>
            <a:ext cx="7916863" cy="1143000"/>
          </a:xfrm>
        </p:spPr>
        <p:txBody>
          <a:bodyPr/>
          <a:lstStyle/>
          <a:p>
            <a:pPr eaLnBrk="1" hangingPunct="1"/>
            <a:r>
              <a:rPr lang="en-US" altLang="zh-CN" dirty="0">
                <a:cs typeface="Calibri" panose="020F0502020204030204" pitchFamily="34" charset="0"/>
              </a:rPr>
              <a:t>Results in </a:t>
            </a:r>
            <a:r>
              <a:rPr lang="en-US" altLang="zh-CN" i="1" dirty="0">
                <a:cs typeface="Calibri" panose="020F0502020204030204" pitchFamily="34" charset="0"/>
              </a:rPr>
              <a:t>p</a:t>
            </a:r>
            <a:r>
              <a:rPr lang="zh-CN" altLang="zh-CN" i="1" dirty="0">
                <a:cs typeface="Calibri" panose="020F0502020204030204" pitchFamily="34" charset="0"/>
              </a:rPr>
              <a:t>eak</a:t>
            </a:r>
            <a:r>
              <a:rPr lang="en-US" altLang="zh-CN" i="1" dirty="0">
                <a:cs typeface="Calibri" panose="020F0502020204030204" pitchFamily="34" charset="0"/>
              </a:rPr>
              <a:t>-scenario</a:t>
            </a:r>
            <a:endParaRPr lang="en-US" altLang="en-US" b="0" i="1" dirty="0"/>
          </a:p>
        </p:txBody>
      </p:sp>
      <p:pic>
        <p:nvPicPr>
          <p:cNvPr id="15" name="图片 7">
            <a:extLst>
              <a:ext uri="{FF2B5EF4-FFF2-40B4-BE49-F238E27FC236}">
                <a16:creationId xmlns:a16="http://schemas.microsoft.com/office/drawing/2014/main" id="{945012CC-ECB9-F849-91CF-8B478A226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2087736"/>
            <a:ext cx="3024187"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8">
            <a:extLst>
              <a:ext uri="{FF2B5EF4-FFF2-40B4-BE49-F238E27FC236}">
                <a16:creationId xmlns:a16="http://schemas.microsoft.com/office/drawing/2014/main" id="{ED7683AD-3FEE-924C-BC5D-3016B0BAFE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683" y="2089323"/>
            <a:ext cx="3001963"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9">
            <a:extLst>
              <a:ext uri="{FF2B5EF4-FFF2-40B4-BE49-F238E27FC236}">
                <a16:creationId xmlns:a16="http://schemas.microsoft.com/office/drawing/2014/main" id="{564FA21E-971B-7B49-9CDE-FDDBBF90FE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0858" y="2089323"/>
            <a:ext cx="3001963"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本框 1">
            <a:extLst>
              <a:ext uri="{FF2B5EF4-FFF2-40B4-BE49-F238E27FC236}">
                <a16:creationId xmlns:a16="http://schemas.microsoft.com/office/drawing/2014/main" id="{ED08C749-5B2E-6E4C-BF94-10E5F38FDB8A}"/>
              </a:ext>
            </a:extLst>
          </p:cNvPr>
          <p:cNvSpPr txBox="1">
            <a:spLocks noChangeArrowheads="1"/>
          </p:cNvSpPr>
          <p:nvPr/>
        </p:nvSpPr>
        <p:spPr bwMode="auto">
          <a:xfrm>
            <a:off x="215441" y="4405033"/>
            <a:ext cx="26642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Helvetica Neue Light" panose="02000403000000020004" pitchFamily="2" charset="0"/>
                <a:ea typeface="ＭＳ Ｐゴシック" panose="020B0600070205080204" pitchFamily="34" charset="-128"/>
              </a:defRPr>
            </a:lvl1pPr>
            <a:lvl2pPr marL="742950" indent="-285750">
              <a:spcBef>
                <a:spcPct val="20000"/>
              </a:spcBef>
              <a:buChar char="–"/>
              <a:defRPr sz="2800">
                <a:solidFill>
                  <a:schemeClr val="tx1"/>
                </a:solidFill>
                <a:latin typeface="Helvetica Neue Light" panose="02000403000000020004" pitchFamily="2" charset="0"/>
                <a:ea typeface="ＭＳ Ｐゴシック" panose="020B0600070205080204" pitchFamily="34" charset="-128"/>
              </a:defRPr>
            </a:lvl2pPr>
            <a:lvl3pPr marL="1143000" indent="-228600">
              <a:spcBef>
                <a:spcPct val="20000"/>
              </a:spcBef>
              <a:buChar char="•"/>
              <a:defRPr sz="2400">
                <a:solidFill>
                  <a:schemeClr val="tx1"/>
                </a:solidFill>
                <a:latin typeface="Helvetica Neue Light" panose="02000403000000020004" pitchFamily="2" charset="0"/>
                <a:ea typeface="ＭＳ Ｐゴシック" panose="020B0600070205080204" pitchFamily="34" charset="-128"/>
              </a:defRPr>
            </a:lvl3pPr>
            <a:lvl4pPr marL="1600200" indent="-228600">
              <a:spcBef>
                <a:spcPct val="20000"/>
              </a:spcBef>
              <a:buChar char="–"/>
              <a:defRPr sz="2000">
                <a:solidFill>
                  <a:schemeClr val="tx1"/>
                </a:solidFill>
                <a:latin typeface="Helvetica Neue Light" panose="02000403000000020004" pitchFamily="2" charset="0"/>
                <a:ea typeface="ＭＳ Ｐゴシック" panose="020B0600070205080204" pitchFamily="34" charset="-128"/>
              </a:defRPr>
            </a:lvl4pPr>
            <a:lvl5pPr marL="2057400" indent="-228600">
              <a:spcBef>
                <a:spcPct val="20000"/>
              </a:spcBef>
              <a:buChar char="»"/>
              <a:defRPr sz="2000">
                <a:solidFill>
                  <a:schemeClr val="tx1"/>
                </a:solidFill>
                <a:latin typeface="Helvetica Neue Light" panose="02000403000000020004"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Helvetica Neue Light" panose="02000403000000020004"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Helvetica Neue Light" panose="02000403000000020004"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Helvetica Neue Light" panose="02000403000000020004"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Helvetica Neue Light" panose="02000403000000020004" pitchFamily="2" charset="0"/>
                <a:ea typeface="ＭＳ Ｐゴシック" panose="020B0600070205080204" pitchFamily="34" charset="-128"/>
              </a:defRPr>
            </a:lvl9pPr>
          </a:lstStyle>
          <a:p>
            <a:pPr>
              <a:spcBef>
                <a:spcPct val="0"/>
              </a:spcBef>
              <a:buFontTx/>
              <a:buNone/>
            </a:pPr>
            <a:r>
              <a:rPr lang="en-US" altLang="zh-CN" sz="2000" baseline="0" dirty="0">
                <a:latin typeface="Times New Roman" panose="02020603050405020304" pitchFamily="18" charset="0"/>
                <a:cs typeface="Times New Roman" panose="02020603050405020304" pitchFamily="18" charset="0"/>
              </a:rPr>
              <a:t># of Served Requests</a:t>
            </a:r>
          </a:p>
        </p:txBody>
      </p:sp>
      <p:sp>
        <p:nvSpPr>
          <p:cNvPr id="21" name="文本框 1">
            <a:extLst>
              <a:ext uri="{FF2B5EF4-FFF2-40B4-BE49-F238E27FC236}">
                <a16:creationId xmlns:a16="http://schemas.microsoft.com/office/drawing/2014/main" id="{0D6EE832-ADD7-3F46-81EE-9381615BE133}"/>
              </a:ext>
            </a:extLst>
          </p:cNvPr>
          <p:cNvSpPr txBox="1">
            <a:spLocks noChangeArrowheads="1"/>
          </p:cNvSpPr>
          <p:nvPr/>
        </p:nvSpPr>
        <p:spPr bwMode="auto">
          <a:xfrm>
            <a:off x="3813013" y="4469050"/>
            <a:ext cx="18019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FontTx/>
              <a:buNone/>
              <a:defRPr sz="2000" baseline="0">
                <a:latin typeface="Times New Roman" panose="02020603050405020304" pitchFamily="18" charset="0"/>
                <a:cs typeface="Times New Roman" panose="02020603050405020304" pitchFamily="18" charset="0"/>
              </a:defRPr>
            </a:lvl1pPr>
            <a:lvl2pPr marL="742950" indent="-285750">
              <a:spcBef>
                <a:spcPct val="20000"/>
              </a:spcBef>
              <a:buChar char="–"/>
              <a:defRPr sz="2800">
                <a:latin typeface="Helvetica Neue Light" panose="02000403000000020004" pitchFamily="2" charset="0"/>
              </a:defRPr>
            </a:lvl2pPr>
            <a:lvl3pPr marL="1143000" indent="-228600">
              <a:spcBef>
                <a:spcPct val="20000"/>
              </a:spcBef>
              <a:buChar char="•"/>
              <a:defRPr>
                <a:latin typeface="Helvetica Neue Light" panose="02000403000000020004" pitchFamily="2" charset="0"/>
              </a:defRPr>
            </a:lvl3pPr>
            <a:lvl4pPr marL="1600200" indent="-228600">
              <a:spcBef>
                <a:spcPct val="20000"/>
              </a:spcBef>
              <a:buChar char="–"/>
              <a:defRPr sz="2000">
                <a:latin typeface="Helvetica Neue Light" panose="02000403000000020004" pitchFamily="2" charset="0"/>
              </a:defRPr>
            </a:lvl4pPr>
            <a:lvl5pPr marL="2057400" indent="-228600">
              <a:spcBef>
                <a:spcPct val="20000"/>
              </a:spcBef>
              <a:buChar char="»"/>
              <a:defRPr sz="2000">
                <a:latin typeface="Helvetica Neue Light" panose="02000403000000020004" pitchFamily="2" charset="0"/>
              </a:defRPr>
            </a:lvl5pPr>
            <a:lvl6pPr marL="2514600" indent="-228600" eaLnBrk="0" fontAlgn="base" hangingPunct="0">
              <a:spcBef>
                <a:spcPct val="20000"/>
              </a:spcBef>
              <a:spcAft>
                <a:spcPct val="0"/>
              </a:spcAft>
              <a:buChar char="»"/>
              <a:defRPr sz="2000">
                <a:latin typeface="Helvetica Neue Light" panose="02000403000000020004" pitchFamily="2" charset="0"/>
              </a:defRPr>
            </a:lvl6pPr>
            <a:lvl7pPr marL="2971800" indent="-228600" eaLnBrk="0" fontAlgn="base" hangingPunct="0">
              <a:spcBef>
                <a:spcPct val="20000"/>
              </a:spcBef>
              <a:spcAft>
                <a:spcPct val="0"/>
              </a:spcAft>
              <a:buChar char="»"/>
              <a:defRPr sz="2000">
                <a:latin typeface="Helvetica Neue Light" panose="02000403000000020004" pitchFamily="2" charset="0"/>
              </a:defRPr>
            </a:lvl7pPr>
            <a:lvl8pPr marL="3429000" indent="-228600" eaLnBrk="0" fontAlgn="base" hangingPunct="0">
              <a:spcBef>
                <a:spcPct val="20000"/>
              </a:spcBef>
              <a:spcAft>
                <a:spcPct val="0"/>
              </a:spcAft>
              <a:buChar char="»"/>
              <a:defRPr sz="2000">
                <a:latin typeface="Helvetica Neue Light" panose="02000403000000020004" pitchFamily="2" charset="0"/>
              </a:defRPr>
            </a:lvl8pPr>
            <a:lvl9pPr marL="3886200" indent="-228600" eaLnBrk="0" fontAlgn="base" hangingPunct="0">
              <a:spcBef>
                <a:spcPct val="20000"/>
              </a:spcBef>
              <a:spcAft>
                <a:spcPct val="0"/>
              </a:spcAft>
              <a:buChar char="»"/>
              <a:defRPr sz="2000">
                <a:latin typeface="Helvetica Neue Light" panose="02000403000000020004" pitchFamily="2" charset="0"/>
              </a:defRPr>
            </a:lvl9pPr>
          </a:lstStyle>
          <a:p>
            <a:r>
              <a:rPr lang="en-US" altLang="zh-CN" dirty="0"/>
              <a:t>Response time </a:t>
            </a:r>
          </a:p>
        </p:txBody>
      </p:sp>
      <p:sp>
        <p:nvSpPr>
          <p:cNvPr id="22" name="文本框 1">
            <a:extLst>
              <a:ext uri="{FF2B5EF4-FFF2-40B4-BE49-F238E27FC236}">
                <a16:creationId xmlns:a16="http://schemas.microsoft.com/office/drawing/2014/main" id="{3219C5C8-74C3-6D4B-93FB-07A69849CE1D}"/>
              </a:ext>
            </a:extLst>
          </p:cNvPr>
          <p:cNvSpPr txBox="1">
            <a:spLocks noChangeArrowheads="1"/>
          </p:cNvSpPr>
          <p:nvPr/>
        </p:nvSpPr>
        <p:spPr bwMode="auto">
          <a:xfrm>
            <a:off x="7020272" y="4469050"/>
            <a:ext cx="1498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FontTx/>
              <a:buNone/>
              <a:defRPr sz="2000" baseline="0">
                <a:latin typeface="Times New Roman" panose="02020603050405020304" pitchFamily="18" charset="0"/>
                <a:cs typeface="Times New Roman" panose="02020603050405020304" pitchFamily="18" charset="0"/>
              </a:defRPr>
            </a:lvl1pPr>
            <a:lvl2pPr marL="742950" indent="-285750">
              <a:spcBef>
                <a:spcPct val="20000"/>
              </a:spcBef>
              <a:buChar char="–"/>
              <a:defRPr sz="2800">
                <a:latin typeface="Helvetica Neue Light" panose="02000403000000020004" pitchFamily="2" charset="0"/>
              </a:defRPr>
            </a:lvl2pPr>
            <a:lvl3pPr marL="1143000" indent="-228600">
              <a:spcBef>
                <a:spcPct val="20000"/>
              </a:spcBef>
              <a:buChar char="•"/>
              <a:defRPr>
                <a:latin typeface="Helvetica Neue Light" panose="02000403000000020004" pitchFamily="2" charset="0"/>
              </a:defRPr>
            </a:lvl3pPr>
            <a:lvl4pPr marL="1600200" indent="-228600">
              <a:spcBef>
                <a:spcPct val="20000"/>
              </a:spcBef>
              <a:buChar char="–"/>
              <a:defRPr sz="2000">
                <a:latin typeface="Helvetica Neue Light" panose="02000403000000020004" pitchFamily="2" charset="0"/>
              </a:defRPr>
            </a:lvl4pPr>
            <a:lvl5pPr marL="2057400" indent="-228600">
              <a:spcBef>
                <a:spcPct val="20000"/>
              </a:spcBef>
              <a:buChar char="»"/>
              <a:defRPr sz="2000">
                <a:latin typeface="Helvetica Neue Light" panose="02000403000000020004" pitchFamily="2" charset="0"/>
              </a:defRPr>
            </a:lvl5pPr>
            <a:lvl6pPr marL="2514600" indent="-228600" eaLnBrk="0" fontAlgn="base" hangingPunct="0">
              <a:spcBef>
                <a:spcPct val="20000"/>
              </a:spcBef>
              <a:spcAft>
                <a:spcPct val="0"/>
              </a:spcAft>
              <a:buChar char="»"/>
              <a:defRPr sz="2000">
                <a:latin typeface="Helvetica Neue Light" panose="02000403000000020004" pitchFamily="2" charset="0"/>
              </a:defRPr>
            </a:lvl6pPr>
            <a:lvl7pPr marL="2971800" indent="-228600" eaLnBrk="0" fontAlgn="base" hangingPunct="0">
              <a:spcBef>
                <a:spcPct val="20000"/>
              </a:spcBef>
              <a:spcAft>
                <a:spcPct val="0"/>
              </a:spcAft>
              <a:buChar char="»"/>
              <a:defRPr sz="2000">
                <a:latin typeface="Helvetica Neue Light" panose="02000403000000020004" pitchFamily="2" charset="0"/>
              </a:defRPr>
            </a:lvl7pPr>
            <a:lvl8pPr marL="3429000" indent="-228600" eaLnBrk="0" fontAlgn="base" hangingPunct="0">
              <a:spcBef>
                <a:spcPct val="20000"/>
              </a:spcBef>
              <a:spcAft>
                <a:spcPct val="0"/>
              </a:spcAft>
              <a:buChar char="»"/>
              <a:defRPr sz="2000">
                <a:latin typeface="Helvetica Neue Light" panose="02000403000000020004" pitchFamily="2" charset="0"/>
              </a:defRPr>
            </a:lvl8pPr>
            <a:lvl9pPr marL="3886200" indent="-228600" eaLnBrk="0" fontAlgn="base" hangingPunct="0">
              <a:spcBef>
                <a:spcPct val="20000"/>
              </a:spcBef>
              <a:spcAft>
                <a:spcPct val="0"/>
              </a:spcAft>
              <a:buChar char="»"/>
              <a:defRPr sz="2000">
                <a:latin typeface="Helvetica Neue Light" panose="02000403000000020004" pitchFamily="2" charset="0"/>
              </a:defRPr>
            </a:lvl9pPr>
          </a:lstStyle>
          <a:p>
            <a:r>
              <a:rPr lang="en-US" altLang="zh-CN" dirty="0"/>
              <a:t>Detour time </a:t>
            </a:r>
          </a:p>
        </p:txBody>
      </p:sp>
      <p:sp>
        <p:nvSpPr>
          <p:cNvPr id="2" name="灯片编号占位符 1"/>
          <p:cNvSpPr>
            <a:spLocks noGrp="1"/>
          </p:cNvSpPr>
          <p:nvPr>
            <p:ph type="sldNum" sz="quarter" idx="12"/>
          </p:nvPr>
        </p:nvSpPr>
        <p:spPr/>
        <p:txBody>
          <a:bodyPr/>
          <a:lstStyle/>
          <a:p>
            <a:pPr>
              <a:defRPr/>
            </a:pPr>
            <a:fld id="{C2E451F4-17C4-E745-B371-CBE95B3AAF96}" type="slidenum">
              <a:rPr lang="en-US" altLang="en-US" smtClean="0"/>
              <a:pPr>
                <a:defRPr/>
              </a:pPr>
              <a:t>17</a:t>
            </a:fld>
            <a:endParaRPr lang="en-US" altLang="en-US" dirty="0"/>
          </a:p>
        </p:txBody>
      </p:sp>
      <p:sp>
        <p:nvSpPr>
          <p:cNvPr id="5" name="矩形 4"/>
          <p:cNvSpPr/>
          <p:nvPr/>
        </p:nvSpPr>
        <p:spPr>
          <a:xfrm>
            <a:off x="755576" y="5085184"/>
            <a:ext cx="7773232" cy="138499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just"/>
            <a:r>
              <a:rPr lang="en-US" altLang="zh-CN" sz="2800" baseline="0" dirty="0" err="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mT</a:t>
            </a:r>
            <a:r>
              <a:rPr lang="en-US" altLang="zh-CN" sz="2800" baseline="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-Share responses a ride request within 35 ∼ 140 </a:t>
            </a:r>
            <a:r>
              <a:rPr lang="en-US" altLang="zh-CN" sz="2800" baseline="0" dirty="0" err="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ms</a:t>
            </a:r>
            <a:r>
              <a:rPr lang="en-US" altLang="zh-CN" sz="2800" baseline="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 and serves 42% and 36% more ride requests than T-Share and </a:t>
            </a:r>
            <a:r>
              <a:rPr lang="en-US" altLang="zh-CN" sz="2800" baseline="0" dirty="0" err="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pGreedyDP</a:t>
            </a:r>
            <a:r>
              <a:rPr lang="en-US" altLang="zh-CN" sz="2800" baseline="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a:t>
            </a:r>
          </a:p>
        </p:txBody>
      </p:sp>
    </p:spTree>
    <p:extLst>
      <p:ext uri="{BB962C8B-B14F-4D97-AF65-F5344CB8AC3E}">
        <p14:creationId xmlns:p14="http://schemas.microsoft.com/office/powerpoint/2010/main" val="160115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331763E-C9BF-FB4A-9CD8-F960A84BF28D}"/>
              </a:ext>
            </a:extLst>
          </p:cNvPr>
          <p:cNvSpPr>
            <a:spLocks noGrp="1" noChangeArrowheads="1"/>
          </p:cNvSpPr>
          <p:nvPr>
            <p:ph type="title"/>
          </p:nvPr>
        </p:nvSpPr>
        <p:spPr>
          <a:xfrm>
            <a:off x="755576" y="545679"/>
            <a:ext cx="7916863" cy="1143000"/>
          </a:xfrm>
        </p:spPr>
        <p:txBody>
          <a:bodyPr/>
          <a:lstStyle/>
          <a:p>
            <a:pPr eaLnBrk="1" hangingPunct="1"/>
            <a:r>
              <a:rPr lang="en-US" altLang="zh-CN" dirty="0">
                <a:cs typeface="Calibri" panose="020F0502020204030204" pitchFamily="34" charset="0"/>
              </a:rPr>
              <a:t>Results in </a:t>
            </a:r>
            <a:r>
              <a:rPr lang="en-US" altLang="zh-CN" i="1" dirty="0">
                <a:cs typeface="Calibri" panose="020F0502020204030204" pitchFamily="34" charset="0"/>
              </a:rPr>
              <a:t>non-p</a:t>
            </a:r>
            <a:r>
              <a:rPr lang="zh-CN" altLang="zh-CN" i="1" dirty="0">
                <a:cs typeface="Calibri" panose="020F0502020204030204" pitchFamily="34" charset="0"/>
              </a:rPr>
              <a:t>eak</a:t>
            </a:r>
            <a:r>
              <a:rPr lang="en-US" altLang="zh-CN" i="1" dirty="0">
                <a:cs typeface="Calibri" panose="020F0502020204030204" pitchFamily="34" charset="0"/>
              </a:rPr>
              <a:t> scenario</a:t>
            </a:r>
            <a:endParaRPr lang="en-US" altLang="en-US" b="0" i="1" dirty="0"/>
          </a:p>
        </p:txBody>
      </p:sp>
      <p:sp>
        <p:nvSpPr>
          <p:cNvPr id="19" name="文本框 1">
            <a:extLst>
              <a:ext uri="{FF2B5EF4-FFF2-40B4-BE49-F238E27FC236}">
                <a16:creationId xmlns:a16="http://schemas.microsoft.com/office/drawing/2014/main" id="{ED08C749-5B2E-6E4C-BF94-10E5F38FDB8A}"/>
              </a:ext>
            </a:extLst>
          </p:cNvPr>
          <p:cNvSpPr txBox="1">
            <a:spLocks noChangeArrowheads="1"/>
          </p:cNvSpPr>
          <p:nvPr/>
        </p:nvSpPr>
        <p:spPr bwMode="auto">
          <a:xfrm>
            <a:off x="215441" y="4405033"/>
            <a:ext cx="26642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Helvetica Neue Light" panose="02000403000000020004" pitchFamily="2" charset="0"/>
                <a:ea typeface="ＭＳ Ｐゴシック" panose="020B0600070205080204" pitchFamily="34" charset="-128"/>
              </a:defRPr>
            </a:lvl1pPr>
            <a:lvl2pPr marL="742950" indent="-285750">
              <a:spcBef>
                <a:spcPct val="20000"/>
              </a:spcBef>
              <a:buChar char="–"/>
              <a:defRPr sz="2800">
                <a:solidFill>
                  <a:schemeClr val="tx1"/>
                </a:solidFill>
                <a:latin typeface="Helvetica Neue Light" panose="02000403000000020004" pitchFamily="2" charset="0"/>
                <a:ea typeface="ＭＳ Ｐゴシック" panose="020B0600070205080204" pitchFamily="34" charset="-128"/>
              </a:defRPr>
            </a:lvl2pPr>
            <a:lvl3pPr marL="1143000" indent="-228600">
              <a:spcBef>
                <a:spcPct val="20000"/>
              </a:spcBef>
              <a:buChar char="•"/>
              <a:defRPr sz="2400">
                <a:solidFill>
                  <a:schemeClr val="tx1"/>
                </a:solidFill>
                <a:latin typeface="Helvetica Neue Light" panose="02000403000000020004" pitchFamily="2" charset="0"/>
                <a:ea typeface="ＭＳ Ｐゴシック" panose="020B0600070205080204" pitchFamily="34" charset="-128"/>
              </a:defRPr>
            </a:lvl3pPr>
            <a:lvl4pPr marL="1600200" indent="-228600">
              <a:spcBef>
                <a:spcPct val="20000"/>
              </a:spcBef>
              <a:buChar char="–"/>
              <a:defRPr sz="2000">
                <a:solidFill>
                  <a:schemeClr val="tx1"/>
                </a:solidFill>
                <a:latin typeface="Helvetica Neue Light" panose="02000403000000020004" pitchFamily="2" charset="0"/>
                <a:ea typeface="ＭＳ Ｐゴシック" panose="020B0600070205080204" pitchFamily="34" charset="-128"/>
              </a:defRPr>
            </a:lvl4pPr>
            <a:lvl5pPr marL="2057400" indent="-228600">
              <a:spcBef>
                <a:spcPct val="20000"/>
              </a:spcBef>
              <a:buChar char="»"/>
              <a:defRPr sz="2000">
                <a:solidFill>
                  <a:schemeClr val="tx1"/>
                </a:solidFill>
                <a:latin typeface="Helvetica Neue Light" panose="02000403000000020004"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Helvetica Neue Light" panose="02000403000000020004"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Helvetica Neue Light" panose="02000403000000020004"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Helvetica Neue Light" panose="02000403000000020004"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Helvetica Neue Light" panose="02000403000000020004" pitchFamily="2" charset="0"/>
                <a:ea typeface="ＭＳ Ｐゴシック" panose="020B0600070205080204" pitchFamily="34" charset="-128"/>
              </a:defRPr>
            </a:lvl9pPr>
          </a:lstStyle>
          <a:p>
            <a:pPr>
              <a:spcBef>
                <a:spcPct val="0"/>
              </a:spcBef>
              <a:buFontTx/>
              <a:buNone/>
            </a:pPr>
            <a:r>
              <a:rPr lang="en-US" altLang="zh-CN" sz="2000" baseline="0" dirty="0">
                <a:latin typeface="Times New Roman" panose="02020603050405020304" pitchFamily="18" charset="0"/>
                <a:cs typeface="Times New Roman" panose="02020603050405020304" pitchFamily="18" charset="0"/>
              </a:rPr>
              <a:t># of Served Requests</a:t>
            </a:r>
          </a:p>
        </p:txBody>
      </p:sp>
      <p:sp>
        <p:nvSpPr>
          <p:cNvPr id="21" name="文本框 1">
            <a:extLst>
              <a:ext uri="{FF2B5EF4-FFF2-40B4-BE49-F238E27FC236}">
                <a16:creationId xmlns:a16="http://schemas.microsoft.com/office/drawing/2014/main" id="{0D6EE832-ADD7-3F46-81EE-9381615BE133}"/>
              </a:ext>
            </a:extLst>
          </p:cNvPr>
          <p:cNvSpPr txBox="1">
            <a:spLocks noChangeArrowheads="1"/>
          </p:cNvSpPr>
          <p:nvPr/>
        </p:nvSpPr>
        <p:spPr bwMode="auto">
          <a:xfrm>
            <a:off x="3813013" y="4469050"/>
            <a:ext cx="18019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FontTx/>
              <a:buNone/>
              <a:defRPr sz="2000" baseline="0">
                <a:latin typeface="Times New Roman" panose="02020603050405020304" pitchFamily="18" charset="0"/>
                <a:cs typeface="Times New Roman" panose="02020603050405020304" pitchFamily="18" charset="0"/>
              </a:defRPr>
            </a:lvl1pPr>
            <a:lvl2pPr marL="742950" indent="-285750">
              <a:spcBef>
                <a:spcPct val="20000"/>
              </a:spcBef>
              <a:buChar char="–"/>
              <a:defRPr sz="2800">
                <a:latin typeface="Helvetica Neue Light" panose="02000403000000020004" pitchFamily="2" charset="0"/>
              </a:defRPr>
            </a:lvl2pPr>
            <a:lvl3pPr marL="1143000" indent="-228600">
              <a:spcBef>
                <a:spcPct val="20000"/>
              </a:spcBef>
              <a:buChar char="•"/>
              <a:defRPr>
                <a:latin typeface="Helvetica Neue Light" panose="02000403000000020004" pitchFamily="2" charset="0"/>
              </a:defRPr>
            </a:lvl3pPr>
            <a:lvl4pPr marL="1600200" indent="-228600">
              <a:spcBef>
                <a:spcPct val="20000"/>
              </a:spcBef>
              <a:buChar char="–"/>
              <a:defRPr sz="2000">
                <a:latin typeface="Helvetica Neue Light" panose="02000403000000020004" pitchFamily="2" charset="0"/>
              </a:defRPr>
            </a:lvl4pPr>
            <a:lvl5pPr marL="2057400" indent="-228600">
              <a:spcBef>
                <a:spcPct val="20000"/>
              </a:spcBef>
              <a:buChar char="»"/>
              <a:defRPr sz="2000">
                <a:latin typeface="Helvetica Neue Light" panose="02000403000000020004" pitchFamily="2" charset="0"/>
              </a:defRPr>
            </a:lvl5pPr>
            <a:lvl6pPr marL="2514600" indent="-228600" eaLnBrk="0" fontAlgn="base" hangingPunct="0">
              <a:spcBef>
                <a:spcPct val="20000"/>
              </a:spcBef>
              <a:spcAft>
                <a:spcPct val="0"/>
              </a:spcAft>
              <a:buChar char="»"/>
              <a:defRPr sz="2000">
                <a:latin typeface="Helvetica Neue Light" panose="02000403000000020004" pitchFamily="2" charset="0"/>
              </a:defRPr>
            </a:lvl6pPr>
            <a:lvl7pPr marL="2971800" indent="-228600" eaLnBrk="0" fontAlgn="base" hangingPunct="0">
              <a:spcBef>
                <a:spcPct val="20000"/>
              </a:spcBef>
              <a:spcAft>
                <a:spcPct val="0"/>
              </a:spcAft>
              <a:buChar char="»"/>
              <a:defRPr sz="2000">
                <a:latin typeface="Helvetica Neue Light" panose="02000403000000020004" pitchFamily="2" charset="0"/>
              </a:defRPr>
            </a:lvl7pPr>
            <a:lvl8pPr marL="3429000" indent="-228600" eaLnBrk="0" fontAlgn="base" hangingPunct="0">
              <a:spcBef>
                <a:spcPct val="20000"/>
              </a:spcBef>
              <a:spcAft>
                <a:spcPct val="0"/>
              </a:spcAft>
              <a:buChar char="»"/>
              <a:defRPr sz="2000">
                <a:latin typeface="Helvetica Neue Light" panose="02000403000000020004" pitchFamily="2" charset="0"/>
              </a:defRPr>
            </a:lvl8pPr>
            <a:lvl9pPr marL="3886200" indent="-228600" eaLnBrk="0" fontAlgn="base" hangingPunct="0">
              <a:spcBef>
                <a:spcPct val="20000"/>
              </a:spcBef>
              <a:spcAft>
                <a:spcPct val="0"/>
              </a:spcAft>
              <a:buChar char="»"/>
              <a:defRPr sz="2000">
                <a:latin typeface="Helvetica Neue Light" panose="02000403000000020004" pitchFamily="2" charset="0"/>
              </a:defRPr>
            </a:lvl9pPr>
          </a:lstStyle>
          <a:p>
            <a:r>
              <a:rPr lang="en-US" altLang="zh-CN" dirty="0"/>
              <a:t>Response time </a:t>
            </a:r>
          </a:p>
        </p:txBody>
      </p:sp>
      <p:sp>
        <p:nvSpPr>
          <p:cNvPr id="22" name="文本框 1">
            <a:extLst>
              <a:ext uri="{FF2B5EF4-FFF2-40B4-BE49-F238E27FC236}">
                <a16:creationId xmlns:a16="http://schemas.microsoft.com/office/drawing/2014/main" id="{3219C5C8-74C3-6D4B-93FB-07A69849CE1D}"/>
              </a:ext>
            </a:extLst>
          </p:cNvPr>
          <p:cNvSpPr txBox="1">
            <a:spLocks noChangeArrowheads="1"/>
          </p:cNvSpPr>
          <p:nvPr/>
        </p:nvSpPr>
        <p:spPr bwMode="auto">
          <a:xfrm>
            <a:off x="7020272" y="4469050"/>
            <a:ext cx="1498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FontTx/>
              <a:buNone/>
              <a:defRPr sz="2000" baseline="0">
                <a:latin typeface="Times New Roman" panose="02020603050405020304" pitchFamily="18" charset="0"/>
                <a:cs typeface="Times New Roman" panose="02020603050405020304" pitchFamily="18" charset="0"/>
              </a:defRPr>
            </a:lvl1pPr>
            <a:lvl2pPr marL="742950" indent="-285750">
              <a:spcBef>
                <a:spcPct val="20000"/>
              </a:spcBef>
              <a:buChar char="–"/>
              <a:defRPr sz="2800">
                <a:latin typeface="Helvetica Neue Light" panose="02000403000000020004" pitchFamily="2" charset="0"/>
              </a:defRPr>
            </a:lvl2pPr>
            <a:lvl3pPr marL="1143000" indent="-228600">
              <a:spcBef>
                <a:spcPct val="20000"/>
              </a:spcBef>
              <a:buChar char="•"/>
              <a:defRPr>
                <a:latin typeface="Helvetica Neue Light" panose="02000403000000020004" pitchFamily="2" charset="0"/>
              </a:defRPr>
            </a:lvl3pPr>
            <a:lvl4pPr marL="1600200" indent="-228600">
              <a:spcBef>
                <a:spcPct val="20000"/>
              </a:spcBef>
              <a:buChar char="–"/>
              <a:defRPr sz="2000">
                <a:latin typeface="Helvetica Neue Light" panose="02000403000000020004" pitchFamily="2" charset="0"/>
              </a:defRPr>
            </a:lvl4pPr>
            <a:lvl5pPr marL="2057400" indent="-228600">
              <a:spcBef>
                <a:spcPct val="20000"/>
              </a:spcBef>
              <a:buChar char="»"/>
              <a:defRPr sz="2000">
                <a:latin typeface="Helvetica Neue Light" panose="02000403000000020004" pitchFamily="2" charset="0"/>
              </a:defRPr>
            </a:lvl5pPr>
            <a:lvl6pPr marL="2514600" indent="-228600" eaLnBrk="0" fontAlgn="base" hangingPunct="0">
              <a:spcBef>
                <a:spcPct val="20000"/>
              </a:spcBef>
              <a:spcAft>
                <a:spcPct val="0"/>
              </a:spcAft>
              <a:buChar char="»"/>
              <a:defRPr sz="2000">
                <a:latin typeface="Helvetica Neue Light" panose="02000403000000020004" pitchFamily="2" charset="0"/>
              </a:defRPr>
            </a:lvl6pPr>
            <a:lvl7pPr marL="2971800" indent="-228600" eaLnBrk="0" fontAlgn="base" hangingPunct="0">
              <a:spcBef>
                <a:spcPct val="20000"/>
              </a:spcBef>
              <a:spcAft>
                <a:spcPct val="0"/>
              </a:spcAft>
              <a:buChar char="»"/>
              <a:defRPr sz="2000">
                <a:latin typeface="Helvetica Neue Light" panose="02000403000000020004" pitchFamily="2" charset="0"/>
              </a:defRPr>
            </a:lvl7pPr>
            <a:lvl8pPr marL="3429000" indent="-228600" eaLnBrk="0" fontAlgn="base" hangingPunct="0">
              <a:spcBef>
                <a:spcPct val="20000"/>
              </a:spcBef>
              <a:spcAft>
                <a:spcPct val="0"/>
              </a:spcAft>
              <a:buChar char="»"/>
              <a:defRPr sz="2000">
                <a:latin typeface="Helvetica Neue Light" panose="02000403000000020004" pitchFamily="2" charset="0"/>
              </a:defRPr>
            </a:lvl8pPr>
            <a:lvl9pPr marL="3886200" indent="-228600" eaLnBrk="0" fontAlgn="base" hangingPunct="0">
              <a:spcBef>
                <a:spcPct val="20000"/>
              </a:spcBef>
              <a:spcAft>
                <a:spcPct val="0"/>
              </a:spcAft>
              <a:buChar char="»"/>
              <a:defRPr sz="2000">
                <a:latin typeface="Helvetica Neue Light" panose="02000403000000020004" pitchFamily="2" charset="0"/>
              </a:defRPr>
            </a:lvl9pPr>
          </a:lstStyle>
          <a:p>
            <a:r>
              <a:rPr lang="en-US" altLang="zh-CN" dirty="0"/>
              <a:t>Detour time </a:t>
            </a:r>
          </a:p>
        </p:txBody>
      </p:sp>
      <p:sp>
        <p:nvSpPr>
          <p:cNvPr id="2" name="灯片编号占位符 1"/>
          <p:cNvSpPr>
            <a:spLocks noGrp="1"/>
          </p:cNvSpPr>
          <p:nvPr>
            <p:ph type="sldNum" sz="quarter" idx="12"/>
          </p:nvPr>
        </p:nvSpPr>
        <p:spPr/>
        <p:txBody>
          <a:bodyPr/>
          <a:lstStyle/>
          <a:p>
            <a:pPr>
              <a:defRPr/>
            </a:pPr>
            <a:fld id="{C2E451F4-17C4-E745-B371-CBE95B3AAF96}" type="slidenum">
              <a:rPr lang="en-US" altLang="en-US" smtClean="0"/>
              <a:pPr>
                <a:defRPr/>
              </a:pPr>
              <a:t>18</a:t>
            </a:fld>
            <a:endParaRPr lang="en-US" altLang="en-US" dirty="0"/>
          </a:p>
        </p:txBody>
      </p:sp>
      <p:sp>
        <p:nvSpPr>
          <p:cNvPr id="5" name="矩形 4"/>
          <p:cNvSpPr/>
          <p:nvPr/>
        </p:nvSpPr>
        <p:spPr>
          <a:xfrm>
            <a:off x="727499" y="5005866"/>
            <a:ext cx="7757790" cy="138499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just"/>
            <a:r>
              <a:rPr lang="en-US" altLang="zh-CN" sz="2800" baseline="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Because of the probabilistic routing, </a:t>
            </a:r>
            <a:r>
              <a:rPr lang="en-US" altLang="zh-CN" sz="2800" baseline="0" dirty="0" err="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mT-Sharepro</a:t>
            </a:r>
            <a:r>
              <a:rPr lang="en-US" altLang="zh-CN" sz="2800" baseline="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 can server 13% ~ 24% more offline ride requests than T-Share and </a:t>
            </a:r>
            <a:r>
              <a:rPr lang="en-US" altLang="zh-CN" sz="2800" baseline="0" dirty="0" err="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pGreedyDP</a:t>
            </a:r>
            <a:r>
              <a:rPr lang="en-US" altLang="zh-CN" sz="2800" baseline="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 </a:t>
            </a:r>
          </a:p>
        </p:txBody>
      </p:sp>
      <p:pic>
        <p:nvPicPr>
          <p:cNvPr id="11" name="图片 14">
            <a:extLst>
              <a:ext uri="{FF2B5EF4-FFF2-40B4-BE49-F238E27FC236}">
                <a16:creationId xmlns:a16="http://schemas.microsoft.com/office/drawing/2014/main" id="{08490F11-A18A-7A46-8BB0-07352DC9E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3" y="2092162"/>
            <a:ext cx="2933700" cy="233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5">
            <a:extLst>
              <a:ext uri="{FF2B5EF4-FFF2-40B4-BE49-F238E27FC236}">
                <a16:creationId xmlns:a16="http://schemas.microsoft.com/office/drawing/2014/main" id="{AB4EF696-B6BD-354C-87D7-158D96824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3309" y="2132234"/>
            <a:ext cx="3049587"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6">
            <a:extLst>
              <a:ext uri="{FF2B5EF4-FFF2-40B4-BE49-F238E27FC236}">
                <a16:creationId xmlns:a16="http://schemas.microsoft.com/office/drawing/2014/main" id="{1CB31623-9C63-7B48-A179-90321EABE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2896" y="2154877"/>
            <a:ext cx="3081166" cy="2314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63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331763E-C9BF-FB4A-9CD8-F960A84BF28D}"/>
              </a:ext>
            </a:extLst>
          </p:cNvPr>
          <p:cNvSpPr>
            <a:spLocks noGrp="1" noChangeArrowheads="1"/>
          </p:cNvSpPr>
          <p:nvPr>
            <p:ph type="title"/>
          </p:nvPr>
        </p:nvSpPr>
        <p:spPr>
          <a:xfrm>
            <a:off x="755576" y="545679"/>
            <a:ext cx="7916863" cy="1143000"/>
          </a:xfrm>
        </p:spPr>
        <p:txBody>
          <a:bodyPr/>
          <a:lstStyle/>
          <a:p>
            <a:pPr eaLnBrk="1" hangingPunct="1"/>
            <a:r>
              <a:rPr lang="en-US" altLang="zh-CN" dirty="0">
                <a:latin typeface="Calibri" panose="020F0502020204030204" pitchFamily="34" charset="0"/>
                <a:cs typeface="Calibri" panose="020F0502020204030204" pitchFamily="34" charset="0"/>
              </a:rPr>
              <a:t>Experiments on parameter settings</a:t>
            </a:r>
            <a:endParaRPr lang="en-US" altLang="en-US" b="0" i="1" dirty="0"/>
          </a:p>
        </p:txBody>
      </p:sp>
      <p:sp>
        <p:nvSpPr>
          <p:cNvPr id="2" name="灯片编号占位符 1"/>
          <p:cNvSpPr>
            <a:spLocks noGrp="1"/>
          </p:cNvSpPr>
          <p:nvPr>
            <p:ph type="sldNum" sz="quarter" idx="12"/>
          </p:nvPr>
        </p:nvSpPr>
        <p:spPr/>
        <p:txBody>
          <a:bodyPr/>
          <a:lstStyle/>
          <a:p>
            <a:pPr>
              <a:defRPr/>
            </a:pPr>
            <a:fld id="{C2E451F4-17C4-E745-B371-CBE95B3AAF96}" type="slidenum">
              <a:rPr lang="en-US" altLang="en-US" smtClean="0"/>
              <a:pPr>
                <a:defRPr/>
              </a:pPr>
              <a:t>19</a:t>
            </a:fld>
            <a:endParaRPr lang="en-US" altLang="en-US" dirty="0"/>
          </a:p>
        </p:txBody>
      </p:sp>
      <p:pic>
        <p:nvPicPr>
          <p:cNvPr id="15" name="图片 9">
            <a:extLst>
              <a:ext uri="{FF2B5EF4-FFF2-40B4-BE49-F238E27FC236}">
                <a16:creationId xmlns:a16="http://schemas.microsoft.com/office/drawing/2014/main" id="{6C141B12-44A9-374F-8794-78D5167B7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88679"/>
            <a:ext cx="3600400" cy="2884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7">
            <a:extLst>
              <a:ext uri="{FF2B5EF4-FFF2-40B4-BE49-F238E27FC236}">
                <a16:creationId xmlns:a16="http://schemas.microsoft.com/office/drawing/2014/main" id="{3A190D00-D23F-4044-94EA-D6DB462200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2839" y="1716338"/>
            <a:ext cx="3297238"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
            <a:extLst>
              <a:ext uri="{FF2B5EF4-FFF2-40B4-BE49-F238E27FC236}">
                <a16:creationId xmlns:a16="http://schemas.microsoft.com/office/drawing/2014/main" id="{CED871CF-2231-734F-AFA1-517B8D066A5F}"/>
              </a:ext>
            </a:extLst>
          </p:cNvPr>
          <p:cNvSpPr txBox="1">
            <a:spLocks noChangeArrowheads="1"/>
          </p:cNvSpPr>
          <p:nvPr/>
        </p:nvSpPr>
        <p:spPr bwMode="auto">
          <a:xfrm>
            <a:off x="982439" y="4521686"/>
            <a:ext cx="33702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Helvetica Neue Light" panose="02000403000000020004" pitchFamily="2" charset="0"/>
                <a:ea typeface="ＭＳ Ｐゴシック" panose="020B0600070205080204" pitchFamily="34" charset="-128"/>
              </a:defRPr>
            </a:lvl1pPr>
            <a:lvl2pPr marL="742950" indent="-285750">
              <a:spcBef>
                <a:spcPct val="20000"/>
              </a:spcBef>
              <a:buChar char="–"/>
              <a:defRPr sz="2800">
                <a:solidFill>
                  <a:schemeClr val="tx1"/>
                </a:solidFill>
                <a:latin typeface="Helvetica Neue Light" panose="02000403000000020004" pitchFamily="2" charset="0"/>
                <a:ea typeface="ＭＳ Ｐゴシック" panose="020B0600070205080204" pitchFamily="34" charset="-128"/>
              </a:defRPr>
            </a:lvl2pPr>
            <a:lvl3pPr marL="1143000" indent="-228600">
              <a:spcBef>
                <a:spcPct val="20000"/>
              </a:spcBef>
              <a:buChar char="•"/>
              <a:defRPr sz="2400">
                <a:solidFill>
                  <a:schemeClr val="tx1"/>
                </a:solidFill>
                <a:latin typeface="Helvetica Neue Light" panose="02000403000000020004" pitchFamily="2" charset="0"/>
                <a:ea typeface="ＭＳ Ｐゴシック" panose="020B0600070205080204" pitchFamily="34" charset="-128"/>
              </a:defRPr>
            </a:lvl3pPr>
            <a:lvl4pPr marL="1600200" indent="-228600">
              <a:spcBef>
                <a:spcPct val="20000"/>
              </a:spcBef>
              <a:buChar char="–"/>
              <a:defRPr sz="2000">
                <a:solidFill>
                  <a:schemeClr val="tx1"/>
                </a:solidFill>
                <a:latin typeface="Helvetica Neue Light" panose="02000403000000020004" pitchFamily="2" charset="0"/>
                <a:ea typeface="ＭＳ Ｐゴシック" panose="020B0600070205080204" pitchFamily="34" charset="-128"/>
              </a:defRPr>
            </a:lvl4pPr>
            <a:lvl5pPr marL="2057400" indent="-228600">
              <a:spcBef>
                <a:spcPct val="20000"/>
              </a:spcBef>
              <a:buChar char="»"/>
              <a:defRPr sz="2000">
                <a:solidFill>
                  <a:schemeClr val="tx1"/>
                </a:solidFill>
                <a:latin typeface="Helvetica Neue Light" panose="02000403000000020004"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Helvetica Neue Light" panose="02000403000000020004"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Helvetica Neue Light" panose="02000403000000020004"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Helvetica Neue Light" panose="02000403000000020004"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Helvetica Neue Light" panose="02000403000000020004" pitchFamily="2" charset="0"/>
                <a:ea typeface="ＭＳ Ｐゴシック" panose="020B0600070205080204" pitchFamily="34" charset="-128"/>
              </a:defRPr>
            </a:lvl9pPr>
          </a:lstStyle>
          <a:p>
            <a:pPr>
              <a:spcBef>
                <a:spcPct val="0"/>
              </a:spcBef>
              <a:buNone/>
            </a:pPr>
            <a:r>
              <a:rPr lang="en-US" altLang="zh-CN" sz="2000" baseline="0" dirty="0">
                <a:latin typeface="Times New Roman" panose="02020603050405020304" pitchFamily="18" charset="0"/>
                <a:cs typeface="Times New Roman" panose="02020603050405020304" pitchFamily="18" charset="0"/>
              </a:rPr>
              <a:t>Impact of Partition Number</a:t>
            </a:r>
            <a:endParaRPr lang="en-US" altLang="zh-CN" sz="2800" dirty="0">
              <a:latin typeface="Calibri" panose="020F0502020204030204" pitchFamily="34" charset="0"/>
              <a:cs typeface="Calibri" panose="020F0502020204030204" pitchFamily="34" charset="0"/>
            </a:endParaRPr>
          </a:p>
        </p:txBody>
      </p:sp>
      <p:sp>
        <p:nvSpPr>
          <p:cNvPr id="18" name="文本框 1">
            <a:extLst>
              <a:ext uri="{FF2B5EF4-FFF2-40B4-BE49-F238E27FC236}">
                <a16:creationId xmlns:a16="http://schemas.microsoft.com/office/drawing/2014/main" id="{2D12D70E-9E24-804B-B450-50F8C88A35BC}"/>
              </a:ext>
            </a:extLst>
          </p:cNvPr>
          <p:cNvSpPr txBox="1">
            <a:spLocks noChangeArrowheads="1"/>
          </p:cNvSpPr>
          <p:nvPr/>
        </p:nvSpPr>
        <p:spPr bwMode="auto">
          <a:xfrm>
            <a:off x="5302524" y="4528472"/>
            <a:ext cx="25775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Helvetica Neue Light" panose="02000403000000020004" pitchFamily="2" charset="0"/>
                <a:ea typeface="ＭＳ Ｐゴシック" panose="020B0600070205080204" pitchFamily="34" charset="-128"/>
              </a:defRPr>
            </a:lvl1pPr>
            <a:lvl2pPr marL="742950" indent="-285750">
              <a:spcBef>
                <a:spcPct val="20000"/>
              </a:spcBef>
              <a:buChar char="–"/>
              <a:defRPr sz="2800">
                <a:solidFill>
                  <a:schemeClr val="tx1"/>
                </a:solidFill>
                <a:latin typeface="Helvetica Neue Light" panose="02000403000000020004" pitchFamily="2" charset="0"/>
                <a:ea typeface="ＭＳ Ｐゴシック" panose="020B0600070205080204" pitchFamily="34" charset="-128"/>
              </a:defRPr>
            </a:lvl2pPr>
            <a:lvl3pPr marL="1143000" indent="-228600">
              <a:spcBef>
                <a:spcPct val="20000"/>
              </a:spcBef>
              <a:buChar char="•"/>
              <a:defRPr sz="2400">
                <a:solidFill>
                  <a:schemeClr val="tx1"/>
                </a:solidFill>
                <a:latin typeface="Helvetica Neue Light" panose="02000403000000020004" pitchFamily="2" charset="0"/>
                <a:ea typeface="ＭＳ Ｐゴシック" panose="020B0600070205080204" pitchFamily="34" charset="-128"/>
              </a:defRPr>
            </a:lvl3pPr>
            <a:lvl4pPr marL="1600200" indent="-228600">
              <a:spcBef>
                <a:spcPct val="20000"/>
              </a:spcBef>
              <a:buChar char="–"/>
              <a:defRPr sz="2000">
                <a:solidFill>
                  <a:schemeClr val="tx1"/>
                </a:solidFill>
                <a:latin typeface="Helvetica Neue Light" panose="02000403000000020004" pitchFamily="2" charset="0"/>
                <a:ea typeface="ＭＳ Ｐゴシック" panose="020B0600070205080204" pitchFamily="34" charset="-128"/>
              </a:defRPr>
            </a:lvl4pPr>
            <a:lvl5pPr marL="2057400" indent="-228600">
              <a:spcBef>
                <a:spcPct val="20000"/>
              </a:spcBef>
              <a:buChar char="»"/>
              <a:defRPr sz="2000">
                <a:solidFill>
                  <a:schemeClr val="tx1"/>
                </a:solidFill>
                <a:latin typeface="Helvetica Neue Light" panose="02000403000000020004"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Helvetica Neue Light" panose="02000403000000020004"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Helvetica Neue Light" panose="02000403000000020004"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Helvetica Neue Light" panose="02000403000000020004"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Helvetica Neue Light" panose="02000403000000020004" pitchFamily="2" charset="0"/>
                <a:ea typeface="ＭＳ Ｐゴシック" panose="020B0600070205080204" pitchFamily="34" charset="-128"/>
              </a:defRPr>
            </a:lvl9pPr>
          </a:lstStyle>
          <a:p>
            <a:pPr>
              <a:spcBef>
                <a:spcPct val="0"/>
              </a:spcBef>
              <a:buNone/>
            </a:pPr>
            <a:r>
              <a:rPr lang="en-US" altLang="zh-CN" sz="2000" baseline="0" dirty="0">
                <a:latin typeface="Times New Roman" panose="02020603050405020304" pitchFamily="18" charset="0"/>
                <a:cs typeface="Times New Roman" panose="02020603050405020304" pitchFamily="18" charset="0"/>
              </a:rPr>
              <a:t>Impact of Capacity</a:t>
            </a:r>
            <a:endParaRPr lang="en-US" altLang="zh-CN" sz="2800" dirty="0">
              <a:latin typeface="Calibri" panose="020F0502020204030204" pitchFamily="34" charset="0"/>
              <a:cs typeface="Calibri" panose="020F0502020204030204" pitchFamily="34" charset="0"/>
            </a:endParaRPr>
          </a:p>
        </p:txBody>
      </p:sp>
      <p:sp>
        <p:nvSpPr>
          <p:cNvPr id="3" name="矩形 2"/>
          <p:cNvSpPr/>
          <p:nvPr/>
        </p:nvSpPr>
        <p:spPr>
          <a:xfrm>
            <a:off x="428569" y="5085070"/>
            <a:ext cx="8308539" cy="1631216"/>
          </a:xfrm>
          <a:prstGeom prst="rect">
            <a:avLst/>
          </a:prstGeom>
        </p:spPr>
        <p:txBody>
          <a:bodyPr wrap="square">
            <a:spAutoFit/>
          </a:bodyPr>
          <a:lstStyle/>
          <a:p>
            <a:pPr marL="342900" indent="-342900" algn="just">
              <a:buFont typeface="Wingdings" panose="05000000000000000000" pitchFamily="2" charset="2"/>
              <a:buChar char="ü"/>
            </a:pPr>
            <a:r>
              <a:rPr lang="en-US" altLang="zh-CN" sz="2000" baseline="0" dirty="0">
                <a:latin typeface="Times New Roman" panose="02020603050405020304" pitchFamily="18" charset="0"/>
                <a:cs typeface="Times New Roman" panose="02020603050405020304" pitchFamily="18" charset="0"/>
              </a:rPr>
              <a:t>Both too small or oversize partitions will result in a reduced candidate taxi set, and thus affect the ridesharing performance.</a:t>
            </a:r>
          </a:p>
          <a:p>
            <a:pPr marL="342900" indent="-342900" algn="just">
              <a:buFont typeface="Wingdings" panose="05000000000000000000" pitchFamily="2" charset="2"/>
              <a:buChar char="ü"/>
            </a:pPr>
            <a:endParaRPr lang="en-US" altLang="zh-CN" sz="2000" baseline="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altLang="zh-CN" sz="2000" baseline="0" dirty="0" err="1">
                <a:latin typeface="Times New Roman" panose="02020603050405020304" pitchFamily="18" charset="0"/>
                <a:cs typeface="Times New Roman" panose="02020603050405020304" pitchFamily="18" charset="0"/>
              </a:rPr>
              <a:t>mT</a:t>
            </a:r>
            <a:r>
              <a:rPr lang="en-US" altLang="zh-CN" sz="2000" baseline="0" dirty="0">
                <a:latin typeface="Times New Roman" panose="02020603050405020304" pitchFamily="18" charset="0"/>
                <a:cs typeface="Times New Roman" panose="02020603050405020304" pitchFamily="18" charset="0"/>
              </a:rPr>
              <a:t>-Share benefits a lot from the larger taxi capacity, while the impact on </a:t>
            </a:r>
            <a:r>
              <a:rPr lang="en-US" altLang="zh-CN" sz="2000" baseline="0" dirty="0" err="1">
                <a:latin typeface="Times New Roman" panose="02020603050405020304" pitchFamily="18" charset="0"/>
                <a:cs typeface="Times New Roman" panose="02020603050405020304" pitchFamily="18" charset="0"/>
              </a:rPr>
              <a:t>pGreedyDP</a:t>
            </a:r>
            <a:r>
              <a:rPr lang="en-US" altLang="zh-CN" sz="2000" baseline="0" dirty="0">
                <a:latin typeface="Times New Roman" panose="02020603050405020304" pitchFamily="18" charset="0"/>
                <a:cs typeface="Times New Roman" panose="02020603050405020304" pitchFamily="18" charset="0"/>
              </a:rPr>
              <a:t> is limited.</a:t>
            </a:r>
          </a:p>
        </p:txBody>
      </p:sp>
    </p:spTree>
    <p:extLst>
      <p:ext uri="{BB962C8B-B14F-4D97-AF65-F5344CB8AC3E}">
        <p14:creationId xmlns:p14="http://schemas.microsoft.com/office/powerpoint/2010/main" val="267041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8B6B7-30F4-AD4B-AE87-8D5FB47FAB69}"/>
              </a:ext>
            </a:extLst>
          </p:cNvPr>
          <p:cNvSpPr>
            <a:spLocks noGrp="1"/>
          </p:cNvSpPr>
          <p:nvPr>
            <p:ph type="title"/>
          </p:nvPr>
        </p:nvSpPr>
        <p:spPr/>
        <p:txBody>
          <a:bodyPr/>
          <a:lstStyle/>
          <a:p>
            <a:r>
              <a:rPr kumimoji="1" lang="en-US" altLang="en-US" dirty="0"/>
              <a:t>Ridesharing </a:t>
            </a:r>
            <a:endParaRPr kumimoji="1" lang="zh-CN" altLang="en-US" dirty="0"/>
          </a:p>
        </p:txBody>
      </p:sp>
      <p:sp>
        <p:nvSpPr>
          <p:cNvPr id="3" name="内容占位符 2">
            <a:extLst>
              <a:ext uri="{FF2B5EF4-FFF2-40B4-BE49-F238E27FC236}">
                <a16:creationId xmlns:a16="http://schemas.microsoft.com/office/drawing/2014/main" id="{1AC70D38-C3C7-9D4E-9AB1-8261F71452DE}"/>
              </a:ext>
            </a:extLst>
          </p:cNvPr>
          <p:cNvSpPr>
            <a:spLocks noGrp="1"/>
          </p:cNvSpPr>
          <p:nvPr>
            <p:ph idx="1"/>
          </p:nvPr>
        </p:nvSpPr>
        <p:spPr>
          <a:xfrm>
            <a:off x="365467" y="1752600"/>
            <a:ext cx="8780413" cy="4122440"/>
          </a:xfrm>
        </p:spPr>
        <p:txBody>
          <a:bodyPr/>
          <a:lstStyle/>
          <a:p>
            <a:pPr eaLnBrk="1" hangingPunct="1"/>
            <a:r>
              <a:rPr lang="en-US" altLang="en-US" i="1" dirty="0">
                <a:solidFill>
                  <a:srgbClr val="262626"/>
                </a:solidFill>
              </a:rPr>
              <a:t>Ridesharing</a:t>
            </a:r>
            <a:r>
              <a:rPr lang="en-US" altLang="en-US" b="1" dirty="0">
                <a:solidFill>
                  <a:srgbClr val="262626"/>
                </a:solidFill>
              </a:rPr>
              <a:t> </a:t>
            </a:r>
            <a:r>
              <a:rPr lang="en-US" altLang="en-US" dirty="0">
                <a:solidFill>
                  <a:srgbClr val="262626"/>
                </a:solidFill>
              </a:rPr>
              <a:t>allows multiple passengers with the similar itineraries and time schedules to share a vehicle.</a:t>
            </a:r>
          </a:p>
          <a:p>
            <a:pPr lvl="1" eaLnBrk="1" hangingPunct="1">
              <a:defRPr/>
            </a:pPr>
            <a:r>
              <a:rPr lang="en-US" altLang="en-US" dirty="0">
                <a:solidFill>
                  <a:srgbClr val="262626"/>
                </a:solidFill>
              </a:rPr>
              <a:t>It </a:t>
            </a:r>
            <a:r>
              <a:rPr lang="en-US" altLang="en-US" dirty="0"/>
              <a:t>benefits many parts, e.g., alleviating traffic congestion, reducing energy consumption, etc.</a:t>
            </a:r>
          </a:p>
          <a:p>
            <a:pPr eaLnBrk="1" hangingPunct="1">
              <a:defRPr/>
            </a:pPr>
            <a:r>
              <a:rPr lang="en-US" altLang="en-US" i="1" dirty="0">
                <a:solidFill>
                  <a:srgbClr val="262626"/>
                </a:solidFill>
              </a:rPr>
              <a:t>Ridesharing</a:t>
            </a:r>
            <a:r>
              <a:rPr lang="en-US" altLang="en-US" b="1" dirty="0">
                <a:solidFill>
                  <a:srgbClr val="262626"/>
                </a:solidFill>
              </a:rPr>
              <a:t> </a:t>
            </a:r>
            <a:r>
              <a:rPr lang="en-US" altLang="en-US" dirty="0"/>
              <a:t>becomes </a:t>
            </a:r>
            <a:r>
              <a:rPr lang="en-US" altLang="zh-CN" dirty="0"/>
              <a:t>popular worldwide.</a:t>
            </a:r>
            <a:endParaRPr lang="en-US" altLang="en-US" dirty="0"/>
          </a:p>
          <a:p>
            <a:pPr>
              <a:lnSpc>
                <a:spcPct val="150000"/>
              </a:lnSpc>
            </a:pPr>
            <a:endParaRPr kumimoji="1" lang="en-US" altLang="zh-CN" dirty="0"/>
          </a:p>
        </p:txBody>
      </p:sp>
      <p:pic>
        <p:nvPicPr>
          <p:cNvPr id="4" name="图片 4">
            <a:extLst>
              <a:ext uri="{FF2B5EF4-FFF2-40B4-BE49-F238E27FC236}">
                <a16:creationId xmlns:a16="http://schemas.microsoft.com/office/drawing/2014/main" id="{1C7B5B0D-ADDA-AB4B-A766-CFACF94B0DCB}"/>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5467" y="4278166"/>
            <a:ext cx="4589763" cy="208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a:extLst>
              <a:ext uri="{FF2B5EF4-FFF2-40B4-BE49-F238E27FC236}">
                <a16:creationId xmlns:a16="http://schemas.microsoft.com/office/drawing/2014/main" id="{372E8D70-3580-1F49-A3DE-1EC4E68D2E0D}"/>
              </a:ext>
            </a:extLst>
          </p:cNvPr>
          <p:cNvSpPr txBox="1">
            <a:spLocks/>
          </p:cNvSpPr>
          <p:nvPr/>
        </p:nvSpPr>
        <p:spPr bwMode="auto">
          <a:xfrm>
            <a:off x="107504" y="6332860"/>
            <a:ext cx="5904656" cy="355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Calibri" panose="020F0502020204030204" pitchFamily="34" charset="0"/>
                <a:ea typeface="+mn-ea"/>
              </a:defRPr>
            </a:lvl2pPr>
            <a:lvl3pPr marL="1143000" indent="-228600" algn="l" rtl="0" eaLnBrk="0" fontAlgn="base" hangingPunct="0">
              <a:spcBef>
                <a:spcPct val="20000"/>
              </a:spcBef>
              <a:spcAft>
                <a:spcPct val="0"/>
              </a:spcAft>
              <a:buChar char="•"/>
              <a:defRPr sz="2000">
                <a:solidFill>
                  <a:schemeClr val="tx1"/>
                </a:solidFill>
                <a:latin typeface="Calibri" panose="020F0502020204030204"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eaLnBrk="1" hangingPunct="1">
              <a:buNone/>
            </a:pPr>
            <a:endParaRPr kumimoji="1" lang="en-US" altLang="zh-CN" kern="0" baseline="0" dirty="0"/>
          </a:p>
        </p:txBody>
      </p:sp>
      <p:pic>
        <p:nvPicPr>
          <p:cNvPr id="7" name="图片 10">
            <a:extLst>
              <a:ext uri="{FF2B5EF4-FFF2-40B4-BE49-F238E27FC236}">
                <a16:creationId xmlns:a16="http://schemas.microsoft.com/office/drawing/2014/main" id="{D9A71259-992F-AA49-B36C-F8DB32AC58D0}"/>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23147" y="3861049"/>
            <a:ext cx="3608059" cy="266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灯片编号占位符 7"/>
          <p:cNvSpPr>
            <a:spLocks noGrp="1"/>
          </p:cNvSpPr>
          <p:nvPr>
            <p:ph type="sldNum" sz="quarter" idx="12"/>
          </p:nvPr>
        </p:nvSpPr>
        <p:spPr/>
        <p:txBody>
          <a:bodyPr/>
          <a:lstStyle/>
          <a:p>
            <a:pPr>
              <a:defRPr/>
            </a:pPr>
            <a:fld id="{C2E451F4-17C4-E745-B371-CBE95B3AAF96}" type="slidenum">
              <a:rPr lang="en-US" altLang="en-US" smtClean="0"/>
              <a:pPr>
                <a:defRPr/>
              </a:pPr>
              <a:t>2</a:t>
            </a:fld>
            <a:endParaRPr lang="en-US" altLang="en-US" dirty="0"/>
          </a:p>
        </p:txBody>
      </p:sp>
    </p:spTree>
    <p:extLst>
      <p:ext uri="{BB962C8B-B14F-4D97-AF65-F5344CB8AC3E}">
        <p14:creationId xmlns:p14="http://schemas.microsoft.com/office/powerpoint/2010/main" val="931291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8B6B7-30F4-AD4B-AE87-8D5FB47FAB69}"/>
              </a:ext>
            </a:extLst>
          </p:cNvPr>
          <p:cNvSpPr>
            <a:spLocks noGrp="1"/>
          </p:cNvSpPr>
          <p:nvPr>
            <p:ph type="title"/>
          </p:nvPr>
        </p:nvSpPr>
        <p:spPr/>
        <p:txBody>
          <a:bodyPr/>
          <a:lstStyle/>
          <a:p>
            <a:r>
              <a:rPr kumimoji="1" lang="en-US" altLang="zh-CN" dirty="0"/>
              <a:t>Conclusion</a:t>
            </a:r>
            <a:endParaRPr kumimoji="1" lang="zh-CN" altLang="en-US" dirty="0"/>
          </a:p>
        </p:txBody>
      </p:sp>
      <p:sp>
        <p:nvSpPr>
          <p:cNvPr id="3" name="内容占位符 2">
            <a:extLst>
              <a:ext uri="{FF2B5EF4-FFF2-40B4-BE49-F238E27FC236}">
                <a16:creationId xmlns:a16="http://schemas.microsoft.com/office/drawing/2014/main" id="{1AC70D38-C3C7-9D4E-9AB1-8261F71452DE}"/>
              </a:ext>
            </a:extLst>
          </p:cNvPr>
          <p:cNvSpPr>
            <a:spLocks noGrp="1"/>
          </p:cNvSpPr>
          <p:nvPr>
            <p:ph idx="1"/>
          </p:nvPr>
        </p:nvSpPr>
        <p:spPr>
          <a:xfrm>
            <a:off x="685800" y="1556792"/>
            <a:ext cx="8062664" cy="4968552"/>
          </a:xfrm>
        </p:spPr>
        <p:txBody>
          <a:bodyPr/>
          <a:lstStyle/>
          <a:p>
            <a:pPr>
              <a:lnSpc>
                <a:spcPct val="150000"/>
              </a:lnSpc>
              <a:buFont typeface="Wingdings" panose="05000000000000000000" pitchFamily="2" charset="2"/>
              <a:buChar char="Ø"/>
            </a:pPr>
            <a:r>
              <a:rPr lang="en" altLang="zh-CN" sz="2400" dirty="0"/>
              <a:t>We consider a novel moility-aware taxi ridesharing problem to serve both offline and online ride  requests.</a:t>
            </a:r>
          </a:p>
          <a:p>
            <a:pPr>
              <a:lnSpc>
                <a:spcPct val="150000"/>
              </a:lnSpc>
              <a:buFont typeface="Wingdings" panose="05000000000000000000" pitchFamily="2" charset="2"/>
              <a:buChar char="Ø"/>
            </a:pPr>
            <a:r>
              <a:rPr kumimoji="1" lang="en-US" altLang="zh-CN" sz="2400" dirty="0"/>
              <a:t>We propose a novel scheme named </a:t>
            </a:r>
            <a:r>
              <a:rPr kumimoji="1" lang="en-US" altLang="zh-CN" sz="2400" dirty="0" err="1"/>
              <a:t>mT</a:t>
            </a:r>
            <a:r>
              <a:rPr kumimoji="1" lang="en-US" altLang="zh-CN" sz="2400" dirty="0"/>
              <a:t>-Share to improve existing works by fully exploiting the mobility information of taxis and requests.</a:t>
            </a:r>
          </a:p>
          <a:p>
            <a:pPr>
              <a:lnSpc>
                <a:spcPct val="150000"/>
              </a:lnSpc>
              <a:buFont typeface="Wingdings" panose="05000000000000000000" pitchFamily="2" charset="2"/>
              <a:buChar char="Ø"/>
            </a:pPr>
            <a:r>
              <a:rPr kumimoji="1" lang="en-US" altLang="zh-CN" sz="2400" dirty="0"/>
              <a:t>Experiments on real-world taxi data show that </a:t>
            </a:r>
            <a:r>
              <a:rPr kumimoji="1" lang="en-US" altLang="zh-CN" sz="2400" dirty="0" err="1"/>
              <a:t>mT</a:t>
            </a:r>
            <a:r>
              <a:rPr kumimoji="1" lang="en-US" altLang="zh-CN" sz="2400" dirty="0"/>
              <a:t>-Share can serve 42% and 62% more ride requests in the peak and non-peak hours than state-of-the-art methods.</a:t>
            </a:r>
          </a:p>
        </p:txBody>
      </p:sp>
      <p:sp>
        <p:nvSpPr>
          <p:cNvPr id="4" name="灯片编号占位符 3"/>
          <p:cNvSpPr>
            <a:spLocks noGrp="1"/>
          </p:cNvSpPr>
          <p:nvPr>
            <p:ph type="sldNum" sz="quarter" idx="12"/>
          </p:nvPr>
        </p:nvSpPr>
        <p:spPr/>
        <p:txBody>
          <a:bodyPr/>
          <a:lstStyle/>
          <a:p>
            <a:pPr>
              <a:defRPr/>
            </a:pPr>
            <a:fld id="{C2E451F4-17C4-E745-B371-CBE95B3AAF96}" type="slidenum">
              <a:rPr lang="en-US" altLang="en-US" smtClean="0"/>
              <a:pPr>
                <a:defRPr/>
              </a:pPr>
              <a:t>20</a:t>
            </a:fld>
            <a:endParaRPr lang="en-US" altLang="en-US" dirty="0"/>
          </a:p>
        </p:txBody>
      </p:sp>
    </p:spTree>
    <p:extLst>
      <p:ext uri="{BB962C8B-B14F-4D97-AF65-F5344CB8AC3E}">
        <p14:creationId xmlns:p14="http://schemas.microsoft.com/office/powerpoint/2010/main" val="2850444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C6ACD774-42EC-B74D-BF72-29DFC4898651}"/>
              </a:ext>
            </a:extLst>
          </p:cNvPr>
          <p:cNvSpPr>
            <a:spLocks noGrp="1" noChangeArrowheads="1"/>
          </p:cNvSpPr>
          <p:nvPr>
            <p:ph type="title"/>
          </p:nvPr>
        </p:nvSpPr>
        <p:spPr>
          <a:xfrm>
            <a:off x="685800" y="2204864"/>
            <a:ext cx="7772400" cy="2736304"/>
          </a:xfrm>
        </p:spPr>
        <p:txBody>
          <a:bodyPr/>
          <a:lstStyle/>
          <a:p>
            <a:pPr algn="ctr" eaLnBrk="1" hangingPunct="1"/>
            <a:r>
              <a:rPr lang="en-US" altLang="en-US" sz="6000" dirty="0"/>
              <a:t>Thank You!</a:t>
            </a:r>
            <a:br>
              <a:rPr lang="en-US" altLang="en-US" sz="6000" dirty="0"/>
            </a:br>
            <a:br>
              <a:rPr lang="en-US" altLang="en-US" sz="6000" dirty="0"/>
            </a:br>
            <a:r>
              <a:rPr lang="en-US" altLang="en-US" sz="6000" i="1" dirty="0">
                <a:solidFill>
                  <a:schemeClr val="accent1"/>
                </a:solidFill>
              </a:rPr>
              <a:t>Q &amp; A</a:t>
            </a:r>
          </a:p>
        </p:txBody>
      </p:sp>
      <p:sp>
        <p:nvSpPr>
          <p:cNvPr id="2" name="灯片编号占位符 1"/>
          <p:cNvSpPr>
            <a:spLocks noGrp="1"/>
          </p:cNvSpPr>
          <p:nvPr>
            <p:ph type="sldNum" sz="quarter" idx="12"/>
          </p:nvPr>
        </p:nvSpPr>
        <p:spPr/>
        <p:txBody>
          <a:bodyPr/>
          <a:lstStyle/>
          <a:p>
            <a:pPr>
              <a:defRPr/>
            </a:pPr>
            <a:fld id="{C2E451F4-17C4-E745-B371-CBE95B3AAF96}" type="slidenum">
              <a:rPr lang="en-US" altLang="en-US" smtClean="0"/>
              <a:pPr>
                <a:defRPr/>
              </a:pPr>
              <a:t>21</a:t>
            </a:fld>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3386" y="622852"/>
            <a:ext cx="8710736" cy="1143000"/>
          </a:xfrm>
        </p:spPr>
        <p:txBody>
          <a:bodyPr/>
          <a:lstStyle/>
          <a:p>
            <a:r>
              <a:rPr lang="en-US" altLang="zh-CN" dirty="0"/>
              <a:t>Backup</a:t>
            </a:r>
            <a:r>
              <a:rPr lang="en-US" altLang="zh-CN"/>
              <a:t>: road </a:t>
            </a:r>
            <a:r>
              <a:rPr lang="en-US" altLang="zh-CN" dirty="0"/>
              <a:t>network and map partitions</a:t>
            </a:r>
            <a:endParaRPr lang="zh-CN" altLang="en-US" dirty="0"/>
          </a:p>
        </p:txBody>
      </p:sp>
      <p:sp>
        <p:nvSpPr>
          <p:cNvPr id="3" name="内容占位符 2"/>
          <p:cNvSpPr>
            <a:spLocks noGrp="1"/>
          </p:cNvSpPr>
          <p:nvPr>
            <p:ph idx="1"/>
          </p:nvPr>
        </p:nvSpPr>
        <p:spPr/>
        <p:txBody>
          <a:bodyPr/>
          <a:lstStyle/>
          <a:p>
            <a:r>
              <a:rPr lang="en-US" altLang="zh-CN" dirty="0"/>
              <a:t>Road network of Chengdu city from OSM</a:t>
            </a:r>
            <a:endParaRPr lang="zh-CN" altLang="en-US" dirty="0"/>
          </a:p>
        </p:txBody>
      </p:sp>
      <p:sp>
        <p:nvSpPr>
          <p:cNvPr id="4" name="灯片编号占位符 3"/>
          <p:cNvSpPr>
            <a:spLocks noGrp="1"/>
          </p:cNvSpPr>
          <p:nvPr>
            <p:ph type="sldNum" sz="quarter" idx="12"/>
          </p:nvPr>
        </p:nvSpPr>
        <p:spPr/>
        <p:txBody>
          <a:bodyPr/>
          <a:lstStyle/>
          <a:p>
            <a:pPr>
              <a:defRPr/>
            </a:pPr>
            <a:r>
              <a:rPr lang="en-US" altLang="en-US"/>
              <a:t>-</a:t>
            </a:r>
            <a:fld id="{C2E451F4-17C4-E745-B371-CBE95B3AAF96}" type="slidenum">
              <a:rPr lang="en-US" altLang="en-US" smtClean="0"/>
              <a:pPr>
                <a:defRPr/>
              </a:pPr>
              <a:t>22</a:t>
            </a:fld>
            <a:r>
              <a:rPr lang="en-US" altLang="en-US"/>
              <a:t>-</a:t>
            </a:r>
            <a:endParaRPr lang="en-US" altLang="en-US" dirty="0"/>
          </a:p>
        </p:txBody>
      </p:sp>
      <p:pic>
        <p:nvPicPr>
          <p:cNvPr id="6" name="图片 1">
            <a:extLst>
              <a:ext uri="{FF2B5EF4-FFF2-40B4-BE49-F238E27FC236}">
                <a16:creationId xmlns:a16="http://schemas.microsoft.com/office/drawing/2014/main" id="{C973447E-69B1-364F-91BE-605459DFDC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0857" y="2404051"/>
            <a:ext cx="7082178" cy="366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1447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3386" y="622852"/>
            <a:ext cx="8710736" cy="1143000"/>
          </a:xfrm>
        </p:spPr>
        <p:txBody>
          <a:bodyPr/>
          <a:lstStyle/>
          <a:p>
            <a:r>
              <a:rPr lang="en-US" altLang="zh-CN" dirty="0"/>
              <a:t>Backup: impact of routing scheme</a:t>
            </a:r>
            <a:endParaRPr lang="zh-CN" altLang="en-US" dirty="0"/>
          </a:p>
        </p:txBody>
      </p:sp>
      <p:sp>
        <p:nvSpPr>
          <p:cNvPr id="3" name="内容占位符 2"/>
          <p:cNvSpPr>
            <a:spLocks noGrp="1"/>
          </p:cNvSpPr>
          <p:nvPr>
            <p:ph idx="1"/>
          </p:nvPr>
        </p:nvSpPr>
        <p:spPr>
          <a:xfrm>
            <a:off x="266700" y="1628800"/>
            <a:ext cx="8697788" cy="4343400"/>
          </a:xfrm>
        </p:spPr>
        <p:txBody>
          <a:bodyPr/>
          <a:lstStyle/>
          <a:p>
            <a:pPr algn="just"/>
            <a:r>
              <a:rPr lang="en-US" altLang="zh-CN" sz="2400" dirty="0"/>
              <a:t>Combine basic routing or probabilistic routing with T-Share, </a:t>
            </a:r>
            <a:r>
              <a:rPr lang="en-US" altLang="zh-CN" sz="2400" dirty="0" err="1"/>
              <a:t>pGreedyDP</a:t>
            </a:r>
            <a:r>
              <a:rPr lang="en-US" altLang="zh-CN" sz="2400" dirty="0"/>
              <a:t>, and </a:t>
            </a:r>
            <a:r>
              <a:rPr lang="en-US" altLang="zh-CN" sz="2400" dirty="0" err="1"/>
              <a:t>mT</a:t>
            </a:r>
            <a:r>
              <a:rPr lang="en-US" altLang="zh-CN" sz="2400" dirty="0"/>
              <a:t>-Share </a:t>
            </a:r>
          </a:p>
          <a:p>
            <a:pPr lvl="1" algn="just"/>
            <a:r>
              <a:rPr lang="en-US" altLang="zh-CN" sz="2000" dirty="0"/>
              <a:t>With probabilistic routing, T-Share, </a:t>
            </a:r>
            <a:r>
              <a:rPr lang="en-US" altLang="zh-CN" sz="2000" dirty="0" err="1"/>
              <a:t>pGreedyDP</a:t>
            </a:r>
            <a:r>
              <a:rPr lang="en-US" altLang="zh-CN" sz="2000" dirty="0"/>
              <a:t>, and </a:t>
            </a:r>
            <a:r>
              <a:rPr lang="en-US" altLang="zh-CN" sz="2000" dirty="0" err="1"/>
              <a:t>mT</a:t>
            </a:r>
            <a:r>
              <a:rPr lang="en-US" altLang="zh-CN" sz="2000" dirty="0"/>
              <a:t>-Share can serve 89%, 46%, and 34% more offline ride requests.</a:t>
            </a:r>
          </a:p>
        </p:txBody>
      </p:sp>
      <p:sp>
        <p:nvSpPr>
          <p:cNvPr id="4" name="灯片编号占位符 3"/>
          <p:cNvSpPr>
            <a:spLocks noGrp="1"/>
          </p:cNvSpPr>
          <p:nvPr>
            <p:ph type="sldNum" sz="quarter" idx="12"/>
          </p:nvPr>
        </p:nvSpPr>
        <p:spPr/>
        <p:txBody>
          <a:bodyPr/>
          <a:lstStyle/>
          <a:p>
            <a:pPr>
              <a:defRPr/>
            </a:pPr>
            <a:r>
              <a:rPr lang="en-US" altLang="en-US"/>
              <a:t>-</a:t>
            </a:r>
            <a:fld id="{C2E451F4-17C4-E745-B371-CBE95B3AAF96}" type="slidenum">
              <a:rPr lang="en-US" altLang="en-US" smtClean="0"/>
              <a:pPr>
                <a:defRPr/>
              </a:pPr>
              <a:t>23</a:t>
            </a:fld>
            <a:r>
              <a:rPr lang="en-US" altLang="en-US"/>
              <a:t>-</a:t>
            </a:r>
            <a:endParaRPr lang="en-US" altLang="en-US" dirty="0"/>
          </a:p>
        </p:txBody>
      </p:sp>
      <p:pic>
        <p:nvPicPr>
          <p:cNvPr id="7" name="图片 7">
            <a:extLst>
              <a:ext uri="{FF2B5EF4-FFF2-40B4-BE49-F238E27FC236}">
                <a16:creationId xmlns:a16="http://schemas.microsoft.com/office/drawing/2014/main" id="{3F45C2BA-993C-5C45-8B23-D99788037EAC}"/>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2865"/>
          <a:stretch/>
        </p:blipFill>
        <p:spPr bwMode="auto">
          <a:xfrm>
            <a:off x="1979712" y="3214395"/>
            <a:ext cx="4896544" cy="3613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7702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8B6B7-30F4-AD4B-AE87-8D5FB47FAB69}"/>
              </a:ext>
            </a:extLst>
          </p:cNvPr>
          <p:cNvSpPr>
            <a:spLocks noGrp="1"/>
          </p:cNvSpPr>
          <p:nvPr>
            <p:ph type="title"/>
          </p:nvPr>
        </p:nvSpPr>
        <p:spPr/>
        <p:txBody>
          <a:bodyPr/>
          <a:lstStyle/>
          <a:p>
            <a:r>
              <a:rPr kumimoji="1" lang="en-US" altLang="zh-CN" dirty="0"/>
              <a:t>Taxi Ridesharing</a:t>
            </a:r>
            <a:endParaRPr kumimoji="1" lang="zh-CN" altLang="en-US" dirty="0"/>
          </a:p>
        </p:txBody>
      </p:sp>
      <p:sp>
        <p:nvSpPr>
          <p:cNvPr id="3" name="内容占位符 2">
            <a:extLst>
              <a:ext uri="{FF2B5EF4-FFF2-40B4-BE49-F238E27FC236}">
                <a16:creationId xmlns:a16="http://schemas.microsoft.com/office/drawing/2014/main" id="{1AC70D38-C3C7-9D4E-9AB1-8261F71452DE}"/>
              </a:ext>
            </a:extLst>
          </p:cNvPr>
          <p:cNvSpPr>
            <a:spLocks noGrp="1"/>
          </p:cNvSpPr>
          <p:nvPr>
            <p:ph idx="1"/>
          </p:nvPr>
        </p:nvSpPr>
        <p:spPr>
          <a:xfrm>
            <a:off x="467544" y="1844824"/>
            <a:ext cx="8568952" cy="4022576"/>
          </a:xfrm>
        </p:spPr>
        <p:txBody>
          <a:bodyPr/>
          <a:lstStyle/>
          <a:p>
            <a:pPr eaLnBrk="1" hangingPunct="1"/>
            <a:r>
              <a:rPr lang="en-US" altLang="en-US" dirty="0">
                <a:solidFill>
                  <a:srgbClr val="262626"/>
                </a:solidFill>
              </a:rPr>
              <a:t>Taxi is an important transportation mode in all cities.</a:t>
            </a:r>
          </a:p>
          <a:p>
            <a:pPr lvl="1" eaLnBrk="1" hangingPunct="1"/>
            <a:r>
              <a:rPr lang="en-US" altLang="en-US" dirty="0">
                <a:solidFill>
                  <a:srgbClr val="262626"/>
                </a:solidFill>
              </a:rPr>
              <a:t>Taxis are widely available in a city, and are operating in 7x24.</a:t>
            </a:r>
          </a:p>
          <a:p>
            <a:pPr lvl="1" eaLnBrk="1" hangingPunct="1"/>
            <a:r>
              <a:rPr lang="en-US" altLang="en-US" dirty="0">
                <a:solidFill>
                  <a:srgbClr val="262626"/>
                </a:solidFill>
              </a:rPr>
              <a:t>Taxis can be either booked online, or hailed along the street.</a:t>
            </a:r>
          </a:p>
          <a:p>
            <a:pPr eaLnBrk="1" hangingPunct="1"/>
            <a:r>
              <a:rPr lang="en-US" altLang="en-US" dirty="0">
                <a:solidFill>
                  <a:srgbClr val="262626"/>
                </a:solidFill>
              </a:rPr>
              <a:t>Taxi ridesharing becomes promising </a:t>
            </a:r>
            <a:r>
              <a:rPr lang="en-US" altLang="en-US" baseline="30000" dirty="0">
                <a:solidFill>
                  <a:srgbClr val="262626"/>
                </a:solidFill>
              </a:rPr>
              <a:t>[1-3] </a:t>
            </a:r>
            <a:r>
              <a:rPr lang="en-US" altLang="en-US" dirty="0">
                <a:solidFill>
                  <a:srgbClr val="262626"/>
                </a:solidFill>
              </a:rPr>
              <a:t>.</a:t>
            </a:r>
          </a:p>
          <a:p>
            <a:pPr lvl="1" eaLnBrk="1" hangingPunct="1">
              <a:defRPr/>
            </a:pPr>
            <a:endParaRPr lang="en-US" altLang="en-US" dirty="0"/>
          </a:p>
        </p:txBody>
      </p:sp>
      <p:pic>
        <p:nvPicPr>
          <p:cNvPr id="7" name="图片 1">
            <a:extLst>
              <a:ext uri="{FF2B5EF4-FFF2-40B4-BE49-F238E27FC236}">
                <a16:creationId xmlns:a16="http://schemas.microsoft.com/office/drawing/2014/main" id="{9E50C511-7917-404F-B712-6CC503F1BB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2678" y="4381500"/>
            <a:ext cx="3025586" cy="16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2"/>
          </p:nvPr>
        </p:nvSpPr>
        <p:spPr/>
        <p:txBody>
          <a:bodyPr/>
          <a:lstStyle/>
          <a:p>
            <a:pPr>
              <a:defRPr/>
            </a:pPr>
            <a:fld id="{C2E451F4-17C4-E745-B371-CBE95B3AAF96}" type="slidenum">
              <a:rPr lang="en-US" altLang="en-US" smtClean="0"/>
              <a:pPr>
                <a:defRPr/>
              </a:pPr>
              <a:t>3</a:t>
            </a:fld>
            <a:endParaRPr lang="en-US" altLang="en-US" dirty="0"/>
          </a:p>
        </p:txBody>
      </p:sp>
      <p:sp>
        <p:nvSpPr>
          <p:cNvPr id="5" name="矩形 4"/>
          <p:cNvSpPr/>
          <p:nvPr/>
        </p:nvSpPr>
        <p:spPr>
          <a:xfrm>
            <a:off x="1716" y="4405620"/>
            <a:ext cx="6012160" cy="1959511"/>
          </a:xfrm>
          <a:prstGeom prst="rect">
            <a:avLst/>
          </a:prstGeom>
        </p:spPr>
        <p:txBody>
          <a:bodyPr wrap="square">
            <a:spAutoFit/>
          </a:bodyPr>
          <a:lstStyle/>
          <a:p>
            <a:pPr lvl="0" algn="just">
              <a:spcAft>
                <a:spcPts val="0"/>
              </a:spcAft>
            </a:pPr>
            <a:r>
              <a:rPr lang="en-US" altLang="zh-CN" sz="1400" kern="100" baseline="0"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[1] S. Ma, Y. Zheng, O. Wolfson, et al. Real-time city-scale taxi ridesharing. IEEE Transactions on Knowledge and Data Engineering, 27(7):1782–1795, 2015.</a:t>
            </a:r>
          </a:p>
          <a:p>
            <a:pPr lvl="0"/>
            <a:r>
              <a:rPr lang="en-US" altLang="zh-CN" sz="1400" kern="100" baseline="0"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[2] Q. Ma, Z. Cao, K. Liu, and X. Miao. QA-Share: toward an efficient </a:t>
            </a:r>
            <a:r>
              <a:rPr lang="en-US" altLang="zh-CN" sz="1400" kern="100" baseline="0" dirty="0" err="1">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QoS</a:t>
            </a:r>
            <a:r>
              <a:rPr lang="en-US" altLang="zh-CN" sz="1400" kern="100" baseline="0"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-aware dispatching approach for urban taxi-sharing. ACM Transactions on Sensor Networks, 16(2):1–21, 2020.</a:t>
            </a:r>
          </a:p>
          <a:p>
            <a:pPr lvl="0"/>
            <a:r>
              <a:rPr lang="en-US" altLang="zh-CN" sz="1400" kern="100" baseline="0"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[3] W. Zhang, A. </a:t>
            </a:r>
            <a:r>
              <a:rPr lang="en-US" altLang="zh-CN" sz="1400" kern="100" baseline="0" dirty="0" err="1">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Shemshadi</a:t>
            </a:r>
            <a:r>
              <a:rPr lang="en-US" altLang="zh-CN" sz="1400" kern="100" baseline="0"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 Q. Z. Sheng, Y. L. Qin, X. Xu, and J. Yang. A user-oriented taxi ridesharing system with large-scale urban GPS sensor data. IEEE Transactions on Big Data, 1(1):1–14, 2019.</a:t>
            </a:r>
            <a:endParaRPr lang="zh-CN" altLang="zh-CN" sz="1400" kern="100" baseline="0"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lphaLcPeriod"/>
            </a:pPr>
            <a:endParaRPr lang="zh-CN" altLang="zh-CN" sz="1400" kern="100" dirty="0">
              <a:solidFill>
                <a:schemeClr val="bg1">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7150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75C8C-E941-6748-BA34-93CD24FC766A}"/>
              </a:ext>
            </a:extLst>
          </p:cNvPr>
          <p:cNvSpPr>
            <a:spLocks noGrp="1"/>
          </p:cNvSpPr>
          <p:nvPr>
            <p:ph type="title"/>
          </p:nvPr>
        </p:nvSpPr>
        <p:spPr/>
        <p:txBody>
          <a:bodyPr/>
          <a:lstStyle/>
          <a:p>
            <a:r>
              <a:rPr kumimoji="1" lang="en-US" altLang="zh-CN" dirty="0"/>
              <a:t>Modeling of taxi ridesharing systems</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9C8570-3352-5A46-975E-CF0D01A89339}"/>
                  </a:ext>
                </a:extLst>
              </p:cNvPr>
              <p:cNvSpPr>
                <a:spLocks noGrp="1"/>
              </p:cNvSpPr>
              <p:nvPr>
                <p:ph idx="1"/>
              </p:nvPr>
            </p:nvSpPr>
            <p:spPr>
              <a:xfrm>
                <a:off x="685800" y="1484784"/>
                <a:ext cx="8062664" cy="4114800"/>
              </a:xfrm>
            </p:spPr>
            <p:txBody>
              <a:bodyPr/>
              <a:lstStyle/>
              <a:p>
                <a:pPr>
                  <a:lnSpc>
                    <a:spcPct val="150000"/>
                  </a:lnSpc>
                </a:pPr>
                <a:r>
                  <a:rPr lang="en" altLang="zh-CN" dirty="0"/>
                  <a:t>Ride Request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r>
                      <a:rPr lang="en-US" altLang="zh-CN" i="1">
                        <a:latin typeface="Cambria Math" panose="02040503050406030204" pitchFamily="18" charset="0"/>
                      </a:rPr>
                      <m:t>=&lt;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𝑜</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sub>
                    </m:sSub>
                    <m:r>
                      <a:rPr lang="en-US" altLang="zh-CN" i="1">
                        <a:latin typeface="Cambria Math" panose="02040503050406030204" pitchFamily="18" charset="0"/>
                      </a:rPr>
                      <m:t>&gt;</m:t>
                    </m:r>
                  </m:oMath>
                </a14:m>
                <a:r>
                  <a:rPr lang="zh-CN" altLang="zh-CN" dirty="0">
                    <a:effectLst/>
                  </a:rPr>
                  <a:t> </a:t>
                </a:r>
                <a:endParaRPr lang="en-US" altLang="zh-CN" dirty="0"/>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𝑜</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sub>
                    </m:sSub>
                  </m:oMath>
                </a14:m>
                <a:r>
                  <a:rPr lang="en-US" altLang="zh-CN" dirty="0"/>
                  <a:t>: origin and destination</a:t>
                </a:r>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sub>
                    </m:sSub>
                  </m:oMath>
                </a14:m>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sub>
                    </m:sSub>
                  </m:oMath>
                </a14:m>
                <a:r>
                  <a:rPr lang="en-US" altLang="zh-CN" dirty="0"/>
                  <a:t>: release time and delivery deadline</a:t>
                </a:r>
              </a:p>
              <a:p>
                <a:pPr>
                  <a:lnSpc>
                    <a:spcPct val="150000"/>
                  </a:lnSpc>
                </a:pPr>
                <a:r>
                  <a:rPr lang="en-US" altLang="zh-CN" dirty="0"/>
                  <a:t>Taxi Status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𝑗</m:t>
                        </m:r>
                      </m:sub>
                    </m:sSub>
                    <m:r>
                      <a:rPr lang="en-US" altLang="zh-CN" i="1">
                        <a:latin typeface="Cambria Math" panose="02040503050406030204" pitchFamily="18" charset="0"/>
                      </a:rPr>
                      <m:t>=&lt;</m:t>
                    </m:r>
                    <m:r>
                      <a:rPr lang="en-US" altLang="zh-CN" i="1">
                        <a:latin typeface="Cambria Math" panose="02040503050406030204" pitchFamily="18" charset="0"/>
                      </a:rPr>
                      <m:t>𝑙𝑜</m:t>
                    </m:r>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𝑗</m:t>
                            </m:r>
                          </m:sub>
                        </m:sSub>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𝑗</m:t>
                            </m:r>
                          </m:sub>
                        </m:sSub>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𝑗</m:t>
                            </m:r>
                          </m:sub>
                        </m:sSub>
                      </m:sub>
                    </m:sSub>
                    <m:r>
                      <a:rPr lang="en-US" altLang="zh-CN" i="1">
                        <a:latin typeface="Cambria Math" panose="02040503050406030204" pitchFamily="18" charset="0"/>
                      </a:rPr>
                      <m:t>&gt;</m:t>
                    </m:r>
                  </m:oMath>
                </a14:m>
                <a:r>
                  <a:rPr lang="zh-CN" altLang="zh-CN" dirty="0">
                    <a:effectLst/>
                  </a:rPr>
                  <a:t> </a:t>
                </a:r>
                <a:endParaRPr lang="en-US" altLang="zh-CN" dirty="0"/>
              </a:p>
              <a:p>
                <a:pPr lvl="1"/>
                <a14:m>
                  <m:oMath xmlns:m="http://schemas.openxmlformats.org/officeDocument/2006/math">
                    <m:r>
                      <a:rPr lang="en-US" altLang="zh-CN" i="1">
                        <a:latin typeface="Cambria Math" panose="02040503050406030204" pitchFamily="18" charset="0"/>
                      </a:rPr>
                      <m:t>𝑙𝑜</m:t>
                    </m:r>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𝑗</m:t>
                            </m:r>
                          </m:sub>
                        </m:sSub>
                      </m:sub>
                    </m:sSub>
                    <m:r>
                      <a:rPr lang="en-US" altLang="zh-CN" i="1">
                        <a:latin typeface="Cambria Math" panose="02040503050406030204" pitchFamily="18" charset="0"/>
                      </a:rPr>
                      <m:t> </m:t>
                    </m:r>
                  </m:oMath>
                </a14:m>
                <a:r>
                  <a:rPr lang="en-US" altLang="zh-CN" dirty="0"/>
                  <a:t>: current location</a:t>
                </a:r>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𝑗</m:t>
                            </m:r>
                          </m:sub>
                        </m:sSub>
                      </m:sub>
                    </m:sSub>
                  </m:oMath>
                </a14:m>
                <a:r>
                  <a:rPr lang="en-US" altLang="zh-CN" dirty="0"/>
                  <a:t> : taxi schedule, a sequence of origins and destinations</a:t>
                </a:r>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𝑗</m:t>
                            </m:r>
                          </m:sub>
                        </m:sSub>
                      </m:sub>
                    </m:sSub>
                  </m:oMath>
                </a14:m>
                <a:r>
                  <a:rPr lang="en-US" altLang="zh-CN" dirty="0"/>
                  <a:t> : taxi travel route</a:t>
                </a:r>
                <a:endParaRPr kumimoji="1" lang="zh-CN" altLang="en-US" baseline="30000" dirty="0"/>
              </a:p>
            </p:txBody>
          </p:sp>
        </mc:Choice>
        <mc:Fallback xmlns="">
          <p:sp>
            <p:nvSpPr>
              <p:cNvPr id="3" name="内容占位符 2">
                <a:extLst>
                  <a:ext uri="{FF2B5EF4-FFF2-40B4-BE49-F238E27FC236}">
                    <a16:creationId xmlns:a16="http://schemas.microsoft.com/office/drawing/2014/main" xmlns:a14="http://schemas.microsoft.com/office/drawing/2010/main" xmlns="" id="{749C8570-3352-5A46-975E-CF0D01A89339}"/>
                  </a:ext>
                </a:extLst>
              </p:cNvPr>
              <p:cNvSpPr>
                <a:spLocks noGrp="1" noRot="1" noChangeAspect="1" noMove="1" noResize="1" noEditPoints="1" noAdjustHandles="1" noChangeArrowheads="1" noChangeShapeType="1" noTextEdit="1"/>
              </p:cNvSpPr>
              <p:nvPr>
                <p:ph idx="1"/>
              </p:nvPr>
            </p:nvSpPr>
            <p:spPr>
              <a:xfrm>
                <a:off x="685800" y="1484784"/>
                <a:ext cx="8062664" cy="4114800"/>
              </a:xfrm>
              <a:blipFill rotWithShape="0">
                <a:blip r:embed="rId3"/>
                <a:stretch>
                  <a:fillRect l="-1362" b="-385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C2E451F4-17C4-E745-B371-CBE95B3AAF96}" type="slidenum">
              <a:rPr lang="en-US" altLang="en-US" smtClean="0"/>
              <a:pPr>
                <a:defRPr/>
              </a:pPr>
              <a:t>4</a:t>
            </a:fld>
            <a:endParaRPr lang="en-US" altLang="en-US"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632" y="5631074"/>
            <a:ext cx="6088908" cy="1226926"/>
          </a:xfrm>
          <a:prstGeom prst="rect">
            <a:avLst/>
          </a:prstGeom>
        </p:spPr>
      </p:pic>
      <p:sp>
        <p:nvSpPr>
          <p:cNvPr id="6" name="文本框 5"/>
          <p:cNvSpPr txBox="1"/>
          <p:nvPr/>
        </p:nvSpPr>
        <p:spPr>
          <a:xfrm>
            <a:off x="827584" y="3943960"/>
            <a:ext cx="7488832" cy="138499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n-US" altLang="zh-CN" sz="2800" baseline="0" dirty="0">
                <a:latin typeface="Times New Roman" panose="02020603050405020304" pitchFamily="18" charset="0"/>
                <a:cs typeface="Times New Roman" panose="02020603050405020304" pitchFamily="18" charset="0"/>
              </a:rPr>
              <a:t>Taxi ridesharing is dynamic and challenging, since requests are generated on the fly and taxi schedules are continuously updated.</a:t>
            </a:r>
            <a:r>
              <a:rPr lang="en-US" altLang="zh-CN" sz="2800" dirty="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96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75C8C-E941-6748-BA34-93CD24FC766A}"/>
              </a:ext>
            </a:extLst>
          </p:cNvPr>
          <p:cNvSpPr>
            <a:spLocks noGrp="1"/>
          </p:cNvSpPr>
          <p:nvPr>
            <p:ph type="title"/>
          </p:nvPr>
        </p:nvSpPr>
        <p:spPr/>
        <p:txBody>
          <a:bodyPr/>
          <a:lstStyle/>
          <a:p>
            <a:r>
              <a:rPr kumimoji="1" lang="en-US" altLang="zh-CN" dirty="0"/>
              <a:t>Existing solutions</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9C8570-3352-5A46-975E-CF0D01A89339}"/>
                  </a:ext>
                </a:extLst>
              </p:cNvPr>
              <p:cNvSpPr>
                <a:spLocks noGrp="1"/>
              </p:cNvSpPr>
              <p:nvPr>
                <p:ph idx="1"/>
              </p:nvPr>
            </p:nvSpPr>
            <p:spPr>
              <a:xfrm>
                <a:off x="179512" y="1514845"/>
                <a:ext cx="8850763" cy="4001616"/>
              </a:xfrm>
            </p:spPr>
            <p:txBody>
              <a:bodyPr/>
              <a:lstStyle/>
              <a:p>
                <a:pPr>
                  <a:lnSpc>
                    <a:spcPct val="150000"/>
                  </a:lnSpc>
                </a:pPr>
                <a:r>
                  <a:rPr lang="en-US" altLang="zh-CN" dirty="0"/>
                  <a:t>Existing systems </a:t>
                </a:r>
                <a:r>
                  <a:rPr lang="en-US" altLang="zh-CN" baseline="30000" dirty="0"/>
                  <a:t>[1-5] </a:t>
                </a:r>
                <a:r>
                  <a:rPr lang="en-US" altLang="zh-CN" dirty="0"/>
                  <a:t>process a ride request in two stages</a:t>
                </a:r>
              </a:p>
              <a:p>
                <a:pPr lvl="1">
                  <a:lnSpc>
                    <a:spcPct val="150000"/>
                  </a:lnSpc>
                </a:pPr>
                <a:r>
                  <a:rPr lang="en-US" altLang="zh-CN" dirty="0"/>
                  <a:t>Candidate taxi searching</a:t>
                </a:r>
              </a:p>
              <a:p>
                <a:pPr lvl="2">
                  <a:lnSpc>
                    <a:spcPct val="150000"/>
                  </a:lnSpc>
                </a:pPr>
                <a:r>
                  <a:rPr lang="en-US" altLang="zh-CN" dirty="0"/>
                  <a:t>E.g.,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1</m:t>
                        </m:r>
                      </m:sub>
                    </m:sSub>
                  </m:oMath>
                </a14:m>
                <a:r>
                  <a:rPr lang="en-US" altLang="zh-CN" dirty="0"/>
                  <a:t> and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2</m:t>
                        </m:r>
                      </m:sub>
                    </m:sSub>
                  </m:oMath>
                </a14:m>
                <a:r>
                  <a:rPr lang="en-US" altLang="zh-CN" dirty="0"/>
                  <a:t> for </a:t>
                </a:r>
                <a14:m>
                  <m:oMath xmlns:m="http://schemas.openxmlformats.org/officeDocument/2006/math">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oMath>
                </a14:m>
                <a:r>
                  <a:rPr lang="zh-CN" altLang="zh-CN" dirty="0"/>
                  <a:t> </a:t>
                </a:r>
                <a:endParaRPr lang="en-US" altLang="zh-CN" dirty="0"/>
              </a:p>
              <a:p>
                <a:pPr lvl="1">
                  <a:lnSpc>
                    <a:spcPct val="150000"/>
                  </a:lnSpc>
                </a:pPr>
                <a:r>
                  <a:rPr lang="en-US" altLang="zh-CN" dirty="0"/>
                  <a:t>Ridesharing routing</a:t>
                </a:r>
              </a:p>
              <a:p>
                <a:pPr lvl="2">
                  <a:lnSpc>
                    <a:spcPct val="150000"/>
                  </a:lnSpc>
                </a:pPr>
                <a:r>
                  <a:rPr lang="en-US" altLang="zh-CN" dirty="0"/>
                  <a:t>Updating schedule/route</a:t>
                </a:r>
              </a:p>
            </p:txBody>
          </p:sp>
        </mc:Choice>
        <mc:Fallback xmlns="">
          <p:sp>
            <p:nvSpPr>
              <p:cNvPr id="3" name="内容占位符 2">
                <a:extLst>
                  <a:ext uri="{FF2B5EF4-FFF2-40B4-BE49-F238E27FC236}">
                    <a16:creationId xmlns:a16="http://schemas.microsoft.com/office/drawing/2014/main" xmlns:a14="http://schemas.microsoft.com/office/drawing/2010/main" xmlns="" id="{749C8570-3352-5A46-975E-CF0D01A89339}"/>
                  </a:ext>
                </a:extLst>
              </p:cNvPr>
              <p:cNvSpPr>
                <a:spLocks noGrp="1" noRot="1" noChangeAspect="1" noMove="1" noResize="1" noEditPoints="1" noAdjustHandles="1" noChangeArrowheads="1" noChangeShapeType="1" noTextEdit="1"/>
              </p:cNvSpPr>
              <p:nvPr>
                <p:ph idx="1"/>
              </p:nvPr>
            </p:nvSpPr>
            <p:spPr>
              <a:xfrm>
                <a:off x="179512" y="1514845"/>
                <a:ext cx="8850763" cy="4001616"/>
              </a:xfrm>
              <a:blipFill rotWithShape="0">
                <a:blip r:embed="rId3"/>
                <a:stretch>
                  <a:fillRect l="-1171"/>
                </a:stretch>
              </a:blipFill>
            </p:spPr>
            <p:txBody>
              <a:bodyPr/>
              <a:lstStyle/>
              <a:p>
                <a:r>
                  <a:rPr lang="zh-CN" altLang="en-US">
                    <a:noFill/>
                  </a:rPr>
                  <a:t> </a:t>
                </a:r>
              </a:p>
            </p:txBody>
          </p:sp>
        </mc:Fallback>
      </mc:AlternateContent>
      <p:pic>
        <p:nvPicPr>
          <p:cNvPr id="4" name="图片 8">
            <a:extLst>
              <a:ext uri="{FF2B5EF4-FFF2-40B4-BE49-F238E27FC236}">
                <a16:creationId xmlns:a16="http://schemas.microsoft.com/office/drawing/2014/main" id="{938252A1-5A33-0941-B1FE-448BDB940105}"/>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31864" y="2410666"/>
            <a:ext cx="4870419" cy="267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a:extLst>
              <a:ext uri="{FF2B5EF4-FFF2-40B4-BE49-F238E27FC236}">
                <a16:creationId xmlns:a16="http://schemas.microsoft.com/office/drawing/2014/main" id="{F749C5CC-CE0B-0248-A843-71629776780B}"/>
              </a:ext>
            </a:extLst>
          </p:cNvPr>
          <p:cNvSpPr txBox="1">
            <a:spLocks/>
          </p:cNvSpPr>
          <p:nvPr/>
        </p:nvSpPr>
        <p:spPr bwMode="auto">
          <a:xfrm>
            <a:off x="26537" y="5239642"/>
            <a:ext cx="8012563" cy="1437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Calibri" panose="020F0502020204030204" pitchFamily="34" charset="0"/>
                <a:ea typeface="+mn-ea"/>
              </a:defRPr>
            </a:lvl2pPr>
            <a:lvl3pPr marL="1143000" indent="-228600" algn="l" rtl="0" eaLnBrk="0" fontAlgn="base" hangingPunct="0">
              <a:spcBef>
                <a:spcPct val="20000"/>
              </a:spcBef>
              <a:spcAft>
                <a:spcPct val="0"/>
              </a:spcAft>
              <a:buChar char="•"/>
              <a:defRPr sz="2000">
                <a:solidFill>
                  <a:schemeClr val="tx1"/>
                </a:solidFill>
                <a:latin typeface="Calibri" panose="020F0502020204030204"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defRPr/>
            </a:pPr>
            <a:r>
              <a:rPr kumimoji="1" lang="en" altLang="zh-CN" sz="1400" kern="0" baseline="0" dirty="0">
                <a:solidFill>
                  <a:schemeClr val="tx1">
                    <a:lumMod val="75000"/>
                    <a:lumOff val="25000"/>
                  </a:schemeClr>
                </a:solidFill>
                <a:latin typeface="Times New Roman" panose="02020603050405020304" pitchFamily="18" charset="0"/>
                <a:cs typeface="Times New Roman" panose="02020603050405020304" pitchFamily="18" charset="0"/>
              </a:rPr>
              <a:t>[1] S. Ma, Y. Zheng, O. Wolfson, et al. Real-time city-scale taxi ridesharing. IEEE Transactions on Knowledge and Data Engineering, 27(7):1782– 1795, 2015. </a:t>
            </a:r>
          </a:p>
          <a:p>
            <a:pPr marL="0" indent="0">
              <a:buNone/>
              <a:defRPr/>
            </a:pPr>
            <a:r>
              <a:rPr kumimoji="1" lang="en" altLang="zh-CN" sz="1400" kern="0" baseline="0" dirty="0">
                <a:solidFill>
                  <a:schemeClr val="tx1">
                    <a:lumMod val="75000"/>
                    <a:lumOff val="25000"/>
                  </a:schemeClr>
                </a:solidFill>
                <a:latin typeface="Times New Roman" panose="02020603050405020304" pitchFamily="18" charset="0"/>
                <a:cs typeface="Times New Roman" panose="02020603050405020304" pitchFamily="18" charset="0"/>
              </a:rPr>
              <a:t>[4] N. Ta, G. Li, T. Zhao, J. Feng, H. Ma, and Z. Gong. An efficient ridesharing framework for maximizing shared route. IEEE Transactions on Knowledge and Data Engineering, 2018.</a:t>
            </a:r>
          </a:p>
          <a:p>
            <a:pPr marL="0" indent="0">
              <a:buNone/>
              <a:defRPr/>
            </a:pPr>
            <a:r>
              <a:rPr kumimoji="1" lang="en" altLang="zh-CN" sz="1400" kern="0" baseline="0" dirty="0">
                <a:solidFill>
                  <a:schemeClr val="tx1">
                    <a:lumMod val="75000"/>
                    <a:lumOff val="25000"/>
                  </a:schemeClr>
                </a:solidFill>
                <a:latin typeface="Times New Roman" panose="02020603050405020304" pitchFamily="18" charset="0"/>
                <a:cs typeface="Times New Roman" panose="02020603050405020304" pitchFamily="18" charset="0"/>
              </a:rPr>
              <a:t>[5] Y. Xu, Y. Tong, Y. Shi, Q. Tao, K. Xu, and W. Li. An efficient insertion operator in dynamic ridesharing services. In IEEE ICDE, 2019.</a:t>
            </a:r>
            <a:endParaRPr lang="en" altLang="zh-CN" sz="1600" dirty="0">
              <a:solidFill>
                <a:schemeClr val="tx1">
                  <a:lumMod val="75000"/>
                  <a:lumOff val="25000"/>
                </a:schemeClr>
              </a:solidFill>
              <a:cs typeface="Calibri" panose="020F0502020204030204" pitchFamily="34" charset="0"/>
            </a:endParaRPr>
          </a:p>
          <a:p>
            <a:pPr marL="0" indent="0" eaLnBrk="1" hangingPunct="1">
              <a:buNone/>
            </a:pPr>
            <a:endParaRPr kumimoji="1" lang="en-US" altLang="zh-CN" kern="0" baseline="0" dirty="0"/>
          </a:p>
        </p:txBody>
      </p:sp>
      <p:sp>
        <p:nvSpPr>
          <p:cNvPr id="7" name="灯片编号占位符 6"/>
          <p:cNvSpPr>
            <a:spLocks noGrp="1"/>
          </p:cNvSpPr>
          <p:nvPr>
            <p:ph type="sldNum" sz="quarter" idx="12"/>
          </p:nvPr>
        </p:nvSpPr>
        <p:spPr/>
        <p:txBody>
          <a:bodyPr/>
          <a:lstStyle/>
          <a:p>
            <a:pPr>
              <a:defRPr/>
            </a:pPr>
            <a:fld id="{C2E451F4-17C4-E745-B371-CBE95B3AAF96}" type="slidenum">
              <a:rPr lang="en-US" altLang="en-US" smtClean="0"/>
              <a:pPr>
                <a:defRPr/>
              </a:pPr>
              <a:t>5</a:t>
            </a:fld>
            <a:endParaRPr lang="en-US" altLang="en-US" dirty="0"/>
          </a:p>
        </p:txBody>
      </p:sp>
    </p:spTree>
    <p:extLst>
      <p:ext uri="{BB962C8B-B14F-4D97-AF65-F5344CB8AC3E}">
        <p14:creationId xmlns:p14="http://schemas.microsoft.com/office/powerpoint/2010/main" val="248154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75C8C-E941-6748-BA34-93CD24FC766A}"/>
              </a:ext>
            </a:extLst>
          </p:cNvPr>
          <p:cNvSpPr>
            <a:spLocks noGrp="1"/>
          </p:cNvSpPr>
          <p:nvPr>
            <p:ph type="title"/>
          </p:nvPr>
        </p:nvSpPr>
        <p:spPr/>
        <p:txBody>
          <a:bodyPr/>
          <a:lstStyle/>
          <a:p>
            <a:r>
              <a:rPr kumimoji="1" lang="en-US" altLang="zh-CN" dirty="0"/>
              <a:t>Limitations of existing solutions</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9C8570-3352-5A46-975E-CF0D01A89339}"/>
                  </a:ext>
                </a:extLst>
              </p:cNvPr>
              <p:cNvSpPr>
                <a:spLocks noGrp="1"/>
              </p:cNvSpPr>
              <p:nvPr>
                <p:ph idx="1"/>
              </p:nvPr>
            </p:nvSpPr>
            <p:spPr>
              <a:xfrm>
                <a:off x="714608" y="1621875"/>
                <a:ext cx="5976664" cy="4114800"/>
              </a:xfrm>
            </p:spPr>
            <p:txBody>
              <a:bodyPr/>
              <a:lstStyle/>
              <a:p>
                <a:pPr>
                  <a:lnSpc>
                    <a:spcPct val="150000"/>
                  </a:lnSpc>
                </a:pPr>
                <a:r>
                  <a:rPr lang="en-US" altLang="zh-CN" dirty="0"/>
                  <a:t>Inefficient </a:t>
                </a:r>
                <a:r>
                  <a:rPr lang="en" altLang="zh-CN" dirty="0"/>
                  <a:t>passenger-taxi matching </a:t>
                </a:r>
                <a:endParaRPr lang="en-US" altLang="zh-CN" dirty="0"/>
              </a:p>
              <a:p>
                <a:pPr lvl="1">
                  <a:lnSpc>
                    <a:spcPct val="150000"/>
                  </a:lnSpc>
                </a:pPr>
                <a:r>
                  <a:rPr lang="en-US" altLang="zh-CN" dirty="0"/>
                  <a:t> For serving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1</m:t>
                        </m:r>
                      </m:sub>
                    </m:sSub>
                  </m:oMath>
                </a14:m>
                <a:r>
                  <a:rPr lang="en-US" altLang="zh-CN" dirty="0">
                    <a:effectLst/>
                  </a:rPr>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3</m:t>
                        </m:r>
                      </m:sub>
                    </m:sSub>
                  </m:oMath>
                </a14:m>
                <a:r>
                  <a:rPr lang="zh-CN" altLang="zh-CN" dirty="0"/>
                  <a:t> </a:t>
                </a:r>
                <a:r>
                  <a:rPr lang="en-US" altLang="zh-CN" dirty="0"/>
                  <a:t>is better than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1</m:t>
                        </m:r>
                      </m:sub>
                    </m:sSub>
                  </m:oMath>
                </a14:m>
                <a:r>
                  <a:rPr lang="en-US" altLang="zh-CN" dirty="0"/>
                  <a:t> and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oMath>
                </a14:m>
                <a:endParaRPr lang="en-US" altLang="zh-CN" dirty="0"/>
              </a:p>
              <a:p>
                <a:pPr>
                  <a:lnSpc>
                    <a:spcPct val="150000"/>
                  </a:lnSpc>
                </a:pPr>
                <a:r>
                  <a:rPr lang="en-US" altLang="zh-CN" dirty="0"/>
                  <a:t>Omit the offline passengers </a:t>
                </a:r>
              </a:p>
              <a:p>
                <a:pPr lvl="1">
                  <a:lnSpc>
                    <a:spcPct val="150000"/>
                  </a:lnSpc>
                </a:pPr>
                <a:r>
                  <a:rPr lang="en-US" altLang="zh-CN" dirty="0"/>
                  <a:t>55.39% requests like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b="0" i="1" smtClean="0">
                            <a:latin typeface="Cambria Math" panose="02040503050406030204" pitchFamily="18" charset="0"/>
                          </a:rPr>
                          <m:t>2</m:t>
                        </m:r>
                      </m:sub>
                    </m:sSub>
                  </m:oMath>
                </a14:m>
                <a:r>
                  <a:rPr lang="en-US" altLang="zh-CN" dirty="0"/>
                  <a:t> may be offline </a:t>
                </a:r>
                <a:r>
                  <a:rPr lang="en-US" altLang="zh-CN" baseline="30000" dirty="0"/>
                  <a:t>[6]</a:t>
                </a:r>
                <a:endParaRPr kumimoji="1" lang="zh-CN" altLang="en-US" baseline="30000" dirty="0"/>
              </a:p>
            </p:txBody>
          </p:sp>
        </mc:Choice>
        <mc:Fallback xmlns="">
          <p:sp>
            <p:nvSpPr>
              <p:cNvPr id="3" name="内容占位符 2">
                <a:extLst>
                  <a:ext uri="{FF2B5EF4-FFF2-40B4-BE49-F238E27FC236}">
                    <a16:creationId xmlns:a16="http://schemas.microsoft.com/office/drawing/2014/main" xmlns:a14="http://schemas.microsoft.com/office/drawing/2010/main" xmlns="" id="{749C8570-3352-5A46-975E-CF0D01A89339}"/>
                  </a:ext>
                </a:extLst>
              </p:cNvPr>
              <p:cNvSpPr>
                <a:spLocks noGrp="1" noRot="1" noChangeAspect="1" noMove="1" noResize="1" noEditPoints="1" noAdjustHandles="1" noChangeArrowheads="1" noChangeShapeType="1" noTextEdit="1"/>
              </p:cNvSpPr>
              <p:nvPr>
                <p:ph idx="1"/>
              </p:nvPr>
            </p:nvSpPr>
            <p:spPr>
              <a:xfrm>
                <a:off x="714608" y="1621875"/>
                <a:ext cx="5976664" cy="4114800"/>
              </a:xfrm>
              <a:blipFill rotWithShape="0">
                <a:blip r:embed="rId3"/>
                <a:stretch>
                  <a:fillRect l="-1733" r="-306"/>
                </a:stretch>
              </a:blipFill>
            </p:spPr>
            <p:txBody>
              <a:bodyPr/>
              <a:lstStyle/>
              <a:p>
                <a:r>
                  <a:rPr lang="zh-CN" altLang="en-US">
                    <a:noFill/>
                  </a:rPr>
                  <a:t> </a:t>
                </a:r>
              </a:p>
            </p:txBody>
          </p:sp>
        </mc:Fallback>
      </mc:AlternateContent>
      <p:pic>
        <p:nvPicPr>
          <p:cNvPr id="4" name="图片 8">
            <a:extLst>
              <a:ext uri="{FF2B5EF4-FFF2-40B4-BE49-F238E27FC236}">
                <a16:creationId xmlns:a16="http://schemas.microsoft.com/office/drawing/2014/main" id="{938252A1-5A33-0941-B1FE-448BDB9401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4338637"/>
            <a:ext cx="4587875"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a:extLst>
              <a:ext uri="{FF2B5EF4-FFF2-40B4-BE49-F238E27FC236}">
                <a16:creationId xmlns:a16="http://schemas.microsoft.com/office/drawing/2014/main" id="{43A12B9E-8F75-FD41-847D-8FCC1CCE4C51}"/>
              </a:ext>
            </a:extLst>
          </p:cNvPr>
          <p:cNvSpPr txBox="1">
            <a:spLocks/>
          </p:cNvSpPr>
          <p:nvPr/>
        </p:nvSpPr>
        <p:spPr bwMode="auto">
          <a:xfrm>
            <a:off x="-34528" y="5983266"/>
            <a:ext cx="4397334"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Calibri" panose="020F0502020204030204" pitchFamily="34" charset="0"/>
                <a:ea typeface="+mn-ea"/>
              </a:defRPr>
            </a:lvl2pPr>
            <a:lvl3pPr marL="1143000" indent="-228600" algn="l" rtl="0" eaLnBrk="0" fontAlgn="base" hangingPunct="0">
              <a:spcBef>
                <a:spcPct val="20000"/>
              </a:spcBef>
              <a:spcAft>
                <a:spcPct val="0"/>
              </a:spcAft>
              <a:buChar char="•"/>
              <a:defRPr sz="2000">
                <a:solidFill>
                  <a:schemeClr val="tx1"/>
                </a:solidFill>
                <a:latin typeface="Calibri" panose="020F0502020204030204"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defRPr/>
            </a:pPr>
            <a:r>
              <a:rPr kumimoji="1" lang="en" altLang="zh-CN" sz="1400" kern="0" baseline="0" dirty="0">
                <a:solidFill>
                  <a:schemeClr val="tx1">
                    <a:lumMod val="75000"/>
                    <a:lumOff val="25000"/>
                  </a:schemeClr>
                </a:solidFill>
                <a:latin typeface="Times New Roman" panose="02020603050405020304" pitchFamily="18" charset="0"/>
                <a:cs typeface="Times New Roman" panose="02020603050405020304" pitchFamily="18" charset="0"/>
              </a:rPr>
              <a:t>[6] Taxi service research report. http://www.transformcn.com/Topics/ 2018-08/02/b7944fb3-1b99-4840-89d7-eecaaec67bea.pdf. </a:t>
            </a:r>
          </a:p>
        </p:txBody>
      </p:sp>
      <p:sp>
        <p:nvSpPr>
          <p:cNvPr id="6" name="灯片编号占位符 5"/>
          <p:cNvSpPr>
            <a:spLocks noGrp="1"/>
          </p:cNvSpPr>
          <p:nvPr>
            <p:ph type="sldNum" sz="quarter" idx="12"/>
          </p:nvPr>
        </p:nvSpPr>
        <p:spPr/>
        <p:txBody>
          <a:bodyPr/>
          <a:lstStyle/>
          <a:p>
            <a:pPr>
              <a:defRPr/>
            </a:pPr>
            <a:fld id="{C2E451F4-17C4-E745-B371-CBE95B3AAF96}" type="slidenum">
              <a:rPr lang="en-US" altLang="en-US" smtClean="0"/>
              <a:pPr>
                <a:defRPr/>
              </a:pPr>
              <a:t>6</a:t>
            </a:fld>
            <a:endParaRPr lang="en-US" altLang="en-US" dirty="0"/>
          </a:p>
        </p:txBody>
      </p:sp>
    </p:spTree>
    <p:extLst>
      <p:ext uri="{BB962C8B-B14F-4D97-AF65-F5344CB8AC3E}">
        <p14:creationId xmlns:p14="http://schemas.microsoft.com/office/powerpoint/2010/main" val="126823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75C8C-E941-6748-BA34-93CD24FC766A}"/>
              </a:ext>
            </a:extLst>
          </p:cNvPr>
          <p:cNvSpPr>
            <a:spLocks noGrp="1"/>
          </p:cNvSpPr>
          <p:nvPr>
            <p:ph type="title"/>
          </p:nvPr>
        </p:nvSpPr>
        <p:spPr>
          <a:xfrm>
            <a:off x="685800" y="620688"/>
            <a:ext cx="8526780" cy="1143000"/>
          </a:xfrm>
        </p:spPr>
        <p:txBody>
          <a:bodyPr/>
          <a:lstStyle/>
          <a:p>
            <a:r>
              <a:rPr kumimoji="1" lang="en-US" altLang="zh-CN" sz="3200" dirty="0"/>
              <a:t>Problem statement</a:t>
            </a:r>
            <a:endParaRPr kumimoji="1" lang="zh-CN" altLang="en-US" sz="3200" dirty="0"/>
          </a:p>
        </p:txBody>
      </p:sp>
      <p:sp>
        <p:nvSpPr>
          <p:cNvPr id="4" name="灯片编号占位符 3"/>
          <p:cNvSpPr>
            <a:spLocks noGrp="1"/>
          </p:cNvSpPr>
          <p:nvPr>
            <p:ph type="sldNum" sz="quarter" idx="12"/>
          </p:nvPr>
        </p:nvSpPr>
        <p:spPr/>
        <p:txBody>
          <a:bodyPr/>
          <a:lstStyle/>
          <a:p>
            <a:pPr>
              <a:defRPr/>
            </a:pPr>
            <a:fld id="{C2E451F4-17C4-E745-B371-CBE95B3AAF96}" type="slidenum">
              <a:rPr lang="en-US" altLang="en-US" smtClean="0"/>
              <a:pPr>
                <a:defRPr/>
              </a:pPr>
              <a:t>7</a:t>
            </a:fld>
            <a:endParaRPr lang="en-US" altLang="en-US" dirty="0"/>
          </a:p>
        </p:txBody>
      </p:sp>
      <p:sp>
        <p:nvSpPr>
          <p:cNvPr id="5" name="内容占位符 4"/>
          <p:cNvSpPr>
            <a:spLocks noGrp="1"/>
          </p:cNvSpPr>
          <p:nvPr>
            <p:ph idx="1"/>
          </p:nvPr>
        </p:nvSpPr>
        <p:spPr>
          <a:xfrm>
            <a:off x="611560" y="1752600"/>
            <a:ext cx="8265740" cy="4772744"/>
          </a:xfrm>
        </p:spPr>
        <p:txBody>
          <a:bodyPr/>
          <a:lstStyle/>
          <a:p>
            <a:r>
              <a:rPr kumimoji="1" lang="en-US" altLang="zh-CN" dirty="0"/>
              <a:t>The mobility-aware taxi ridesharing (MTR) problem</a:t>
            </a:r>
          </a:p>
          <a:p>
            <a:pPr lvl="1"/>
            <a:r>
              <a:rPr kumimoji="1" lang="en-US" altLang="zh-CN" dirty="0"/>
              <a:t>Given:</a:t>
            </a:r>
          </a:p>
          <a:p>
            <a:pPr lvl="2"/>
            <a:r>
              <a:rPr kumimoji="1" lang="en-US" altLang="zh-CN" dirty="0"/>
              <a:t>A road network </a:t>
            </a:r>
            <a:r>
              <a:rPr kumimoji="1" lang="en-US" altLang="zh-CN" b="1" i="1" dirty="0"/>
              <a:t>G</a:t>
            </a:r>
          </a:p>
          <a:p>
            <a:pPr lvl="2"/>
            <a:r>
              <a:rPr kumimoji="1" lang="en-US" altLang="zh-CN" dirty="0"/>
              <a:t>A set of taxis </a:t>
            </a:r>
            <a:r>
              <a:rPr kumimoji="1" lang="en-US" altLang="zh-CN" b="1" i="1" dirty="0"/>
              <a:t>T</a:t>
            </a:r>
          </a:p>
          <a:p>
            <a:pPr lvl="2"/>
            <a:r>
              <a:rPr kumimoji="1" lang="en-US" altLang="zh-CN" dirty="0"/>
              <a:t>A set of requests </a:t>
            </a:r>
            <a:r>
              <a:rPr kumimoji="1" lang="en-US" altLang="zh-CN" b="1" i="1" dirty="0"/>
              <a:t>R</a:t>
            </a:r>
            <a:r>
              <a:rPr kumimoji="1" lang="en-US" altLang="zh-CN" dirty="0"/>
              <a:t>, including online and offline requests to predict</a:t>
            </a:r>
          </a:p>
          <a:p>
            <a:pPr lvl="1"/>
            <a:r>
              <a:rPr kumimoji="1" lang="en-US" altLang="zh-CN" dirty="0"/>
              <a:t>Calculate the schedule/route for each taxi, so as to </a:t>
            </a:r>
          </a:p>
          <a:p>
            <a:pPr lvl="2"/>
            <a:r>
              <a:rPr kumimoji="1" lang="en-US" altLang="zh-CN" i="1" dirty="0"/>
              <a:t>Maximize</a:t>
            </a:r>
            <a:r>
              <a:rPr kumimoji="1" lang="en-US" altLang="zh-CN" dirty="0"/>
              <a:t>  the number of served ride requests</a:t>
            </a:r>
          </a:p>
          <a:p>
            <a:pPr lvl="2"/>
            <a:r>
              <a:rPr kumimoji="1" lang="en-US" altLang="zh-CN" i="1" dirty="0"/>
              <a:t>Minimize</a:t>
            </a:r>
            <a:r>
              <a:rPr kumimoji="1" lang="en-US" altLang="zh-CN" dirty="0"/>
              <a:t> the total detour cost</a:t>
            </a:r>
          </a:p>
          <a:p>
            <a:pPr lvl="1"/>
            <a:r>
              <a:rPr kumimoji="1" lang="en-US" altLang="zh-CN" dirty="0"/>
              <a:t>Constraints:</a:t>
            </a:r>
          </a:p>
          <a:p>
            <a:pPr lvl="2"/>
            <a:r>
              <a:rPr kumimoji="1" lang="en-US" altLang="zh-CN" dirty="0"/>
              <a:t>Capacity of each taxi </a:t>
            </a:r>
          </a:p>
          <a:p>
            <a:pPr lvl="2"/>
            <a:r>
              <a:rPr kumimoji="1" lang="en-US" altLang="zh-CN" dirty="0"/>
              <a:t>Delivery deadline of each request</a:t>
            </a:r>
            <a:endParaRPr lang="zh-CN" altLang="en-US" dirty="0"/>
          </a:p>
        </p:txBody>
      </p:sp>
    </p:spTree>
    <p:extLst>
      <p:ext uri="{BB962C8B-B14F-4D97-AF65-F5344CB8AC3E}">
        <p14:creationId xmlns:p14="http://schemas.microsoft.com/office/powerpoint/2010/main" val="90254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75C8C-E941-6748-BA34-93CD24FC766A}"/>
              </a:ext>
            </a:extLst>
          </p:cNvPr>
          <p:cNvSpPr>
            <a:spLocks noGrp="1"/>
          </p:cNvSpPr>
          <p:nvPr>
            <p:ph type="title"/>
          </p:nvPr>
        </p:nvSpPr>
        <p:spPr/>
        <p:txBody>
          <a:bodyPr/>
          <a:lstStyle/>
          <a:p>
            <a:r>
              <a:rPr kumimoji="1" lang="en-US" altLang="zh-CN" dirty="0"/>
              <a:t>Our solution: </a:t>
            </a:r>
            <a:r>
              <a:rPr kumimoji="1" lang="en-US" altLang="zh-CN" dirty="0" err="1"/>
              <a:t>mT</a:t>
            </a:r>
            <a:r>
              <a:rPr kumimoji="1" lang="en-US" altLang="zh-CN" dirty="0"/>
              <a:t>-Share</a:t>
            </a:r>
            <a:endParaRPr kumimoji="1" lang="zh-CN" altLang="en-US" dirty="0"/>
          </a:p>
        </p:txBody>
      </p:sp>
      <p:pic>
        <p:nvPicPr>
          <p:cNvPr id="4" name="图片 3">
            <a:extLst>
              <a:ext uri="{FF2B5EF4-FFF2-40B4-BE49-F238E27FC236}">
                <a16:creationId xmlns:a16="http://schemas.microsoft.com/office/drawing/2014/main" id="{DFF26B40-669C-2640-AEE4-048D94B32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4" y="1752600"/>
            <a:ext cx="7132072" cy="448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p>
            <a:pPr>
              <a:defRPr/>
            </a:pPr>
            <a:fld id="{C2E451F4-17C4-E745-B371-CBE95B3AAF96}" type="slidenum">
              <a:rPr lang="en-US" altLang="en-US" smtClean="0"/>
              <a:pPr>
                <a:defRPr/>
              </a:pPr>
              <a:t>8</a:t>
            </a:fld>
            <a:endParaRPr lang="en-US" altLang="en-US" dirty="0"/>
          </a:p>
        </p:txBody>
      </p:sp>
    </p:spTree>
    <p:extLst>
      <p:ext uri="{BB962C8B-B14F-4D97-AF65-F5344CB8AC3E}">
        <p14:creationId xmlns:p14="http://schemas.microsoft.com/office/powerpoint/2010/main" val="1960516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75C8C-E941-6748-BA34-93CD24FC766A}"/>
              </a:ext>
            </a:extLst>
          </p:cNvPr>
          <p:cNvSpPr>
            <a:spLocks noGrp="1"/>
          </p:cNvSpPr>
          <p:nvPr>
            <p:ph type="title"/>
          </p:nvPr>
        </p:nvSpPr>
        <p:spPr/>
        <p:txBody>
          <a:bodyPr/>
          <a:lstStyle/>
          <a:p>
            <a:r>
              <a:rPr lang="en-US" altLang="en-US" dirty="0"/>
              <a:t>Taxi/request indexing</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9C8570-3352-5A46-975E-CF0D01A89339}"/>
                  </a:ext>
                </a:extLst>
              </p:cNvPr>
              <p:cNvSpPr>
                <a:spLocks noGrp="1"/>
              </p:cNvSpPr>
              <p:nvPr>
                <p:ph idx="1"/>
              </p:nvPr>
            </p:nvSpPr>
            <p:spPr>
              <a:xfrm>
                <a:off x="270334" y="1752600"/>
                <a:ext cx="8603332" cy="3987305"/>
              </a:xfrm>
            </p:spPr>
            <p:txBody>
              <a:bodyPr/>
              <a:lstStyle/>
              <a:p>
                <a:pPr eaLnBrk="1" hangingPunct="1">
                  <a:defRPr/>
                </a:pPr>
                <a:r>
                  <a:rPr lang="en-US" altLang="en-US" dirty="0"/>
                  <a:t>Bipartite map partitioning repeats the following 3 steps</a:t>
                </a:r>
              </a:p>
              <a:p>
                <a:pPr marL="914400" lvl="1" indent="-457200" eaLnBrk="1" hangingPunct="1">
                  <a:buFont typeface="+mj-ea"/>
                  <a:buAutoNum type="circleNumDbPlain"/>
                  <a:defRPr/>
                </a:pPr>
                <a:r>
                  <a:rPr lang="en-US" altLang="en-US" dirty="0"/>
                  <a:t>Geo-Clustering</a:t>
                </a:r>
              </a:p>
              <a:p>
                <a:pPr lvl="2" eaLnBrk="1" hangingPunct="1">
                  <a:defRPr/>
                </a:pPr>
                <a:r>
                  <a:rPr lang="en-US" altLang="en-US" i="1" dirty="0"/>
                  <a:t>k</a:t>
                </a:r>
                <a:r>
                  <a:rPr lang="en-US" altLang="zh-CN" dirty="0">
                    <a:cs typeface="Arial" panose="020B0604020202020204" pitchFamily="34" charset="0"/>
                  </a:rPr>
                  <a:t>-</a:t>
                </a:r>
                <a:r>
                  <a:rPr lang="en-US" altLang="zh-CN" dirty="0" err="1">
                    <a:cs typeface="Arial" panose="020B0604020202020204" pitchFamily="34" charset="0"/>
                  </a:rPr>
                  <a:t>menas</a:t>
                </a:r>
                <a:r>
                  <a:rPr lang="en-US" altLang="zh-CN" dirty="0">
                    <a:cs typeface="Arial" panose="020B0604020202020204" pitchFamily="34" charset="0"/>
                  </a:rPr>
                  <a:t> based on locations of vertexes</a:t>
                </a:r>
                <a:endParaRPr lang="en-US" altLang="en-US" dirty="0">
                  <a:solidFill>
                    <a:srgbClr val="262626"/>
                  </a:solidFill>
                </a:endParaRPr>
              </a:p>
              <a:p>
                <a:pPr marL="914400" lvl="1" indent="-457200" eaLnBrk="1" hangingPunct="1">
                  <a:buFont typeface="+mj-ea"/>
                  <a:buAutoNum type="circleNumDbPlain"/>
                  <a:defRPr/>
                </a:pPr>
                <a:r>
                  <a:rPr lang="en-US" altLang="en-US" dirty="0"/>
                  <a:t>Transition probability calculation</a:t>
                </a:r>
              </a:p>
              <a:p>
                <a:pPr lvl="2" eaLnBrk="1" hangingPunct="1">
                  <a:defRPr/>
                </a:pPr>
                <a:r>
                  <a:rPr lang="en-US" altLang="en-US" dirty="0">
                    <a:solidFill>
                      <a:srgbClr val="262626"/>
                    </a:solidFill>
                  </a:rPr>
                  <a:t>Calculated with historical taxi trips</a:t>
                </a:r>
              </a:p>
              <a:p>
                <a:pPr marL="914400" lvl="1" indent="-457200" eaLnBrk="1" hangingPunct="1">
                  <a:buFont typeface="+mj-ea"/>
                  <a:buAutoNum type="circleNumDbPlain"/>
                  <a:defRPr/>
                </a:pPr>
                <a:r>
                  <a:rPr lang="en-US" altLang="en-US" dirty="0">
                    <a:solidFill>
                      <a:srgbClr val="262626"/>
                    </a:solidFill>
                  </a:rPr>
                  <a:t>Transition clustering</a:t>
                </a:r>
              </a:p>
              <a:p>
                <a:pPr lvl="2" eaLnBrk="1" hangingPunct="1">
                  <a:defRPr/>
                </a:pPr>
                <a:r>
                  <a:rPr lang="en-US" altLang="zh-CN" i="1" dirty="0">
                    <a:cs typeface="Arial" panose="020B0604020202020204" pitchFamily="34" charset="0"/>
                  </a:rPr>
                  <a:t>K</a:t>
                </a:r>
                <a:r>
                  <a:rPr lang="en-US" altLang="zh-CN" dirty="0">
                    <a:cs typeface="Arial" panose="020B0604020202020204" pitchFamily="34" charset="0"/>
                  </a:rPr>
                  <a:t>-means</a:t>
                </a:r>
                <a:r>
                  <a:rPr lang="zh-CN" altLang="en-US" dirty="0">
                    <a:cs typeface="Arial" panose="020B0604020202020204" pitchFamily="34" charset="0"/>
                  </a:rPr>
                  <a:t> </a:t>
                </a:r>
                <a:r>
                  <a:rPr lang="en-US" altLang="zh-CN" dirty="0">
                    <a:cs typeface="Arial" panose="020B0604020202020204" pitchFamily="34" charset="0"/>
                  </a:rPr>
                  <a:t>based on</a:t>
                </a:r>
                <a14:m>
                  <m:oMath xmlns:m="http://schemas.openxmlformats.org/officeDocument/2006/math">
                    <m:acc>
                      <m:accPr>
                        <m:chr m:val="⃗"/>
                        <m:ctrlPr>
                          <a:rPr lang="zh-CN" altLang="zh-CN" i="1">
                            <a:solidFill>
                              <a:srgbClr val="000000"/>
                            </a:solidFill>
                            <a:latin typeface="Cambria Math" panose="02040503050406030204" pitchFamily="18" charset="0"/>
                            <a:ea typeface="Cambria Math" panose="02040503050406030204" pitchFamily="18" charset="0"/>
                          </a:rPr>
                        </m:ctrlPr>
                      </m:accPr>
                      <m:e>
                        <m:sSub>
                          <m:sSubPr>
                            <m:ctrlPr>
                              <a:rPr lang="zh-CN" altLang="zh-CN" i="1">
                                <a:solidFill>
                                  <a:srgbClr val="000000"/>
                                </a:solidFill>
                                <a:latin typeface="Cambria Math" panose="02040503050406030204" pitchFamily="18" charset="0"/>
                                <a:ea typeface="Cambria Math" panose="02040503050406030204" pitchFamily="18" charset="0"/>
                              </a:rPr>
                            </m:ctrlPr>
                          </m:sSubPr>
                          <m:e>
                            <m:r>
                              <a:rPr lang="en-US" altLang="zh-CN" b="0" i="1" smtClean="0">
                                <a:solidFill>
                                  <a:srgbClr val="000000"/>
                                </a:solidFill>
                                <a:latin typeface="Cambria Math" panose="02040503050406030204" pitchFamily="18" charset="0"/>
                                <a:ea typeface="Cambria Math" panose="02040503050406030204" pitchFamily="18" charset="0"/>
                              </a:rPr>
                              <m:t> </m:t>
                            </m:r>
                            <m:r>
                              <a:rPr lang="en-US" altLang="zh-CN" i="1">
                                <a:solidFill>
                                  <a:srgbClr val="000000"/>
                                </a:solidFill>
                                <a:latin typeface="Cambria Math" panose="02040503050406030204" pitchFamily="18" charset="0"/>
                                <a:cs typeface="宋体" panose="02010600030101010101" pitchFamily="2" charset="-122"/>
                              </a:rPr>
                              <m:t>𝐵</m:t>
                            </m:r>
                          </m:e>
                          <m:sub>
                            <m:r>
                              <a:rPr lang="en-US" altLang="zh-CN" i="1">
                                <a:solidFill>
                                  <a:srgbClr val="000000"/>
                                </a:solidFill>
                                <a:latin typeface="Cambria Math" panose="02040503050406030204" pitchFamily="18" charset="0"/>
                                <a:cs typeface="宋体" panose="02010600030101010101" pitchFamily="2" charset="-122"/>
                              </a:rPr>
                              <m:t>𝑖</m:t>
                            </m:r>
                          </m:sub>
                        </m:sSub>
                      </m:e>
                    </m:acc>
                  </m:oMath>
                </a14:m>
                <a:r>
                  <a:rPr lang="en-US" altLang="zh-CN" dirty="0">
                    <a:cs typeface="Arial" panose="020B0604020202020204" pitchFamily="34" charset="0"/>
                  </a:rPr>
                  <a:t> of vertexes</a:t>
                </a:r>
                <a:endParaRPr lang="en-US" altLang="en-US" dirty="0">
                  <a:solidFill>
                    <a:srgbClr val="262626"/>
                  </a:solidFill>
                </a:endParaRPr>
              </a:p>
              <a:p>
                <a:pPr lvl="1" eaLnBrk="1" hangingPunct="1">
                  <a:defRPr/>
                </a:pPr>
                <a:endParaRPr lang="en-US" altLang="en-US" dirty="0">
                  <a:solidFill>
                    <a:srgbClr val="262626"/>
                  </a:solidFill>
                </a:endParaRPr>
              </a:p>
              <a:p>
                <a:pPr marL="457200" lvl="1" indent="0" eaLnBrk="1" hangingPunct="1">
                  <a:buNone/>
                  <a:defRPr/>
                </a:pPr>
                <a:endParaRPr lang="en-US" altLang="en-US" dirty="0">
                  <a:solidFill>
                    <a:srgbClr val="262626"/>
                  </a:solidFill>
                </a:endParaRPr>
              </a:p>
            </p:txBody>
          </p:sp>
        </mc:Choice>
        <mc:Fallback xmlns="">
          <p:sp>
            <p:nvSpPr>
              <p:cNvPr id="3" name="内容占位符 2">
                <a:extLst>
                  <a:ext uri="{FF2B5EF4-FFF2-40B4-BE49-F238E27FC236}">
                    <a16:creationId xmlns:a16="http://schemas.microsoft.com/office/drawing/2014/main" xmlns:a14="http://schemas.microsoft.com/office/drawing/2010/main" xmlns="" id="{749C8570-3352-5A46-975E-CF0D01A89339}"/>
                  </a:ext>
                </a:extLst>
              </p:cNvPr>
              <p:cNvSpPr>
                <a:spLocks noGrp="1" noRot="1" noChangeAspect="1" noMove="1" noResize="1" noEditPoints="1" noAdjustHandles="1" noChangeArrowheads="1" noChangeShapeType="1" noTextEdit="1"/>
              </p:cNvSpPr>
              <p:nvPr>
                <p:ph idx="1"/>
              </p:nvPr>
            </p:nvSpPr>
            <p:spPr>
              <a:xfrm>
                <a:off x="270334" y="1752600"/>
                <a:ext cx="8603332" cy="3987305"/>
              </a:xfrm>
              <a:blipFill rotWithShape="0">
                <a:blip r:embed="rId3"/>
                <a:stretch>
                  <a:fillRect l="-1204" t="-1682" r="-70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C2E451F4-17C4-E745-B371-CBE95B3AAF96}" type="slidenum">
              <a:rPr lang="en-US" altLang="en-US" smtClean="0"/>
              <a:pPr>
                <a:defRPr/>
              </a:pPr>
              <a:t>9</a:t>
            </a:fld>
            <a:endParaRPr lang="en-US" altLang="en-US"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2" y="4911813"/>
            <a:ext cx="5627029" cy="1656184"/>
          </a:xfrm>
          <a:prstGeom prst="rect">
            <a:avLst/>
          </a:prstGeom>
        </p:spPr>
      </p:pic>
      <p:pic>
        <p:nvPicPr>
          <p:cNvPr id="10" name="图片 9">
            <a:extLst>
              <a:ext uri="{FF2B5EF4-FFF2-40B4-BE49-F238E27FC236}">
                <a16:creationId xmlns:a16="http://schemas.microsoft.com/office/drawing/2014/main" id="{DFF26B40-669C-2640-AEE4-048D94B32F0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11594" y="62566"/>
            <a:ext cx="2590293" cy="16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bwMode="auto">
          <a:xfrm>
            <a:off x="6948264" y="1181100"/>
            <a:ext cx="1953623" cy="510266"/>
          </a:xfrm>
          <a:prstGeom prst="rect">
            <a:avLst/>
          </a:prstGeom>
          <a:no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25000">
              <a:ln>
                <a:noFill/>
              </a:ln>
              <a:solidFill>
                <a:schemeClr val="tx1"/>
              </a:solidFill>
              <a:effectLst/>
              <a:latin typeface="Arial" charset="0"/>
              <a:ea typeface="ＭＳ Ｐゴシック" pitchFamily="64" charset="-128"/>
            </a:endParaRPr>
          </a:p>
        </p:txBody>
      </p:sp>
    </p:spTree>
    <p:extLst>
      <p:ext uri="{BB962C8B-B14F-4D97-AF65-F5344CB8AC3E}">
        <p14:creationId xmlns:p14="http://schemas.microsoft.com/office/powerpoint/2010/main" val="1861458159"/>
      </p:ext>
    </p:extLst>
  </p:cSld>
  <p:clrMapOvr>
    <a:masterClrMapping/>
  </p:clrMapOvr>
</p:sld>
</file>

<file path=ppt/theme/theme1.xml><?xml version="1.0" encoding="utf-8"?>
<a:theme xmlns:a="http://schemas.openxmlformats.org/drawingml/2006/main" name="NTUPowerpointTemplate_Aug2010">
  <a:themeElements>
    <a:clrScheme name="NTU Corp Colors (Deep Red)">
      <a:dk1>
        <a:srgbClr val="262626"/>
      </a:dk1>
      <a:lt1>
        <a:sysClr val="window" lastClr="FFFFFF"/>
      </a:lt1>
      <a:dk2>
        <a:srgbClr val="1F497D"/>
      </a:dk2>
      <a:lt2>
        <a:srgbClr val="C7C7C7"/>
      </a:lt2>
      <a:accent1>
        <a:srgbClr val="C60C30"/>
      </a:accent1>
      <a:accent2>
        <a:srgbClr val="003478"/>
      </a:accent2>
      <a:accent3>
        <a:srgbClr val="C49000"/>
      </a:accent3>
      <a:accent4>
        <a:srgbClr val="7A071E"/>
      </a:accent4>
      <a:accent5>
        <a:srgbClr val="0055C4"/>
      </a:accent5>
      <a:accent6>
        <a:srgbClr val="786C00"/>
      </a:accent6>
      <a:hlink>
        <a:srgbClr val="FFFF00"/>
      </a:hlink>
      <a:folHlink>
        <a:srgbClr val="002060"/>
      </a:folHlink>
    </a:clrScheme>
    <a:fontScheme name="Blank Presentation">
      <a:majorFont>
        <a:latin typeface="Helvetica Neue"/>
        <a:ea typeface="ＭＳ Ｐゴシック"/>
        <a:cs typeface=""/>
      </a:majorFont>
      <a:minorFont>
        <a:latin typeface="Helvetica Neue Light"/>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Arial" charset="0"/>
            <a:ea typeface="ＭＳ Ｐゴシック" pitchFamily="6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Arial" charset="0"/>
            <a:ea typeface="ＭＳ Ｐゴシック" pitchFamily="6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FACAA0B73F149448271D63BB03AD730" ma:contentTypeVersion="5" ma:contentTypeDescription="Create a new document." ma:contentTypeScope="" ma:versionID="2f48f3dd77db2ec31ffb289a7662dbf6">
  <xsd:schema xmlns:xsd="http://www.w3.org/2001/XMLSchema" xmlns:xs="http://www.w3.org/2001/XMLSchema" xmlns:p="http://schemas.microsoft.com/office/2006/metadata/properties" xmlns:ns1="http://schemas.microsoft.com/sharepoint/v3" targetNamespace="http://schemas.microsoft.com/office/2006/metadata/properties" ma:root="true" ma:fieldsID="6f0d331ebd68627ead16f146830ec63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F0DE9B-494E-4EEC-81DF-95C1191F0453}">
  <ds:schemaRefs>
    <ds:schemaRef ds:uri="http://schemas.microsoft.com/office/2006/metadata/longProperties"/>
  </ds:schemaRefs>
</ds:datastoreItem>
</file>

<file path=customXml/itemProps2.xml><?xml version="1.0" encoding="utf-8"?>
<ds:datastoreItem xmlns:ds="http://schemas.openxmlformats.org/officeDocument/2006/customXml" ds:itemID="{926E6130-B4AE-49E4-96DD-C34A3A9C12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NTUPowerpointTemplate_Aug2010</Template>
  <TotalTime>1597</TotalTime>
  <Words>2685</Words>
  <Application>Microsoft Macintosh PowerPoint</Application>
  <PresentationFormat>全屏显示(4:3)</PresentationFormat>
  <Paragraphs>262</Paragraphs>
  <Slides>23</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Heiti SC Medium</vt:lpstr>
      <vt:lpstr>Arial</vt:lpstr>
      <vt:lpstr>Calibri</vt:lpstr>
      <vt:lpstr>Cambria</vt:lpstr>
      <vt:lpstr>Cambria Math</vt:lpstr>
      <vt:lpstr>Helvetica Neue</vt:lpstr>
      <vt:lpstr>Helvetica Neue Light</vt:lpstr>
      <vt:lpstr>Times New Roman</vt:lpstr>
      <vt:lpstr>Wingdings</vt:lpstr>
      <vt:lpstr>NTUPowerpointTemplate_Aug2010</vt:lpstr>
      <vt:lpstr>Mobility-Aware Dynamic Taxi Ridesharing </vt:lpstr>
      <vt:lpstr>Ridesharing </vt:lpstr>
      <vt:lpstr>Taxi Ridesharing</vt:lpstr>
      <vt:lpstr>Modeling of taxi ridesharing systems</vt:lpstr>
      <vt:lpstr>Existing solutions</vt:lpstr>
      <vt:lpstr>Limitations of existing solutions</vt:lpstr>
      <vt:lpstr>Problem statement</vt:lpstr>
      <vt:lpstr>Our solution: mT-Share</vt:lpstr>
      <vt:lpstr>Taxi/request indexing</vt:lpstr>
      <vt:lpstr>Taxi/request indexing</vt:lpstr>
      <vt:lpstr>Candidate taxi searching</vt:lpstr>
      <vt:lpstr>Taxi scheduling </vt:lpstr>
      <vt:lpstr>Route planning </vt:lpstr>
      <vt:lpstr>Segment-level routing</vt:lpstr>
      <vt:lpstr>Experimental setup</vt:lpstr>
      <vt:lpstr>Experimental setup</vt:lpstr>
      <vt:lpstr>Results in peak-scenario</vt:lpstr>
      <vt:lpstr>Results in non-peak scenario</vt:lpstr>
      <vt:lpstr>Experiments on parameter settings</vt:lpstr>
      <vt:lpstr>Conclusion</vt:lpstr>
      <vt:lpstr>Thank You!  Q &amp; A</vt:lpstr>
      <vt:lpstr>Backup: road network and map partitions</vt:lpstr>
      <vt:lpstr>Backup: impact of routing scheme</vt:lpstr>
    </vt:vector>
  </TitlesOfParts>
  <Company>NANYANG TECHNOLOGICAL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(Verdana font size 28, bold)</dc:title>
  <dc:creator>marni</dc:creator>
  <cp:lastModifiedBy>zengyanggong@gmail.com</cp:lastModifiedBy>
  <cp:revision>369</cp:revision>
  <dcterms:created xsi:type="dcterms:W3CDTF">2011-09-18T23:58:31Z</dcterms:created>
  <dcterms:modified xsi:type="dcterms:W3CDTF">2020-04-16T01:44:06Z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0x0101005FACAA0B73F149448271D63BB03AD730</vt:lpwstr>
  </property>
</Properties>
</file>