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81" r:id="rId3"/>
    <p:sldId id="284" r:id="rId4"/>
    <p:sldId id="287" r:id="rId5"/>
    <p:sldId id="323" r:id="rId6"/>
    <p:sldId id="336" r:id="rId7"/>
    <p:sldId id="338" r:id="rId8"/>
    <p:sldId id="339" r:id="rId9"/>
    <p:sldId id="341" r:id="rId10"/>
    <p:sldId id="331" r:id="rId11"/>
    <p:sldId id="332" r:id="rId12"/>
    <p:sldId id="327" r:id="rId13"/>
    <p:sldId id="334" r:id="rId14"/>
    <p:sldId id="371" r:id="rId15"/>
    <p:sldId id="372" r:id="rId16"/>
    <p:sldId id="304"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BAE"/>
    <a:srgbClr val="95BC49"/>
    <a:srgbClr val="FDA907"/>
    <a:srgbClr val="BF3420"/>
    <a:srgbClr val="1D8AC1"/>
    <a:srgbClr val="062A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38980" autoAdjust="0"/>
  </p:normalViewPr>
  <p:slideViewPr>
    <p:cSldViewPr>
      <p:cViewPr varScale="1">
        <p:scale>
          <a:sx n="119" d="100"/>
          <a:sy n="119" d="100"/>
        </p:scale>
        <p:origin x="-564" y="-102"/>
      </p:cViewPr>
      <p:guideLst>
        <p:guide orient="horz" pos="2144"/>
        <p:guide orient="horz" pos="1010"/>
        <p:guide pos="3844"/>
        <p:guide pos="1932"/>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4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56024-E033-460B-B461-F9C8C93C904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5472FC-EDD4-43B4-B218-6888597E2A2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03541-C361-4440-AA44-DBB6527DDB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461BB-BB29-447B-86E6-652C097B04C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rot="5400000">
            <a:off x="1790966" y="425408"/>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7"/>
          <p:cNvSpPr/>
          <p:nvPr userDrawn="1"/>
        </p:nvSpPr>
        <p:spPr>
          <a:xfrm rot="5400000">
            <a:off x="2809827" y="584110"/>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2"/>
          <p:cNvSpPr/>
          <p:nvPr userDrawn="1"/>
        </p:nvSpPr>
        <p:spPr>
          <a:xfrm rot="5400000">
            <a:off x="5324309" y="425407"/>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3"/>
          <p:cNvSpPr/>
          <p:nvPr userDrawn="1"/>
        </p:nvSpPr>
        <p:spPr>
          <a:xfrm rot="5400000">
            <a:off x="3987408" y="584418"/>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弧形 5"/>
          <p:cNvSpPr/>
          <p:nvPr userDrawn="1"/>
        </p:nvSpPr>
        <p:spPr>
          <a:xfrm>
            <a:off x="2074528" y="-2513200"/>
            <a:ext cx="4994940" cy="499494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95BC49"/>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95BC49"/>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FDA907"/>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FDA907"/>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BF342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BF3420"/>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grpSp>
        <p:nvGrpSpPr>
          <p:cNvPr id="2" name="组合 1"/>
          <p:cNvGrpSpPr/>
          <p:nvPr userDrawn="1"/>
        </p:nvGrpSpPr>
        <p:grpSpPr>
          <a:xfrm>
            <a:off x="161510" y="0"/>
            <a:ext cx="225739" cy="721610"/>
            <a:chOff x="161510" y="0"/>
            <a:chExt cx="225739" cy="721610"/>
          </a:xfrm>
        </p:grpSpPr>
        <p:sp>
          <p:nvSpPr>
            <p:cNvPr id="3" name="矩形 2"/>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225739" cy="180402"/>
            <a:chOff x="161510" y="0"/>
            <a:chExt cx="225739" cy="721610"/>
          </a:xfrm>
        </p:grpSpPr>
        <p:sp>
          <p:nvSpPr>
            <p:cNvPr id="8" name="矩形 7"/>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userDrawn="1"/>
        </p:nvSpPr>
        <p:spPr>
          <a:xfrm>
            <a:off x="0" y="2706765"/>
            <a:ext cx="9144000"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Documents and Settings\yangweizhou\桌面\2.jpg"/>
          <p:cNvPicPr>
            <a:picLocks noChangeAspect="1" noChangeArrowheads="1"/>
          </p:cNvPicPr>
          <p:nvPr userDrawn="1"/>
        </p:nvPicPr>
        <p:blipFill rotWithShape="1">
          <a:blip r:embed="rId2"/>
          <a:srcRect b="20467"/>
          <a:stretch>
            <a:fillRect/>
          </a:stretch>
        </p:blipFill>
        <p:spPr bwMode="auto">
          <a:xfrm>
            <a:off x="0" y="0"/>
            <a:ext cx="9144000" cy="5143500"/>
          </a:xfrm>
          <a:prstGeom prst="rect">
            <a:avLst/>
          </a:prstGeom>
          <a:noFill/>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930910" y="2757170"/>
            <a:ext cx="7282815" cy="460375"/>
          </a:xfrm>
          <a:prstGeom prst="rect">
            <a:avLst/>
          </a:prstGeom>
          <a:noFill/>
          <a:effectLst/>
        </p:spPr>
        <p:txBody>
          <a:bodyPr wrap="square" rtlCol="0">
            <a:spAutoFit/>
          </a:bodyPr>
          <a:lstStyle/>
          <a:p>
            <a:pPr algn="ctr"/>
            <a:r>
              <a:rPr lang="zh-CN" altLang="en-US" sz="2400" dirty="0">
                <a:solidFill>
                  <a:srgbClr val="1A7BAE"/>
                </a:solidFill>
              </a:rPr>
              <a:t>基于Jsoup的大学生考试信息展示系统</a:t>
            </a:r>
            <a:endParaRPr lang="zh-CN" altLang="en-US" sz="2400" dirty="0">
              <a:solidFill>
                <a:srgbClr val="1A7BAE"/>
              </a:solidFill>
            </a:endParaRPr>
          </a:p>
        </p:txBody>
      </p:sp>
      <p:sp>
        <p:nvSpPr>
          <p:cNvPr id="26" name="矩形 25"/>
          <p:cNvSpPr/>
          <p:nvPr/>
        </p:nvSpPr>
        <p:spPr>
          <a:xfrm>
            <a:off x="2164080" y="3890010"/>
            <a:ext cx="4815840" cy="457200"/>
          </a:xfrm>
          <a:prstGeom prst="rect">
            <a:avLst/>
          </a:prstGeom>
        </p:spPr>
        <p:txBody>
          <a:bodyPr wrap="square">
            <a:spAutoFit/>
          </a:bodyPr>
          <a:lstStyle/>
          <a:p>
            <a:pPr algn="ctr">
              <a:lnSpc>
                <a:spcPct val="150000"/>
              </a:lnSpc>
            </a:pPr>
            <a:r>
              <a:rPr lang="zh-CN" altLang="en-US" sz="1600" dirty="0" smtClean="0">
                <a:solidFill>
                  <a:schemeClr val="tx1">
                    <a:lumMod val="50000"/>
                    <a:lumOff val="50000"/>
                  </a:schemeClr>
                </a:solidFill>
              </a:rPr>
              <a:t>小组成员：张天旭、周甜甜、李蕾、张海鑫</a:t>
            </a:r>
            <a:endParaRPr lang="zh-CN" altLang="en-US" sz="1600" dirty="0" smtClean="0">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Impact" panose="020B0806030902050204" pitchFamily="34" charset="0"/>
                <a:ea typeface="+mj-ea"/>
              </a:rPr>
              <a:t>应用研究</a:t>
            </a:r>
            <a:endParaRPr lang="zh-CN" altLang="en-US" sz="2000" dirty="0">
              <a:solidFill>
                <a:schemeClr val="tx1">
                  <a:lumMod val="85000"/>
                  <a:lumOff val="15000"/>
                </a:schemeClr>
              </a:solidFill>
              <a:latin typeface="Impact" panose="020B0806030902050204" pitchFamily="34" charset="0"/>
              <a:ea typeface="+mj-ea"/>
            </a:endParaRPr>
          </a:p>
        </p:txBody>
      </p:sp>
      <p:sp>
        <p:nvSpPr>
          <p:cNvPr id="28" name="TextBox 27"/>
          <p:cNvSpPr txBox="1"/>
          <p:nvPr/>
        </p:nvSpPr>
        <p:spPr>
          <a:xfrm>
            <a:off x="881590" y="1308936"/>
            <a:ext cx="7245805" cy="2585323"/>
          </a:xfrm>
          <a:prstGeom prst="rect">
            <a:avLst/>
          </a:prstGeom>
          <a:noFill/>
        </p:spPr>
        <p:txBody>
          <a:bodyPr wrap="square" rtlCol="0">
            <a:spAutoFit/>
          </a:bodyPr>
          <a:lstStyle/>
          <a:p>
            <a:pPr>
              <a:lnSpc>
                <a:spcPct val="150000"/>
              </a:lnSpc>
              <a:spcBef>
                <a:spcPts val="600"/>
              </a:spcBef>
            </a:pPr>
            <a:r>
              <a:rPr lang="zh-CN" altLang="en-US" dirty="0">
                <a:solidFill>
                  <a:schemeClr val="tx1">
                    <a:lumMod val="50000"/>
                    <a:lumOff val="50000"/>
                  </a:schemeClr>
                </a:solidFill>
              </a:rPr>
              <a:t>互联网信息的便捷已得到广大群体的认可，对于大学生就业时的选择也尤为重要，因此在选择时及选择后的信息查询与搜集也很大程度的决定了你未来是否可以成功，本项目就可以帮助广大大学生解决这些问题，本项目将三大考试信息进行搜集，将所有信息进行整合展示，方便快捷，可大大减少搜集信息的时间，为你的选择提供一个保障。最终开发完成一款轻量级的信息展示</a:t>
            </a:r>
            <a:r>
              <a:rPr lang="en-US" altLang="zh-CN" dirty="0">
                <a:solidFill>
                  <a:schemeClr val="tx1">
                    <a:lumMod val="50000"/>
                    <a:lumOff val="50000"/>
                  </a:schemeClr>
                </a:solidFill>
              </a:rPr>
              <a:t>APP</a:t>
            </a:r>
            <a:r>
              <a:rPr lang="zh-CN" altLang="en-US" dirty="0" smtClean="0">
                <a:solidFill>
                  <a:schemeClr val="tx1">
                    <a:lumMod val="50000"/>
                    <a:lumOff val="50000"/>
                  </a:schemeClr>
                </a:solidFill>
              </a:rPr>
              <a:t>。</a:t>
            </a:r>
            <a:endParaRPr lang="zh-CN" altLang="en-US" dirty="0">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直角三角形 46"/>
          <p:cNvSpPr/>
          <p:nvPr/>
        </p:nvSpPr>
        <p:spPr>
          <a:xfrm flipH="1">
            <a:off x="7047275" y="501520"/>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11560" y="229280"/>
            <a:ext cx="2745305" cy="39878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后台登录</a:t>
            </a:r>
            <a:endParaRPr lang="zh-CN" altLang="en-US" sz="2000" dirty="0">
              <a:solidFill>
                <a:schemeClr val="tx1">
                  <a:lumMod val="85000"/>
                  <a:lumOff val="15000"/>
                </a:schemeClr>
              </a:solidFill>
              <a:latin typeface="Impact" panose="020B0806030902050204" pitchFamily="34" charset="0"/>
              <a:ea typeface="+mj-ea"/>
            </a:endParaRPr>
          </a:p>
        </p:txBody>
      </p:sp>
      <p:pic>
        <p:nvPicPr>
          <p:cNvPr id="10" name="图片 1"/>
          <p:cNvPicPr>
            <a:picLocks noChangeAspect="1"/>
          </p:cNvPicPr>
          <p:nvPr/>
        </p:nvPicPr>
        <p:blipFill>
          <a:blip r:embed="rId1"/>
          <a:stretch>
            <a:fillRect/>
          </a:stretch>
        </p:blipFill>
        <p:spPr>
          <a:xfrm>
            <a:off x="1286510" y="856615"/>
            <a:ext cx="6506210" cy="3397250"/>
          </a:xfrm>
          <a:prstGeom prst="rect">
            <a:avLst/>
          </a:prstGeom>
          <a:noFill/>
          <a:ln w="9525">
            <a:noFill/>
          </a:ln>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235" y="223475"/>
            <a:ext cx="3870455" cy="39878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后台</a:t>
            </a:r>
            <a:r>
              <a:rPr lang="zh-CN" altLang="en-US" sz="2000" dirty="0" smtClean="0">
                <a:solidFill>
                  <a:schemeClr val="tx1">
                    <a:lumMod val="85000"/>
                    <a:lumOff val="15000"/>
                  </a:schemeClr>
                </a:solidFill>
                <a:latin typeface="Impact" panose="020B0806030902050204" pitchFamily="34" charset="0"/>
                <a:ea typeface="+mj-ea"/>
              </a:rPr>
              <a:t>首页</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37" name="直角三角形 36"/>
          <p:cNvSpPr/>
          <p:nvPr/>
        </p:nvSpPr>
        <p:spPr>
          <a:xfrm flipH="1">
            <a:off x="2519772"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4644008"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1"/>
          <a:stretch>
            <a:fillRect/>
          </a:stretch>
        </p:blipFill>
        <p:spPr>
          <a:xfrm>
            <a:off x="1409700" y="1013460"/>
            <a:ext cx="6316345" cy="3113405"/>
          </a:xfrm>
          <a:prstGeom prst="rect">
            <a:avLst/>
          </a:prstGeom>
          <a:noFill/>
          <a:ln w="9525">
            <a:noFill/>
          </a:ln>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235" y="223475"/>
            <a:ext cx="3870455" cy="39878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用户管理</a:t>
            </a:r>
            <a:endParaRPr lang="zh-CN" altLang="en-US" sz="2000" dirty="0">
              <a:solidFill>
                <a:schemeClr val="tx1">
                  <a:lumMod val="85000"/>
                  <a:lumOff val="15000"/>
                </a:schemeClr>
              </a:solidFill>
              <a:latin typeface="Impact" panose="020B0806030902050204" pitchFamily="34" charset="0"/>
              <a:ea typeface="+mj-ea"/>
            </a:endParaRPr>
          </a:p>
        </p:txBody>
      </p:sp>
      <p:sp>
        <p:nvSpPr>
          <p:cNvPr id="37" name="直角三角形 36"/>
          <p:cNvSpPr/>
          <p:nvPr/>
        </p:nvSpPr>
        <p:spPr>
          <a:xfrm flipH="1">
            <a:off x="2519772"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4644008"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6"/>
          <p:cNvPicPr>
            <a:picLocks noChangeAspect="1"/>
          </p:cNvPicPr>
          <p:nvPr/>
        </p:nvPicPr>
        <p:blipFill>
          <a:blip r:embed="rId1"/>
          <a:stretch>
            <a:fillRect/>
          </a:stretch>
        </p:blipFill>
        <p:spPr>
          <a:xfrm>
            <a:off x="1399540" y="1012190"/>
            <a:ext cx="6345555" cy="3120390"/>
          </a:xfrm>
          <a:prstGeom prst="rect">
            <a:avLst/>
          </a:prstGeom>
          <a:noFill/>
          <a:ln w="9525">
            <a:noFill/>
          </a:ln>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235" y="223475"/>
            <a:ext cx="3870455" cy="39878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文章管理</a:t>
            </a:r>
            <a:endParaRPr lang="zh-CN" altLang="en-US" sz="2000" dirty="0">
              <a:solidFill>
                <a:schemeClr val="tx1">
                  <a:lumMod val="85000"/>
                  <a:lumOff val="15000"/>
                </a:schemeClr>
              </a:solidFill>
              <a:latin typeface="Impact" panose="020B0806030902050204" pitchFamily="34" charset="0"/>
              <a:ea typeface="+mj-ea"/>
            </a:endParaRPr>
          </a:p>
        </p:txBody>
      </p:sp>
      <p:sp>
        <p:nvSpPr>
          <p:cNvPr id="37" name="直角三角形 36"/>
          <p:cNvSpPr/>
          <p:nvPr/>
        </p:nvSpPr>
        <p:spPr>
          <a:xfrm flipH="1">
            <a:off x="2519772"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4644008"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19"/>
          <p:cNvPicPr>
            <a:picLocks noChangeAspect="1"/>
          </p:cNvPicPr>
          <p:nvPr/>
        </p:nvPicPr>
        <p:blipFill>
          <a:blip r:embed="rId1"/>
          <a:stretch>
            <a:fillRect/>
          </a:stretch>
        </p:blipFill>
        <p:spPr>
          <a:xfrm>
            <a:off x="939800" y="768985"/>
            <a:ext cx="6835775" cy="3392805"/>
          </a:xfrm>
          <a:prstGeom prst="rect">
            <a:avLst/>
          </a:prstGeom>
          <a:noFill/>
          <a:ln w="9525">
            <a:noFill/>
          </a:ln>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43344" y="2301720"/>
            <a:ext cx="4256964" cy="69124"/>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1623999" y="1755256"/>
            <a:ext cx="5895655" cy="523220"/>
          </a:xfrm>
          <a:prstGeom prst="rect">
            <a:avLst/>
          </a:prstGeom>
          <a:noFill/>
          <a:effectLst/>
        </p:spPr>
        <p:txBody>
          <a:bodyPr wrap="square" rtlCol="0">
            <a:spAutoFit/>
          </a:bodyPr>
          <a:lstStyle/>
          <a:p>
            <a:pPr algn="ctr"/>
            <a:r>
              <a:rPr lang="en-US" altLang="zh-CN" sz="2800" smtClean="0">
                <a:solidFill>
                  <a:srgbClr val="1A7BAE"/>
                </a:solidFill>
              </a:rPr>
              <a:t>THANKS</a:t>
            </a:r>
            <a:r>
              <a:rPr lang="en-US" altLang="zh-CN" sz="2800" smtClean="0">
                <a:solidFill>
                  <a:srgbClr val="BF3420"/>
                </a:solidFill>
              </a:rPr>
              <a:t> </a:t>
            </a:r>
            <a:r>
              <a:rPr lang="en-US" altLang="zh-CN" sz="2800" smtClean="0">
                <a:solidFill>
                  <a:srgbClr val="95BC49"/>
                </a:solidFill>
              </a:rPr>
              <a:t>FOR</a:t>
            </a:r>
            <a:r>
              <a:rPr lang="zh-CN" altLang="en-US" sz="2800" smtClean="0">
                <a:solidFill>
                  <a:srgbClr val="1A7BAE"/>
                </a:solidFill>
              </a:rPr>
              <a:t> </a:t>
            </a:r>
            <a:r>
              <a:rPr lang="en-US" altLang="zh-CN" sz="2800" smtClean="0">
                <a:solidFill>
                  <a:srgbClr val="FDA907"/>
                </a:solidFill>
              </a:rPr>
              <a:t>YOUR</a:t>
            </a:r>
            <a:r>
              <a:rPr lang="en-US" altLang="zh-CN" sz="2800" smtClean="0">
                <a:solidFill>
                  <a:srgbClr val="1A7BAE"/>
                </a:solidFill>
              </a:rPr>
              <a:t> </a:t>
            </a:r>
            <a:r>
              <a:rPr lang="en-US" altLang="zh-CN" sz="2800" smtClean="0">
                <a:solidFill>
                  <a:srgbClr val="BF3420"/>
                </a:solidFill>
              </a:rPr>
              <a:t>WATCHING</a:t>
            </a:r>
            <a:endParaRPr lang="en-US" altLang="zh-CN" sz="2800" smtClean="0">
              <a:solidFill>
                <a:srgbClr val="BF3420"/>
              </a:solidFill>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47665" y="155530"/>
            <a:ext cx="3870455" cy="417830"/>
          </a:xfrm>
          <a:prstGeom prst="rect">
            <a:avLst/>
          </a:prstGeom>
          <a:noFill/>
        </p:spPr>
        <p:txBody>
          <a:bodyPr wrap="square" rtlCol="0">
            <a:spAutoFit/>
          </a:bodyPr>
          <a:lstStyle/>
          <a:p>
            <a:r>
              <a:rPr lang="zh-CN" altLang="en-US" sz="2000" dirty="0" smtClean="0">
                <a:solidFill>
                  <a:schemeClr val="tx1">
                    <a:lumMod val="85000"/>
                    <a:lumOff val="15000"/>
                  </a:schemeClr>
                </a:solidFill>
                <a:latin typeface="Impact" panose="020B0806030902050204" pitchFamily="34" charset="0"/>
                <a:ea typeface="+mj-ea"/>
              </a:rPr>
              <a:t>项目背景</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40" name="矩形 39"/>
          <p:cNvSpPr/>
          <p:nvPr/>
        </p:nvSpPr>
        <p:spPr>
          <a:xfrm>
            <a:off x="747421" y="1383004"/>
            <a:ext cx="7177989" cy="2148840"/>
          </a:xfrm>
          <a:prstGeom prst="rect">
            <a:avLst/>
          </a:prstGeom>
        </p:spPr>
        <p:txBody>
          <a:bodyPr wrap="square">
            <a:spAutoFit/>
          </a:bodyPr>
          <a:lstStyle/>
          <a:p>
            <a:pPr algn="l">
              <a:lnSpc>
                <a:spcPct val="150000"/>
              </a:lnSpc>
            </a:pPr>
            <a:r>
              <a:rPr lang="en-US" altLang="zh-CN">
                <a:solidFill>
                  <a:schemeClr val="tx1">
                    <a:lumMod val="65000"/>
                    <a:lumOff val="35000"/>
                  </a:schemeClr>
                </a:solidFill>
                <a:latin typeface="+mn-ea"/>
              </a:rPr>
              <a:t>      </a:t>
            </a:r>
            <a:r>
              <a:rPr>
                <a:solidFill>
                  <a:schemeClr val="tx1">
                    <a:lumMod val="50000"/>
                    <a:lumOff val="50000"/>
                  </a:schemeClr>
                </a:solidFill>
              </a:rPr>
              <a:t>由此可见，许多大学生会选择其中之一，去代替直接就业，所以，设计研发一款此类考试信息展示平台将非常有利于大学生的发展，而且，就目前在这一领域，正处于一个发展阶段，而且目前还没有出现一款项目涵盖这三类信息，所以综合来看，该项目将具有很大的用户群体及良好的发展前景。</a:t>
            </a:r>
            <a:endParaRPr>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3416" y="173700"/>
            <a:ext cx="3870455" cy="417830"/>
          </a:xfrm>
          <a:prstGeom prst="rect">
            <a:avLst/>
          </a:prstGeom>
          <a:noFill/>
        </p:spPr>
        <p:txBody>
          <a:bodyPr wrap="square" rtlCol="0">
            <a:spAutoFit/>
          </a:bodyPr>
          <a:lstStyle/>
          <a:p>
            <a:r>
              <a:rPr lang="zh-CN" altLang="en-US" sz="2000" dirty="0" smtClean="0">
                <a:solidFill>
                  <a:schemeClr val="tx1">
                    <a:lumMod val="85000"/>
                    <a:lumOff val="15000"/>
                  </a:schemeClr>
                </a:solidFill>
                <a:latin typeface="Impact" panose="020B0806030902050204" pitchFamily="34" charset="0"/>
                <a:ea typeface="+mj-ea"/>
              </a:rPr>
              <a:t>项目简介</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32" name="TextBox 31"/>
          <p:cNvSpPr txBox="1"/>
          <p:nvPr/>
        </p:nvSpPr>
        <p:spPr>
          <a:xfrm>
            <a:off x="654685" y="1497330"/>
            <a:ext cx="7277100" cy="2148840"/>
          </a:xfrm>
          <a:prstGeom prst="rect">
            <a:avLst/>
          </a:prstGeom>
          <a:noFill/>
        </p:spPr>
        <p:txBody>
          <a:bodyPr wrap="square" rtlCol="0">
            <a:spAutoFit/>
          </a:bodyPr>
          <a:lstStyle/>
          <a:p>
            <a:pPr algn="l">
              <a:lnSpc>
                <a:spcPct val="150000"/>
              </a:lnSpc>
              <a:spcBef>
                <a:spcPts val="600"/>
              </a:spcBef>
            </a:pPr>
            <a:r>
              <a:rPr lang="en-US" altLang="zh-CN">
                <a:solidFill>
                  <a:schemeClr val="tx1">
                    <a:lumMod val="50000"/>
                    <a:lumOff val="50000"/>
                  </a:schemeClr>
                </a:solidFill>
              </a:rPr>
              <a:t>       该项目拟采用Jsoup对大学生三大考试（考研、考公务员、考教师资格证）进行消息搜集，研发完成一款轻量级的信息展示APP，本项目主要的创新点在于可以搜集大量的考试信息，对其进行一个展示，而且可以由用户自己创建与发布话题，众用户进行讨论，即组成一个小组，对信息进行一个补充，以求研发完成一个最快最全的信息展示平台</a:t>
            </a:r>
            <a:r>
              <a:rPr lang="zh-CN" altLang="en-US">
                <a:solidFill>
                  <a:schemeClr val="tx1">
                    <a:lumMod val="50000"/>
                    <a:lumOff val="50000"/>
                  </a:schemeClr>
                </a:solidFill>
              </a:rPr>
              <a:t>。</a:t>
            </a:r>
            <a:endParaRPr lang="zh-CN" altLang="en-US">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4955" y="172675"/>
            <a:ext cx="3870455" cy="417830"/>
          </a:xfrm>
          <a:prstGeom prst="rect">
            <a:avLst/>
          </a:prstGeom>
          <a:noFill/>
        </p:spPr>
        <p:txBody>
          <a:bodyPr wrap="square" rtlCol="0">
            <a:spAutoFit/>
          </a:bodyPr>
          <a:lstStyle/>
          <a:p>
            <a:r>
              <a:rPr lang="zh-CN" altLang="en-US" sz="2000" dirty="0" smtClean="0">
                <a:solidFill>
                  <a:schemeClr val="tx1">
                    <a:lumMod val="85000"/>
                    <a:lumOff val="15000"/>
                  </a:schemeClr>
                </a:solidFill>
                <a:latin typeface="Impact" panose="020B0806030902050204" pitchFamily="34" charset="0"/>
                <a:ea typeface="+mj-ea"/>
              </a:rPr>
              <a:t>项目简介</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32" name="TextBox 31"/>
          <p:cNvSpPr txBox="1"/>
          <p:nvPr/>
        </p:nvSpPr>
        <p:spPr>
          <a:xfrm>
            <a:off x="654685" y="1395730"/>
            <a:ext cx="7277100" cy="2560320"/>
          </a:xfrm>
          <a:prstGeom prst="rect">
            <a:avLst/>
          </a:prstGeom>
          <a:noFill/>
        </p:spPr>
        <p:txBody>
          <a:bodyPr wrap="square" rtlCol="0">
            <a:spAutoFit/>
          </a:bodyPr>
          <a:lstStyle/>
          <a:p>
            <a:pPr algn="l">
              <a:lnSpc>
                <a:spcPct val="150000"/>
              </a:lnSpc>
              <a:spcBef>
                <a:spcPts val="600"/>
              </a:spcBef>
            </a:pPr>
            <a:r>
              <a:rPr lang="en-US" altLang="zh-CN" dirty="0">
                <a:solidFill>
                  <a:schemeClr val="tx1">
                    <a:lumMod val="50000"/>
                    <a:lumOff val="50000"/>
                  </a:schemeClr>
                </a:solidFill>
              </a:rPr>
              <a:t>      </a:t>
            </a:r>
            <a:r>
              <a:rPr dirty="0">
                <a:solidFill>
                  <a:schemeClr val="tx1">
                    <a:lumMod val="50000"/>
                    <a:lumOff val="50000"/>
                  </a:schemeClr>
                </a:solidFill>
              </a:rPr>
              <a:t> 项目采用maven项目管理工具，通过集成spring及mybitatis-plus完成系统框架搭建，采用mysql设计数据库，采用h-ui前台框架设计后台界面，通过分布式版本控制工具git并结合Coding代码托管平台来完成团队协作。前期采用Jsoup完成信息的搜集，并完成项目后台界面的设计与业务功能的研发，中期完成 </a:t>
            </a:r>
            <a:r>
              <a:rPr dirty="0" err="1">
                <a:solidFill>
                  <a:schemeClr val="tx1">
                    <a:lumMod val="50000"/>
                    <a:lumOff val="50000"/>
                  </a:schemeClr>
                </a:solidFill>
              </a:rPr>
              <a:t>App的设计与研发，最后完成项目的测试与部署</a:t>
            </a:r>
            <a:r>
              <a:rPr dirty="0">
                <a:solidFill>
                  <a:schemeClr val="tx1">
                    <a:lumMod val="50000"/>
                    <a:lumOff val="50000"/>
                  </a:schemeClr>
                </a:solidFill>
              </a:rPr>
              <a:t>。</a:t>
            </a:r>
            <a:endParaRPr dirty="0">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235" y="223475"/>
            <a:ext cx="522290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项目</a:t>
            </a:r>
            <a:r>
              <a:rPr lang="zh-CN" altLang="en-US" sz="2000" dirty="0" smtClean="0">
                <a:solidFill>
                  <a:schemeClr val="tx1">
                    <a:lumMod val="85000"/>
                    <a:lumOff val="15000"/>
                  </a:schemeClr>
                </a:solidFill>
                <a:latin typeface="Impact" panose="020B0806030902050204" pitchFamily="34" charset="0"/>
                <a:ea typeface="+mj-ea"/>
              </a:rPr>
              <a:t>需求改进与系统设计</a:t>
            </a:r>
            <a:r>
              <a:rPr lang="en-US" altLang="zh-CN" sz="2000" dirty="0" smtClean="0">
                <a:solidFill>
                  <a:schemeClr val="tx1">
                    <a:lumMod val="85000"/>
                    <a:lumOff val="15000"/>
                  </a:schemeClr>
                </a:solidFill>
                <a:latin typeface="Impact" panose="020B0806030902050204" pitchFamily="34" charset="0"/>
                <a:ea typeface="+mj-ea"/>
              </a:rPr>
              <a:t>——</a:t>
            </a:r>
            <a:r>
              <a:rPr lang="zh-CN" altLang="en-US" sz="2000" dirty="0" smtClean="0">
                <a:solidFill>
                  <a:schemeClr val="tx1">
                    <a:lumMod val="85000"/>
                    <a:lumOff val="15000"/>
                  </a:schemeClr>
                </a:solidFill>
                <a:latin typeface="Impact" panose="020B0806030902050204" pitchFamily="34" charset="0"/>
                <a:ea typeface="+mj-ea"/>
              </a:rPr>
              <a:t>功能分析</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37" name="直角三角形 36"/>
          <p:cNvSpPr/>
          <p:nvPr/>
        </p:nvSpPr>
        <p:spPr>
          <a:xfrm flipH="1">
            <a:off x="2519772"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4644008"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2" name="Picture 2" descr="https://images2018.cnblogs.com/blog/1384521/201805/1384521-20180529210651087-98150426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9308" y="726545"/>
            <a:ext cx="7953375" cy="4134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235" y="223475"/>
            <a:ext cx="639303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项目</a:t>
            </a:r>
            <a:r>
              <a:rPr lang="zh-CN" altLang="en-US" sz="2000" dirty="0" smtClean="0">
                <a:solidFill>
                  <a:schemeClr val="tx1">
                    <a:lumMod val="85000"/>
                    <a:lumOff val="15000"/>
                  </a:schemeClr>
                </a:solidFill>
                <a:latin typeface="Impact" panose="020B0806030902050204" pitchFamily="34" charset="0"/>
                <a:ea typeface="+mj-ea"/>
              </a:rPr>
              <a:t>需求改进与系统设计</a:t>
            </a:r>
            <a:r>
              <a:rPr lang="en-US" altLang="zh-CN" sz="2000" dirty="0" smtClean="0">
                <a:solidFill>
                  <a:schemeClr val="tx1">
                    <a:lumMod val="85000"/>
                    <a:lumOff val="15000"/>
                  </a:schemeClr>
                </a:solidFill>
                <a:latin typeface="Impact" panose="020B0806030902050204" pitchFamily="34" charset="0"/>
                <a:ea typeface="+mj-ea"/>
              </a:rPr>
              <a:t>——WBS</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37" name="直角三角形 36"/>
          <p:cNvSpPr/>
          <p:nvPr/>
        </p:nvSpPr>
        <p:spPr>
          <a:xfrm flipH="1">
            <a:off x="2519772"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4644008"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descr="https://images2018.cnblogs.com/blog/1384521/201805/1384521-20180529212818519-16963630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9555" y="858525"/>
            <a:ext cx="7362825" cy="4098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235" y="223475"/>
            <a:ext cx="5042885" cy="39878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项目</a:t>
            </a:r>
            <a:r>
              <a:rPr lang="zh-CN" altLang="en-US" sz="2000" dirty="0" smtClean="0">
                <a:solidFill>
                  <a:schemeClr val="tx1">
                    <a:lumMod val="85000"/>
                    <a:lumOff val="15000"/>
                  </a:schemeClr>
                </a:solidFill>
                <a:latin typeface="Impact" panose="020B0806030902050204" pitchFamily="34" charset="0"/>
                <a:ea typeface="+mj-ea"/>
              </a:rPr>
              <a:t>需求改进与系统设计</a:t>
            </a:r>
            <a:r>
              <a:rPr lang="en-US" altLang="zh-CN" sz="2000" dirty="0" smtClean="0">
                <a:solidFill>
                  <a:schemeClr val="tx1">
                    <a:lumMod val="85000"/>
                    <a:lumOff val="15000"/>
                  </a:schemeClr>
                </a:solidFill>
                <a:latin typeface="Impact" panose="020B0806030902050204" pitchFamily="34" charset="0"/>
                <a:ea typeface="+mj-ea"/>
              </a:rPr>
              <a:t>——</a:t>
            </a:r>
            <a:r>
              <a:rPr lang="zh-CN" altLang="en-US" sz="2000" dirty="0" smtClean="0">
                <a:solidFill>
                  <a:schemeClr val="tx1">
                    <a:lumMod val="85000"/>
                    <a:lumOff val="15000"/>
                  </a:schemeClr>
                </a:solidFill>
                <a:latin typeface="Impact" panose="020B0806030902050204" pitchFamily="34" charset="0"/>
                <a:ea typeface="+mj-ea"/>
              </a:rPr>
              <a:t>用例图</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37" name="直角三角形 36"/>
          <p:cNvSpPr/>
          <p:nvPr/>
        </p:nvSpPr>
        <p:spPr>
          <a:xfrm flipH="1">
            <a:off x="2519772"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4644008"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descr="https://images2018.cnblogs.com/blog/1384521/201805/1384521-20180530084757055-6315005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6605" y="861560"/>
            <a:ext cx="6863705" cy="40954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235" y="223475"/>
            <a:ext cx="3870455" cy="39878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系统</a:t>
            </a:r>
            <a:r>
              <a:rPr lang="zh-CN" altLang="en-US" sz="2000" dirty="0" smtClean="0">
                <a:solidFill>
                  <a:schemeClr val="tx1">
                    <a:lumMod val="85000"/>
                    <a:lumOff val="15000"/>
                  </a:schemeClr>
                </a:solidFill>
                <a:latin typeface="Impact" panose="020B0806030902050204" pitchFamily="34" charset="0"/>
                <a:ea typeface="+mj-ea"/>
              </a:rPr>
              <a:t>详细设计</a:t>
            </a:r>
            <a:r>
              <a:rPr lang="en-US" altLang="zh-CN" sz="2000" dirty="0" smtClean="0">
                <a:solidFill>
                  <a:schemeClr val="tx1">
                    <a:lumMod val="85000"/>
                    <a:lumOff val="15000"/>
                  </a:schemeClr>
                </a:solidFill>
                <a:latin typeface="Impact" panose="020B0806030902050204" pitchFamily="34" charset="0"/>
                <a:ea typeface="+mj-ea"/>
              </a:rPr>
              <a:t>——</a:t>
            </a:r>
            <a:r>
              <a:rPr lang="zh-CN" altLang="en-US" sz="2000" dirty="0" smtClean="0">
                <a:solidFill>
                  <a:schemeClr val="tx1">
                    <a:lumMod val="85000"/>
                    <a:lumOff val="15000"/>
                  </a:schemeClr>
                </a:solidFill>
                <a:latin typeface="Impact" panose="020B0806030902050204" pitchFamily="34" charset="0"/>
                <a:ea typeface="+mj-ea"/>
              </a:rPr>
              <a:t>用例图</a:t>
            </a:r>
            <a:endParaRPr lang="zh-CN" altLang="en-US" sz="2000" dirty="0" smtClean="0">
              <a:solidFill>
                <a:schemeClr val="tx1">
                  <a:lumMod val="85000"/>
                  <a:lumOff val="15000"/>
                </a:schemeClr>
              </a:solidFill>
              <a:latin typeface="Impact" panose="020B0806030902050204" pitchFamily="34" charset="0"/>
              <a:ea typeface="+mj-ea"/>
            </a:endParaRPr>
          </a:p>
        </p:txBody>
      </p:sp>
      <p:sp>
        <p:nvSpPr>
          <p:cNvPr id="37" name="直角三角形 36"/>
          <p:cNvSpPr/>
          <p:nvPr/>
        </p:nvSpPr>
        <p:spPr>
          <a:xfrm flipH="1">
            <a:off x="2519772"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4644008"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flipH="1">
            <a:off x="6768244" y="1023578"/>
            <a:ext cx="2016224" cy="3276364"/>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descr="https://images2018.cnblogs.com/blog/1384521/201806/1384521-20180605190757123-201251463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946677"/>
            <a:ext cx="7110790" cy="3785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dirty="0">
                <a:solidFill>
                  <a:schemeClr val="tx1">
                    <a:lumMod val="85000"/>
                    <a:lumOff val="15000"/>
                  </a:schemeClr>
                </a:solidFill>
                <a:latin typeface="Impact" panose="020B0806030902050204" pitchFamily="34" charset="0"/>
                <a:ea typeface="+mj-ea"/>
              </a:rPr>
              <a:t>特色与创新</a:t>
            </a:r>
            <a:endParaRPr lang="zh-CN" altLang="en-US" sz="2000" dirty="0">
              <a:solidFill>
                <a:schemeClr val="tx1">
                  <a:lumMod val="85000"/>
                  <a:lumOff val="15000"/>
                </a:schemeClr>
              </a:solidFill>
              <a:latin typeface="Impact" panose="020B0806030902050204" pitchFamily="34" charset="0"/>
              <a:ea typeface="+mj-ea"/>
            </a:endParaRPr>
          </a:p>
        </p:txBody>
      </p:sp>
      <p:sp>
        <p:nvSpPr>
          <p:cNvPr id="28" name="TextBox 27"/>
          <p:cNvSpPr txBox="1"/>
          <p:nvPr/>
        </p:nvSpPr>
        <p:spPr>
          <a:xfrm>
            <a:off x="1061609" y="1266605"/>
            <a:ext cx="7245805" cy="2637645"/>
          </a:xfrm>
          <a:prstGeom prst="rect">
            <a:avLst/>
          </a:prstGeom>
          <a:noFill/>
        </p:spPr>
        <p:txBody>
          <a:bodyPr wrap="square" rtlCol="0">
            <a:spAutoFit/>
          </a:bodyPr>
          <a:lstStyle/>
          <a:p>
            <a:pPr>
              <a:lnSpc>
                <a:spcPct val="130000"/>
              </a:lnSpc>
              <a:spcBef>
                <a:spcPts val="600"/>
              </a:spcBef>
            </a:pPr>
            <a:r>
              <a:rPr lang="zh-CN" altLang="en-US" dirty="0">
                <a:solidFill>
                  <a:schemeClr val="tx1">
                    <a:lumMod val="50000"/>
                    <a:lumOff val="50000"/>
                  </a:schemeClr>
                </a:solidFill>
              </a:rPr>
              <a:t>（</a:t>
            </a:r>
            <a:r>
              <a:rPr lang="en-US" altLang="zh-CN" dirty="0">
                <a:solidFill>
                  <a:schemeClr val="tx1">
                    <a:lumMod val="50000"/>
                    <a:lumOff val="50000"/>
                  </a:schemeClr>
                </a:solidFill>
              </a:rPr>
              <a:t>1</a:t>
            </a:r>
            <a:r>
              <a:rPr lang="zh-CN" altLang="en-US" dirty="0">
                <a:solidFill>
                  <a:schemeClr val="tx1">
                    <a:lumMod val="50000"/>
                    <a:lumOff val="50000"/>
                  </a:schemeClr>
                </a:solidFill>
              </a:rPr>
              <a:t>）方便快捷，移动终端的使用，使得该系统与当前</a:t>
            </a:r>
            <a:r>
              <a:rPr lang="zh-CN" altLang="en-US" dirty="0" smtClean="0">
                <a:solidFill>
                  <a:schemeClr val="tx1">
                    <a:lumMod val="50000"/>
                    <a:lumOff val="50000"/>
                  </a:schemeClr>
                </a:solidFill>
              </a:rPr>
              <a:t>信息化</a:t>
            </a:r>
            <a:endParaRPr lang="en-US" altLang="zh-CN" dirty="0" smtClean="0">
              <a:solidFill>
                <a:schemeClr val="tx1">
                  <a:lumMod val="50000"/>
                  <a:lumOff val="50000"/>
                </a:schemeClr>
              </a:solidFill>
            </a:endParaRPr>
          </a:p>
          <a:p>
            <a:pPr>
              <a:lnSpc>
                <a:spcPct val="130000"/>
              </a:lnSpc>
              <a:spcBef>
                <a:spcPts val="600"/>
              </a:spcBef>
            </a:pPr>
            <a:r>
              <a:rPr lang="en-US" altLang="zh-CN" dirty="0">
                <a:solidFill>
                  <a:schemeClr val="tx1">
                    <a:lumMod val="50000"/>
                    <a:lumOff val="50000"/>
                  </a:schemeClr>
                </a:solidFill>
              </a:rPr>
              <a:t> </a:t>
            </a:r>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时代</a:t>
            </a:r>
            <a:r>
              <a:rPr lang="zh-CN" altLang="en-US" dirty="0">
                <a:solidFill>
                  <a:schemeClr val="tx1">
                    <a:lumMod val="50000"/>
                    <a:lumOff val="50000"/>
                  </a:schemeClr>
                </a:solidFill>
              </a:rPr>
              <a:t>完美结合。</a:t>
            </a:r>
            <a:endParaRPr lang="zh-CN" altLang="en-US" dirty="0">
              <a:solidFill>
                <a:schemeClr val="tx1">
                  <a:lumMod val="50000"/>
                  <a:lumOff val="50000"/>
                </a:schemeClr>
              </a:solidFill>
            </a:endParaRPr>
          </a:p>
          <a:p>
            <a:pPr>
              <a:lnSpc>
                <a:spcPct val="130000"/>
              </a:lnSpc>
              <a:spcBef>
                <a:spcPts val="600"/>
              </a:spcBef>
            </a:pPr>
            <a:r>
              <a:rPr lang="zh-CN" altLang="en-US" dirty="0" smtClean="0">
                <a:solidFill>
                  <a:schemeClr val="tx1">
                    <a:lumMod val="50000"/>
                    <a:lumOff val="50000"/>
                  </a:schemeClr>
                </a:solidFill>
              </a:rPr>
              <a:t>（</a:t>
            </a:r>
            <a:r>
              <a:rPr lang="en-US" altLang="zh-CN" dirty="0">
                <a:solidFill>
                  <a:schemeClr val="tx1">
                    <a:lumMod val="50000"/>
                    <a:lumOff val="50000"/>
                  </a:schemeClr>
                </a:solidFill>
              </a:rPr>
              <a:t>2</a:t>
            </a:r>
            <a:r>
              <a:rPr lang="zh-CN" altLang="en-US" dirty="0">
                <a:solidFill>
                  <a:schemeClr val="tx1">
                    <a:lumMod val="50000"/>
                    <a:lumOff val="50000"/>
                  </a:schemeClr>
                </a:solidFill>
              </a:rPr>
              <a:t>）为广大大学生节省时间，有利于提高他们的综合实力</a:t>
            </a:r>
            <a:endParaRPr lang="zh-CN" altLang="en-US" dirty="0">
              <a:solidFill>
                <a:schemeClr val="tx1">
                  <a:lumMod val="50000"/>
                  <a:lumOff val="50000"/>
                </a:schemeClr>
              </a:solidFill>
            </a:endParaRPr>
          </a:p>
          <a:p>
            <a:pPr>
              <a:lnSpc>
                <a:spcPct val="130000"/>
              </a:lnSpc>
              <a:spcBef>
                <a:spcPts val="600"/>
              </a:spcBef>
            </a:pPr>
            <a:r>
              <a:rPr lang="zh-CN" altLang="en-US" dirty="0" smtClean="0">
                <a:solidFill>
                  <a:schemeClr val="tx1">
                    <a:lumMod val="50000"/>
                    <a:lumOff val="50000"/>
                  </a:schemeClr>
                </a:solidFill>
              </a:rPr>
              <a:t>（</a:t>
            </a:r>
            <a:r>
              <a:rPr lang="en-US" altLang="zh-CN" dirty="0">
                <a:solidFill>
                  <a:schemeClr val="tx1">
                    <a:lumMod val="50000"/>
                    <a:lumOff val="50000"/>
                  </a:schemeClr>
                </a:solidFill>
              </a:rPr>
              <a:t>3</a:t>
            </a:r>
            <a:r>
              <a:rPr lang="zh-CN" altLang="en-US" dirty="0">
                <a:solidFill>
                  <a:schemeClr val="tx1">
                    <a:lumMod val="50000"/>
                    <a:lumOff val="50000"/>
                  </a:schemeClr>
                </a:solidFill>
              </a:rPr>
              <a:t>）可最大化的为用户提供最新最全的考试信息</a:t>
            </a:r>
            <a:endParaRPr lang="zh-CN" altLang="en-US" dirty="0">
              <a:solidFill>
                <a:schemeClr val="tx1">
                  <a:lumMod val="50000"/>
                  <a:lumOff val="50000"/>
                </a:schemeClr>
              </a:solidFill>
            </a:endParaRPr>
          </a:p>
          <a:p>
            <a:pPr>
              <a:lnSpc>
                <a:spcPct val="130000"/>
              </a:lnSpc>
              <a:spcBef>
                <a:spcPts val="600"/>
              </a:spcBef>
            </a:pPr>
            <a:r>
              <a:rPr lang="zh-CN" altLang="en-US" dirty="0" smtClean="0">
                <a:solidFill>
                  <a:schemeClr val="tx1">
                    <a:lumMod val="50000"/>
                    <a:lumOff val="50000"/>
                  </a:schemeClr>
                </a:solidFill>
              </a:rPr>
              <a:t>（</a:t>
            </a:r>
            <a:r>
              <a:rPr lang="en-US" altLang="zh-CN" dirty="0">
                <a:solidFill>
                  <a:schemeClr val="tx1">
                    <a:lumMod val="50000"/>
                    <a:lumOff val="50000"/>
                  </a:schemeClr>
                </a:solidFill>
              </a:rPr>
              <a:t>4</a:t>
            </a:r>
            <a:r>
              <a:rPr lang="zh-CN" altLang="en-US" dirty="0">
                <a:solidFill>
                  <a:schemeClr val="tx1">
                    <a:lumMod val="50000"/>
                    <a:lumOff val="50000"/>
                  </a:schemeClr>
                </a:solidFill>
              </a:rPr>
              <a:t>）利用各个模块的小组讨论，可全面解决所遇到的问题</a:t>
            </a:r>
            <a:endParaRPr lang="zh-CN" altLang="en-US" dirty="0">
              <a:solidFill>
                <a:schemeClr val="tx1">
                  <a:lumMod val="50000"/>
                  <a:lumOff val="50000"/>
                </a:schemeClr>
              </a:solidFill>
            </a:endParaRPr>
          </a:p>
          <a:p>
            <a:pPr>
              <a:lnSpc>
                <a:spcPct val="130000"/>
              </a:lnSpc>
              <a:spcBef>
                <a:spcPts val="600"/>
              </a:spcBef>
            </a:pPr>
            <a:endParaRPr lang="zh-CN" altLang="en-US" dirty="0">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7BA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Words>
  <Application>WPS 演示</Application>
  <PresentationFormat>全屏显示(16:9)</PresentationFormat>
  <Paragraphs>47</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Impact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风林下的我们</cp:lastModifiedBy>
  <cp:revision>591</cp:revision>
  <dcterms:created xsi:type="dcterms:W3CDTF">2018-06-27T07:10:00Z</dcterms:created>
  <dcterms:modified xsi:type="dcterms:W3CDTF">2018-06-29T02:24:04Z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