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14"/>
  </p:notesMasterIdLst>
  <p:handoutMasterIdLst>
    <p:handoutMasterId r:id="rId15"/>
  </p:handoutMasterIdLst>
  <p:sldIdLst>
    <p:sldId id="1387" r:id="rId2"/>
    <p:sldId id="1388" r:id="rId3"/>
    <p:sldId id="1389" r:id="rId4"/>
    <p:sldId id="1390" r:id="rId5"/>
    <p:sldId id="1391" r:id="rId6"/>
    <p:sldId id="1392" r:id="rId7"/>
    <p:sldId id="1393" r:id="rId8"/>
    <p:sldId id="1394" r:id="rId9"/>
    <p:sldId id="1395" r:id="rId10"/>
    <p:sldId id="1381" r:id="rId11"/>
    <p:sldId id="1385" r:id="rId12"/>
    <p:sldId id="1383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6" autoAdjust="0"/>
    <p:restoredTop sz="71763" autoAdjust="0"/>
  </p:normalViewPr>
  <p:slideViewPr>
    <p:cSldViewPr>
      <p:cViewPr varScale="1">
        <p:scale>
          <a:sx n="80" d="100"/>
          <a:sy n="80" d="100"/>
        </p:scale>
        <p:origin x="162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15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以上是青果总体架构图！优化点之一，服务器前后端集群分离！原本服务器端是一个集群，所有设备，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的请求落在同一个集群，而事实上，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端的请求量不大，但面向用户可见，直接影响体验，而设备端的请求量巨大，且设备请求业务逻辑比较复杂，需要和多端交互，比如</a:t>
            </a:r>
            <a:r>
              <a:rPr lang="en-US" altLang="zh-CN" dirty="0" smtClean="0"/>
              <a:t>NTS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NOS</a:t>
            </a:r>
            <a:r>
              <a:rPr lang="zh-CN" altLang="en-US" dirty="0" smtClean="0"/>
              <a:t>，这些请求，交互基本以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方式，就算设备没有任何业务逻辑触发的情况下，也会每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秒向服务器发送心跳，所以来自设备端的请求量巨大，并发量上来的时候，会明显拖慢整体响应能力，并影响用户体验。后来的优化方案是利用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proxy</a:t>
            </a:r>
            <a:r>
              <a:rPr lang="zh-CN" altLang="en-US" dirty="0" smtClean="0"/>
              <a:t>将设备端的业务单独分开部署集群，其他业务分开一个集群，保证后端业务不影响前端业务！同时也可针对集群合理扩容！设备端请求量巨大的几张表的查询全面接入缓存，减轻</a:t>
            </a:r>
            <a:r>
              <a:rPr lang="en-US" altLang="zh-CN" dirty="0" smtClean="0"/>
              <a:t>DB</a:t>
            </a:r>
            <a:r>
              <a:rPr lang="zh-CN" altLang="en-US" dirty="0" smtClean="0"/>
              <a:t>压力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02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以上是青果总体架构图！优化点之一，服务器前后端集群分离！原本服务器端是一个集群，所有设备，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的请求落在同一个集群，而事实上，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端的请求量不大，但面向用户可见，直接影响体验，而设备端的请求量巨大，且设备请求业务逻辑比较复杂，需要和多端交互，比如</a:t>
            </a:r>
            <a:r>
              <a:rPr lang="en-US" altLang="zh-CN" dirty="0" smtClean="0"/>
              <a:t>NTS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NOS</a:t>
            </a:r>
            <a:r>
              <a:rPr lang="zh-CN" altLang="en-US" dirty="0" smtClean="0"/>
              <a:t>，这些请求，交互基本以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方式，就算设备没有任何业务逻辑触发的情况下，也会每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秒向服务器发送心跳，所以来自设备端的请求量巨大，并发量上来的时候，会明显拖慢整体响应能力，并影响用户体验。后来的优化方案是利用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proxy</a:t>
            </a:r>
            <a:r>
              <a:rPr lang="zh-CN" altLang="en-US" dirty="0" smtClean="0"/>
              <a:t>将设备端的业务单独分开部署集群，其他业务分开一个集群，保证后端业务不影响前端业务！同时也可针对集群合理扩容！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举例，报警</a:t>
            </a:r>
            <a:r>
              <a:rPr kumimoji="1" lang="en-US" altLang="zh-CN" dirty="0" smtClean="0"/>
              <a:t>gif</a:t>
            </a:r>
            <a:r>
              <a:rPr kumimoji="1" lang="zh-CN" altLang="en-US" dirty="0" smtClean="0"/>
              <a:t>是青果一个重要功能，青果检测到动态，截图并上传服务器，服务器调用第三方模块合成</a:t>
            </a:r>
            <a:r>
              <a:rPr kumimoji="1" lang="en-US" altLang="zh-CN" dirty="0" smtClean="0"/>
              <a:t>gif</a:t>
            </a:r>
            <a:r>
              <a:rPr kumimoji="1" lang="zh-CN" altLang="en-US" dirty="0" smtClean="0"/>
              <a:t>，并发公众号消息推送告知用户！瓶颈点在合成上，非常耗时！矛盾点在用户体验和服务器性能上。产品方要求，推送公众号消息给用户的时候，必须动图立即可观看！如果要满足产品需求，则业务线程需等待第三方合成结束，再推送用户消息！告警的核心需求应该是第一时间推送消息告知，至于图后期等待可见，会有少许体验不佳，但不影响告警初衷，也有用户不会立马查看报警！解决方案，首先说服产品，牺牲少许体验，完全异步完成此逻辑（后来被采纳）。备选方案，按照产品需求，独立此功能的线程池，不和其他模块共用，以保证此功能线程池占满的情况下，不影响其他业务，合理限制此功能模块线程池的大小，因为压测发现，第三方服务也是瓶颈的，我们任务送的再多，如果第三方处理不及，线程池再大也无济于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01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云录像存储是青果和竞品一个重要的差异化服务！因为云录像动祯检测和最长三分钟切片逻辑，会有大量云录像片段产生，对应就会有大量数据库记录生成！业务大，时间久以后，数据表就非常庞大。应对方案，缓存接入的基础上，合理利用业务逻辑，利用数据库分区</a:t>
            </a:r>
            <a:r>
              <a:rPr lang="en-US" altLang="zh-CN" dirty="0" smtClean="0"/>
              <a:t>Partition </a:t>
            </a:r>
            <a:r>
              <a:rPr lang="zh-CN" altLang="en-US" dirty="0" smtClean="0"/>
              <a:t>技术对表进行按照时间分区。产品云录像免费是七天存储免费，原则上不会为用户保存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以上录像数据，或者保留，但不提供访问，维护。用户的查询操作也必须带时间条件。针对这个业务特性，对数据按照时间分区，查询条件带时间就可以利用分区，避免全表扫描。再加上缓存，历史数据迁移等手段，解决云录像查询瓶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3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Font typeface="+mj-lt"/>
              <a:buNone/>
            </a:pPr>
            <a:r>
              <a:rPr lang="en-US" altLang="zh-CN" dirty="0" smtClean="0"/>
              <a:t>NTS3.0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基于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rabbitmq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实现调度的。基于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 SDK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的接入服务，可以降低应用接入复杂度，运维上省去了对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节点的维护，使用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rabbitmq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实现调度，可以将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NTS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各组件之间有效解耦，提升整个系统的稳定性。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pPr marL="0" lvl="0" indent="0" algn="l">
              <a:buFont typeface="+mj-lt"/>
              <a:buNone/>
            </a:pPr>
            <a:r>
              <a:rPr lang="zh-CN" altLang="zh-CN" sz="1200" dirty="0" smtClean="0"/>
              <a:t>应用通过</a:t>
            </a:r>
            <a:r>
              <a:rPr lang="en-US" altLang="zh-CN" sz="1200" dirty="0" smtClean="0"/>
              <a:t>SDK</a:t>
            </a:r>
            <a:r>
              <a:rPr lang="zh-CN" altLang="zh-CN" sz="1200" dirty="0" smtClean="0"/>
              <a:t>的</a:t>
            </a:r>
            <a:r>
              <a:rPr lang="en-US" altLang="zh-CN" sz="1200" dirty="0" err="1" smtClean="0"/>
              <a:t>sendJob</a:t>
            </a:r>
            <a:r>
              <a:rPr lang="zh-CN" altLang="zh-CN" sz="1200" dirty="0" smtClean="0"/>
              <a:t>方法发起视频处理任务 </a:t>
            </a:r>
            <a:r>
              <a:rPr lang="en-US" altLang="zh-CN" sz="1200" dirty="0" smtClean="0"/>
              <a:t>Job</a:t>
            </a:r>
            <a:r>
              <a:rPr lang="zh-CN" altLang="zh-CN" sz="1200" dirty="0" smtClean="0"/>
              <a:t>消息进入全局的</a:t>
            </a:r>
            <a:r>
              <a:rPr lang="en-US" altLang="zh-CN" sz="1200" dirty="0" err="1" smtClean="0"/>
              <a:t>JobQueue</a:t>
            </a:r>
            <a:r>
              <a:rPr lang="en-US" altLang="zh-CN" sz="1200" dirty="0" smtClean="0"/>
              <a:t> </a:t>
            </a:r>
            <a:r>
              <a:rPr lang="zh-CN" altLang="zh-CN" sz="1200" dirty="0" smtClean="0"/>
              <a:t>中，均衡地分发给不同</a:t>
            </a:r>
            <a:r>
              <a:rPr lang="en-US" altLang="zh-CN" sz="1200" dirty="0" smtClean="0"/>
              <a:t>worker</a:t>
            </a:r>
            <a:r>
              <a:rPr lang="zh-CN" altLang="zh-CN" sz="1200" dirty="0" smtClean="0"/>
              <a:t>处理</a:t>
            </a:r>
          </a:p>
          <a:p>
            <a:pPr marL="0" lvl="0" indent="0" algn="l">
              <a:buFont typeface="+mj-lt"/>
              <a:buNone/>
            </a:pPr>
            <a:r>
              <a:rPr lang="en-US" altLang="zh-CN" sz="1200" dirty="0" smtClean="0"/>
              <a:t>worker</a:t>
            </a:r>
            <a:r>
              <a:rPr lang="zh-CN" altLang="zh-CN" sz="1200" dirty="0" smtClean="0"/>
              <a:t>对</a:t>
            </a:r>
            <a:r>
              <a:rPr lang="en-US" altLang="zh-CN" sz="1200" dirty="0" smtClean="0"/>
              <a:t>Job</a:t>
            </a:r>
            <a:r>
              <a:rPr lang="zh-CN" altLang="zh-CN" sz="1200" dirty="0" smtClean="0"/>
              <a:t>消息进行基本的验证，开始执行任务前通知</a:t>
            </a:r>
            <a:r>
              <a:rPr lang="en-US" altLang="zh-CN" sz="1200" dirty="0" smtClean="0"/>
              <a:t>SDK</a:t>
            </a:r>
            <a:r>
              <a:rPr lang="zh-CN" altLang="zh-CN" sz="1200" dirty="0" smtClean="0"/>
              <a:t>调度完成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worker</a:t>
            </a:r>
            <a:r>
              <a:rPr lang="zh-CN" altLang="zh-CN" sz="1200" dirty="0" smtClean="0"/>
              <a:t>执行任务中的事件丢入</a:t>
            </a:r>
            <a:r>
              <a:rPr lang="en-US" altLang="zh-CN" sz="1200" dirty="0" smtClean="0"/>
              <a:t>MQ</a:t>
            </a:r>
            <a:r>
              <a:rPr lang="zh-CN" altLang="zh-CN" sz="1200" dirty="0" smtClean="0"/>
              <a:t>的事件队列中，并且被</a:t>
            </a:r>
            <a:r>
              <a:rPr lang="en-US" altLang="zh-CN" sz="1200" dirty="0" smtClean="0"/>
              <a:t>SDK</a:t>
            </a:r>
            <a:r>
              <a:rPr lang="zh-CN" altLang="zh-CN" sz="1200" dirty="0" smtClean="0"/>
              <a:t>做回调消费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26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目前服务器集群和设备端交互，均通过杭研统一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平台。交互方式，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或轻应用（用户端）发送命令给服务器集群，服务器集群发送指令给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平台，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平台和设备端保持长连接，单向推送消息。如果要进行消息确认的话，设备端在收到消息，执行任务后，用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请求的方式再告知服务器集群。缺陷在于，实际的交互需求其实发生在用户端，服务器和设备端三端。其实最终目的是为了实现用户和设备端（两端）的信息交流。但目前必须经过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平台，无端多出一端！多出一端就多出很多运维，问题定位的麻烦。产品服务稳定性也依赖于第三方。多了一端，也会导致业务链路变长，状态不一致。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和设备为单向交互，非实时。急需一个自身可维护的长连接服务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28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特性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大量基于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的异步通知机制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精心设计的</a:t>
            </a:r>
            <a:r>
              <a:rPr lang="en-US" altLang="zh-CN" dirty="0" smtClean="0"/>
              <a:t>Reactor</a:t>
            </a:r>
            <a:r>
              <a:rPr lang="zh-CN" altLang="en-US" dirty="0" smtClean="0"/>
              <a:t>线程模型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零拷贝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  4.1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Netty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的接收和发送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ByteBuffer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DIRECT BUFFERS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，使用堆外直接内存进行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读写，不需要进行字节缓冲区的二次拷贝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4.2 </a:t>
            </a:r>
            <a:r>
              <a:rPr lang="zh-CN" altLang="en-US" baseline="0" dirty="0" smtClean="0"/>
              <a:t>内存池的使用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5.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无锁化的串行设计理念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Netty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采用了串行无锁化设计，在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线程内部进行串行操作，避免多线程竞争导致的性能下降。表面上看，串行化设计似乎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利用率不高，并发程度不够。但是，通过调整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NIO 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线程池的线程参数，可以同时启动多个串行化的线程并行运行，这种局部无锁化的串行线程设计相比一个队列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多个工作线程模型性能更优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06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0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pPr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pPr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22744"/>
              </p:ext>
            </p:extLst>
          </p:nvPr>
        </p:nvGraphicFramePr>
        <p:xfrm>
          <a:off x="551384" y="1700808"/>
          <a:ext cx="11351858" cy="3368496"/>
        </p:xfrm>
        <a:graphic>
          <a:graphicData uri="http://schemas.openxmlformats.org/drawingml/2006/table">
            <a:tbl>
              <a:tblPr/>
              <a:tblGrid>
                <a:gridCol w="2116682"/>
                <a:gridCol w="2784050"/>
                <a:gridCol w="6451126"/>
              </a:tblGrid>
              <a:tr h="70210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项目经验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39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担任工作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工作业绩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91818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青果服务器优化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包括架构优化，内部系统编码优化，数据库优化，缓存优化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通过优化，使青果整体服务平稳应对逐步扩大的业务量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1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青果长连接服务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服务器端设计，开发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目标替换接入的杭研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push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平台，优化设备交互缺陷。满足更多业务场景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1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NTS3.0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录制系统的迁移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迁移，部署，定制化开发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录制一直是青果业务的瓶颈，通过理解并迁移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NT3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，青果的录制业务有很大改善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02368"/>
              </p:ext>
            </p:extLst>
          </p:nvPr>
        </p:nvGraphicFramePr>
        <p:xfrm>
          <a:off x="551384" y="1757262"/>
          <a:ext cx="11017224" cy="2663314"/>
        </p:xfrm>
        <a:graphic>
          <a:graphicData uri="http://schemas.openxmlformats.org/drawingml/2006/table">
            <a:tbl>
              <a:tblPr/>
              <a:tblGrid>
                <a:gridCol w="2721812"/>
                <a:gridCol w="8295412"/>
              </a:tblGrid>
              <a:tr h="68732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专业贡献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29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分享内容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影响力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89884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青果官网用户密码传输加解密方案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此方案为传统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加密传输方案，组内分享后作为项目标准在各端应用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RabbitMQ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组内分享，帮助组内人初步认识消息中间件，并理解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NTS3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工作模型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73145"/>
              </p:ext>
            </p:extLst>
          </p:nvPr>
        </p:nvGraphicFramePr>
        <p:xfrm>
          <a:off x="379674" y="1052736"/>
          <a:ext cx="11404959" cy="4544088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9"/>
              </a:tblGrid>
              <a:tr h="854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3465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学习能力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包括</a:t>
                      </a:r>
                      <a:r>
                        <a:rPr lang="en-US" altLang="zh-CN" sz="2000" kern="1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nginx</a:t>
                      </a:r>
                      <a:r>
                        <a:rPr lang="zh-CN" altLang="en-US" sz="20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</a:t>
                      </a:r>
                      <a:r>
                        <a:rPr lang="en-US" altLang="zh-CN" sz="2000" kern="1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redis,db</a:t>
                      </a: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,</a:t>
                      </a:r>
                      <a:r>
                        <a:rPr lang="zh-CN" altLang="en-US" sz="20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本地环境基本自己搭建，还会分享心得，帮助他人搭建。对一些用到的技术，如</a:t>
                      </a:r>
                      <a:r>
                        <a:rPr lang="en-US" altLang="zh-CN" sz="2000" kern="1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netty</a:t>
                      </a:r>
                      <a:r>
                        <a:rPr lang="zh-CN" altLang="en-US" sz="20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</a:t>
                      </a: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MQ</a:t>
                      </a:r>
                      <a:r>
                        <a:rPr lang="zh-CN" altLang="en-US" sz="20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！会深入学习了解其原理</a:t>
                      </a: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01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沟通能力</a:t>
                      </a:r>
                      <a:endParaRPr lang="en-US" altLang="zh-CN" sz="20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b="1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青果业务特殊，设计硬件和第三方团队开发，需要沟通的人比较多，从设计上需要和产品方沟通，包括策划，交互，了解其意图，了解其需求变更的必要性等！系统实现上需要和前端沟通，比如实现方式如何相互协调，迁就，达到整体实现最优和最简单有效！因为产品本身依赖较多第三方，还需要和第三方同事或者部门沟通，这些沟通和协调工作也基本都在服务器端！能积极聆听他们意见，也保持和各方的沟通热情，以项目顺利实施为宗旨，项目实施至今，基本上保证了沟通顺畅，使项目有序进行</a:t>
                      </a:r>
                      <a:endParaRPr lang="en-US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724"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个人发展计划或工作建议意见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个人发展计划</a:t>
            </a:r>
            <a:r>
              <a:rPr lang="en-US" altLang="zh-CN" sz="2000" dirty="0" smtClean="0">
                <a:latin typeface="+mn-ea"/>
              </a:rPr>
              <a:t>:</a:t>
            </a:r>
            <a:endParaRPr lang="en-US" altLang="zh-CN" sz="2000" b="0" dirty="0">
              <a:latin typeface="+mn-ea"/>
            </a:endParaRPr>
          </a:p>
          <a:p>
            <a:pPr marL="0" indent="0" algn="just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保持高质量的服务端代码，持续优化服务端性能，继续学习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软件开发，不断提高开发技能，做一个能够独挡一面的服务端开发，也希望能够在专业职级上得到认可，向资深服务端工程师发展</a:t>
            </a:r>
            <a:endParaRPr lang="en-US" altLang="zh-CN" sz="2000" b="0" kern="1200" dirty="0" smtClean="0">
              <a:latin typeface="+mn-ea"/>
            </a:endParaRPr>
          </a:p>
          <a:p>
            <a:pPr marL="0" indent="0" algn="just" eaLnBrk="1" hangingPunct="1">
              <a:spcAft>
                <a:spcPts val="0"/>
              </a:spcAft>
              <a:buNone/>
            </a:pPr>
            <a:endParaRPr lang="en-US" altLang="zh-CN" sz="2000" dirty="0">
              <a:latin typeface="+mn-ea"/>
            </a:endParaRPr>
          </a:p>
          <a:p>
            <a:pPr marL="0" indent="0" algn="just" eaLnBrk="1" hangingPunct="1">
              <a:spcAft>
                <a:spcPts val="0"/>
              </a:spcAft>
              <a:buNone/>
            </a:pPr>
            <a:endParaRPr lang="en-US" altLang="zh-CN" sz="2000" b="0" kern="1200" dirty="0">
              <a:latin typeface="+mn-ea"/>
            </a:endParaRPr>
          </a:p>
          <a:p>
            <a:pPr marL="0" indent="0" algn="just" eaLnBrk="1" hangingPunct="1">
              <a:spcAft>
                <a:spcPts val="0"/>
              </a:spcAft>
              <a:buNone/>
            </a:pP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工作建议意见</a:t>
            </a:r>
            <a:r>
              <a:rPr lang="en-US" altLang="zh-CN" sz="2000" dirty="0" smtClean="0">
                <a:latin typeface="+mn-ea"/>
              </a:rPr>
              <a:t>:</a:t>
            </a:r>
            <a:br>
              <a:rPr lang="en-US" altLang="zh-CN" sz="2000" dirty="0" smtClean="0">
                <a:latin typeface="+mn-ea"/>
              </a:rPr>
            </a:b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希望可以参加更多的公司内部分享，完成工作之于，也能有更多的时间从各种方面，渠道学习提升自己的能力。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</a:t>
            </a:r>
            <a:r>
              <a:rPr lang="zh-CN" altLang="en-US" dirty="0" smtClean="0"/>
              <a:t>服务器优化：架构优化，缓存优化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01" y="1090613"/>
            <a:ext cx="7894199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71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</a:t>
            </a:r>
            <a:r>
              <a:rPr lang="zh-CN" altLang="en-US" dirty="0" smtClean="0"/>
              <a:t>服务器优化：业务模块集群架构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24" y="1090613"/>
            <a:ext cx="7287552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2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3.2.2</a:t>
            </a:r>
            <a:r>
              <a:rPr lang="zh-CN" altLang="en-US" dirty="0" smtClean="0"/>
              <a:t>服务器优化之内部优化：逻辑优化，</a:t>
            </a:r>
            <a:r>
              <a:rPr lang="zh-CN" altLang="en-US" dirty="0"/>
              <a:t>线程池优化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200150"/>
            <a:ext cx="80581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 smtClean="0"/>
              <a:t>服务器优化之数据库优化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4124" y="1090613"/>
            <a:ext cx="7923752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   NTS3</a:t>
            </a:r>
            <a:r>
              <a:rPr lang="zh-CN" altLang="en-US" dirty="0" smtClean="0"/>
              <a:t>迁移，接入和维护，理解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7419" y="1090613"/>
            <a:ext cx="7117163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 </a:t>
            </a:r>
            <a:r>
              <a:rPr lang="zh-CN" altLang="en-US" dirty="0" smtClean="0"/>
              <a:t>青果长连接服务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7419" y="1090613"/>
            <a:ext cx="7117163" cy="508635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01" y="1090613"/>
            <a:ext cx="7894199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80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3.3 .2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实现长连接服务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052736"/>
            <a:ext cx="1015312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31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3.3 .3 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r>
              <a:rPr lang="en-US" altLang="zh-CN" dirty="0"/>
              <a:t>h5</a:t>
            </a:r>
            <a:r>
              <a:rPr lang="zh-CN" altLang="en-US" dirty="0" smtClean="0"/>
              <a:t>标准，各端均有大量类库支持，简化开发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跨平台，主流</a:t>
            </a:r>
            <a:r>
              <a:rPr lang="zh-CN" altLang="en-US" dirty="0"/>
              <a:t>浏览器和主流移动操作系统支持，客户端接入</a:t>
            </a:r>
            <a:r>
              <a:rPr lang="zh-CN" altLang="en-US" dirty="0" smtClean="0"/>
              <a:t>方便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支持，负载均衡很容易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相比较而已，可能定制化的私有协议可以更灵活并获得更好的性能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7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63687</TotalTime>
  <Words>2601</Words>
  <Application>Microsoft Office PowerPoint</Application>
  <PresentationFormat>宽屏</PresentationFormat>
  <Paragraphs>91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3 项目经验</vt:lpstr>
      <vt:lpstr>3.1.1服务器优化：架构优化，缓存优化</vt:lpstr>
      <vt:lpstr>3.1.2服务器优化：业务模块集群架构</vt:lpstr>
      <vt:lpstr>3.2.2服务器优化之内部优化：逻辑优化，线程池优化等</vt:lpstr>
      <vt:lpstr>3.1.3服务器优化之数据库优化</vt:lpstr>
      <vt:lpstr>3.2.1    NTS3迁移，接入和维护，理解</vt:lpstr>
      <vt:lpstr>3.3.1  青果长连接服务</vt:lpstr>
      <vt:lpstr>3.3 .2 基于netty和websocket实现长连接服务</vt:lpstr>
      <vt:lpstr>3.3 .3  websocket 协议</vt:lpstr>
      <vt:lpstr>5 专业贡献</vt:lpstr>
      <vt:lpstr>6 职业素养</vt:lpstr>
      <vt:lpstr>7 个人发展计划或工作建议意见</vt:lpstr>
    </vt:vector>
  </TitlesOfParts>
  <Company>IBM CUSTOMER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尹竞成</cp:lastModifiedBy>
  <cp:revision>3602</cp:revision>
  <dcterms:created xsi:type="dcterms:W3CDTF">2004-09-17T02:46:16Z</dcterms:created>
  <dcterms:modified xsi:type="dcterms:W3CDTF">2018-02-02T08:06:49Z</dcterms:modified>
</cp:coreProperties>
</file>