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2"/>
  </p:notesMasterIdLst>
  <p:sldIdLst>
    <p:sldId id="256" r:id="rId2"/>
    <p:sldId id="258" r:id="rId3"/>
    <p:sldId id="259" r:id="rId4"/>
    <p:sldId id="262" r:id="rId5"/>
    <p:sldId id="261" r:id="rId6"/>
    <p:sldId id="278" r:id="rId7"/>
    <p:sldId id="263" r:id="rId8"/>
    <p:sldId id="265" r:id="rId9"/>
    <p:sldId id="271" r:id="rId10"/>
    <p:sldId id="268" r:id="rId11"/>
    <p:sldId id="266" r:id="rId12"/>
    <p:sldId id="267" r:id="rId13"/>
    <p:sldId id="269" r:id="rId14"/>
    <p:sldId id="272" r:id="rId15"/>
    <p:sldId id="270" r:id="rId16"/>
    <p:sldId id="273" r:id="rId17"/>
    <p:sldId id="274" r:id="rId18"/>
    <p:sldId id="277"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68393-88AE-48D7-BE1B-EF1A7C976321}" type="datetimeFigureOut">
              <a:rPr lang="en-IN" smtClean="0"/>
              <a:t>06-09-2021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C8D06-0F6B-40F3-9BC1-347E075B5F45}" type="slidenum">
              <a:rPr lang="en-IN" smtClean="0"/>
              <a:t>‹#›</a:t>
            </a:fld>
            <a:endParaRPr lang="en-IN"/>
          </a:p>
        </p:txBody>
      </p:sp>
    </p:spTree>
    <p:extLst>
      <p:ext uri="{BB962C8B-B14F-4D97-AF65-F5344CB8AC3E}">
        <p14:creationId xmlns:p14="http://schemas.microsoft.com/office/powerpoint/2010/main" val="323074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75A877A-5C4D-4917-9F0A-E4711547FAD9}" type="datetimeFigureOut">
              <a:rPr lang="en-IN" smtClean="0"/>
              <a:t>06-09-2021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A032550-BC4E-4B5C-A797-EF7DF1FFFEE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7380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A877A-5C4D-4917-9F0A-E4711547FAD9}"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105022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A877A-5C4D-4917-9F0A-E4711547FAD9}"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389423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A877A-5C4D-4917-9F0A-E4711547FAD9}"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251048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5A877A-5C4D-4917-9F0A-E4711547FAD9}" type="datetimeFigureOut">
              <a:rPr lang="en-IN" smtClean="0"/>
              <a:t>06-09-2021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032550-BC4E-4B5C-A797-EF7DF1FFFEEA}"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508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5A877A-5C4D-4917-9F0A-E4711547FAD9}" type="datetimeFigureOut">
              <a:rPr lang="en-IN" smtClean="0"/>
              <a:t>06-09-2021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16970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5A877A-5C4D-4917-9F0A-E4711547FAD9}" type="datetimeFigureOut">
              <a:rPr lang="en-IN" smtClean="0"/>
              <a:t>06-09-2021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128200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5A877A-5C4D-4917-9F0A-E4711547FAD9}" type="datetimeFigureOut">
              <a:rPr lang="en-IN" smtClean="0"/>
              <a:t>06-09-2021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77538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A877A-5C4D-4917-9F0A-E4711547FAD9}" type="datetimeFigureOut">
              <a:rPr lang="en-IN" smtClean="0"/>
              <a:t>06-09-2021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391658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5A877A-5C4D-4917-9F0A-E4711547FAD9}" type="datetimeFigureOut">
              <a:rPr lang="en-IN" smtClean="0"/>
              <a:t>06-09-2021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406591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5A877A-5C4D-4917-9F0A-E4711547FAD9}" type="datetimeFigureOut">
              <a:rPr lang="en-IN" smtClean="0"/>
              <a:t>06-09-2021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032550-BC4E-4B5C-A797-EF7DF1FFFEEA}" type="slidenum">
              <a:rPr lang="en-IN" smtClean="0"/>
              <a:t>‹#›</a:t>
            </a:fld>
            <a:endParaRPr lang="en-IN"/>
          </a:p>
        </p:txBody>
      </p:sp>
    </p:spTree>
    <p:extLst>
      <p:ext uri="{BB962C8B-B14F-4D97-AF65-F5344CB8AC3E}">
        <p14:creationId xmlns:p14="http://schemas.microsoft.com/office/powerpoint/2010/main" val="222285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75A877A-5C4D-4917-9F0A-E4711547FAD9}" type="datetimeFigureOut">
              <a:rPr lang="en-IN" smtClean="0"/>
              <a:t>06-09-2021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A032550-BC4E-4B5C-A797-EF7DF1FFFEEA}" type="slidenum">
              <a:rPr lang="en-IN" smtClean="0"/>
              <a:t>‹#›</a:t>
            </a:fld>
            <a:endParaRPr lang="en-IN"/>
          </a:p>
        </p:txBody>
      </p:sp>
    </p:spTree>
    <p:extLst>
      <p:ext uri="{BB962C8B-B14F-4D97-AF65-F5344CB8AC3E}">
        <p14:creationId xmlns:p14="http://schemas.microsoft.com/office/powerpoint/2010/main" val="307050920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FA18-AB5D-4D3C-BC3B-1E439F3F92DA}"/>
              </a:ext>
            </a:extLst>
          </p:cNvPr>
          <p:cNvSpPr>
            <a:spLocks noGrp="1"/>
          </p:cNvSpPr>
          <p:nvPr>
            <p:ph type="ctrTitle"/>
          </p:nvPr>
        </p:nvSpPr>
        <p:spPr/>
        <p:txBody>
          <a:bodyPr>
            <a:normAutofit/>
          </a:bodyPr>
          <a:lstStyle/>
          <a:p>
            <a:r>
              <a:rPr lang="en-IN" sz="6600" cap="small" spc="600" dirty="0">
                <a:effectLst>
                  <a:outerShdw blurRad="38100" dist="38100" dir="2700000" algn="tl">
                    <a:srgbClr val="000000">
                      <a:alpha val="43137"/>
                    </a:srgbClr>
                  </a:outerShdw>
                </a:effectLst>
                <a:latin typeface="Book Antiqua" panose="02040602050305030304" pitchFamily="18" charset="0"/>
              </a:rPr>
              <a:t>EDA ON 			   LOAN DEFAULTERS</a:t>
            </a:r>
          </a:p>
        </p:txBody>
      </p:sp>
      <p:sp>
        <p:nvSpPr>
          <p:cNvPr id="3" name="Subtitle 2">
            <a:extLst>
              <a:ext uri="{FF2B5EF4-FFF2-40B4-BE49-F238E27FC236}">
                <a16:creationId xmlns:a16="http://schemas.microsoft.com/office/drawing/2014/main" id="{E52DB743-D681-4D76-8952-357A965A4C46}"/>
              </a:ext>
            </a:extLst>
          </p:cNvPr>
          <p:cNvSpPr>
            <a:spLocks noGrp="1"/>
          </p:cNvSpPr>
          <p:nvPr>
            <p:ph type="subTitle" idx="1"/>
          </p:nvPr>
        </p:nvSpPr>
        <p:spPr/>
        <p:txBody>
          <a:bodyPr>
            <a:normAutofit/>
          </a:bodyPr>
          <a:lstStyle/>
          <a:p>
            <a:r>
              <a:rPr lang="en-IN" sz="1200" dirty="0"/>
              <a:t>BY HEMALAKSHMI B</a:t>
            </a:r>
          </a:p>
        </p:txBody>
      </p:sp>
    </p:spTree>
    <p:extLst>
      <p:ext uri="{BB962C8B-B14F-4D97-AF65-F5344CB8AC3E}">
        <p14:creationId xmlns:p14="http://schemas.microsoft.com/office/powerpoint/2010/main" val="92748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0F39-F572-4345-8468-873CD70C20B1}"/>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Book Antiqua" panose="02040602050305030304" pitchFamily="18" charset="0"/>
              </a:rPr>
              <a:t>BIVARIATE ANALYSIS</a:t>
            </a:r>
          </a:p>
        </p:txBody>
      </p:sp>
      <p:sp>
        <p:nvSpPr>
          <p:cNvPr id="3" name="Text Placeholder 2">
            <a:extLst>
              <a:ext uri="{FF2B5EF4-FFF2-40B4-BE49-F238E27FC236}">
                <a16:creationId xmlns:a16="http://schemas.microsoft.com/office/drawing/2014/main" id="{4DEBEC00-01DF-4734-A01D-115EA76D37E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6986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0FD7BC-EFAB-4CB6-AE7E-8ADBDC013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440" y="4179141"/>
            <a:ext cx="5019040" cy="2709441"/>
          </a:xfrm>
          <a:prstGeom prst="rect">
            <a:avLst/>
          </a:prstGeom>
        </p:spPr>
      </p:pic>
      <p:sp>
        <p:nvSpPr>
          <p:cNvPr id="9" name="TextBox 8">
            <a:extLst>
              <a:ext uri="{FF2B5EF4-FFF2-40B4-BE49-F238E27FC236}">
                <a16:creationId xmlns:a16="http://schemas.microsoft.com/office/drawing/2014/main" id="{B118F599-246C-44BB-9A9D-F823CC87C50A}"/>
              </a:ext>
            </a:extLst>
          </p:cNvPr>
          <p:cNvSpPr txBox="1"/>
          <p:nvPr/>
        </p:nvSpPr>
        <p:spPr>
          <a:xfrm>
            <a:off x="306905" y="133522"/>
            <a:ext cx="6177280" cy="3970318"/>
          </a:xfrm>
          <a:prstGeom prst="rect">
            <a:avLst/>
          </a:prstGeom>
          <a:noFill/>
        </p:spPr>
        <p:txBody>
          <a:bodyPr wrap="square" rtlCol="0">
            <a:spAutoFit/>
          </a:bodyPr>
          <a:lstStyle/>
          <a:p>
            <a:r>
              <a:rPr lang="en-IN" sz="3600" dirty="0">
                <a:latin typeface="Book Antiqua" panose="02040602050305030304" pitchFamily="18" charset="0"/>
              </a:rPr>
              <a:t>GENDER ANALYSIS</a:t>
            </a:r>
          </a:p>
          <a:p>
            <a:endParaRPr lang="en-IN" dirty="0">
              <a:latin typeface="Book Antiqua" panose="02040602050305030304" pitchFamily="18" charset="0"/>
            </a:endParaRPr>
          </a:p>
          <a:p>
            <a:r>
              <a:rPr lang="en-IN" b="1" dirty="0">
                <a:solidFill>
                  <a:schemeClr val="accent1"/>
                </a:solidFill>
                <a:latin typeface="Book Antiqua" panose="02040602050305030304" pitchFamily="18" charset="0"/>
              </a:rPr>
              <a:t>INSIGHTS:</a:t>
            </a:r>
            <a:endParaRPr lang="en-IN" sz="1200" b="1" dirty="0">
              <a:solidFill>
                <a:schemeClr val="accent1"/>
              </a:solidFill>
              <a:latin typeface="Book Antiqua" panose="02040602050305030304" pitchFamily="18" charset="0"/>
            </a:endParaRPr>
          </a:p>
          <a:p>
            <a:endParaRPr lang="en-IN" b="1" dirty="0">
              <a:solidFill>
                <a:schemeClr val="bg2">
                  <a:lumMod val="25000"/>
                </a:schemeClr>
              </a:solidFill>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56.53 % Cash loans and 65.02% of revolving loans were taken by females </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Credit amount taken by females were more in any given range. </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Most females belonged to 30-40 age group and most males belonged to 25-35 age group. Female count was more even in higher age groups compared to that of males</a:t>
            </a:r>
          </a:p>
          <a:p>
            <a:pPr marL="285750" indent="-285750">
              <a:buFont typeface="Wingdings" panose="05000000000000000000" pitchFamily="2" charset="2"/>
              <a:buChar char="§"/>
            </a:pPr>
            <a:endParaRPr lang="en-IN" dirty="0"/>
          </a:p>
        </p:txBody>
      </p:sp>
      <p:pic>
        <p:nvPicPr>
          <p:cNvPr id="11" name="Picture 10">
            <a:extLst>
              <a:ext uri="{FF2B5EF4-FFF2-40B4-BE49-F238E27FC236}">
                <a16:creationId xmlns:a16="http://schemas.microsoft.com/office/drawing/2014/main" id="{C4B20C04-C22B-4D27-995B-80D7A5597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025" y="4216911"/>
            <a:ext cx="5019040" cy="2672746"/>
          </a:xfrm>
          <a:prstGeom prst="rect">
            <a:avLst/>
          </a:prstGeom>
        </p:spPr>
      </p:pic>
      <p:pic>
        <p:nvPicPr>
          <p:cNvPr id="13" name="Picture 12">
            <a:extLst>
              <a:ext uri="{FF2B5EF4-FFF2-40B4-BE49-F238E27FC236}">
                <a16:creationId xmlns:a16="http://schemas.microsoft.com/office/drawing/2014/main" id="{D9C38485-1BC3-46BD-A59A-B1DABC4C1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440" y="13408"/>
            <a:ext cx="5019040" cy="3510048"/>
          </a:xfrm>
          <a:prstGeom prst="rect">
            <a:avLst/>
          </a:prstGeom>
        </p:spPr>
      </p:pic>
    </p:spTree>
    <p:extLst>
      <p:ext uri="{BB962C8B-B14F-4D97-AF65-F5344CB8AC3E}">
        <p14:creationId xmlns:p14="http://schemas.microsoft.com/office/powerpoint/2010/main" val="3877759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79F3F-A6E8-4D82-8A0E-66F65519456F}"/>
              </a:ext>
            </a:extLst>
          </p:cNvPr>
          <p:cNvSpPr txBox="1"/>
          <p:nvPr/>
        </p:nvSpPr>
        <p:spPr>
          <a:xfrm>
            <a:off x="274320" y="396240"/>
            <a:ext cx="6532880" cy="584775"/>
          </a:xfrm>
          <a:prstGeom prst="rect">
            <a:avLst/>
          </a:prstGeom>
          <a:noFill/>
        </p:spPr>
        <p:txBody>
          <a:bodyPr wrap="square" rtlCol="0">
            <a:spAutoFit/>
          </a:bodyPr>
          <a:lstStyle/>
          <a:p>
            <a:r>
              <a:rPr lang="en-IN" sz="3200" dirty="0">
                <a:latin typeface="Book Antiqua" panose="02040602050305030304" pitchFamily="18" charset="0"/>
              </a:rPr>
              <a:t>INCOME TYPE</a:t>
            </a:r>
          </a:p>
        </p:txBody>
      </p:sp>
      <p:pic>
        <p:nvPicPr>
          <p:cNvPr id="4" name="Picture 3">
            <a:extLst>
              <a:ext uri="{FF2B5EF4-FFF2-40B4-BE49-F238E27FC236}">
                <a16:creationId xmlns:a16="http://schemas.microsoft.com/office/drawing/2014/main" id="{E7B7DFCB-8FDC-4386-AC2F-F65ED4E22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998" y="29018"/>
            <a:ext cx="3304165" cy="1685821"/>
          </a:xfrm>
          <a:prstGeom prst="rect">
            <a:avLst/>
          </a:prstGeom>
        </p:spPr>
      </p:pic>
      <p:sp>
        <p:nvSpPr>
          <p:cNvPr id="5" name="TextBox 4">
            <a:extLst>
              <a:ext uri="{FF2B5EF4-FFF2-40B4-BE49-F238E27FC236}">
                <a16:creationId xmlns:a16="http://schemas.microsoft.com/office/drawing/2014/main" id="{083480FF-5EF6-4206-A3C5-009D12DA9ED3}"/>
              </a:ext>
            </a:extLst>
          </p:cNvPr>
          <p:cNvSpPr txBox="1"/>
          <p:nvPr/>
        </p:nvSpPr>
        <p:spPr>
          <a:xfrm>
            <a:off x="365760" y="981015"/>
            <a:ext cx="5159935" cy="5632311"/>
          </a:xfrm>
          <a:prstGeom prst="rect">
            <a:avLst/>
          </a:prstGeom>
          <a:noFill/>
        </p:spPr>
        <p:txBody>
          <a:bodyPr wrap="square" rtlCol="0">
            <a:spAutoFit/>
          </a:bodyPr>
          <a:lstStyle/>
          <a:p>
            <a:endParaRPr lang="en-IN" dirty="0">
              <a:solidFill>
                <a:schemeClr val="accent1"/>
              </a:solidFill>
              <a:latin typeface="Book Antiqua" panose="02040602050305030304" pitchFamily="18" charset="0"/>
            </a:endParaRPr>
          </a:p>
          <a:p>
            <a:r>
              <a:rPr lang="en-IN" dirty="0">
                <a:solidFill>
                  <a:schemeClr val="accent1"/>
                </a:solidFill>
                <a:latin typeface="Book Antiqua" panose="02040602050305030304" pitchFamily="18" charset="0"/>
              </a:rPr>
              <a:t>INSIGHTS</a:t>
            </a:r>
          </a:p>
          <a:p>
            <a:endParaRPr lang="en-IN" dirty="0">
              <a:solidFill>
                <a:schemeClr val="accent1"/>
              </a:solidFill>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Most of them took cash loans but the ones with maternity leave who took cash loans and belonged to age group 35-40 definitely defaulted. </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Unemployed who took cash loans defaulted more  and no defaulters are observed in revolving loans</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The defaulters with higher credit amount with maternity leave as income type were more</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The clients with less time between the application and change of registration defaulted more</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p:txBody>
      </p:sp>
      <p:pic>
        <p:nvPicPr>
          <p:cNvPr id="7" name="Picture 6">
            <a:extLst>
              <a:ext uri="{FF2B5EF4-FFF2-40B4-BE49-F238E27FC236}">
                <a16:creationId xmlns:a16="http://schemas.microsoft.com/office/drawing/2014/main" id="{5433B38D-05D9-40D2-B3C8-B52B90692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163" y="-18662"/>
            <a:ext cx="4219351" cy="2325033"/>
          </a:xfrm>
          <a:prstGeom prst="rect">
            <a:avLst/>
          </a:prstGeom>
        </p:spPr>
      </p:pic>
      <p:pic>
        <p:nvPicPr>
          <p:cNvPr id="15" name="Picture 14">
            <a:extLst>
              <a:ext uri="{FF2B5EF4-FFF2-40B4-BE49-F238E27FC236}">
                <a16:creationId xmlns:a16="http://schemas.microsoft.com/office/drawing/2014/main" id="{AC0F46A4-4420-4B61-B137-03AD35E7C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4195" y="2621673"/>
            <a:ext cx="5608319" cy="1894315"/>
          </a:xfrm>
          <a:prstGeom prst="rect">
            <a:avLst/>
          </a:prstGeom>
        </p:spPr>
      </p:pic>
      <p:pic>
        <p:nvPicPr>
          <p:cNvPr id="21" name="Picture 20">
            <a:extLst>
              <a:ext uri="{FF2B5EF4-FFF2-40B4-BE49-F238E27FC236}">
                <a16:creationId xmlns:a16="http://schemas.microsoft.com/office/drawing/2014/main" id="{B3A915CE-8A05-488C-8024-EE3CDB8C7B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4195" y="4913610"/>
            <a:ext cx="5466994" cy="1782248"/>
          </a:xfrm>
          <a:prstGeom prst="rect">
            <a:avLst/>
          </a:prstGeom>
        </p:spPr>
      </p:pic>
      <p:sp>
        <p:nvSpPr>
          <p:cNvPr id="22" name="TextBox 21">
            <a:extLst>
              <a:ext uri="{FF2B5EF4-FFF2-40B4-BE49-F238E27FC236}">
                <a16:creationId xmlns:a16="http://schemas.microsoft.com/office/drawing/2014/main" id="{C9B5D225-489B-41F7-A0F4-FFDEF3C9F9FE}"/>
              </a:ext>
            </a:extLst>
          </p:cNvPr>
          <p:cNvSpPr txBox="1"/>
          <p:nvPr/>
        </p:nvSpPr>
        <p:spPr>
          <a:xfrm>
            <a:off x="8154956" y="29018"/>
            <a:ext cx="3909526" cy="215444"/>
          </a:xfrm>
          <a:prstGeom prst="rect">
            <a:avLst/>
          </a:prstGeom>
          <a:noFill/>
        </p:spPr>
        <p:txBody>
          <a:bodyPr wrap="square" rtlCol="0">
            <a:spAutoFit/>
          </a:bodyPr>
          <a:lstStyle/>
          <a:p>
            <a:r>
              <a:rPr lang="en-IN" sz="800" dirty="0">
                <a:latin typeface="Book Antiqua" panose="02040602050305030304" pitchFamily="18" charset="0"/>
              </a:rPr>
              <a:t>COMAPARING INCOMETYPE  WRT CREDIT AMOUNT</a:t>
            </a:r>
          </a:p>
        </p:txBody>
      </p:sp>
      <p:sp>
        <p:nvSpPr>
          <p:cNvPr id="23" name="TextBox 22">
            <a:extLst>
              <a:ext uri="{FF2B5EF4-FFF2-40B4-BE49-F238E27FC236}">
                <a16:creationId xmlns:a16="http://schemas.microsoft.com/office/drawing/2014/main" id="{FA09D6B0-767D-4A6B-9DE2-CC562510DAB2}"/>
              </a:ext>
            </a:extLst>
          </p:cNvPr>
          <p:cNvSpPr txBox="1"/>
          <p:nvPr/>
        </p:nvSpPr>
        <p:spPr>
          <a:xfrm>
            <a:off x="7083163" y="2406229"/>
            <a:ext cx="3909526" cy="215444"/>
          </a:xfrm>
          <a:prstGeom prst="rect">
            <a:avLst/>
          </a:prstGeom>
          <a:noFill/>
        </p:spPr>
        <p:txBody>
          <a:bodyPr wrap="square" rtlCol="0">
            <a:spAutoFit/>
          </a:bodyPr>
          <a:lstStyle/>
          <a:p>
            <a:r>
              <a:rPr lang="en-US" sz="800" dirty="0">
                <a:latin typeface="Book Antiqua" panose="02040602050305030304" pitchFamily="18" charset="0"/>
              </a:rPr>
              <a:t>DISTRIBUTION OF INCOME TYPE IN AGE GROUPS</a:t>
            </a:r>
            <a:endParaRPr lang="en-IN" sz="800" dirty="0">
              <a:latin typeface="Book Antiqua" panose="02040602050305030304" pitchFamily="18" charset="0"/>
            </a:endParaRPr>
          </a:p>
        </p:txBody>
      </p:sp>
      <p:sp>
        <p:nvSpPr>
          <p:cNvPr id="24" name="TextBox 23">
            <a:extLst>
              <a:ext uri="{FF2B5EF4-FFF2-40B4-BE49-F238E27FC236}">
                <a16:creationId xmlns:a16="http://schemas.microsoft.com/office/drawing/2014/main" id="{76475904-7470-4F60-A56F-3DD06299C9AA}"/>
              </a:ext>
            </a:extLst>
          </p:cNvPr>
          <p:cNvSpPr txBox="1"/>
          <p:nvPr/>
        </p:nvSpPr>
        <p:spPr>
          <a:xfrm>
            <a:off x="7083163" y="4723568"/>
            <a:ext cx="3909526" cy="215444"/>
          </a:xfrm>
          <a:prstGeom prst="rect">
            <a:avLst/>
          </a:prstGeom>
          <a:noFill/>
        </p:spPr>
        <p:txBody>
          <a:bodyPr wrap="square" rtlCol="0">
            <a:spAutoFit/>
          </a:bodyPr>
          <a:lstStyle/>
          <a:p>
            <a:r>
              <a:rPr lang="en-IN" sz="800" dirty="0">
                <a:latin typeface="Book Antiqua" panose="02040602050305030304" pitchFamily="18" charset="0"/>
              </a:rPr>
              <a:t>COMPARING INCOME TYPE WRT DAYS OF REGISTRATION</a:t>
            </a:r>
          </a:p>
        </p:txBody>
      </p:sp>
    </p:spTree>
    <p:extLst>
      <p:ext uri="{BB962C8B-B14F-4D97-AF65-F5344CB8AC3E}">
        <p14:creationId xmlns:p14="http://schemas.microsoft.com/office/powerpoint/2010/main" val="87601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F1A52-1245-4528-8A1A-8564E8050DCE}"/>
              </a:ext>
            </a:extLst>
          </p:cNvPr>
          <p:cNvSpPr txBox="1"/>
          <p:nvPr/>
        </p:nvSpPr>
        <p:spPr>
          <a:xfrm>
            <a:off x="264160" y="193040"/>
            <a:ext cx="5156925" cy="5509200"/>
          </a:xfrm>
          <a:prstGeom prst="rect">
            <a:avLst/>
          </a:prstGeom>
          <a:noFill/>
        </p:spPr>
        <p:txBody>
          <a:bodyPr wrap="square" rtlCol="0">
            <a:spAutoFit/>
          </a:bodyPr>
          <a:lstStyle/>
          <a:p>
            <a:r>
              <a:rPr lang="en-IN" sz="3200" dirty="0">
                <a:latin typeface="Book Antiqua" panose="02040602050305030304" pitchFamily="18" charset="0"/>
              </a:rPr>
              <a:t>EDUCATION TYPE</a:t>
            </a:r>
          </a:p>
          <a:p>
            <a:endParaRPr lang="en-IN" sz="3200" dirty="0"/>
          </a:p>
          <a:p>
            <a:pPr>
              <a:buClr>
                <a:schemeClr val="accent1"/>
              </a:buClr>
              <a:buSzPct val="70000"/>
            </a:pPr>
            <a:r>
              <a:rPr lang="en-IN" b="1" dirty="0">
                <a:solidFill>
                  <a:schemeClr val="accent1"/>
                </a:solidFill>
                <a:latin typeface="Book Antiqua" panose="02040602050305030304" pitchFamily="18" charset="0"/>
              </a:rPr>
              <a:t>INSIGHTS</a:t>
            </a:r>
          </a:p>
          <a:p>
            <a:pPr>
              <a:buClr>
                <a:schemeClr val="accent1"/>
              </a:buClr>
              <a:buSzPct val="70000"/>
            </a:pPr>
            <a:endParaRPr lang="en-IN" b="1" dirty="0">
              <a:solidFill>
                <a:schemeClr val="accent1"/>
              </a:solidFill>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The highest defaulters belonged to secondary/secondary special education type and lowest belonged to ones with academic degree.</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In lower secondary education the IT staff, Private service staff, Realty agents and secretaries did not default.</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The only defaulters from academic degree belonged to accountants and sales staff. Their age group can also be narrowed down to approximately 34-35 age</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p:txBody>
      </p:sp>
      <p:pic>
        <p:nvPicPr>
          <p:cNvPr id="4" name="Picture 3">
            <a:extLst>
              <a:ext uri="{FF2B5EF4-FFF2-40B4-BE49-F238E27FC236}">
                <a16:creationId xmlns:a16="http://schemas.microsoft.com/office/drawing/2014/main" id="{1898CF9B-8E0F-4079-BEF8-9E73028DB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085" y="3738076"/>
            <a:ext cx="5854925" cy="3119924"/>
          </a:xfrm>
          <a:prstGeom prst="rect">
            <a:avLst/>
          </a:prstGeom>
        </p:spPr>
      </p:pic>
      <p:pic>
        <p:nvPicPr>
          <p:cNvPr id="8" name="Picture 7">
            <a:extLst>
              <a:ext uri="{FF2B5EF4-FFF2-40B4-BE49-F238E27FC236}">
                <a16:creationId xmlns:a16="http://schemas.microsoft.com/office/drawing/2014/main" id="{7D0FF7E5-B514-4392-863B-9EA59A67A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505" y="452448"/>
            <a:ext cx="5029506" cy="3119924"/>
          </a:xfrm>
          <a:prstGeom prst="rect">
            <a:avLst/>
          </a:prstGeom>
        </p:spPr>
      </p:pic>
      <p:sp>
        <p:nvSpPr>
          <p:cNvPr id="9" name="TextBox 8">
            <a:extLst>
              <a:ext uri="{FF2B5EF4-FFF2-40B4-BE49-F238E27FC236}">
                <a16:creationId xmlns:a16="http://schemas.microsoft.com/office/drawing/2014/main" id="{E6FD4F15-C477-4D45-8D6D-A913AB3EBBC9}"/>
              </a:ext>
            </a:extLst>
          </p:cNvPr>
          <p:cNvSpPr txBox="1"/>
          <p:nvPr/>
        </p:nvSpPr>
        <p:spPr>
          <a:xfrm>
            <a:off x="6821906" y="3547804"/>
            <a:ext cx="3909526" cy="215444"/>
          </a:xfrm>
          <a:prstGeom prst="rect">
            <a:avLst/>
          </a:prstGeom>
          <a:noFill/>
        </p:spPr>
        <p:txBody>
          <a:bodyPr wrap="square" rtlCol="0">
            <a:spAutoFit/>
          </a:bodyPr>
          <a:lstStyle/>
          <a:p>
            <a:r>
              <a:rPr lang="en-IN" sz="800" dirty="0">
                <a:latin typeface="Book Antiqua" panose="02040602050305030304" pitchFamily="18" charset="0"/>
              </a:rPr>
              <a:t>COMPARING EDUCATION TYPE WRT DAYS OF BIRTH</a:t>
            </a:r>
          </a:p>
        </p:txBody>
      </p:sp>
      <p:sp>
        <p:nvSpPr>
          <p:cNvPr id="10" name="TextBox 9">
            <a:extLst>
              <a:ext uri="{FF2B5EF4-FFF2-40B4-BE49-F238E27FC236}">
                <a16:creationId xmlns:a16="http://schemas.microsoft.com/office/drawing/2014/main" id="{4D4A1D8D-7B1C-4CAB-8DAC-35B488199444}"/>
              </a:ext>
            </a:extLst>
          </p:cNvPr>
          <p:cNvSpPr txBox="1"/>
          <p:nvPr/>
        </p:nvSpPr>
        <p:spPr>
          <a:xfrm>
            <a:off x="7193280" y="237004"/>
            <a:ext cx="3233352" cy="215444"/>
          </a:xfrm>
          <a:prstGeom prst="rect">
            <a:avLst/>
          </a:prstGeom>
          <a:noFill/>
        </p:spPr>
        <p:txBody>
          <a:bodyPr wrap="square" rtlCol="0">
            <a:spAutoFit/>
          </a:bodyPr>
          <a:lstStyle/>
          <a:p>
            <a:r>
              <a:rPr lang="en-IN" sz="800" dirty="0">
                <a:latin typeface="Book Antiqua" panose="02040602050305030304" pitchFamily="18" charset="0"/>
              </a:rPr>
              <a:t>COMPARING EDUCATION TYPE WRT OCCUPATION TYPE</a:t>
            </a:r>
          </a:p>
        </p:txBody>
      </p:sp>
    </p:spTree>
    <p:extLst>
      <p:ext uri="{BB962C8B-B14F-4D97-AF65-F5344CB8AC3E}">
        <p14:creationId xmlns:p14="http://schemas.microsoft.com/office/powerpoint/2010/main" val="288148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6A849-9B70-481B-8228-E5201A92D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061" y="2597626"/>
            <a:ext cx="5791200" cy="1993036"/>
          </a:xfrm>
          <a:prstGeom prst="rect">
            <a:avLst/>
          </a:prstGeom>
        </p:spPr>
      </p:pic>
      <p:pic>
        <p:nvPicPr>
          <p:cNvPr id="5" name="Picture 4">
            <a:extLst>
              <a:ext uri="{FF2B5EF4-FFF2-40B4-BE49-F238E27FC236}">
                <a16:creationId xmlns:a16="http://schemas.microsoft.com/office/drawing/2014/main" id="{87E41552-0EE3-41A8-97E0-E2DF29A86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062" y="4590662"/>
            <a:ext cx="5791200" cy="2277785"/>
          </a:xfrm>
          <a:prstGeom prst="rect">
            <a:avLst/>
          </a:prstGeom>
        </p:spPr>
      </p:pic>
      <p:pic>
        <p:nvPicPr>
          <p:cNvPr id="7" name="Picture 6">
            <a:extLst>
              <a:ext uri="{FF2B5EF4-FFF2-40B4-BE49-F238E27FC236}">
                <a16:creationId xmlns:a16="http://schemas.microsoft.com/office/drawing/2014/main" id="{56A5C69D-E242-455F-A088-FFF03E2BDD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3012" y="61826"/>
            <a:ext cx="5495731" cy="2581604"/>
          </a:xfrm>
          <a:prstGeom prst="rect">
            <a:avLst/>
          </a:prstGeom>
        </p:spPr>
      </p:pic>
      <p:sp>
        <p:nvSpPr>
          <p:cNvPr id="8" name="TextBox 7">
            <a:extLst>
              <a:ext uri="{FF2B5EF4-FFF2-40B4-BE49-F238E27FC236}">
                <a16:creationId xmlns:a16="http://schemas.microsoft.com/office/drawing/2014/main" id="{784EA55B-0EF7-4FEF-A764-F04B42243EA0}"/>
              </a:ext>
            </a:extLst>
          </p:cNvPr>
          <p:cNvSpPr txBox="1"/>
          <p:nvPr/>
        </p:nvSpPr>
        <p:spPr>
          <a:xfrm>
            <a:off x="65314" y="141839"/>
            <a:ext cx="5439745" cy="7632859"/>
          </a:xfrm>
          <a:prstGeom prst="rect">
            <a:avLst/>
          </a:prstGeom>
          <a:noFill/>
        </p:spPr>
        <p:txBody>
          <a:bodyPr wrap="square" rtlCol="0">
            <a:spAutoFit/>
          </a:bodyPr>
          <a:lstStyle/>
          <a:p>
            <a:r>
              <a:rPr lang="en-IN" sz="3200" dirty="0">
                <a:latin typeface="Book Antiqua" panose="02040602050305030304" pitchFamily="18" charset="0"/>
              </a:rPr>
              <a:t>SUITE TYPE</a:t>
            </a:r>
          </a:p>
          <a:p>
            <a:endParaRPr lang="en-IN" sz="1400" dirty="0">
              <a:latin typeface="Book Antiqua" panose="02040602050305030304" pitchFamily="18" charset="0"/>
            </a:endParaRPr>
          </a:p>
          <a:p>
            <a:r>
              <a:rPr lang="en-IN" sz="2000" b="1" dirty="0">
                <a:solidFill>
                  <a:schemeClr val="accent1"/>
                </a:solidFill>
                <a:latin typeface="Book Antiqua" panose="02040602050305030304" pitchFamily="18" charset="0"/>
              </a:rPr>
              <a:t>INSIGHTS:</a:t>
            </a:r>
          </a:p>
          <a:p>
            <a:endParaRPr lang="en-IN" sz="1000" dirty="0">
              <a:solidFill>
                <a:schemeClr val="accent1"/>
              </a:solidFill>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In defaulters people with suite type as spouse/partner, never had IT staff as occupation.</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Suite type Children never had occupation type as Private service staff, Realty agents, secretaries, Waiters/barmen staff, IT staff or HR-staff.</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With suite type </a:t>
            </a:r>
            <a:r>
              <a:rPr lang="en-IN" dirty="0" err="1">
                <a:latin typeface="Book Antiqua" panose="02040602050305030304" pitchFamily="18" charset="0"/>
              </a:rPr>
              <a:t>Other_B</a:t>
            </a:r>
            <a:r>
              <a:rPr lang="en-IN" dirty="0">
                <a:latin typeface="Book Antiqua" panose="02040602050305030304" pitchFamily="18" charset="0"/>
              </a:rPr>
              <a:t> , no defaulters  were from Accountants, Realty agents, Secretaries, IT staff occupation.</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 Realty agents with suite type Group of people always defaulted. Suite type Group of people were never  from occupation IT staff, High skill tech staff, Accountants, Waiters/barmen staff, IT staff or HR-staff.</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It is also observed that defaulters with suite type </a:t>
            </a:r>
            <a:r>
              <a:rPr lang="en-IN" dirty="0" err="1">
                <a:latin typeface="Book Antiqua" panose="02040602050305030304" pitchFamily="18" charset="0"/>
              </a:rPr>
              <a:t>Other_B</a:t>
            </a:r>
            <a:r>
              <a:rPr lang="en-IN" dirty="0">
                <a:latin typeface="Book Antiqua" panose="02040602050305030304" pitchFamily="18" charset="0"/>
              </a:rPr>
              <a:t>, </a:t>
            </a:r>
            <a:r>
              <a:rPr lang="en-IN" dirty="0" err="1">
                <a:latin typeface="Book Antiqua" panose="02040602050305030304" pitchFamily="18" charset="0"/>
              </a:rPr>
              <a:t>Other_A</a:t>
            </a:r>
            <a:r>
              <a:rPr lang="en-IN" dirty="0">
                <a:latin typeface="Book Antiqua" panose="02040602050305030304" pitchFamily="18" charset="0"/>
              </a:rPr>
              <a:t> and Group of People had their last phone changed near to application date.</a:t>
            </a: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Most of the defaulters with suite type Group of people had applied for loan at 12 hrs.</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p:txBody>
      </p:sp>
    </p:spTree>
    <p:extLst>
      <p:ext uri="{BB962C8B-B14F-4D97-AF65-F5344CB8AC3E}">
        <p14:creationId xmlns:p14="http://schemas.microsoft.com/office/powerpoint/2010/main" val="84563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F7186F4-20B4-41DC-9E75-61C98FEF4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265" y="0"/>
            <a:ext cx="6494106" cy="6858000"/>
          </a:xfrm>
          <a:prstGeom prst="rect">
            <a:avLst/>
          </a:prstGeom>
        </p:spPr>
      </p:pic>
      <p:sp>
        <p:nvSpPr>
          <p:cNvPr id="16" name="TextBox 15">
            <a:extLst>
              <a:ext uri="{FF2B5EF4-FFF2-40B4-BE49-F238E27FC236}">
                <a16:creationId xmlns:a16="http://schemas.microsoft.com/office/drawing/2014/main" id="{520F6AA4-CDCE-4E0B-BCB4-979477B6DBB9}"/>
              </a:ext>
            </a:extLst>
          </p:cNvPr>
          <p:cNvSpPr txBox="1"/>
          <p:nvPr/>
        </p:nvSpPr>
        <p:spPr>
          <a:xfrm>
            <a:off x="233265" y="606490"/>
            <a:ext cx="4012164" cy="4801314"/>
          </a:xfrm>
          <a:prstGeom prst="rect">
            <a:avLst/>
          </a:prstGeom>
          <a:noFill/>
        </p:spPr>
        <p:txBody>
          <a:bodyPr wrap="square" rtlCol="0">
            <a:spAutoFit/>
          </a:bodyPr>
          <a:lstStyle/>
          <a:p>
            <a:pPr algn="l"/>
            <a:r>
              <a:rPr lang="en-US" b="1" i="0" dirty="0">
                <a:solidFill>
                  <a:srgbClr val="000000"/>
                </a:solidFill>
                <a:effectLst/>
                <a:latin typeface="Book Antiqua" panose="02040602050305030304" pitchFamily="18" charset="0"/>
              </a:rPr>
              <a:t>Comparing the amount of goods and credit taken in the amount range:</a:t>
            </a:r>
          </a:p>
          <a:p>
            <a:pPr algn="l"/>
            <a:endParaRPr lang="en-US" b="1" i="0" dirty="0">
              <a:solidFill>
                <a:srgbClr val="000000"/>
              </a:solidFill>
              <a:effectLst/>
              <a:latin typeface="Book Antiqua" panose="02040602050305030304" pitchFamily="18" charset="0"/>
            </a:endParaRPr>
          </a:p>
          <a:p>
            <a:pPr marL="285750" indent="-285750" algn="l">
              <a:buClr>
                <a:schemeClr val="accent1"/>
              </a:buClr>
              <a:buSzPct val="70000"/>
              <a:buFont typeface="Book Antiqua" panose="02040602050305030304" pitchFamily="18" charset="0"/>
              <a:buChar char="►"/>
            </a:pPr>
            <a:r>
              <a:rPr lang="en-US" i="0" dirty="0">
                <a:solidFill>
                  <a:srgbClr val="000000"/>
                </a:solidFill>
                <a:effectLst/>
                <a:latin typeface="Book Antiqua" panose="02040602050305030304" pitchFamily="18" charset="0"/>
              </a:rPr>
              <a:t>We can see that almost 33.58% of defaulters had applied for loan with goods amount in range of (500000, 10000000000) , but 49.22% had taken credit amount in same range.</a:t>
            </a:r>
          </a:p>
          <a:p>
            <a:pPr marL="285750" indent="-285750" algn="l">
              <a:buClr>
                <a:schemeClr val="accent1"/>
              </a:buClr>
              <a:buSzPct val="70000"/>
              <a:buFont typeface="Book Antiqua" panose="02040602050305030304" pitchFamily="18" charset="0"/>
              <a:buChar char="►"/>
            </a:pPr>
            <a:endParaRPr lang="en-US" i="0" dirty="0">
              <a:solidFill>
                <a:srgbClr val="000000"/>
              </a:solidFill>
              <a:effectLst/>
              <a:latin typeface="Book Antiqua" panose="02040602050305030304" pitchFamily="18" charset="0"/>
            </a:endParaRPr>
          </a:p>
          <a:p>
            <a:pPr marL="285750" indent="-285750" algn="l">
              <a:buClr>
                <a:schemeClr val="accent1"/>
              </a:buClr>
              <a:buSzPct val="70000"/>
              <a:buFont typeface="Book Antiqua" panose="02040602050305030304" pitchFamily="18" charset="0"/>
              <a:buChar char="►"/>
            </a:pPr>
            <a:r>
              <a:rPr lang="en-US" i="0" dirty="0">
                <a:solidFill>
                  <a:srgbClr val="000000"/>
                </a:solidFill>
                <a:effectLst/>
                <a:latin typeface="Book Antiqua" panose="02040602050305030304" pitchFamily="18" charset="0"/>
              </a:rPr>
              <a:t>That means credit amount was more than goods price in 15.64% of cases.</a:t>
            </a:r>
          </a:p>
          <a:p>
            <a:pPr marL="285750" indent="-285750" algn="l">
              <a:buClr>
                <a:schemeClr val="accent1"/>
              </a:buClr>
              <a:buSzPct val="70000"/>
              <a:buFont typeface="Book Antiqua" panose="02040602050305030304" pitchFamily="18" charset="0"/>
              <a:buChar char="►"/>
            </a:pPr>
            <a:endParaRPr lang="en-US" i="0" dirty="0">
              <a:solidFill>
                <a:srgbClr val="000000"/>
              </a:solidFill>
              <a:effectLst/>
              <a:latin typeface="Book Antiqua" panose="02040602050305030304" pitchFamily="18" charset="0"/>
            </a:endParaRPr>
          </a:p>
          <a:p>
            <a:pPr marL="285750" indent="-285750" algn="l">
              <a:buClr>
                <a:schemeClr val="accent1"/>
              </a:buClr>
              <a:buSzPct val="70000"/>
              <a:buFont typeface="Book Antiqua" panose="02040602050305030304" pitchFamily="18" charset="0"/>
              <a:buChar char="►"/>
            </a:pPr>
            <a:r>
              <a:rPr lang="en-US" i="0" dirty="0">
                <a:solidFill>
                  <a:srgbClr val="000000"/>
                </a:solidFill>
                <a:effectLst/>
                <a:latin typeface="Book Antiqua" panose="02040602050305030304" pitchFamily="18" charset="0"/>
              </a:rPr>
              <a:t>This parity can be observed in other price range as well</a:t>
            </a:r>
          </a:p>
          <a:p>
            <a:endParaRPr lang="en-IN" dirty="0">
              <a:latin typeface="Book Antiqua" panose="02040602050305030304" pitchFamily="18" charset="0"/>
            </a:endParaRPr>
          </a:p>
        </p:txBody>
      </p:sp>
    </p:spTree>
    <p:extLst>
      <p:ext uri="{BB962C8B-B14F-4D97-AF65-F5344CB8AC3E}">
        <p14:creationId xmlns:p14="http://schemas.microsoft.com/office/powerpoint/2010/main" val="359519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201379-CD1F-4A72-B116-4620591EB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022" y="668750"/>
            <a:ext cx="4105664" cy="1816281"/>
          </a:xfrm>
          <a:prstGeom prst="rect">
            <a:avLst/>
          </a:prstGeom>
        </p:spPr>
      </p:pic>
      <p:pic>
        <p:nvPicPr>
          <p:cNvPr id="9" name="Picture 8">
            <a:extLst>
              <a:ext uri="{FF2B5EF4-FFF2-40B4-BE49-F238E27FC236}">
                <a16:creationId xmlns:a16="http://schemas.microsoft.com/office/drawing/2014/main" id="{97390800-93BA-467B-A08C-882748C74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152" y="2588893"/>
            <a:ext cx="4235848" cy="1784077"/>
          </a:xfrm>
          <a:prstGeom prst="rect">
            <a:avLst/>
          </a:prstGeom>
        </p:spPr>
      </p:pic>
      <p:pic>
        <p:nvPicPr>
          <p:cNvPr id="11" name="Picture 10">
            <a:extLst>
              <a:ext uri="{FF2B5EF4-FFF2-40B4-BE49-F238E27FC236}">
                <a16:creationId xmlns:a16="http://schemas.microsoft.com/office/drawing/2014/main" id="{D0A5B383-D4B1-4AF8-849E-CFC82D981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1022" y="4772751"/>
            <a:ext cx="4235848" cy="1629923"/>
          </a:xfrm>
          <a:prstGeom prst="rect">
            <a:avLst/>
          </a:prstGeom>
        </p:spPr>
      </p:pic>
      <p:sp>
        <p:nvSpPr>
          <p:cNvPr id="17" name="TextBox 16">
            <a:extLst>
              <a:ext uri="{FF2B5EF4-FFF2-40B4-BE49-F238E27FC236}">
                <a16:creationId xmlns:a16="http://schemas.microsoft.com/office/drawing/2014/main" id="{F8A037F8-B592-4EC7-B190-470408B19C8D}"/>
              </a:ext>
            </a:extLst>
          </p:cNvPr>
          <p:cNvSpPr txBox="1"/>
          <p:nvPr/>
        </p:nvSpPr>
        <p:spPr>
          <a:xfrm>
            <a:off x="65314" y="83975"/>
            <a:ext cx="10468947" cy="584775"/>
          </a:xfrm>
          <a:prstGeom prst="rect">
            <a:avLst/>
          </a:prstGeom>
          <a:noFill/>
        </p:spPr>
        <p:txBody>
          <a:bodyPr wrap="square" rtlCol="0">
            <a:spAutoFit/>
          </a:bodyPr>
          <a:lstStyle/>
          <a:p>
            <a:r>
              <a:rPr lang="en-IN" sz="3200" dirty="0">
                <a:latin typeface="Book Antiqua" panose="02040602050305030304" pitchFamily="18" charset="0"/>
              </a:rPr>
              <a:t>ANALYSING PREVIOUS APPLICATION DATA</a:t>
            </a:r>
          </a:p>
        </p:txBody>
      </p:sp>
      <p:sp>
        <p:nvSpPr>
          <p:cNvPr id="18" name="TextBox 17">
            <a:extLst>
              <a:ext uri="{FF2B5EF4-FFF2-40B4-BE49-F238E27FC236}">
                <a16:creationId xmlns:a16="http://schemas.microsoft.com/office/drawing/2014/main" id="{4C99F15D-D5FF-42AF-9E4E-91C6AE9629CF}"/>
              </a:ext>
            </a:extLst>
          </p:cNvPr>
          <p:cNvSpPr txBox="1"/>
          <p:nvPr/>
        </p:nvSpPr>
        <p:spPr>
          <a:xfrm>
            <a:off x="260049" y="1287625"/>
            <a:ext cx="7436498" cy="3416320"/>
          </a:xfrm>
          <a:prstGeom prst="rect">
            <a:avLst/>
          </a:prstGeom>
          <a:noFill/>
        </p:spPr>
        <p:txBody>
          <a:bodyPr wrap="square" rtlCol="0">
            <a:spAutoFit/>
          </a:bodyPr>
          <a:lstStyle/>
          <a:p>
            <a:r>
              <a:rPr lang="en-IN" b="1" dirty="0">
                <a:solidFill>
                  <a:schemeClr val="accent1"/>
                </a:solidFill>
                <a:latin typeface="Book Antiqua" panose="02040602050305030304" pitchFamily="18" charset="0"/>
              </a:rPr>
              <a:t>INSIGHTS:</a:t>
            </a:r>
          </a:p>
          <a:p>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In contract type 85.92% of consumer loans were approved and XNA were never approved.</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All approved status with  Flag last application contract were yes. The no were mostly refused.</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78.82% of approved had payment type Cash through bank as most.98.97% with cancelled status belonged to XNA payment type was less approved mostly cancelled or refused.</a:t>
            </a:r>
          </a:p>
          <a:p>
            <a:pPr>
              <a:buClr>
                <a:schemeClr val="accent1"/>
              </a:buClr>
              <a:buSzPct val="70000"/>
            </a:pPr>
            <a:endParaRPr lang="en-IN" dirty="0">
              <a:latin typeface="Book Antiqua" panose="02040602050305030304" pitchFamily="18" charset="0"/>
            </a:endParaRPr>
          </a:p>
        </p:txBody>
      </p:sp>
    </p:spTree>
    <p:extLst>
      <p:ext uri="{BB962C8B-B14F-4D97-AF65-F5344CB8AC3E}">
        <p14:creationId xmlns:p14="http://schemas.microsoft.com/office/powerpoint/2010/main" val="79748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B9D1A-5BEB-442B-BD2D-AA8FA5678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6198" y="0"/>
            <a:ext cx="4905802" cy="2958460"/>
          </a:xfrm>
          <a:prstGeom prst="rect">
            <a:avLst/>
          </a:prstGeom>
        </p:spPr>
      </p:pic>
      <p:pic>
        <p:nvPicPr>
          <p:cNvPr id="5" name="Picture 4">
            <a:extLst>
              <a:ext uri="{FF2B5EF4-FFF2-40B4-BE49-F238E27FC236}">
                <a16:creationId xmlns:a16="http://schemas.microsoft.com/office/drawing/2014/main" id="{221F64C0-8F27-4D8B-A26F-5D4A9E309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7553" y="3093808"/>
            <a:ext cx="4564703" cy="2045805"/>
          </a:xfrm>
          <a:prstGeom prst="rect">
            <a:avLst/>
          </a:prstGeom>
        </p:spPr>
      </p:pic>
      <p:sp>
        <p:nvSpPr>
          <p:cNvPr id="10" name="TextBox 9">
            <a:extLst>
              <a:ext uri="{FF2B5EF4-FFF2-40B4-BE49-F238E27FC236}">
                <a16:creationId xmlns:a16="http://schemas.microsoft.com/office/drawing/2014/main" id="{908F6C55-7796-41D6-A125-4F5AEB57FC80}"/>
              </a:ext>
            </a:extLst>
          </p:cNvPr>
          <p:cNvSpPr txBox="1"/>
          <p:nvPr/>
        </p:nvSpPr>
        <p:spPr>
          <a:xfrm>
            <a:off x="193746" y="836312"/>
            <a:ext cx="6969968" cy="4247317"/>
          </a:xfrm>
          <a:prstGeom prst="rect">
            <a:avLst/>
          </a:prstGeom>
          <a:noFill/>
        </p:spPr>
        <p:txBody>
          <a:bodyPr wrap="square" rtlCol="0">
            <a:spAutoFit/>
          </a:bodyPr>
          <a:lstStyle/>
          <a:p>
            <a:pPr>
              <a:buClr>
                <a:schemeClr val="accent1"/>
              </a:buClr>
              <a:buSzPct val="70000"/>
            </a:pPr>
            <a:r>
              <a:rPr lang="en-IN" b="1" dirty="0">
                <a:solidFill>
                  <a:schemeClr val="accent1"/>
                </a:solidFill>
                <a:latin typeface="Book Antiqua" panose="02040602050305030304" pitchFamily="18" charset="0"/>
              </a:rPr>
              <a:t>INSIGHTS:</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Goods category Fitness, Other  and Medicine were among top approval rates. Only 81% in Insurance were approved. XNA category covered 99% in cancelled status and only 43% were approved.</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Portfolio POS was most approved and least approved were XNA. Most refused were cash portfolio.</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59.22% Yield type XNA had cancelled. 31.16% of approved were from middle yield followed by 28.84% from high yield.</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p:txBody>
      </p:sp>
      <p:sp>
        <p:nvSpPr>
          <p:cNvPr id="12" name="Rectangle 2">
            <a:extLst>
              <a:ext uri="{FF2B5EF4-FFF2-40B4-BE49-F238E27FC236}">
                <a16:creationId xmlns:a16="http://schemas.microsoft.com/office/drawing/2014/main" id="{CF6FC0A7-B783-4821-BED4-5F4F717B1A09}"/>
              </a:ext>
            </a:extLst>
          </p:cNvPr>
          <p:cNvSpPr>
            <a:spLocks noChangeArrowheads="1"/>
          </p:cNvSpPr>
          <p:nvPr/>
        </p:nvSpPr>
        <p:spPr bwMode="auto">
          <a:xfrm>
            <a:off x="193746" y="357373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05AA769-EBC4-4F31-A567-8F8E9C44EB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0887" y="5139613"/>
            <a:ext cx="3753989" cy="1722297"/>
          </a:xfrm>
          <a:prstGeom prst="rect">
            <a:avLst/>
          </a:prstGeom>
        </p:spPr>
      </p:pic>
    </p:spTree>
    <p:extLst>
      <p:ext uri="{BB962C8B-B14F-4D97-AF65-F5344CB8AC3E}">
        <p14:creationId xmlns:p14="http://schemas.microsoft.com/office/powerpoint/2010/main" val="2114706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D74375-9D50-42FB-BEE6-1E1177014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7004" y="2272805"/>
            <a:ext cx="4804189" cy="1980987"/>
          </a:xfrm>
          <a:prstGeom prst="rect">
            <a:avLst/>
          </a:prstGeom>
        </p:spPr>
      </p:pic>
      <p:pic>
        <p:nvPicPr>
          <p:cNvPr id="3" name="Picture 2">
            <a:extLst>
              <a:ext uri="{FF2B5EF4-FFF2-40B4-BE49-F238E27FC236}">
                <a16:creationId xmlns:a16="http://schemas.microsoft.com/office/drawing/2014/main" id="{4A75BA5A-EC18-4227-A85A-9C96FD599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004" y="61300"/>
            <a:ext cx="4661250" cy="2045805"/>
          </a:xfrm>
          <a:prstGeom prst="rect">
            <a:avLst/>
          </a:prstGeom>
        </p:spPr>
      </p:pic>
      <p:sp>
        <p:nvSpPr>
          <p:cNvPr id="5" name="TextBox 4">
            <a:extLst>
              <a:ext uri="{FF2B5EF4-FFF2-40B4-BE49-F238E27FC236}">
                <a16:creationId xmlns:a16="http://schemas.microsoft.com/office/drawing/2014/main" id="{5870B027-77B4-4250-AA75-28C985784996}"/>
              </a:ext>
            </a:extLst>
          </p:cNvPr>
          <p:cNvSpPr txBox="1"/>
          <p:nvPr/>
        </p:nvSpPr>
        <p:spPr>
          <a:xfrm>
            <a:off x="193746" y="895738"/>
            <a:ext cx="6997959" cy="4247317"/>
          </a:xfrm>
          <a:prstGeom prst="rect">
            <a:avLst/>
          </a:prstGeom>
          <a:noFill/>
        </p:spPr>
        <p:txBody>
          <a:bodyPr wrap="square" rtlCol="0">
            <a:spAutoFit/>
          </a:bodyPr>
          <a:lstStyle/>
          <a:p>
            <a:pPr>
              <a:buClr>
                <a:schemeClr val="accent1"/>
              </a:buClr>
              <a:buSzPct val="70000"/>
            </a:pPr>
            <a:r>
              <a:rPr lang="en-IN" b="1" dirty="0">
                <a:solidFill>
                  <a:schemeClr val="accent1"/>
                </a:solidFill>
                <a:latin typeface="Book Antiqua" panose="02040602050305030304" pitchFamily="18" charset="0"/>
              </a:rPr>
              <a:t>INSIGHTS:</a:t>
            </a:r>
          </a:p>
          <a:p>
            <a:pPr>
              <a:buClr>
                <a:schemeClr val="accent1"/>
              </a:buClr>
              <a:buSzPct val="70000"/>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Seller industry type XNA were only 40.90% approved and 36.68% were cancelled. Most unused offers belonged to connectivity. MLM partners were only 65.60% approved. </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IN" dirty="0">
                <a:latin typeface="Book Antiqua" panose="02040602050305030304" pitchFamily="18" charset="0"/>
              </a:rPr>
              <a:t>Product Combination </a:t>
            </a:r>
            <a:r>
              <a:rPr lang="en-US" altLang="en-US" dirty="0">
                <a:latin typeface="Book Antiqua" panose="02040602050305030304" pitchFamily="18" charset="0"/>
              </a:rPr>
              <a:t>POS</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lang="en-US" altLang="en-US" dirty="0">
                <a:latin typeface="Book Antiqua" panose="02040602050305030304" pitchFamily="18" charset="0"/>
              </a:rPr>
              <a:t>household with interest  constituted 22.50 % of approved status. Cash dominated cancelled status with 81.89%. Approval constituted only 34.49% in Card Street. </a:t>
            </a:r>
          </a:p>
          <a:p>
            <a:pPr>
              <a:buClr>
                <a:schemeClr val="accent1"/>
              </a:buClr>
              <a:buSzPct val="70000"/>
            </a:pPr>
            <a:endParaRPr lang="en-US" altLang="en-US" dirty="0">
              <a:latin typeface="Book Antiqua" panose="02040602050305030304" pitchFamily="18" charset="0"/>
            </a:endParaRPr>
          </a:p>
          <a:p>
            <a:pPr marL="285750" indent="-285750">
              <a:buClr>
                <a:schemeClr val="accent1"/>
              </a:buClr>
              <a:buSzPct val="70000"/>
              <a:buFont typeface="Book Antiqua" panose="02040602050305030304" pitchFamily="18" charset="0"/>
              <a:buChar char="►"/>
            </a:pPr>
            <a:r>
              <a:rPr lang="en-US" altLang="en-US" dirty="0">
                <a:latin typeface="Book Antiqua" panose="02040602050305030304" pitchFamily="18" charset="0"/>
              </a:rPr>
              <a:t>In cash loan purpose 78.5% of XAP and 42.13% of XNA was approved whereas 80.42% of Payment on other loans and 73.33% of Refusal to name the goal  were refused .</a:t>
            </a:r>
          </a:p>
          <a:p>
            <a:pPr marL="285750" indent="-285750">
              <a:buClr>
                <a:schemeClr val="accent1"/>
              </a:buClr>
              <a:buSzPct val="70000"/>
              <a:buFont typeface="Book Antiqua" panose="02040602050305030304" pitchFamily="18" charset="0"/>
              <a:buChar char="►"/>
            </a:pPr>
            <a:endParaRPr lang="en-IN" dirty="0">
              <a:latin typeface="Book Antiqua" panose="02040602050305030304" pitchFamily="18" charset="0"/>
            </a:endParaRPr>
          </a:p>
          <a:p>
            <a:endParaRPr lang="en-IN" dirty="0"/>
          </a:p>
        </p:txBody>
      </p:sp>
      <p:pic>
        <p:nvPicPr>
          <p:cNvPr id="7" name="Picture 6">
            <a:extLst>
              <a:ext uri="{FF2B5EF4-FFF2-40B4-BE49-F238E27FC236}">
                <a16:creationId xmlns:a16="http://schemas.microsoft.com/office/drawing/2014/main" id="{B6614BF2-1584-4F25-8FA3-609BD36747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4272" y="4419492"/>
            <a:ext cx="4847728" cy="2438630"/>
          </a:xfrm>
          <a:prstGeom prst="rect">
            <a:avLst/>
          </a:prstGeom>
        </p:spPr>
      </p:pic>
    </p:spTree>
    <p:extLst>
      <p:ext uri="{BB962C8B-B14F-4D97-AF65-F5344CB8AC3E}">
        <p14:creationId xmlns:p14="http://schemas.microsoft.com/office/powerpoint/2010/main" val="415446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7E27-74A8-4FBF-881E-732291F4B162}"/>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B131A731-FBBA-4358-9B10-B6E01AA9B8EC}"/>
              </a:ext>
            </a:extLst>
          </p:cNvPr>
          <p:cNvSpPr>
            <a:spLocks noGrp="1"/>
          </p:cNvSpPr>
          <p:nvPr>
            <p:ph type="body" idx="1"/>
          </p:nvPr>
        </p:nvSpPr>
        <p:spPr/>
        <p:txBody>
          <a:bodyPr/>
          <a:lstStyle/>
          <a:p>
            <a:r>
              <a:rPr lang="en-IN" dirty="0"/>
              <a:t>Final thoughts</a:t>
            </a:r>
          </a:p>
        </p:txBody>
      </p:sp>
    </p:spTree>
    <p:extLst>
      <p:ext uri="{BB962C8B-B14F-4D97-AF65-F5344CB8AC3E}">
        <p14:creationId xmlns:p14="http://schemas.microsoft.com/office/powerpoint/2010/main" val="167824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EAC0-D121-4A25-8307-E31AD3AC79F2}"/>
              </a:ext>
            </a:extLst>
          </p:cNvPr>
          <p:cNvSpPr>
            <a:spLocks noGrp="1"/>
          </p:cNvSpPr>
          <p:nvPr>
            <p:ph type="title"/>
          </p:nvPr>
        </p:nvSpPr>
        <p:spPr>
          <a:xfrm>
            <a:off x="500121" y="-450079"/>
            <a:ext cx="9692640" cy="1325562"/>
          </a:xfrm>
        </p:spPr>
        <p:txBody>
          <a:bodyPr/>
          <a:lstStyle/>
          <a:p>
            <a:r>
              <a:rPr lang="en-IN" dirty="0">
                <a:latin typeface="Book Antiqua" panose="02040602050305030304" pitchFamily="18" charset="0"/>
              </a:rPr>
              <a:t>Business Understanding</a:t>
            </a:r>
          </a:p>
        </p:txBody>
      </p:sp>
      <p:sp>
        <p:nvSpPr>
          <p:cNvPr id="4" name="TextBox 3">
            <a:extLst>
              <a:ext uri="{FF2B5EF4-FFF2-40B4-BE49-F238E27FC236}">
                <a16:creationId xmlns:a16="http://schemas.microsoft.com/office/drawing/2014/main" id="{9232A560-9D54-4003-9AEE-A6B42B20EECE}"/>
              </a:ext>
            </a:extLst>
          </p:cNvPr>
          <p:cNvSpPr txBox="1"/>
          <p:nvPr/>
        </p:nvSpPr>
        <p:spPr>
          <a:xfrm>
            <a:off x="500121" y="1043669"/>
            <a:ext cx="10058400" cy="5355312"/>
          </a:xfrm>
          <a:prstGeom prst="rect">
            <a:avLst/>
          </a:prstGeom>
          <a:noFill/>
        </p:spPr>
        <p:txBody>
          <a:bodyPr wrap="square" rtlCol="0">
            <a:spAutoFit/>
          </a:bodyPr>
          <a:lstStyle/>
          <a:p>
            <a:pPr algn="l"/>
            <a:r>
              <a:rPr lang="en-US" sz="1800" b="0" i="0" u="none" strike="noStrike" baseline="0" dirty="0">
                <a:latin typeface="Book Antiqua" panose="02040602050305030304" pitchFamily="18" charset="0"/>
              </a:rPr>
              <a:t>The loan providing companies find it hard to give loans to the people due to their insufficient or</a:t>
            </a:r>
          </a:p>
          <a:p>
            <a:pPr algn="l"/>
            <a:r>
              <a:rPr lang="en-US" sz="1800" b="0" i="0" u="none" strike="noStrike" baseline="0" dirty="0">
                <a:latin typeface="Book Antiqua" panose="02040602050305030304" pitchFamily="18" charset="0"/>
              </a:rPr>
              <a:t>non-existent credit history. Some consumers use </a:t>
            </a:r>
            <a:r>
              <a:rPr lang="en-US" dirty="0">
                <a:latin typeface="Book Antiqua" panose="02040602050305030304" pitchFamily="18" charset="0"/>
              </a:rPr>
              <a:t>this</a:t>
            </a:r>
            <a:r>
              <a:rPr lang="en-US" sz="1800" b="0" i="0" u="none" strike="noStrike" baseline="0" dirty="0">
                <a:latin typeface="Book Antiqua" panose="02040602050305030304" pitchFamily="18" charset="0"/>
              </a:rPr>
              <a:t> to their advantage by defaulting on loans. Suppose you work for a consumer finance company which specializes in lending various types of loans to urban customers. You have to use EDA to analyze the patterns present in the data. This will ensure that the applicants capable of repaying the loan are not </a:t>
            </a:r>
            <a:r>
              <a:rPr lang="en-IN" sz="1800" b="0" i="0" u="none" strike="noStrike" baseline="0" dirty="0">
                <a:latin typeface="Book Antiqua" panose="02040602050305030304" pitchFamily="18" charset="0"/>
              </a:rPr>
              <a:t>rejected.</a:t>
            </a:r>
          </a:p>
          <a:p>
            <a:pPr algn="l"/>
            <a:r>
              <a:rPr lang="en-US" sz="1800" b="0" i="0" u="none" strike="noStrike" baseline="0" dirty="0">
                <a:latin typeface="Book Antiqua" panose="02040602050305030304" pitchFamily="18" charset="0"/>
              </a:rPr>
              <a:t>When the company receives a loan application, the company has to decide for loan approval based</a:t>
            </a:r>
          </a:p>
          <a:p>
            <a:pPr algn="l"/>
            <a:r>
              <a:rPr lang="en-US" sz="1800" b="0" i="0" u="none" strike="noStrike" baseline="0" dirty="0">
                <a:latin typeface="Book Antiqua" panose="02040602050305030304" pitchFamily="18" charset="0"/>
              </a:rPr>
              <a:t>on the applicant’s profile. Two types of risks are associated with the bank’s decision:</a:t>
            </a:r>
          </a:p>
          <a:p>
            <a:pPr algn="l"/>
            <a:r>
              <a:rPr lang="en-US" sz="1800" b="0" i="0" u="none" strike="noStrike" baseline="0" dirty="0">
                <a:latin typeface="Book Antiqua" panose="02040602050305030304" pitchFamily="18" charset="0"/>
              </a:rPr>
              <a:t>1. If the applicant is likely to repay the loan, then not approving the loan results in a</a:t>
            </a:r>
          </a:p>
          <a:p>
            <a:pPr algn="l"/>
            <a:r>
              <a:rPr lang="en-US" sz="1800" b="0" i="0" u="none" strike="noStrike" baseline="0" dirty="0">
                <a:latin typeface="Book Antiqua" panose="02040602050305030304" pitchFamily="18" charset="0"/>
              </a:rPr>
              <a:t>loss of business to the company</a:t>
            </a:r>
          </a:p>
          <a:p>
            <a:pPr algn="l"/>
            <a:r>
              <a:rPr lang="en-US" sz="1800" b="0" i="0" u="none" strike="noStrike" baseline="0" dirty="0">
                <a:latin typeface="Book Antiqua" panose="02040602050305030304" pitchFamily="18" charset="0"/>
              </a:rPr>
              <a:t>2. If the applicant is not likely to repay the loan, i.e. he/she is likely to default, then</a:t>
            </a:r>
          </a:p>
          <a:p>
            <a:pPr algn="l"/>
            <a:r>
              <a:rPr lang="en-US" sz="1800" b="0" i="0" u="none" strike="noStrike" baseline="0" dirty="0">
                <a:latin typeface="Book Antiqua" panose="02040602050305030304" pitchFamily="18" charset="0"/>
              </a:rPr>
              <a:t>approving the loan may lead to a financial loss for the company.</a:t>
            </a:r>
          </a:p>
          <a:p>
            <a:pPr algn="l"/>
            <a:endParaRPr lang="en-US" dirty="0">
              <a:latin typeface="Book Antiqua" panose="02040602050305030304" pitchFamily="18" charset="0"/>
            </a:endParaRPr>
          </a:p>
          <a:p>
            <a:pPr algn="l"/>
            <a:r>
              <a:rPr lang="en-US" dirty="0">
                <a:latin typeface="Book Antiqua" panose="02040602050305030304" pitchFamily="18" charset="0"/>
              </a:rPr>
              <a:t>To avoid risks associated with lending loan, we can do a detailed Exploratory Data Analysis on the given data sets. This can give us information on defaulters pattern and draw insights from it.</a:t>
            </a:r>
          </a:p>
          <a:p>
            <a:pPr algn="l"/>
            <a:r>
              <a:rPr lang="en-US" dirty="0">
                <a:latin typeface="Book Antiqua" panose="02040602050305030304" pitchFamily="18" charset="0"/>
              </a:rPr>
              <a:t>There are three datasets provided:</a:t>
            </a:r>
          </a:p>
          <a:p>
            <a:r>
              <a:rPr lang="en-IN" dirty="0">
                <a:latin typeface="Book Antiqua" panose="02040602050305030304" pitchFamily="18" charset="0"/>
              </a:rPr>
              <a:t>1. columns_description.csv:- Gives information on the columns in both datasets.</a:t>
            </a:r>
            <a:br>
              <a:rPr lang="en-IN" dirty="0">
                <a:latin typeface="Book Antiqua" panose="02040602050305030304" pitchFamily="18" charset="0"/>
              </a:rPr>
            </a:br>
            <a:r>
              <a:rPr lang="en-IN" dirty="0">
                <a:latin typeface="Book Antiqua" panose="02040602050305030304" pitchFamily="18" charset="0"/>
              </a:rPr>
              <a:t>2. application_data.csv:- This dataset gives information on loan, difficulty in repayment of loans.</a:t>
            </a:r>
            <a:br>
              <a:rPr lang="en-IN" dirty="0">
                <a:latin typeface="Book Antiqua" panose="02040602050305030304" pitchFamily="18" charset="0"/>
              </a:rPr>
            </a:br>
            <a:r>
              <a:rPr lang="en-IN" dirty="0">
                <a:latin typeface="Book Antiqua" panose="02040602050305030304" pitchFamily="18" charset="0"/>
              </a:rPr>
              <a:t>3. previous_data.csv:- This dataset gives information on previous </a:t>
            </a:r>
            <a:r>
              <a:rPr lang="en-IN">
                <a:latin typeface="Book Antiqua" panose="02040602050305030304" pitchFamily="18" charset="0"/>
              </a:rPr>
              <a:t>loan applications.</a:t>
            </a:r>
            <a:endParaRPr lang="en-IN" dirty="0">
              <a:latin typeface="Book Antiqua" panose="02040602050305030304" pitchFamily="18" charset="0"/>
            </a:endParaRPr>
          </a:p>
        </p:txBody>
      </p:sp>
    </p:spTree>
    <p:extLst>
      <p:ext uri="{BB962C8B-B14F-4D97-AF65-F5344CB8AC3E}">
        <p14:creationId xmlns:p14="http://schemas.microsoft.com/office/powerpoint/2010/main" val="231457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A2246-70DD-4ED8-ADA5-866724890B03}"/>
              </a:ext>
            </a:extLst>
          </p:cNvPr>
          <p:cNvSpPr txBox="1"/>
          <p:nvPr/>
        </p:nvSpPr>
        <p:spPr>
          <a:xfrm>
            <a:off x="139960" y="0"/>
            <a:ext cx="10608906" cy="8894743"/>
          </a:xfrm>
          <a:prstGeom prst="rect">
            <a:avLst/>
          </a:prstGeom>
          <a:noFill/>
        </p:spPr>
        <p:txBody>
          <a:bodyPr wrap="square" rtlCol="0">
            <a:spAutoFit/>
          </a:bodyPr>
          <a:lstStyle/>
          <a:p>
            <a:pPr algn="just">
              <a:buClr>
                <a:schemeClr val="accent1"/>
              </a:buClr>
              <a:buSzPct val="77000"/>
            </a:pPr>
            <a:r>
              <a:rPr lang="en-IN" sz="3200" dirty="0">
                <a:latin typeface="Book Antiqua" panose="02040602050305030304" pitchFamily="18" charset="0"/>
              </a:rPr>
              <a:t>CONCLUSION</a:t>
            </a:r>
            <a:r>
              <a:rPr lang="en-IN" dirty="0">
                <a:latin typeface="Book Antiqua" panose="02040602050305030304" pitchFamily="18" charset="0"/>
              </a:rPr>
              <a:t>:</a:t>
            </a: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Overall there were more female clients. </a:t>
            </a: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The IT staff, Private service staff, Realty agents and secretaries with lower secondary education, can be trusted.</a:t>
            </a: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Students, businessman never defaulted.</a:t>
            </a: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Banks should pay </a:t>
            </a:r>
            <a:r>
              <a:rPr lang="en-IN">
                <a:latin typeface="Book Antiqua" panose="02040602050305030304" pitchFamily="18" charset="0"/>
              </a:rPr>
              <a:t>attention to:</a:t>
            </a:r>
            <a:endParaRPr lang="en-IN" dirty="0">
              <a:latin typeface="Book Antiqua" panose="02040602050305030304" pitchFamily="18" charset="0"/>
            </a:endParaRP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The age group of 25-40. </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People with high credit amount for low goods price and low income.</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Female defaulters who were associated with high credit amount.</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People with occupation type as Laborers, Low skill laborers.</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People who belong to Business type entity 3, XNA, self employed.</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Realty agents with suite type group of people.</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Maternity income type with cash loans.</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People with Academic degree who took higher credits and with occupation type accountants and sales.</a:t>
            </a:r>
          </a:p>
          <a:p>
            <a:pPr marL="742950" lvl="1"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From Previous application:</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XNA contract type, XNA payment type defaulted more.</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Lower default rates in product combination as POS industry without interest, seller industry as clothing and tourism, portfolio as cars.</a:t>
            </a:r>
          </a:p>
          <a:p>
            <a:pPr marL="742950" lvl="1" indent="-285750" algn="just">
              <a:buClr>
                <a:schemeClr val="accent1"/>
              </a:buClr>
              <a:buSzPct val="77000"/>
              <a:buFont typeface="Wingdings" panose="05000000000000000000" pitchFamily="2" charset="2"/>
              <a:buChar char="Ø"/>
            </a:pPr>
            <a:r>
              <a:rPr lang="en-IN" dirty="0">
                <a:latin typeface="Book Antiqua" panose="02040602050305030304" pitchFamily="18" charset="0"/>
              </a:rPr>
              <a:t>Higher default rates were found in Refusal to name the goal, Hobby, Car repairs, Gasification/water supply, Money for a third person and Payments on other loans in that order.</a:t>
            </a:r>
          </a:p>
          <a:p>
            <a:pPr marL="742950" lvl="1"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a:p>
            <a:pPr marL="285750" indent="-285750" algn="just">
              <a:buClr>
                <a:schemeClr val="accent1"/>
              </a:buClr>
              <a:buSzPct val="77000"/>
              <a:buFont typeface="Wingdings" panose="05000000000000000000" pitchFamily="2" charset="2"/>
              <a:buChar char="Ø"/>
            </a:pPr>
            <a:endParaRPr lang="en-IN" dirty="0">
              <a:latin typeface="Book Antiqua" panose="02040602050305030304" pitchFamily="18" charset="0"/>
            </a:endParaRPr>
          </a:p>
        </p:txBody>
      </p:sp>
    </p:spTree>
    <p:extLst>
      <p:ext uri="{BB962C8B-B14F-4D97-AF65-F5344CB8AC3E}">
        <p14:creationId xmlns:p14="http://schemas.microsoft.com/office/powerpoint/2010/main" val="271773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449C-82C8-4462-805D-60EA2C7A6DAF}"/>
              </a:ext>
            </a:extLst>
          </p:cNvPr>
          <p:cNvSpPr>
            <a:spLocks noGrp="1"/>
          </p:cNvSpPr>
          <p:nvPr>
            <p:ph type="title"/>
          </p:nvPr>
        </p:nvSpPr>
        <p:spPr/>
        <p:txBody>
          <a:bodyPr/>
          <a:lstStyle/>
          <a:p>
            <a:r>
              <a:rPr lang="en-IN" dirty="0">
                <a:latin typeface="Book Antiqua" panose="02040602050305030304" pitchFamily="18" charset="0"/>
              </a:rPr>
              <a:t>DATA MINING</a:t>
            </a:r>
          </a:p>
        </p:txBody>
      </p:sp>
      <p:sp>
        <p:nvSpPr>
          <p:cNvPr id="3" name="Text Placeholder 2">
            <a:extLst>
              <a:ext uri="{FF2B5EF4-FFF2-40B4-BE49-F238E27FC236}">
                <a16:creationId xmlns:a16="http://schemas.microsoft.com/office/drawing/2014/main" id="{D1A96472-F97B-4E05-BFE1-613CE17C12B5}"/>
              </a:ext>
            </a:extLst>
          </p:cNvPr>
          <p:cNvSpPr>
            <a:spLocks noGrp="1"/>
          </p:cNvSpPr>
          <p:nvPr>
            <p:ph type="body" idx="1"/>
          </p:nvPr>
        </p:nvSpPr>
        <p:spPr/>
        <p:txBody>
          <a:bodyPr/>
          <a:lstStyle/>
          <a:p>
            <a:r>
              <a:rPr lang="en-IN" dirty="0">
                <a:latin typeface="Book Antiqua" panose="02040602050305030304" pitchFamily="18" charset="0"/>
              </a:rPr>
              <a:t>Sleuthing for insights</a:t>
            </a:r>
          </a:p>
        </p:txBody>
      </p:sp>
    </p:spTree>
    <p:extLst>
      <p:ext uri="{BB962C8B-B14F-4D97-AF65-F5344CB8AC3E}">
        <p14:creationId xmlns:p14="http://schemas.microsoft.com/office/powerpoint/2010/main" val="60700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0F39-02B1-479F-B020-94AA20EF7136}"/>
              </a:ext>
            </a:extLst>
          </p:cNvPr>
          <p:cNvSpPr txBox="1"/>
          <p:nvPr/>
        </p:nvSpPr>
        <p:spPr>
          <a:xfrm>
            <a:off x="390617" y="128034"/>
            <a:ext cx="8939814" cy="646331"/>
          </a:xfrm>
          <a:prstGeom prst="rect">
            <a:avLst/>
          </a:prstGeom>
          <a:noFill/>
        </p:spPr>
        <p:txBody>
          <a:bodyPr wrap="square" rtlCol="0">
            <a:spAutoFit/>
          </a:bodyPr>
          <a:lstStyle/>
          <a:p>
            <a:r>
              <a:rPr lang="en-IN" sz="3600" dirty="0">
                <a:latin typeface="Book Antiqua" panose="02040602050305030304" pitchFamily="18" charset="0"/>
              </a:rPr>
              <a:t>HANDLING MISSING VALUES</a:t>
            </a:r>
          </a:p>
        </p:txBody>
      </p:sp>
      <p:pic>
        <p:nvPicPr>
          <p:cNvPr id="6" name="Picture 5">
            <a:extLst>
              <a:ext uri="{FF2B5EF4-FFF2-40B4-BE49-F238E27FC236}">
                <a16:creationId xmlns:a16="http://schemas.microsoft.com/office/drawing/2014/main" id="{F040E912-18F0-430D-96A5-CC89E2615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0411"/>
            <a:ext cx="11248008" cy="2253343"/>
          </a:xfrm>
          <a:prstGeom prst="rect">
            <a:avLst/>
          </a:prstGeom>
        </p:spPr>
      </p:pic>
      <p:sp>
        <p:nvSpPr>
          <p:cNvPr id="7" name="TextBox 6">
            <a:extLst>
              <a:ext uri="{FF2B5EF4-FFF2-40B4-BE49-F238E27FC236}">
                <a16:creationId xmlns:a16="http://schemas.microsoft.com/office/drawing/2014/main" id="{19BABCB1-5DBC-44C2-B289-4DADE0D44922}"/>
              </a:ext>
            </a:extLst>
          </p:cNvPr>
          <p:cNvSpPr txBox="1"/>
          <p:nvPr/>
        </p:nvSpPr>
        <p:spPr>
          <a:xfrm>
            <a:off x="390617" y="3764133"/>
            <a:ext cx="10857391" cy="5770811"/>
          </a:xfrm>
          <a:prstGeom prst="rect">
            <a:avLst/>
          </a:prstGeom>
          <a:noFill/>
        </p:spPr>
        <p:txBody>
          <a:bodyPr wrap="square" rtlCol="0">
            <a:spAutoFit/>
          </a:bodyPr>
          <a:lstStyle/>
          <a:p>
            <a:pPr marL="285750" indent="-285750" algn="just">
              <a:lnSpc>
                <a:spcPct val="150000"/>
              </a:lnSpc>
              <a:buClr>
                <a:schemeClr val="accent1"/>
              </a:buClr>
              <a:buSzPct val="70000"/>
              <a:buFont typeface="Book Antiqua" panose="02040602050305030304" pitchFamily="18" charset="0"/>
              <a:buChar char="►"/>
            </a:pPr>
            <a:r>
              <a:rPr lang="en-IN" dirty="0">
                <a:latin typeface="Book Antiqua" panose="02040602050305030304" pitchFamily="18" charset="0"/>
              </a:rPr>
              <a:t>Missing values in columns range from 13% to 70%. </a:t>
            </a:r>
          </a:p>
          <a:p>
            <a:pPr marL="285750" indent="-285750" algn="just">
              <a:lnSpc>
                <a:spcPct val="150000"/>
              </a:lnSpc>
              <a:buClr>
                <a:schemeClr val="accent1"/>
              </a:buClr>
              <a:buSzPct val="70000"/>
              <a:buFont typeface="Book Antiqua" panose="02040602050305030304" pitchFamily="18" charset="0"/>
              <a:buChar char="►"/>
            </a:pPr>
            <a:r>
              <a:rPr lang="en-IN" dirty="0">
                <a:latin typeface="Book Antiqua" panose="02040602050305030304" pitchFamily="18" charset="0"/>
              </a:rPr>
              <a:t>Features with missing values more than 40%  have been deleted. As there are few features with more than 30% null values but could impact our EDA have been retained. There is no said criteria for deleting columns with null values.</a:t>
            </a:r>
          </a:p>
          <a:p>
            <a:pPr marL="285750" indent="-285750" algn="just">
              <a:lnSpc>
                <a:spcPct val="150000"/>
              </a:lnSpc>
              <a:buClr>
                <a:schemeClr val="accent1"/>
              </a:buClr>
              <a:buSzPct val="70000"/>
              <a:buFont typeface="Book Antiqua" panose="02040602050305030304" pitchFamily="18" charset="0"/>
              <a:buChar char="►"/>
            </a:pPr>
            <a:r>
              <a:rPr lang="en-IN" dirty="0">
                <a:latin typeface="Book Antiqua" panose="02040602050305030304" pitchFamily="18" charset="0"/>
              </a:rPr>
              <a:t>Few features with normalised values with less detail about it are also deleted.</a:t>
            </a:r>
          </a:p>
          <a:p>
            <a:pPr marL="285750" indent="-285750" algn="just">
              <a:lnSpc>
                <a:spcPct val="150000"/>
              </a:lnSpc>
              <a:buClr>
                <a:schemeClr val="accent1"/>
              </a:buClr>
              <a:buSzPct val="70000"/>
              <a:buFont typeface="Book Antiqua" panose="02040602050305030304" pitchFamily="18" charset="0"/>
              <a:buChar char="►"/>
            </a:pPr>
            <a:r>
              <a:rPr lang="en-IN" dirty="0">
                <a:latin typeface="Book Antiqua" panose="02040602050305030304" pitchFamily="18" charset="0"/>
              </a:rPr>
              <a:t>Total 71 columns were finalised for EDA in Application dataset and 26 columns in Previous application dataset</a:t>
            </a:r>
          </a:p>
          <a:p>
            <a:pPr marL="285750" indent="-285750">
              <a:lnSpc>
                <a:spcPct val="150000"/>
              </a:lnSpc>
              <a:buSzPct val="70000"/>
              <a:buFont typeface="Book Antiqua" panose="02040602050305030304" pitchFamily="18" charset="0"/>
              <a:buChar char="►"/>
            </a:pPr>
            <a:endParaRPr lang="en-IN" dirty="0">
              <a:latin typeface="Book Antiqua" panose="02040602050305030304" pitchFamily="18" charset="0"/>
            </a:endParaRPr>
          </a:p>
          <a:p>
            <a:pPr marL="285750" indent="-285750">
              <a:lnSpc>
                <a:spcPct val="150000"/>
              </a:lnSpc>
              <a:buSzPct val="70000"/>
              <a:buFont typeface="Book Antiqua" panose="02040602050305030304" pitchFamily="18" charset="0"/>
              <a:buChar char="►"/>
            </a:pPr>
            <a:endParaRPr lang="en-IN" dirty="0">
              <a:latin typeface="Book Antiqua" panose="02040602050305030304" pitchFamily="18" charset="0"/>
            </a:endParaRPr>
          </a:p>
          <a:p>
            <a:pPr marL="285750" indent="-285750">
              <a:lnSpc>
                <a:spcPct val="150000"/>
              </a:lnSpc>
              <a:buSzPct val="70000"/>
              <a:buFont typeface="Book Antiqua" panose="02040602050305030304" pitchFamily="18" charset="0"/>
              <a:buChar char="►"/>
            </a:pPr>
            <a:endParaRPr lang="en-IN" dirty="0">
              <a:latin typeface="Book Antiqua" panose="02040602050305030304" pitchFamily="18" charset="0"/>
            </a:endParaRPr>
          </a:p>
          <a:p>
            <a:pPr marL="285750" indent="-285750">
              <a:lnSpc>
                <a:spcPct val="150000"/>
              </a:lnSpc>
              <a:buSzPct val="70000"/>
              <a:buFont typeface="Book Antiqua" panose="02040602050305030304" pitchFamily="18" charset="0"/>
              <a:buChar char="►"/>
            </a:pPr>
            <a:endParaRPr lang="en-IN" dirty="0">
              <a:latin typeface="Book Antiqua" panose="02040602050305030304" pitchFamily="18" charset="0"/>
            </a:endParaRPr>
          </a:p>
          <a:p>
            <a:pPr marL="285750" indent="-285750">
              <a:buSzPct val="70000"/>
              <a:buFont typeface="Book Antiqua" panose="02040602050305030304" pitchFamily="18" charset="0"/>
              <a:buChar char="►"/>
            </a:pPr>
            <a:endParaRPr lang="en-IN" dirty="0">
              <a:latin typeface="Book Antiqua" panose="02040602050305030304" pitchFamily="18" charset="0"/>
            </a:endParaRPr>
          </a:p>
          <a:p>
            <a:pPr marL="285750" indent="-285750">
              <a:buSzPct val="70000"/>
              <a:buFont typeface="Book Antiqua" panose="02040602050305030304" pitchFamily="18" charset="0"/>
              <a:buChar char="►"/>
            </a:pPr>
            <a:endParaRPr lang="en-IN" dirty="0">
              <a:latin typeface="Book Antiqua" panose="02040602050305030304" pitchFamily="18" charset="0"/>
            </a:endParaRPr>
          </a:p>
          <a:p>
            <a:pPr marL="285750" indent="-285750">
              <a:buSzPct val="70000"/>
              <a:buFont typeface="Book Antiqua" panose="02040602050305030304" pitchFamily="18" charset="0"/>
              <a:buChar char="►"/>
            </a:pPr>
            <a:endParaRPr lang="en-IN" dirty="0"/>
          </a:p>
          <a:p>
            <a:pPr marL="285750" indent="-285750">
              <a:buSzPct val="70000"/>
              <a:buFont typeface="Book Antiqua" panose="02040602050305030304" pitchFamily="18" charset="0"/>
              <a:buChar char="►"/>
            </a:pPr>
            <a:endParaRPr lang="en-IN" dirty="0"/>
          </a:p>
        </p:txBody>
      </p:sp>
      <p:sp>
        <p:nvSpPr>
          <p:cNvPr id="2" name="TextBox 1">
            <a:extLst>
              <a:ext uri="{FF2B5EF4-FFF2-40B4-BE49-F238E27FC236}">
                <a16:creationId xmlns:a16="http://schemas.microsoft.com/office/drawing/2014/main" id="{A3452676-EE47-422C-9A4F-B2B599A88A52}"/>
              </a:ext>
            </a:extLst>
          </p:cNvPr>
          <p:cNvSpPr txBox="1"/>
          <p:nvPr/>
        </p:nvSpPr>
        <p:spPr>
          <a:xfrm>
            <a:off x="3724589" y="764190"/>
            <a:ext cx="4189445" cy="246221"/>
          </a:xfrm>
          <a:prstGeom prst="rect">
            <a:avLst/>
          </a:prstGeom>
          <a:noFill/>
        </p:spPr>
        <p:txBody>
          <a:bodyPr wrap="square" rtlCol="0">
            <a:spAutoFit/>
          </a:bodyPr>
          <a:lstStyle/>
          <a:p>
            <a:r>
              <a:rPr lang="en-IN" sz="1000" dirty="0">
                <a:latin typeface="Book Antiqua" panose="02040602050305030304" pitchFamily="18" charset="0"/>
              </a:rPr>
              <a:t>APPLICATION DATASET MISSING VALUES</a:t>
            </a:r>
          </a:p>
        </p:txBody>
      </p:sp>
    </p:spTree>
    <p:extLst>
      <p:ext uri="{BB962C8B-B14F-4D97-AF65-F5344CB8AC3E}">
        <p14:creationId xmlns:p14="http://schemas.microsoft.com/office/powerpoint/2010/main" val="13903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A030-D7E4-428F-9FE0-8738DE1B1B7F}"/>
              </a:ext>
            </a:extLst>
          </p:cNvPr>
          <p:cNvSpPr>
            <a:spLocks noGrp="1"/>
          </p:cNvSpPr>
          <p:nvPr>
            <p:ph type="title"/>
          </p:nvPr>
        </p:nvSpPr>
        <p:spPr>
          <a:xfrm>
            <a:off x="369311" y="-329309"/>
            <a:ext cx="10058399" cy="1477328"/>
          </a:xfrm>
        </p:spPr>
        <p:txBody>
          <a:bodyPr>
            <a:normAutofit/>
          </a:bodyPr>
          <a:lstStyle/>
          <a:p>
            <a:br>
              <a:rPr lang="en-IN" sz="3600" dirty="0">
                <a:latin typeface="Book Antiqua" panose="02040602050305030304" pitchFamily="18" charset="0"/>
              </a:rPr>
            </a:br>
            <a:r>
              <a:rPr lang="en-IN" sz="3600" dirty="0">
                <a:latin typeface="Book Antiqua" panose="02040602050305030304" pitchFamily="18" charset="0"/>
              </a:rPr>
              <a:t>ANALYSING APPLICATION DATA SET </a:t>
            </a:r>
          </a:p>
        </p:txBody>
      </p:sp>
      <p:pic>
        <p:nvPicPr>
          <p:cNvPr id="11" name="Content Placeholder 10">
            <a:extLst>
              <a:ext uri="{FF2B5EF4-FFF2-40B4-BE49-F238E27FC236}">
                <a16:creationId xmlns:a16="http://schemas.microsoft.com/office/drawing/2014/main" id="{13CB93AE-8F91-4EF0-9F38-76672D7859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7849" y="1287262"/>
            <a:ext cx="4145871" cy="4801375"/>
          </a:xfrm>
        </p:spPr>
      </p:pic>
      <p:sp>
        <p:nvSpPr>
          <p:cNvPr id="4" name="TextBox 3">
            <a:extLst>
              <a:ext uri="{FF2B5EF4-FFF2-40B4-BE49-F238E27FC236}">
                <a16:creationId xmlns:a16="http://schemas.microsoft.com/office/drawing/2014/main" id="{4FA3DE89-E266-4413-B5DF-7DBCE3DCA382}"/>
              </a:ext>
            </a:extLst>
          </p:cNvPr>
          <p:cNvSpPr txBox="1"/>
          <p:nvPr/>
        </p:nvSpPr>
        <p:spPr>
          <a:xfrm>
            <a:off x="369311" y="1287262"/>
            <a:ext cx="6787269" cy="1754326"/>
          </a:xfrm>
          <a:prstGeom prst="rect">
            <a:avLst/>
          </a:prstGeom>
          <a:noFill/>
        </p:spPr>
        <p:txBody>
          <a:bodyPr wrap="square" rtlCol="0">
            <a:spAutoFit/>
          </a:bodyPr>
          <a:lstStyle/>
          <a:p>
            <a:pPr algn="just"/>
            <a:r>
              <a:rPr lang="en-IN" dirty="0">
                <a:latin typeface="Book Antiqua" panose="02040602050305030304" pitchFamily="18" charset="0"/>
              </a:rPr>
              <a:t>Application data set has a main feature ‘TARGET’.</a:t>
            </a:r>
          </a:p>
          <a:p>
            <a:pPr algn="just"/>
            <a:r>
              <a:rPr lang="en-IN" dirty="0">
                <a:latin typeface="Book Antiqua" panose="02040602050305030304" pitchFamily="18" charset="0"/>
              </a:rPr>
              <a:t>‘TARGET’ feature tells us whether the given ID has defaulted (TARGET = 1) on repayment of their loan or not.</a:t>
            </a:r>
          </a:p>
          <a:p>
            <a:endParaRPr lang="en-IN" dirty="0"/>
          </a:p>
          <a:p>
            <a:endParaRPr lang="en-IN" dirty="0"/>
          </a:p>
          <a:p>
            <a:r>
              <a:rPr lang="en-IN" dirty="0"/>
              <a:t>  </a:t>
            </a:r>
          </a:p>
        </p:txBody>
      </p:sp>
      <p:sp>
        <p:nvSpPr>
          <p:cNvPr id="7" name="TextBox 6">
            <a:extLst>
              <a:ext uri="{FF2B5EF4-FFF2-40B4-BE49-F238E27FC236}">
                <a16:creationId xmlns:a16="http://schemas.microsoft.com/office/drawing/2014/main" id="{9A539E19-9ED4-4D06-B99D-FB612DC3FE47}"/>
              </a:ext>
            </a:extLst>
          </p:cNvPr>
          <p:cNvSpPr txBox="1"/>
          <p:nvPr/>
        </p:nvSpPr>
        <p:spPr>
          <a:xfrm>
            <a:off x="369311" y="2380475"/>
            <a:ext cx="5985329" cy="3231654"/>
          </a:xfrm>
          <a:prstGeom prst="rect">
            <a:avLst/>
          </a:prstGeom>
          <a:noFill/>
        </p:spPr>
        <p:txBody>
          <a:bodyPr wrap="square" rtlCol="0">
            <a:spAutoFit/>
          </a:bodyPr>
          <a:lstStyle/>
          <a:p>
            <a:r>
              <a:rPr lang="en-IN" sz="2400" b="1" dirty="0">
                <a:solidFill>
                  <a:schemeClr val="accent3">
                    <a:lumMod val="75000"/>
                  </a:schemeClr>
                </a:solidFill>
                <a:latin typeface="Book Antiqua" panose="02040602050305030304" pitchFamily="18" charset="0"/>
              </a:rPr>
              <a:t>INSIGHTS:</a:t>
            </a:r>
          </a:p>
          <a:p>
            <a:endParaRPr lang="en-IN" dirty="0">
              <a:latin typeface="Book Antiqua" panose="02040602050305030304" pitchFamily="18" charset="0"/>
            </a:endParaRPr>
          </a:p>
          <a:p>
            <a:pPr marL="285750" indent="-285750" algn="just">
              <a:buClr>
                <a:schemeClr val="accent1"/>
              </a:buClr>
              <a:buSzPct val="70000"/>
              <a:buFont typeface="Book Antiqua" panose="02040602050305030304" pitchFamily="18" charset="0"/>
              <a:buChar char="►"/>
            </a:pPr>
            <a:r>
              <a:rPr lang="en-IN" dirty="0">
                <a:latin typeface="Book Antiqua" panose="02040602050305030304" pitchFamily="18" charset="0"/>
              </a:rPr>
              <a:t>Most of the clients i.e. 91.93% are non defaulters while only 8% of them have defaulted in repayment.</a:t>
            </a:r>
          </a:p>
          <a:p>
            <a:pPr marL="285750" indent="-285750" algn="just">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lgn="just">
              <a:buClr>
                <a:schemeClr val="accent1"/>
              </a:buClr>
              <a:buSzPct val="70000"/>
              <a:buFont typeface="Book Antiqua" panose="02040602050305030304" pitchFamily="18" charset="0"/>
              <a:buChar char="►"/>
            </a:pPr>
            <a:r>
              <a:rPr lang="en-IN" dirty="0">
                <a:latin typeface="Book Antiqua" panose="02040602050305030304" pitchFamily="18" charset="0"/>
              </a:rPr>
              <a:t>This seems a highly imbalanced data.</a:t>
            </a:r>
          </a:p>
          <a:p>
            <a:pPr marL="285750" indent="-285750" algn="just">
              <a:buClr>
                <a:schemeClr val="accent1"/>
              </a:buClr>
              <a:buSzPct val="70000"/>
              <a:buFont typeface="Book Antiqua" panose="02040602050305030304" pitchFamily="18" charset="0"/>
              <a:buChar char="►"/>
            </a:pPr>
            <a:endParaRPr lang="en-IN" dirty="0">
              <a:latin typeface="Book Antiqua" panose="02040602050305030304" pitchFamily="18" charset="0"/>
            </a:endParaRPr>
          </a:p>
          <a:p>
            <a:pPr marL="285750" indent="-285750" algn="just">
              <a:buClr>
                <a:schemeClr val="accent1"/>
              </a:buClr>
              <a:buSzPct val="70000"/>
              <a:buFont typeface="Book Antiqua" panose="02040602050305030304" pitchFamily="18" charset="0"/>
              <a:buChar char="►"/>
            </a:pPr>
            <a:r>
              <a:rPr lang="en-IN" dirty="0">
                <a:latin typeface="Book Antiqua" panose="02040602050305030304" pitchFamily="18" charset="0"/>
              </a:rPr>
              <a:t>We will have to investigate further, study other features in relation to find out the pattern of defaulters</a:t>
            </a:r>
          </a:p>
          <a:p>
            <a:endParaRPr lang="en-IN" dirty="0"/>
          </a:p>
        </p:txBody>
      </p:sp>
    </p:spTree>
    <p:extLst>
      <p:ext uri="{BB962C8B-B14F-4D97-AF65-F5344CB8AC3E}">
        <p14:creationId xmlns:p14="http://schemas.microsoft.com/office/powerpoint/2010/main" val="361571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4612-97CC-48D4-9AB3-3BC96041B7E8}"/>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Book Antiqua" panose="02040602050305030304" pitchFamily="18" charset="0"/>
              </a:rPr>
              <a:t>UNIVARIATE ANALYSIS</a:t>
            </a:r>
            <a:endParaRPr lang="en-IN" dirty="0"/>
          </a:p>
        </p:txBody>
      </p:sp>
      <p:sp>
        <p:nvSpPr>
          <p:cNvPr id="3" name="Text Placeholder 2">
            <a:extLst>
              <a:ext uri="{FF2B5EF4-FFF2-40B4-BE49-F238E27FC236}">
                <a16:creationId xmlns:a16="http://schemas.microsoft.com/office/drawing/2014/main" id="{43E4F8EC-4E64-4AAD-8FB0-B5D2526CF10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1362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1FDD-3535-4140-B9D1-9E9899C5D173}"/>
              </a:ext>
            </a:extLst>
          </p:cNvPr>
          <p:cNvSpPr>
            <a:spLocks noGrp="1"/>
          </p:cNvSpPr>
          <p:nvPr>
            <p:ph type="title"/>
          </p:nvPr>
        </p:nvSpPr>
        <p:spPr>
          <a:xfrm>
            <a:off x="324922" y="286603"/>
            <a:ext cx="5068172" cy="1320369"/>
          </a:xfrm>
        </p:spPr>
        <p:txBody>
          <a:bodyPr>
            <a:noAutofit/>
          </a:bodyPr>
          <a:lstStyle/>
          <a:p>
            <a:pPr algn="just">
              <a:buSzPct val="70000"/>
            </a:pPr>
            <a:r>
              <a:rPr lang="en-IN" sz="2000" spc="0" dirty="0">
                <a:latin typeface="Book Antiqua" panose="02040602050305030304" pitchFamily="18" charset="0"/>
              </a:rPr>
              <a:t>Univariate is a simple analysis and are done on </a:t>
            </a:r>
            <a:r>
              <a:rPr lang="en-IN" sz="2000" spc="0">
                <a:latin typeface="Book Antiqua" panose="02040602050305030304" pitchFamily="18" charset="0"/>
              </a:rPr>
              <a:t>single variable based </a:t>
            </a:r>
            <a:r>
              <a:rPr lang="en-IN" sz="2000" spc="0" dirty="0">
                <a:latin typeface="Book Antiqua" panose="02040602050305030304" pitchFamily="18" charset="0"/>
              </a:rPr>
              <a:t>on categories like Income type, Occupation type, Gender, organization type etc. </a:t>
            </a:r>
          </a:p>
        </p:txBody>
      </p:sp>
      <p:sp>
        <p:nvSpPr>
          <p:cNvPr id="4" name="Content Placeholder 3">
            <a:extLst>
              <a:ext uri="{FF2B5EF4-FFF2-40B4-BE49-F238E27FC236}">
                <a16:creationId xmlns:a16="http://schemas.microsoft.com/office/drawing/2014/main" id="{E1BFA895-AFC7-44D5-A2FA-5563C9320A99}"/>
              </a:ext>
            </a:extLst>
          </p:cNvPr>
          <p:cNvSpPr>
            <a:spLocks noGrp="1"/>
          </p:cNvSpPr>
          <p:nvPr>
            <p:ph sz="half" idx="2"/>
          </p:nvPr>
        </p:nvSpPr>
        <p:spPr>
          <a:xfrm>
            <a:off x="324922" y="1678260"/>
            <a:ext cx="5768565" cy="4626221"/>
          </a:xfrm>
        </p:spPr>
        <p:txBody>
          <a:bodyPr>
            <a:normAutofit/>
          </a:bodyPr>
          <a:lstStyle/>
          <a:p>
            <a:pPr marL="0" indent="0">
              <a:buNone/>
            </a:pPr>
            <a:r>
              <a:rPr lang="en-IN" sz="2000" b="1" dirty="0">
                <a:solidFill>
                  <a:schemeClr val="accent1"/>
                </a:solidFill>
                <a:latin typeface="Book Antiqua" panose="02040602050305030304" pitchFamily="18" charset="0"/>
              </a:rPr>
              <a:t>INSIGHTS</a:t>
            </a:r>
            <a:r>
              <a:rPr lang="en-IN" sz="2000" b="1" dirty="0">
                <a:solidFill>
                  <a:schemeClr val="bg2">
                    <a:lumMod val="25000"/>
                  </a:schemeClr>
                </a:solidFill>
                <a:latin typeface="Book Antiqua" panose="02040602050305030304" pitchFamily="18" charset="0"/>
              </a:rPr>
              <a:t>:</a:t>
            </a:r>
          </a:p>
          <a:p>
            <a:pPr algn="just">
              <a:buSzPct val="70000"/>
              <a:buFont typeface="Book Antiqua" panose="02040602050305030304" pitchFamily="18" charset="0"/>
              <a:buChar char="►"/>
            </a:pPr>
            <a:r>
              <a:rPr lang="en-IN" spc="0" dirty="0">
                <a:latin typeface="Book Antiqua" panose="02040602050305030304" pitchFamily="18" charset="0"/>
              </a:rPr>
              <a:t>90.48% of clients took cash loans out of which 8.3% were defaulters. 9.52% took revolving loans out of which 5.47% were defaulters</a:t>
            </a:r>
          </a:p>
          <a:p>
            <a:pPr algn="just">
              <a:buSzPct val="70000"/>
              <a:buFont typeface="Book Antiqua" panose="02040602050305030304" pitchFamily="18" charset="0"/>
              <a:buChar char="►"/>
            </a:pPr>
            <a:r>
              <a:rPr lang="en-IN" spc="0" dirty="0"/>
              <a:t>65.83% were females out of which 6.99% tend to default and 10.14% out of  34.16% males had defaulted.</a:t>
            </a:r>
          </a:p>
          <a:p>
            <a:pPr algn="just">
              <a:buSzPct val="70000"/>
              <a:buFont typeface="Book Antiqua" panose="02040602050305030304" pitchFamily="18" charset="0"/>
              <a:buChar char="►"/>
            </a:pPr>
            <a:r>
              <a:rPr lang="en-IN" spc="0" dirty="0"/>
              <a:t>63.88% were married and 5.8% of widows tend to default</a:t>
            </a:r>
          </a:p>
          <a:p>
            <a:pPr algn="just">
              <a:buSzPct val="70000"/>
              <a:buFont typeface="Book Antiqua" panose="02040602050305030304" pitchFamily="18" charset="0"/>
              <a:buChar char="►"/>
            </a:pPr>
            <a:r>
              <a:rPr lang="en-IN" spc="0" dirty="0"/>
              <a:t>70.03% had no children, 7.71% of them were defaulters and 28.57% with 6 children had defaulted.</a:t>
            </a:r>
          </a:p>
          <a:p>
            <a:pPr algn="just"/>
            <a:endParaRPr lang="en-IN" spc="0" dirty="0"/>
          </a:p>
          <a:p>
            <a:endParaRPr lang="en-IN" dirty="0"/>
          </a:p>
          <a:p>
            <a:endParaRPr lang="en-IN" dirty="0">
              <a:latin typeface="Book Antiqua" panose="02040602050305030304" pitchFamily="18" charset="0"/>
            </a:endParaRPr>
          </a:p>
          <a:p>
            <a:endParaRPr lang="en-IN" dirty="0"/>
          </a:p>
        </p:txBody>
      </p:sp>
      <p:pic>
        <p:nvPicPr>
          <p:cNvPr id="5" name="Picture 4">
            <a:extLst>
              <a:ext uri="{FF2B5EF4-FFF2-40B4-BE49-F238E27FC236}">
                <a16:creationId xmlns:a16="http://schemas.microsoft.com/office/drawing/2014/main" id="{1136EFAE-55C8-4351-A757-CB56B1459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3308" y="286603"/>
            <a:ext cx="2314577" cy="1938437"/>
          </a:xfrm>
          <a:prstGeom prst="rect">
            <a:avLst/>
          </a:prstGeom>
        </p:spPr>
      </p:pic>
      <p:pic>
        <p:nvPicPr>
          <p:cNvPr id="6" name="Picture 5">
            <a:extLst>
              <a:ext uri="{FF2B5EF4-FFF2-40B4-BE49-F238E27FC236}">
                <a16:creationId xmlns:a16="http://schemas.microsoft.com/office/drawing/2014/main" id="{52C52292-A71A-4CF5-8475-EF8310FDA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417" y="4467029"/>
            <a:ext cx="4942611" cy="2104367"/>
          </a:xfrm>
          <a:prstGeom prst="rect">
            <a:avLst/>
          </a:prstGeom>
        </p:spPr>
      </p:pic>
      <p:pic>
        <p:nvPicPr>
          <p:cNvPr id="8" name="Picture 7">
            <a:extLst>
              <a:ext uri="{FF2B5EF4-FFF2-40B4-BE49-F238E27FC236}">
                <a16:creationId xmlns:a16="http://schemas.microsoft.com/office/drawing/2014/main" id="{AC007458-A751-49DD-9499-DBFD4339E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0998" y="286603"/>
            <a:ext cx="2766762" cy="1938437"/>
          </a:xfrm>
          <a:prstGeom prst="rect">
            <a:avLst/>
          </a:prstGeom>
        </p:spPr>
      </p:pic>
      <p:pic>
        <p:nvPicPr>
          <p:cNvPr id="9" name="Picture 8">
            <a:extLst>
              <a:ext uri="{FF2B5EF4-FFF2-40B4-BE49-F238E27FC236}">
                <a16:creationId xmlns:a16="http://schemas.microsoft.com/office/drawing/2014/main" id="{57505027-03AE-46DA-963C-730D9BFD3C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3487" y="2316464"/>
            <a:ext cx="5034398" cy="2059142"/>
          </a:xfrm>
          <a:prstGeom prst="rect">
            <a:avLst/>
          </a:prstGeom>
        </p:spPr>
      </p:pic>
    </p:spTree>
    <p:extLst>
      <p:ext uri="{BB962C8B-B14F-4D97-AF65-F5344CB8AC3E}">
        <p14:creationId xmlns:p14="http://schemas.microsoft.com/office/powerpoint/2010/main" val="285891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461BB2-C2A2-4075-85AF-0A11C86F8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2560" y="0"/>
            <a:ext cx="3089774" cy="1969912"/>
          </a:xfrm>
          <a:prstGeom prst="rect">
            <a:avLst/>
          </a:prstGeom>
        </p:spPr>
      </p:pic>
      <p:pic>
        <p:nvPicPr>
          <p:cNvPr id="13" name="Picture 12">
            <a:extLst>
              <a:ext uri="{FF2B5EF4-FFF2-40B4-BE49-F238E27FC236}">
                <a16:creationId xmlns:a16="http://schemas.microsoft.com/office/drawing/2014/main" id="{40B12399-3B6F-42D1-8DFF-8FB88554F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2561" y="4166274"/>
            <a:ext cx="5927128" cy="2805696"/>
          </a:xfrm>
          <a:prstGeom prst="rect">
            <a:avLst/>
          </a:prstGeom>
        </p:spPr>
      </p:pic>
      <p:pic>
        <p:nvPicPr>
          <p:cNvPr id="15" name="Picture 14">
            <a:extLst>
              <a:ext uri="{FF2B5EF4-FFF2-40B4-BE49-F238E27FC236}">
                <a16:creationId xmlns:a16="http://schemas.microsoft.com/office/drawing/2014/main" id="{67B48548-C9E3-4CCE-AB7F-2344554180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334" y="1984753"/>
            <a:ext cx="3001402" cy="2166680"/>
          </a:xfrm>
          <a:prstGeom prst="rect">
            <a:avLst/>
          </a:prstGeom>
        </p:spPr>
      </p:pic>
      <p:sp>
        <p:nvSpPr>
          <p:cNvPr id="16" name="TextBox 15">
            <a:extLst>
              <a:ext uri="{FF2B5EF4-FFF2-40B4-BE49-F238E27FC236}">
                <a16:creationId xmlns:a16="http://schemas.microsoft.com/office/drawing/2014/main" id="{C5249A99-236F-498B-B0CC-9D423531157F}"/>
              </a:ext>
            </a:extLst>
          </p:cNvPr>
          <p:cNvSpPr txBox="1"/>
          <p:nvPr/>
        </p:nvSpPr>
        <p:spPr>
          <a:xfrm>
            <a:off x="74644" y="0"/>
            <a:ext cx="5167916" cy="5278368"/>
          </a:xfrm>
          <a:prstGeom prst="rect">
            <a:avLst/>
          </a:prstGeom>
          <a:noFill/>
        </p:spPr>
        <p:txBody>
          <a:bodyPr wrap="square" rtlCol="0">
            <a:spAutoFit/>
          </a:bodyPr>
          <a:lstStyle/>
          <a:p>
            <a:endParaRPr lang="en-IN" sz="1100" dirty="0">
              <a:latin typeface="Book Antiqua" panose="02040602050305030304" pitchFamily="18" charset="0"/>
            </a:endParaRPr>
          </a:p>
          <a:p>
            <a:pPr marL="0" indent="0">
              <a:buNone/>
            </a:pPr>
            <a:r>
              <a:rPr lang="en-IN" sz="2000" b="1" dirty="0">
                <a:solidFill>
                  <a:schemeClr val="bg2">
                    <a:lumMod val="25000"/>
                  </a:schemeClr>
                </a:solidFill>
                <a:latin typeface="Book Antiqua" panose="02040602050305030304" pitchFamily="18" charset="0"/>
              </a:rPr>
              <a:t>INSIGHTS:</a:t>
            </a:r>
          </a:p>
          <a:p>
            <a:pPr marL="285750" indent="-285750">
              <a:buClr>
                <a:schemeClr val="accent1">
                  <a:lumMod val="75000"/>
                </a:schemeClr>
              </a:buClr>
              <a:buSzPct val="70000"/>
              <a:buFont typeface="Book Antiqua" panose="02040602050305030304" pitchFamily="18" charset="0"/>
              <a:buChar char="►"/>
            </a:pPr>
            <a:endParaRPr lang="en-IN" dirty="0">
              <a:latin typeface="Book Antiqua" panose="02040602050305030304" pitchFamily="18" charset="0"/>
            </a:endParaRP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71.01% have Secondary/secondary special education and 8.94% of them have defaulted along with 10.92% of people with Lower secondary education.</a:t>
            </a: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51.63% of clients have working income type and 9.59% have defaulted. Student and business type do not seem default.</a:t>
            </a: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81% were unaccompanied while applying for loan.</a:t>
            </a: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Of 88.73% who had house/apartment, 7.8% defaulted. Approximately 12% of those who lived in rented apartment or live with parents have defaulted.</a:t>
            </a:r>
          </a:p>
          <a:p>
            <a:pPr marL="285750" indent="-285750" algn="just">
              <a:buClr>
                <a:schemeClr val="accent1">
                  <a:lumMod val="75000"/>
                </a:schemeClr>
              </a:buClr>
              <a:buSzPct val="70000"/>
              <a:buFont typeface="Book Antiqua" panose="02040602050305030304" pitchFamily="18" charset="0"/>
              <a:buChar char="►"/>
            </a:pPr>
            <a:r>
              <a:rPr lang="en-IN" dirty="0">
                <a:latin typeface="Book Antiqua" panose="02040602050305030304" pitchFamily="18" charset="0"/>
              </a:rPr>
              <a:t>Labourers constitute 26.14% of which 10.58% and 17.15% of Low-skill labourers seem to have defaulted.</a:t>
            </a:r>
          </a:p>
        </p:txBody>
      </p:sp>
      <p:pic>
        <p:nvPicPr>
          <p:cNvPr id="18" name="Picture 17">
            <a:extLst>
              <a:ext uri="{FF2B5EF4-FFF2-40B4-BE49-F238E27FC236}">
                <a16:creationId xmlns:a16="http://schemas.microsoft.com/office/drawing/2014/main" id="{E058CF13-093A-4923-B76F-335BDE6E4A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2334" y="0"/>
            <a:ext cx="3001402" cy="1969912"/>
          </a:xfrm>
          <a:prstGeom prst="rect">
            <a:avLst/>
          </a:prstGeom>
        </p:spPr>
      </p:pic>
      <p:pic>
        <p:nvPicPr>
          <p:cNvPr id="20" name="Picture 19">
            <a:extLst>
              <a:ext uri="{FF2B5EF4-FFF2-40B4-BE49-F238E27FC236}">
                <a16:creationId xmlns:a16="http://schemas.microsoft.com/office/drawing/2014/main" id="{61B12150-7149-40E0-8A21-3D13D8BD3A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2560" y="2012718"/>
            <a:ext cx="3089774" cy="2083928"/>
          </a:xfrm>
          <a:prstGeom prst="rect">
            <a:avLst/>
          </a:prstGeom>
        </p:spPr>
      </p:pic>
    </p:spTree>
    <p:extLst>
      <p:ext uri="{BB962C8B-B14F-4D97-AF65-F5344CB8AC3E}">
        <p14:creationId xmlns:p14="http://schemas.microsoft.com/office/powerpoint/2010/main" val="153463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4E2ECF-9C50-438F-A1D6-188E6C431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4926763" cy="7137918"/>
          </a:xfrm>
          <a:prstGeom prst="rect">
            <a:avLst/>
          </a:prstGeom>
        </p:spPr>
      </p:pic>
      <p:pic>
        <p:nvPicPr>
          <p:cNvPr id="4" name="Picture 3">
            <a:extLst>
              <a:ext uri="{FF2B5EF4-FFF2-40B4-BE49-F238E27FC236}">
                <a16:creationId xmlns:a16="http://schemas.microsoft.com/office/drawing/2014/main" id="{DF0BA0A6-C278-4972-B3E9-16001272F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 y="4137916"/>
            <a:ext cx="6030686" cy="2580125"/>
          </a:xfrm>
          <a:prstGeom prst="rect">
            <a:avLst/>
          </a:prstGeom>
        </p:spPr>
      </p:pic>
      <p:sp>
        <p:nvSpPr>
          <p:cNvPr id="5" name="TextBox 4">
            <a:extLst>
              <a:ext uri="{FF2B5EF4-FFF2-40B4-BE49-F238E27FC236}">
                <a16:creationId xmlns:a16="http://schemas.microsoft.com/office/drawing/2014/main" id="{346A45E1-B27C-4455-BB1D-A02E0F7C9686}"/>
              </a:ext>
            </a:extLst>
          </p:cNvPr>
          <p:cNvSpPr txBox="1"/>
          <p:nvPr/>
        </p:nvSpPr>
        <p:spPr>
          <a:xfrm>
            <a:off x="337457" y="139959"/>
            <a:ext cx="5486400" cy="4247317"/>
          </a:xfrm>
          <a:prstGeom prst="rect">
            <a:avLst/>
          </a:prstGeom>
          <a:noFill/>
        </p:spPr>
        <p:txBody>
          <a:bodyPr wrap="square" rtlCol="0">
            <a:spAutoFit/>
          </a:bodyPr>
          <a:lstStyle/>
          <a:p>
            <a:r>
              <a:rPr lang="en-IN" b="1" dirty="0">
                <a:solidFill>
                  <a:schemeClr val="accent1"/>
                </a:solidFill>
              </a:rPr>
              <a:t>INSIGHTS:</a:t>
            </a:r>
          </a:p>
          <a:p>
            <a:endParaRPr lang="en-IN" b="1" dirty="0">
              <a:solidFill>
                <a:schemeClr val="accent1"/>
              </a:solidFill>
            </a:endParaRPr>
          </a:p>
          <a:p>
            <a:pPr marL="285750" indent="-285750" algn="just">
              <a:buClr>
                <a:schemeClr val="accent1"/>
              </a:buClr>
              <a:buSzPct val="70000"/>
              <a:buFont typeface="Book Antiqua" panose="02040602050305030304" pitchFamily="18" charset="0"/>
              <a:buChar char="►"/>
            </a:pPr>
            <a:r>
              <a:rPr lang="en-US" dirty="0"/>
              <a:t>Business Type 3 constitute 22.11% of clients. Of which 9.29% had defaulted. 15.75% of Transport Type 3, 13.43% of Industry Type 13, 12.5% of Industry Type 8 were among top defaulters.</a:t>
            </a:r>
            <a:endParaRPr lang="en-IN" dirty="0"/>
          </a:p>
          <a:p>
            <a:pPr marL="285750" indent="-285750" algn="just">
              <a:buClr>
                <a:schemeClr val="accent1"/>
              </a:buClr>
              <a:buSzPct val="70000"/>
              <a:buFont typeface="Book Antiqua" panose="02040602050305030304" pitchFamily="18" charset="0"/>
              <a:buChar char="►"/>
            </a:pPr>
            <a:endParaRPr lang="en-IN" dirty="0"/>
          </a:p>
          <a:p>
            <a:pPr marL="285750" indent="-285750" algn="just">
              <a:buClr>
                <a:schemeClr val="accent1"/>
              </a:buClr>
              <a:buSzPct val="70000"/>
              <a:buFont typeface="Book Antiqua" panose="02040602050305030304" pitchFamily="18" charset="0"/>
              <a:buChar char="►"/>
            </a:pPr>
            <a:r>
              <a:rPr lang="en-IN" dirty="0"/>
              <a:t>Peak hour for most of the process were between 10-13. </a:t>
            </a:r>
            <a:r>
              <a:rPr lang="en-US" dirty="0"/>
              <a:t>Most defaulted at 0, 5, 6, 7 and 23 </a:t>
            </a:r>
            <a:r>
              <a:rPr lang="en-US" dirty="0" err="1"/>
              <a:t>hrs</a:t>
            </a:r>
            <a:endParaRPr lang="en-US" dirty="0"/>
          </a:p>
          <a:p>
            <a:pPr algn="just">
              <a:buClr>
                <a:schemeClr val="accent1"/>
              </a:buClr>
              <a:buSzPct val="70000"/>
            </a:pPr>
            <a:endParaRPr lang="en-IN" dirty="0"/>
          </a:p>
          <a:p>
            <a:pPr marL="285750" indent="-285750" algn="just">
              <a:buClr>
                <a:schemeClr val="accent1"/>
              </a:buClr>
              <a:buSzPct val="70000"/>
              <a:buFont typeface="Book Antiqua" panose="02040602050305030304" pitchFamily="18" charset="0"/>
              <a:buChar char="►"/>
            </a:pPr>
            <a:r>
              <a:rPr lang="en-IN" dirty="0">
                <a:latin typeface="Book Antiqua" panose="02040602050305030304" pitchFamily="18" charset="0"/>
              </a:rPr>
              <a:t>But we need to dig deeper for more stronger insights</a:t>
            </a:r>
          </a:p>
          <a:p>
            <a:pPr marL="285750" indent="-285750">
              <a:buClr>
                <a:schemeClr val="accent1"/>
              </a:buClr>
              <a:buSzPct val="70000"/>
              <a:buFont typeface="Book Antiqua" panose="02040602050305030304" pitchFamily="18" charset="0"/>
              <a:buChar char="►"/>
            </a:pPr>
            <a:endParaRPr lang="en-IN" dirty="0"/>
          </a:p>
        </p:txBody>
      </p:sp>
    </p:spTree>
    <p:extLst>
      <p:ext uri="{BB962C8B-B14F-4D97-AF65-F5344CB8AC3E}">
        <p14:creationId xmlns:p14="http://schemas.microsoft.com/office/powerpoint/2010/main" val="4511280"/>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27494</TotalTime>
  <Words>1702</Words>
  <Application>Microsoft Office PowerPoint</Application>
  <PresentationFormat>Widescreen</PresentationFormat>
  <Paragraphs>166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 Antiqua</vt:lpstr>
      <vt:lpstr>Calibri</vt:lpstr>
      <vt:lpstr>Century Schoolbook</vt:lpstr>
      <vt:lpstr>Courier New</vt:lpstr>
      <vt:lpstr>Wingdings</vt:lpstr>
      <vt:lpstr>Wingdings 2</vt:lpstr>
      <vt:lpstr>View</vt:lpstr>
      <vt:lpstr>EDA ON       LOAN DEFAULTERS</vt:lpstr>
      <vt:lpstr>Business Understanding</vt:lpstr>
      <vt:lpstr>DATA MINING</vt:lpstr>
      <vt:lpstr>PowerPoint Presentation</vt:lpstr>
      <vt:lpstr> ANALYSING APPLICATION DATA SET </vt:lpstr>
      <vt:lpstr>UNIVARIATE ANALYSIS</vt:lpstr>
      <vt:lpstr>Univariate is a simple analysis and are done on single variable based on categories like Income type, Occupation type, Gender, organization type etc. </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LOAN DEFAULTERS</dc:title>
  <dc:creator>sarath chandra</dc:creator>
  <cp:lastModifiedBy>sarath chandra</cp:lastModifiedBy>
  <cp:revision>19</cp:revision>
  <cp:lastPrinted>2021-09-06T18:21:26Z</cp:lastPrinted>
  <dcterms:created xsi:type="dcterms:W3CDTF">2021-08-16T08:28:18Z</dcterms:created>
  <dcterms:modified xsi:type="dcterms:W3CDTF">2021-09-06T18:35:35Z</dcterms:modified>
</cp:coreProperties>
</file>