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6"/>
  </p:notesMasterIdLst>
  <p:handoutMasterIdLst>
    <p:handoutMasterId r:id="rId37"/>
  </p:handoutMasterIdLst>
  <p:sldIdLst>
    <p:sldId id="256" r:id="rId2"/>
    <p:sldId id="284" r:id="rId3"/>
    <p:sldId id="28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5" r:id="rId29"/>
    <p:sldId id="286" r:id="rId30"/>
    <p:sldId id="287" r:id="rId31"/>
    <p:sldId id="288" r:id="rId32"/>
    <p:sldId id="289" r:id="rId33"/>
    <p:sldId id="290" r:id="rId34"/>
    <p:sldId id="28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70" d="100"/>
          <a:sy n="70" d="100"/>
        </p:scale>
        <p:origin x="-82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D8C7B7-BDA9-4E42-B0BF-87059D3B6EDE}" type="datetimeFigureOut">
              <a:rPr lang="en-US" smtClean="0"/>
              <a:t>11/8/2014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7BC8E6-EABF-474C-AEFD-8A25843AFA7E}" type="slidenum">
              <a:rPr lang="en-US" smtClean="0"/>
              <a:t>‹#›</a:t>
            </a:fld>
            <a:endParaRPr lang="en-US"/>
          </a:p>
        </p:txBody>
      </p:sp>
    </p:spTree>
    <p:extLst>
      <p:ext uri="{BB962C8B-B14F-4D97-AF65-F5344CB8AC3E}">
        <p14:creationId xmlns:p14="http://schemas.microsoft.com/office/powerpoint/2010/main" val="28690487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279D64-E370-484D-B421-DCD8ADD92CD9}" type="datetimeFigureOut">
              <a:rPr lang="en-US" smtClean="0"/>
              <a:t>11/8/2014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1E665F-8EA4-41D3-A833-895606732FBA}" type="slidenum">
              <a:rPr lang="en-US" smtClean="0"/>
              <a:t>‹#›</a:t>
            </a:fld>
            <a:endParaRPr lang="en-US"/>
          </a:p>
        </p:txBody>
      </p:sp>
    </p:spTree>
    <p:extLst>
      <p:ext uri="{BB962C8B-B14F-4D97-AF65-F5344CB8AC3E}">
        <p14:creationId xmlns:p14="http://schemas.microsoft.com/office/powerpoint/2010/main" val="18486372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E665F-8EA4-41D3-A833-895606732FBA}" type="slidenum">
              <a:rPr lang="en-US" smtClean="0"/>
              <a:t>1</a:t>
            </a:fld>
            <a:endParaRPr lang="en-US"/>
          </a:p>
        </p:txBody>
      </p:sp>
    </p:spTree>
    <p:extLst>
      <p:ext uri="{BB962C8B-B14F-4D97-AF65-F5344CB8AC3E}">
        <p14:creationId xmlns:p14="http://schemas.microsoft.com/office/powerpoint/2010/main" val="1188485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2A8BD94-0591-4372-B18E-14B2D778FD84}" type="datetime1">
              <a:rPr lang="en-US" smtClean="0"/>
              <a:t>11/8/2014</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4558E6D5-EE5A-4D1B-A787-44BBFEA487CB}"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6EC4E0-5140-4CF2-B906-25155960612F}" type="datetime1">
              <a:rPr lang="en-US" smtClean="0"/>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8E6D5-EE5A-4D1B-A787-44BBFEA487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A64B8C-C66C-437D-AE04-97EC4B8BBD43}" type="datetime1">
              <a:rPr lang="en-US" smtClean="0"/>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8E6D5-EE5A-4D1B-A787-44BBFEA487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41DF9F-91B7-4225-808A-BECC922F1A29}" type="datetime1">
              <a:rPr lang="en-US" smtClean="0"/>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8E6D5-EE5A-4D1B-A787-44BBFEA487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A0D82C-5C7A-4869-8BCE-BB9403ED0BBA}" type="datetime1">
              <a:rPr lang="en-US" smtClean="0"/>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8E6D5-EE5A-4D1B-A787-44BBFEA487C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03D492C-C7B4-4F90-8912-B744BDD45B64}" type="datetime1">
              <a:rPr lang="en-US" smtClean="0"/>
              <a:t>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8E6D5-EE5A-4D1B-A787-44BBFEA487CB}"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E8B517-DF13-42E3-A3D8-5D349B678709}" type="datetime1">
              <a:rPr lang="en-US" smtClean="0"/>
              <a:t>11/8/2014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58E6D5-EE5A-4D1B-A787-44BBFEA487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D74775-4857-461B-A222-C19485B5CF97}" type="datetime1">
              <a:rPr lang="en-US" smtClean="0"/>
              <a:t>11/8/2014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58E6D5-EE5A-4D1B-A787-44BBFEA487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2D8B61-D020-4CD6-81B4-6F8BAEDB96A6}" type="datetime1">
              <a:rPr lang="en-US" smtClean="0"/>
              <a:t>11/8/2014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58E6D5-EE5A-4D1B-A787-44BBFEA487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B5BDB49-E7ED-4F62-94DC-7E31552B4F31}" type="datetime1">
              <a:rPr lang="en-US" smtClean="0"/>
              <a:t>11/8/2014</a:t>
            </a:fld>
            <a:endParaRPr lang="en-US"/>
          </a:p>
        </p:txBody>
      </p:sp>
      <p:sp>
        <p:nvSpPr>
          <p:cNvPr id="7" name="Slide Number Placeholder 6"/>
          <p:cNvSpPr>
            <a:spLocks noGrp="1"/>
          </p:cNvSpPr>
          <p:nvPr>
            <p:ph type="sldNum" sz="quarter" idx="12"/>
          </p:nvPr>
        </p:nvSpPr>
        <p:spPr/>
        <p:txBody>
          <a:bodyPr/>
          <a:lstStyle/>
          <a:p>
            <a:fld id="{4558E6D5-EE5A-4D1B-A787-44BBFEA487CB}"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C9B137-A8C0-4C5A-854E-407D9FE08B9D}" type="datetime1">
              <a:rPr lang="en-US" smtClean="0"/>
              <a:t>11/8/2014</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4558E6D5-EE5A-4D1B-A787-44BBFEA487C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B8E18DB5-C9EB-4CDD-9ECA-74017D28202E}" type="datetime1">
              <a:rPr lang="en-US" smtClean="0"/>
              <a:t>11/8/2014</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4558E6D5-EE5A-4D1B-A787-44BBFEA487C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4.xml"/><Relationship Id="rId7" Type="http://schemas.openxmlformats.org/officeDocument/2006/relationships/slide" Target="slide2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2.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752600"/>
            <a:ext cx="4800600" cy="1702160"/>
          </a:xfrm>
        </p:spPr>
        <p:txBody>
          <a:bodyPr>
            <a:normAutofit/>
          </a:bodyPr>
          <a:lstStyle/>
          <a:p>
            <a:pPr algn="ctr"/>
            <a:r>
              <a:rPr lang="fa-IR" b="1" dirty="0" smtClean="0">
                <a:solidFill>
                  <a:schemeClr val="tx1"/>
                </a:solidFill>
                <a:cs typeface="B Homa" pitchFamily="2" charset="-78"/>
              </a:rPr>
              <a:t>فروشگاه مجازی کتاب</a:t>
            </a:r>
            <a:endParaRPr lang="en-US" b="1" dirty="0">
              <a:solidFill>
                <a:schemeClr val="tx1"/>
              </a:solidFill>
              <a:cs typeface="B Homa" pitchFamily="2" charset="-78"/>
            </a:endParaRPr>
          </a:p>
        </p:txBody>
      </p:sp>
      <p:sp>
        <p:nvSpPr>
          <p:cNvPr id="3" name="Subtitle 2"/>
          <p:cNvSpPr>
            <a:spLocks noGrp="1"/>
          </p:cNvSpPr>
          <p:nvPr>
            <p:ph type="subTitle" idx="1"/>
          </p:nvPr>
        </p:nvSpPr>
        <p:spPr>
          <a:xfrm>
            <a:off x="4724400" y="2971800"/>
            <a:ext cx="3309803" cy="4876800"/>
          </a:xfrm>
        </p:spPr>
        <p:txBody>
          <a:bodyPr/>
          <a:lstStyle/>
          <a:p>
            <a:pPr algn="ctr" rtl="1"/>
            <a:r>
              <a:rPr lang="fa-IR" sz="2400" b="1" dirty="0">
                <a:solidFill>
                  <a:srgbClr val="FF0000"/>
                </a:solidFill>
                <a:cs typeface="B Homa" pitchFamily="2" charset="-78"/>
              </a:rPr>
              <a:t>تهیه کنندگان:</a:t>
            </a:r>
            <a:endParaRPr lang="en-US" sz="2400" dirty="0">
              <a:solidFill>
                <a:srgbClr val="FF0000"/>
              </a:solidFill>
              <a:cs typeface="B Homa" pitchFamily="2" charset="-78"/>
            </a:endParaRPr>
          </a:p>
          <a:p>
            <a:pPr algn="ctr" rtl="1"/>
            <a:r>
              <a:rPr lang="fa-IR" b="1" dirty="0">
                <a:solidFill>
                  <a:schemeClr val="tx1"/>
                </a:solidFill>
                <a:cs typeface="B Homa" pitchFamily="2" charset="-78"/>
              </a:rPr>
              <a:t>پگاه ترکمندی</a:t>
            </a:r>
            <a:endParaRPr lang="en-US" dirty="0">
              <a:solidFill>
                <a:schemeClr val="tx1"/>
              </a:solidFill>
              <a:cs typeface="B Homa" pitchFamily="2" charset="-78"/>
            </a:endParaRPr>
          </a:p>
          <a:p>
            <a:pPr algn="ctr" rtl="1"/>
            <a:r>
              <a:rPr lang="fa-IR" b="1" dirty="0">
                <a:solidFill>
                  <a:schemeClr val="tx1"/>
                </a:solidFill>
                <a:cs typeface="B Homa" pitchFamily="2" charset="-78"/>
              </a:rPr>
              <a:t>هدی علیگودرز</a:t>
            </a:r>
            <a:endParaRPr lang="en-US" dirty="0">
              <a:solidFill>
                <a:schemeClr val="tx1"/>
              </a:solidFill>
              <a:cs typeface="B Homa" pitchFamily="2" charset="-78"/>
            </a:endParaRPr>
          </a:p>
          <a:p>
            <a:pPr algn="ctr" rtl="1"/>
            <a:r>
              <a:rPr lang="fa-IR" b="1" dirty="0">
                <a:solidFill>
                  <a:schemeClr val="tx1"/>
                </a:solidFill>
                <a:cs typeface="B Homa" pitchFamily="2" charset="-78"/>
              </a:rPr>
              <a:t>زینب شیخ </a:t>
            </a:r>
            <a:r>
              <a:rPr lang="fa-IR" b="1" dirty="0" smtClean="0">
                <a:solidFill>
                  <a:schemeClr val="tx1"/>
                </a:solidFill>
                <a:cs typeface="B Homa" pitchFamily="2" charset="-78"/>
              </a:rPr>
              <a:t>الاسلام</a:t>
            </a:r>
            <a:r>
              <a:rPr lang="fa-IR" b="1" dirty="0">
                <a:solidFill>
                  <a:schemeClr val="tx1"/>
                </a:solidFill>
                <a:cs typeface="B Homa" pitchFamily="2" charset="-78"/>
              </a:rPr>
              <a:t>ی</a:t>
            </a:r>
            <a:endParaRPr lang="fa-IR" b="1" dirty="0">
              <a:solidFill>
                <a:schemeClr val="tx1"/>
              </a:solidFill>
              <a:cs typeface="B Homa" pitchFamily="2" charset="-78"/>
            </a:endParaRPr>
          </a:p>
          <a:p>
            <a:pPr algn="ctr" rtl="1"/>
            <a:r>
              <a:rPr lang="fa-IR" b="1" dirty="0" smtClean="0">
                <a:solidFill>
                  <a:schemeClr val="tx1"/>
                </a:solidFill>
                <a:cs typeface="B Homa" pitchFamily="2" charset="-78"/>
              </a:rPr>
              <a:t>فائزه محمدیان</a:t>
            </a:r>
            <a:endParaRPr lang="en-US" b="1" dirty="0" smtClean="0">
              <a:solidFill>
                <a:schemeClr val="tx1"/>
              </a:solidFill>
              <a:cs typeface="B Homa" pitchFamily="2" charset="-78"/>
            </a:endParaRPr>
          </a:p>
          <a:p>
            <a:pPr algn="ctr" rtl="1"/>
            <a:r>
              <a:rPr lang="fa-IR" b="1" dirty="0">
                <a:solidFill>
                  <a:schemeClr val="tx1"/>
                </a:solidFill>
                <a:cs typeface="B Homa" pitchFamily="2" charset="-78"/>
              </a:rPr>
              <a:t>مژگان </a:t>
            </a:r>
            <a:r>
              <a:rPr lang="fa-IR" b="1" dirty="0" smtClean="0">
                <a:solidFill>
                  <a:schemeClr val="tx1"/>
                </a:solidFill>
                <a:cs typeface="B Homa" pitchFamily="2" charset="-78"/>
              </a:rPr>
              <a:t>نمیرانیان</a:t>
            </a:r>
            <a:endParaRPr lang="en-US" dirty="0">
              <a:solidFill>
                <a:schemeClr val="tx1"/>
              </a:solidFill>
              <a:cs typeface="B Homa" pitchFamily="2" charset="-78"/>
            </a:endParaRPr>
          </a:p>
          <a:p>
            <a:pPr algn="ctr"/>
            <a:r>
              <a:rPr lang="fa-IR" b="1" dirty="0">
                <a:solidFill>
                  <a:schemeClr val="tx1"/>
                </a:solidFill>
                <a:cs typeface="B Homa" pitchFamily="2" charset="-78"/>
              </a:rPr>
              <a:t>عطیه </a:t>
            </a:r>
            <a:r>
              <a:rPr lang="fa-IR" b="1" dirty="0" smtClean="0">
                <a:solidFill>
                  <a:schemeClr val="tx1"/>
                </a:solidFill>
                <a:cs typeface="B Homa" pitchFamily="2" charset="-78"/>
              </a:rPr>
              <a:t>گودرزی</a:t>
            </a:r>
            <a:endParaRPr lang="en-US" dirty="0">
              <a:solidFill>
                <a:schemeClr val="tx1"/>
              </a:solidFill>
              <a:cs typeface="B Homa" pitchFamily="2" charset="-78"/>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533400"/>
            <a:ext cx="7199391" cy="3599695"/>
          </a:xfrm>
          <a:prstGeom prst="rect">
            <a:avLst/>
          </a:prstGeom>
        </p:spPr>
      </p:pic>
    </p:spTree>
    <p:extLst>
      <p:ext uri="{BB962C8B-B14F-4D97-AF65-F5344CB8AC3E}">
        <p14:creationId xmlns:p14="http://schemas.microsoft.com/office/powerpoint/2010/main" val="8051088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3500"/>
                                        <p:tgtEl>
                                          <p:spTgt spid="5"/>
                                        </p:tgtEl>
                                      </p:cBhvr>
                                    </p:animEffect>
                                    <p:anim calcmode="lin" valueType="num">
                                      <p:cBhvr>
                                        <p:cTn id="8" dur="3500" fill="hold"/>
                                        <p:tgtEl>
                                          <p:spTgt spid="5"/>
                                        </p:tgtEl>
                                        <p:attrNameLst>
                                          <p:attrName>ppt_w</p:attrName>
                                        </p:attrNameLst>
                                      </p:cBhvr>
                                      <p:tavLst>
                                        <p:tav tm="0" fmla="#ppt_w*sin(2.5*pi*$)">
                                          <p:val>
                                            <p:fltVal val="0"/>
                                          </p:val>
                                        </p:tav>
                                        <p:tav tm="100000">
                                          <p:val>
                                            <p:fltVal val="1"/>
                                          </p:val>
                                        </p:tav>
                                      </p:tavLst>
                                    </p:anim>
                                    <p:anim calcmode="lin" valueType="num">
                                      <p:cBhvr>
                                        <p:cTn id="9" dur="3500" fill="hold"/>
                                        <p:tgtEl>
                                          <p:spTgt spid="5"/>
                                        </p:tgtEl>
                                        <p:attrNameLst>
                                          <p:attrName>ppt_h</p:attrName>
                                        </p:attrNameLst>
                                      </p:cBhvr>
                                      <p:tavLst>
                                        <p:tav tm="0">
                                          <p:val>
                                            <p:strVal val="#ppt_h"/>
                                          </p:val>
                                        </p:tav>
                                        <p:tav tm="100000">
                                          <p:val>
                                            <p:strVal val="#ppt_h"/>
                                          </p:val>
                                        </p:tav>
                                      </p:tavLst>
                                    </p:anim>
                                  </p:childTnLst>
                                </p:cTn>
                              </p:par>
                              <p:par>
                                <p:cTn id="10" presetID="23" presetClass="entr" presetSubtype="16" fill="hold" grpId="0" nodeType="withEffect">
                                  <p:stCondLst>
                                    <p:cond delay="100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childTnLst>
                                </p:cTn>
                              </p:par>
                            </p:childTnLst>
                          </p:cTn>
                        </p:par>
                        <p:par>
                          <p:cTn id="14" fill="hold">
                            <p:stCondLst>
                              <p:cond delay="3500"/>
                            </p:stCondLst>
                            <p:childTnLst>
                              <p:par>
                                <p:cTn id="15" presetID="10"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par>
                          <p:cTn id="18" fill="hold">
                            <p:stCondLst>
                              <p:cond delay="4000"/>
                            </p:stCondLst>
                            <p:childTnLst>
                              <p:par>
                                <p:cTn id="19" presetID="10" presetClass="entr" presetSubtype="0"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par>
                          <p:cTn id="22" fill="hold">
                            <p:stCondLst>
                              <p:cond delay="4500"/>
                            </p:stCondLst>
                            <p:childTnLst>
                              <p:par>
                                <p:cTn id="23" presetID="10"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par>
                          <p:cTn id="26" fill="hold">
                            <p:stCondLst>
                              <p:cond delay="5000"/>
                            </p:stCondLst>
                            <p:childTnLst>
                              <p:par>
                                <p:cTn id="27" presetID="10" presetClass="entr" presetSubtype="0"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par>
                          <p:cTn id="30" fill="hold">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par>
                          <p:cTn id="34" fill="hold">
                            <p:stCondLst>
                              <p:cond delay="6000"/>
                            </p:stCondLst>
                            <p:childTnLst>
                              <p:par>
                                <p:cTn id="35" presetID="10"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par>
                          <p:cTn id="38" fill="hold">
                            <p:stCondLst>
                              <p:cond delay="6500"/>
                            </p:stCondLst>
                            <p:childTnLst>
                              <p:par>
                                <p:cTn id="39" presetID="10" presetClass="entr" presetSubtype="0" fill="hold" grpId="0" nodeType="after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143000"/>
            <a:ext cx="7109908" cy="4800600"/>
          </a:xfrm>
        </p:spPr>
        <p:txBody>
          <a:bodyPr/>
          <a:lstStyle/>
          <a:p>
            <a:pPr algn="just" rtl="1"/>
            <a:r>
              <a:rPr lang="ar-SA" b="1" dirty="0">
                <a:cs typeface="B Homa" pitchFamily="2" charset="-78"/>
              </a:rPr>
              <a:t>امکان جداسازی محتوا از ظاهر </a:t>
            </a:r>
            <a:r>
              <a:rPr lang="ar-SA" b="1" dirty="0" smtClean="0">
                <a:cs typeface="B Homa" pitchFamily="2" charset="-78"/>
              </a:rPr>
              <a:t>نمایشی</a:t>
            </a:r>
            <a:endParaRPr lang="en-US" b="1" dirty="0" smtClean="0">
              <a:cs typeface="B Homa" pitchFamily="2" charset="-78"/>
            </a:endParaRPr>
          </a:p>
          <a:p>
            <a:pPr marL="68580" indent="0" algn="just" rtl="1">
              <a:buNone/>
            </a:pPr>
            <a:endParaRPr lang="en-US" dirty="0">
              <a:cs typeface="B Homa" pitchFamily="2" charset="-78"/>
            </a:endParaRPr>
          </a:p>
          <a:p>
            <a:pPr algn="just" rtl="1"/>
            <a:r>
              <a:rPr lang="ar-SA" dirty="0">
                <a:cs typeface="B Homa" pitchFamily="2" charset="-78"/>
              </a:rPr>
              <a:t>در اکثر زبانهای موجود برنامه نویسی کد های اچ تی ام ال و در حقیقت ظاهر یا</a:t>
            </a:r>
            <a:r>
              <a:rPr lang="en-US" dirty="0">
                <a:cs typeface="B Homa" pitchFamily="2" charset="-78"/>
              </a:rPr>
              <a:t> template </a:t>
            </a:r>
            <a:r>
              <a:rPr lang="ar-SA" dirty="0">
                <a:cs typeface="B Homa" pitchFamily="2" charset="-78"/>
              </a:rPr>
              <a:t>سایت با کد ها و محتوای سایت آمیخته می گردد که باعث سختی و ایجاد مشکلاتی هنگام تغییرات بعدی و نگهداری می گردد . با استفاده از این روش ظاهر نمایشی سایت بصورت جداگانه در فایلی خاص ذخیره می گردد . اکنون با اعمال تغییر در هر کدام نیازی به ویرایش دیگری نیست و این دو مجودیتی مستقل می باشد</a:t>
            </a:r>
            <a:r>
              <a:rPr lang="en-US" dirty="0">
                <a:cs typeface="B Homa" pitchFamily="2" charset="-78"/>
              </a:rPr>
              <a:t> .</a:t>
            </a:r>
          </a:p>
          <a:p>
            <a:pPr algn="just"/>
            <a:endParaRPr lang="en-US" dirty="0">
              <a:cs typeface="B Homa" pitchFamily="2" charset="-78"/>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6" name="Slide Number Placeholder 5"/>
          <p:cNvSpPr>
            <a:spLocks noGrp="1"/>
          </p:cNvSpPr>
          <p:nvPr>
            <p:ph type="sldNum" sz="quarter" idx="12"/>
          </p:nvPr>
        </p:nvSpPr>
        <p:spPr/>
        <p:txBody>
          <a:bodyPr/>
          <a:lstStyle/>
          <a:p>
            <a:fld id="{4558E6D5-EE5A-4D1B-A787-44BBFEA487CB}" type="slidenum">
              <a:rPr lang="en-US" smtClean="0"/>
              <a:t>10</a:t>
            </a:fld>
            <a:endParaRPr lang="en-US"/>
          </a:p>
        </p:txBody>
      </p:sp>
      <p:pic>
        <p:nvPicPr>
          <p:cNvPr id="5" name="Picture 4">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20116544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90600"/>
            <a:ext cx="7186108" cy="4842029"/>
          </a:xfrm>
        </p:spPr>
        <p:txBody>
          <a:bodyPr/>
          <a:lstStyle/>
          <a:p>
            <a:pPr algn="just" rtl="1"/>
            <a:r>
              <a:rPr lang="ar-SA" b="1" dirty="0">
                <a:cs typeface="B Homa" pitchFamily="2" charset="-78"/>
              </a:rPr>
              <a:t>امکان درونی سازی آسان با لایه اطلاعات ذخیره شده</a:t>
            </a:r>
            <a:r>
              <a:rPr lang="en-US" b="1" dirty="0">
                <a:cs typeface="B Homa" pitchFamily="2" charset="-78"/>
              </a:rPr>
              <a:t> (storage</a:t>
            </a:r>
            <a:r>
              <a:rPr lang="en-US" b="1" dirty="0" smtClean="0">
                <a:cs typeface="B Homa" pitchFamily="2" charset="-78"/>
              </a:rPr>
              <a:t>)</a:t>
            </a:r>
          </a:p>
          <a:p>
            <a:pPr marL="68580" indent="0" algn="just" rtl="1">
              <a:buNone/>
            </a:pPr>
            <a:endParaRPr lang="en-US" dirty="0">
              <a:cs typeface="B Homa" pitchFamily="2" charset="-78"/>
            </a:endParaRPr>
          </a:p>
          <a:p>
            <a:pPr algn="just" rtl="1"/>
            <a:r>
              <a:rPr lang="ar-SA" dirty="0">
                <a:cs typeface="B Homa" pitchFamily="2" charset="-78"/>
              </a:rPr>
              <a:t>در حالت معمول هر برنامه نوشته شده با جنگو دارای </a:t>
            </a:r>
            <a:r>
              <a:rPr lang="fa-IR" dirty="0">
                <a:cs typeface="B Homa" pitchFamily="2" charset="-78"/>
              </a:rPr>
              <a:t>۳</a:t>
            </a:r>
            <a:r>
              <a:rPr lang="ar-SA" dirty="0">
                <a:cs typeface="B Homa" pitchFamily="2" charset="-78"/>
              </a:rPr>
              <a:t> لایه مهم می باشد . بخش نمایشی</a:t>
            </a:r>
            <a:r>
              <a:rPr lang="en-US" dirty="0">
                <a:cs typeface="B Homa" pitchFamily="2" charset="-78"/>
              </a:rPr>
              <a:t> (template) </a:t>
            </a:r>
            <a:r>
              <a:rPr lang="ar-SA" dirty="0">
                <a:cs typeface="B Homa" pitchFamily="2" charset="-78"/>
              </a:rPr>
              <a:t>، محتوا یا کد های کنترلی و بخش ذخیره دائمی اطلاعات (برای مثال پایگاه داده) . البته بسته به نوع برنامه و خواست برنامه نویس می توان این لایه ها را ادغام کرده یا نادیده گرفت</a:t>
            </a:r>
            <a:r>
              <a:rPr lang="en-US" dirty="0">
                <a:cs typeface="B Homa" pitchFamily="2" charset="-78"/>
              </a:rPr>
              <a:t> .</a:t>
            </a:r>
          </a:p>
          <a:p>
            <a:pPr algn="just" rtl="1"/>
            <a:endParaRPr lang="en-US" dirty="0">
              <a:cs typeface="B Homa" pitchFamily="2" charset="-78"/>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6" name="Slide Number Placeholder 5"/>
          <p:cNvSpPr>
            <a:spLocks noGrp="1"/>
          </p:cNvSpPr>
          <p:nvPr>
            <p:ph type="sldNum" sz="quarter" idx="12"/>
          </p:nvPr>
        </p:nvSpPr>
        <p:spPr/>
        <p:txBody>
          <a:bodyPr/>
          <a:lstStyle/>
          <a:p>
            <a:fld id="{4558E6D5-EE5A-4D1B-A787-44BBFEA487CB}" type="slidenum">
              <a:rPr lang="en-US" smtClean="0"/>
              <a:t>11</a:t>
            </a:fld>
            <a:endParaRPr lang="en-US"/>
          </a:p>
        </p:txBody>
      </p:sp>
      <p:pic>
        <p:nvPicPr>
          <p:cNvPr id="5" name="Picture 4">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227413536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90600"/>
            <a:ext cx="7186108" cy="4842029"/>
          </a:xfrm>
        </p:spPr>
        <p:txBody>
          <a:bodyPr/>
          <a:lstStyle/>
          <a:p>
            <a:pPr algn="just" rtl="1"/>
            <a:r>
              <a:rPr lang="ar-SA" b="1" dirty="0">
                <a:cs typeface="B Homa" pitchFamily="2" charset="-78"/>
              </a:rPr>
              <a:t>امکان استفاده موثر از سطح بالایی از تجرید و </a:t>
            </a:r>
            <a:r>
              <a:rPr lang="ar-SA" b="1" dirty="0" smtClean="0">
                <a:cs typeface="B Homa" pitchFamily="2" charset="-78"/>
              </a:rPr>
              <a:t>انتزاع</a:t>
            </a:r>
            <a:endParaRPr lang="en-US" b="1" dirty="0" smtClean="0">
              <a:cs typeface="B Homa" pitchFamily="2" charset="-78"/>
            </a:endParaRPr>
          </a:p>
          <a:p>
            <a:pPr marL="68580" indent="0" algn="just" rtl="1">
              <a:buNone/>
            </a:pPr>
            <a:endParaRPr lang="en-US" dirty="0">
              <a:cs typeface="B Homa" pitchFamily="2" charset="-78"/>
            </a:endParaRPr>
          </a:p>
          <a:p>
            <a:pPr algn="just" rtl="1"/>
            <a:r>
              <a:rPr lang="ar-SA" dirty="0">
                <a:cs typeface="B Homa" pitchFamily="2" charset="-78"/>
              </a:rPr>
              <a:t>جنگو در موارد زیادی با استفاده از مفهوم انتزاع سهولت بسیاری را فراهم کرده است . برای مثال برای کار با تکنولوژی چون</a:t>
            </a:r>
            <a:r>
              <a:rPr lang="en-US" dirty="0">
                <a:cs typeface="B Homa" pitchFamily="2" charset="-78"/>
              </a:rPr>
              <a:t> ftp </a:t>
            </a:r>
            <a:r>
              <a:rPr lang="ar-SA" dirty="0">
                <a:cs typeface="B Homa" pitchFamily="2" charset="-78"/>
              </a:rPr>
              <a:t>یا</a:t>
            </a:r>
            <a:r>
              <a:rPr lang="en-US" dirty="0">
                <a:cs typeface="B Homa" pitchFamily="2" charset="-78"/>
              </a:rPr>
              <a:t> http </a:t>
            </a:r>
            <a:r>
              <a:rPr lang="ar-SA" dirty="0">
                <a:cs typeface="B Homa" pitchFamily="2" charset="-78"/>
              </a:rPr>
              <a:t>با یک مفهوم انتزاعی و سطح بالا روبرو خواهید بود که با استفاده از روابط و توابع متعدد برنامه نویسی را بسیار آسان و قدرتمند می کند . البته امکان نفوذ و استفاده از سطوح پایین تر نیز فراهم است</a:t>
            </a:r>
            <a:r>
              <a:rPr lang="en-US" dirty="0">
                <a:cs typeface="B Homa" pitchFamily="2" charset="-78"/>
              </a:rPr>
              <a:t> .</a:t>
            </a:r>
          </a:p>
          <a:p>
            <a:pPr algn="just"/>
            <a:endParaRPr lang="en-US" dirty="0">
              <a:cs typeface="B Homa" pitchFamily="2" charset="-78"/>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6" name="Slide Number Placeholder 5"/>
          <p:cNvSpPr>
            <a:spLocks noGrp="1"/>
          </p:cNvSpPr>
          <p:nvPr>
            <p:ph type="sldNum" sz="quarter" idx="12"/>
          </p:nvPr>
        </p:nvSpPr>
        <p:spPr/>
        <p:txBody>
          <a:bodyPr/>
          <a:lstStyle/>
          <a:p>
            <a:fld id="{4558E6D5-EE5A-4D1B-A787-44BBFEA487CB}" type="slidenum">
              <a:rPr lang="en-US" smtClean="0"/>
              <a:t>12</a:t>
            </a:fld>
            <a:endParaRPr lang="en-US"/>
          </a:p>
        </p:txBody>
      </p:sp>
      <p:pic>
        <p:nvPicPr>
          <p:cNvPr id="5" name="Picture 4">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40240093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838200"/>
            <a:ext cx="7186108" cy="4994429"/>
          </a:xfrm>
        </p:spPr>
        <p:txBody>
          <a:bodyPr>
            <a:normAutofit/>
          </a:bodyPr>
          <a:lstStyle/>
          <a:p>
            <a:pPr algn="just" rtl="1"/>
            <a:r>
              <a:rPr lang="ar-SA" b="1" dirty="0">
                <a:cs typeface="B Homa" pitchFamily="2" charset="-78"/>
              </a:rPr>
              <a:t>حذف موارد و مشکلات معمول در برنامه نویسی </a:t>
            </a:r>
            <a:r>
              <a:rPr lang="ar-SA" b="1" dirty="0" smtClean="0">
                <a:cs typeface="B Homa" pitchFamily="2" charset="-78"/>
              </a:rPr>
              <a:t>وب</a:t>
            </a:r>
            <a:endParaRPr lang="en-US" b="1" dirty="0" smtClean="0">
              <a:cs typeface="B Homa" pitchFamily="2" charset="-78"/>
            </a:endParaRPr>
          </a:p>
          <a:p>
            <a:pPr marL="68580" indent="0" algn="just" rtl="1">
              <a:buNone/>
            </a:pPr>
            <a:endParaRPr lang="en-US" dirty="0">
              <a:cs typeface="B Homa" pitchFamily="2" charset="-78"/>
            </a:endParaRPr>
          </a:p>
          <a:p>
            <a:pPr algn="just" rtl="1"/>
            <a:r>
              <a:rPr lang="ar-SA" dirty="0">
                <a:cs typeface="B Homa" pitchFamily="2" charset="-78"/>
              </a:rPr>
              <a:t>حذف و رفع موارد و مشکلات معمول در برنامه نویسی سمت وب . برای مثال حذف پسوند فایل از آدرس های وب</a:t>
            </a:r>
            <a:r>
              <a:rPr lang="en-US" dirty="0">
                <a:cs typeface="B Homa" pitchFamily="2" charset="-78"/>
              </a:rPr>
              <a:t> </a:t>
            </a:r>
            <a:r>
              <a:rPr lang="fa-IR" dirty="0" smtClean="0">
                <a:cs typeface="B Homa" pitchFamily="2" charset="-78"/>
              </a:rPr>
              <a:t>.</a:t>
            </a:r>
          </a:p>
          <a:p>
            <a:pPr marL="68580" indent="0" algn="just" rtl="1">
              <a:buNone/>
            </a:pPr>
            <a:endParaRPr lang="fa-IR" dirty="0">
              <a:cs typeface="B Homa" pitchFamily="2" charset="-78"/>
            </a:endParaRPr>
          </a:p>
          <a:p>
            <a:pPr algn="just" rtl="1"/>
            <a:r>
              <a:rPr lang="ar-SA" dirty="0" smtClean="0">
                <a:cs typeface="B Homa" pitchFamily="2" charset="-78"/>
              </a:rPr>
              <a:t>فریم </a:t>
            </a:r>
            <a:r>
              <a:rPr lang="ar-SA" dirty="0">
                <a:cs typeface="B Homa" pitchFamily="2" charset="-78"/>
              </a:rPr>
              <a:t>ورک</a:t>
            </a:r>
            <a:r>
              <a:rPr lang="en-US" dirty="0">
                <a:cs typeface="B Homa" pitchFamily="2" charset="-78"/>
              </a:rPr>
              <a:t> </a:t>
            </a:r>
            <a:r>
              <a:rPr lang="en-US" dirty="0" err="1">
                <a:cs typeface="B Homa" pitchFamily="2" charset="-78"/>
              </a:rPr>
              <a:t>django</a:t>
            </a:r>
            <a:r>
              <a:rPr lang="en-US" dirty="0">
                <a:cs typeface="B Homa" pitchFamily="2" charset="-78"/>
              </a:rPr>
              <a:t> </a:t>
            </a:r>
            <a:r>
              <a:rPr lang="ar-SA" dirty="0">
                <a:cs typeface="B Homa" pitchFamily="2" charset="-78"/>
              </a:rPr>
              <a:t>تمامی موارد فوق را دارا می باشد </a:t>
            </a:r>
            <a:r>
              <a:rPr lang="ar-SA" dirty="0" smtClean="0">
                <a:cs typeface="B Homa" pitchFamily="2" charset="-78"/>
              </a:rPr>
              <a:t>این </a:t>
            </a:r>
            <a:r>
              <a:rPr lang="ar-SA" dirty="0">
                <a:cs typeface="B Homa" pitchFamily="2" charset="-78"/>
              </a:rPr>
              <a:t>فریم ورک با استفاده از زبان زیبا ، قدرتمند و سطح بالای پایتون نوشته شده است . برای ایجاد وب سایت برنامه نویس کدهای پایتونی می نویسد که امکان استفاده از ویژگی های پایتون و کتابخانه های این زبان را دارد</a:t>
            </a:r>
            <a:r>
              <a:rPr lang="en-US" dirty="0">
                <a:cs typeface="B Homa" pitchFamily="2" charset="-78"/>
              </a:rPr>
              <a:t> .</a:t>
            </a:r>
          </a:p>
          <a:p>
            <a:pPr algn="just"/>
            <a:endParaRPr lang="en-US" dirty="0">
              <a:cs typeface="B Homa" pitchFamily="2" charset="-78"/>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6" name="Slide Number Placeholder 5"/>
          <p:cNvSpPr>
            <a:spLocks noGrp="1"/>
          </p:cNvSpPr>
          <p:nvPr>
            <p:ph type="sldNum" sz="quarter" idx="12"/>
          </p:nvPr>
        </p:nvSpPr>
        <p:spPr/>
        <p:txBody>
          <a:bodyPr/>
          <a:lstStyle/>
          <a:p>
            <a:fld id="{4558E6D5-EE5A-4D1B-A787-44BBFEA487CB}" type="slidenum">
              <a:rPr lang="en-US" smtClean="0"/>
              <a:t>13</a:t>
            </a:fld>
            <a:endParaRPr lang="en-US"/>
          </a:p>
        </p:txBody>
      </p:sp>
      <p:pic>
        <p:nvPicPr>
          <p:cNvPr id="5" name="Picture 4">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262115158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14400"/>
            <a:ext cx="7186108" cy="4918229"/>
          </a:xfrm>
        </p:spPr>
        <p:txBody>
          <a:bodyPr>
            <a:normAutofit lnSpcReduction="10000"/>
          </a:bodyPr>
          <a:lstStyle/>
          <a:p>
            <a:pPr algn="just" rtl="1"/>
            <a:r>
              <a:rPr lang="ar-SA" b="1" dirty="0">
                <a:cs typeface="B Homa" pitchFamily="2" charset="-78"/>
              </a:rPr>
              <a:t>تاثیر پایتون بر این فریم </a:t>
            </a:r>
            <a:r>
              <a:rPr lang="ar-SA" b="1" dirty="0" smtClean="0">
                <a:cs typeface="B Homa" pitchFamily="2" charset="-78"/>
              </a:rPr>
              <a:t>ورک</a:t>
            </a:r>
            <a:endParaRPr lang="en-US" b="1" dirty="0" smtClean="0">
              <a:cs typeface="B Homa" pitchFamily="2" charset="-78"/>
            </a:endParaRPr>
          </a:p>
          <a:p>
            <a:pPr algn="just" rtl="1"/>
            <a:endParaRPr lang="en-US" dirty="0">
              <a:cs typeface="B Homa" pitchFamily="2" charset="-78"/>
            </a:endParaRPr>
          </a:p>
          <a:p>
            <a:pPr algn="just" rtl="1"/>
            <a:r>
              <a:rPr lang="ar-SA" dirty="0">
                <a:cs typeface="B Homa" pitchFamily="2" charset="-78"/>
              </a:rPr>
              <a:t>کل این فریم ورک با استفاده از زبان پایتون پیاده سازی شده است . پس بسیاری از ویژگی های خود را از زبان پایتون به ارث برده است . با استفاده از این فریم ورک امکان ایجاد وب سایت هایی حرفه ای و پیچیده در کمترین زمان ممکنه و همچنین با در نظر گرفتن مورادی چون امنیت و سرعت و ... فراهم می باشد . در ادامه برخی از ویژگی های قابل تاکید زبان پایتون که تاثیر مهمی بر این فریم ورک دارند مطرح می گردد</a:t>
            </a:r>
            <a:r>
              <a:rPr lang="en-US" dirty="0">
                <a:cs typeface="B Homa" pitchFamily="2" charset="-78"/>
              </a:rPr>
              <a:t> </a:t>
            </a:r>
            <a:r>
              <a:rPr lang="en-US" dirty="0" smtClean="0">
                <a:cs typeface="B Homa" pitchFamily="2" charset="-78"/>
              </a:rPr>
              <a:t>.</a:t>
            </a:r>
          </a:p>
          <a:p>
            <a:pPr algn="just" rtl="1"/>
            <a:endParaRPr lang="en-US" dirty="0">
              <a:cs typeface="B Homa" pitchFamily="2" charset="-78"/>
            </a:endParaRPr>
          </a:p>
          <a:p>
            <a:pPr algn="just" rtl="1"/>
            <a:r>
              <a:rPr lang="ar-SA" dirty="0">
                <a:cs typeface="B Homa" pitchFamily="2" charset="-78"/>
              </a:rPr>
              <a:t>پایتون زبانی تفسیری بوده و برای اجرا نیازی به کامپایل ندارد . در برنامه نویسی وب با استفاده از این ویژگی بعد از تغییر کد یا ایجاد آن نتایج کار بلافاصله قابل مشاهده می باشد</a:t>
            </a:r>
            <a:r>
              <a:rPr lang="en-US" dirty="0">
                <a:cs typeface="B Homa" pitchFamily="2" charset="-78"/>
              </a:rPr>
              <a:t> </a:t>
            </a:r>
            <a:r>
              <a:rPr lang="en-US" dirty="0" smtClean="0">
                <a:cs typeface="B Homa" pitchFamily="2" charset="-78"/>
              </a:rPr>
              <a:t>.</a:t>
            </a:r>
          </a:p>
          <a:p>
            <a:pPr algn="just" rtl="1"/>
            <a:endParaRPr lang="en-US" dirty="0">
              <a:cs typeface="B Homa" pitchFamily="2" charset="-78"/>
            </a:endParaRPr>
          </a:p>
          <a:p>
            <a:pPr algn="just"/>
            <a:endParaRPr lang="en-US" dirty="0">
              <a:cs typeface="B Homa" pitchFamily="2" charset="-78"/>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6" name="Slide Number Placeholder 5"/>
          <p:cNvSpPr>
            <a:spLocks noGrp="1"/>
          </p:cNvSpPr>
          <p:nvPr>
            <p:ph type="sldNum" sz="quarter" idx="12"/>
          </p:nvPr>
        </p:nvSpPr>
        <p:spPr/>
        <p:txBody>
          <a:bodyPr/>
          <a:lstStyle/>
          <a:p>
            <a:fld id="{4558E6D5-EE5A-4D1B-A787-44BBFEA487CB}" type="slidenum">
              <a:rPr lang="en-US" smtClean="0"/>
              <a:t>14</a:t>
            </a:fld>
            <a:endParaRPr lang="en-US"/>
          </a:p>
        </p:txBody>
      </p:sp>
      <p:pic>
        <p:nvPicPr>
          <p:cNvPr id="5" name="Picture 4">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372679479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066800"/>
            <a:ext cx="7186108" cy="4994429"/>
          </a:xfrm>
        </p:spPr>
        <p:txBody>
          <a:bodyPr>
            <a:normAutofit/>
          </a:bodyPr>
          <a:lstStyle/>
          <a:p>
            <a:pPr algn="just" rtl="1"/>
            <a:r>
              <a:rPr lang="ar-SA" dirty="0">
                <a:cs typeface="B Homa" pitchFamily="2" charset="-78"/>
              </a:rPr>
              <a:t>انواع داده در پایتون داینامیک می باشد . پس شما نگرانی از تعریف نوع متغییر ندارید</a:t>
            </a:r>
            <a:r>
              <a:rPr lang="en-US" dirty="0">
                <a:cs typeface="B Homa" pitchFamily="2" charset="-78"/>
              </a:rPr>
              <a:t> </a:t>
            </a:r>
            <a:r>
              <a:rPr lang="en-US" dirty="0" smtClean="0">
                <a:cs typeface="B Homa" pitchFamily="2" charset="-78"/>
              </a:rPr>
              <a:t>.</a:t>
            </a:r>
          </a:p>
          <a:p>
            <a:pPr marL="68580" indent="0" algn="just" rtl="1">
              <a:buNone/>
            </a:pPr>
            <a:endParaRPr lang="en-US" dirty="0">
              <a:cs typeface="B Homa" pitchFamily="2" charset="-78"/>
            </a:endParaRPr>
          </a:p>
          <a:p>
            <a:pPr algn="just" rtl="1"/>
            <a:r>
              <a:rPr lang="ar-SA" dirty="0">
                <a:cs typeface="B Homa" pitchFamily="2" charset="-78"/>
              </a:rPr>
              <a:t>ساینتکس زبان پایتون کوتاه و در عین حال واضح و قابل فهم می باشد . این بدین معنی هست که برای انجام کار های مشابه کدی بسیار کمتر لازم می باشد . برای مثال معمولا هر خط پایتون معادل 10 خط در جاوا</a:t>
            </a:r>
            <a:r>
              <a:rPr lang="en-US" dirty="0">
                <a:cs typeface="B Homa" pitchFamily="2" charset="-78"/>
              </a:rPr>
              <a:t> (Java) </a:t>
            </a:r>
            <a:r>
              <a:rPr lang="ar-SA" dirty="0">
                <a:cs typeface="B Homa" pitchFamily="2" charset="-78"/>
              </a:rPr>
              <a:t>می باشد</a:t>
            </a:r>
            <a:r>
              <a:rPr lang="en-US" dirty="0">
                <a:cs typeface="B Homa" pitchFamily="2" charset="-78"/>
              </a:rPr>
              <a:t> !!</a:t>
            </a:r>
          </a:p>
          <a:p>
            <a:pPr algn="just" rtl="1"/>
            <a:endParaRPr lang="en-US" dirty="0" smtClean="0">
              <a:cs typeface="B Homa" pitchFamily="2" charset="-78"/>
            </a:endParaRPr>
          </a:p>
          <a:p>
            <a:pPr algn="just" rtl="1"/>
            <a:r>
              <a:rPr lang="ar-SA" dirty="0">
                <a:cs typeface="B Homa" pitchFamily="2" charset="-78"/>
              </a:rPr>
              <a:t>پایتون روشهایی قدرتمند برای</a:t>
            </a:r>
            <a:r>
              <a:rPr lang="en-US" dirty="0">
                <a:cs typeface="B Homa" pitchFamily="2" charset="-78"/>
              </a:rPr>
              <a:t> </a:t>
            </a:r>
            <a:r>
              <a:rPr lang="en-US" sz="2200" dirty="0" smtClean="0">
                <a:cs typeface="B Homa" pitchFamily="2" charset="-78"/>
              </a:rPr>
              <a:t>meta- </a:t>
            </a:r>
            <a:r>
              <a:rPr lang="en-US" sz="2200" dirty="0">
                <a:cs typeface="B Homa" pitchFamily="2" charset="-78"/>
              </a:rPr>
              <a:t>programming </a:t>
            </a:r>
            <a:r>
              <a:rPr lang="fa-IR" sz="2200" dirty="0" smtClean="0">
                <a:cs typeface="B Homa" pitchFamily="2" charset="-78"/>
              </a:rPr>
              <a:t> </a:t>
            </a:r>
            <a:r>
              <a:rPr lang="ar-SA" dirty="0" smtClean="0">
                <a:cs typeface="B Homa" pitchFamily="2" charset="-78"/>
              </a:rPr>
              <a:t>در </a:t>
            </a:r>
            <a:r>
              <a:rPr lang="ar-SA" dirty="0">
                <a:cs typeface="B Homa" pitchFamily="2" charset="-78"/>
              </a:rPr>
              <a:t>اختیار قرار می دهد . این ویژگی امکان ویرایش با اضافه کردن رفتار ها و توابع را با اشیا در زمان اجرای برنامه فراهم می کند</a:t>
            </a:r>
            <a:r>
              <a:rPr lang="en-US" dirty="0">
                <a:cs typeface="B Homa" pitchFamily="2" charset="-78"/>
              </a:rPr>
              <a:t> .</a:t>
            </a:r>
          </a:p>
          <a:p>
            <a:pPr algn="just" rtl="1"/>
            <a:endParaRPr lang="en-US" dirty="0">
              <a:cs typeface="B Homa" pitchFamily="2" charset="-78"/>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6" name="Slide Number Placeholder 5"/>
          <p:cNvSpPr>
            <a:spLocks noGrp="1"/>
          </p:cNvSpPr>
          <p:nvPr>
            <p:ph type="sldNum" sz="quarter" idx="12"/>
          </p:nvPr>
        </p:nvSpPr>
        <p:spPr/>
        <p:txBody>
          <a:bodyPr/>
          <a:lstStyle/>
          <a:p>
            <a:fld id="{4558E6D5-EE5A-4D1B-A787-44BBFEA487CB}" type="slidenum">
              <a:rPr lang="en-US" smtClean="0"/>
              <a:t>15</a:t>
            </a:fld>
            <a:endParaRPr lang="en-US"/>
          </a:p>
        </p:txBody>
      </p:sp>
      <p:pic>
        <p:nvPicPr>
          <p:cNvPr id="5" name="Picture 4">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306464210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838200"/>
            <a:ext cx="7186108" cy="5257800"/>
          </a:xfrm>
        </p:spPr>
        <p:txBody>
          <a:bodyPr>
            <a:normAutofit/>
          </a:bodyPr>
          <a:lstStyle/>
          <a:p>
            <a:pPr algn="just" rtl="1"/>
            <a:r>
              <a:rPr lang="ar-SA" dirty="0">
                <a:cs typeface="B Homa" pitchFamily="2" charset="-78"/>
              </a:rPr>
              <a:t>جدایی از ویژگی های فوق جنگو خود روشهایی برای افزایش سرعت و سهولت برنامه نویسی همزمان با رعایت کامل موارد امنیتی و کارایی را دارا می باشد . که در ادامه با برخی از این ویژگی ها بیشتر آشنا خواهیم شد</a:t>
            </a:r>
            <a:r>
              <a:rPr lang="en-US" dirty="0">
                <a:cs typeface="B Homa" pitchFamily="2" charset="-78"/>
              </a:rPr>
              <a:t> .</a:t>
            </a:r>
          </a:p>
          <a:p>
            <a:pPr marL="68580" indent="0" algn="just" rtl="1">
              <a:buNone/>
            </a:pPr>
            <a:endParaRPr lang="en-US" dirty="0" smtClean="0">
              <a:cs typeface="B Homa" pitchFamily="2" charset="-78"/>
            </a:endParaRPr>
          </a:p>
          <a:p>
            <a:pPr algn="just" rtl="1"/>
            <a:r>
              <a:rPr lang="ar-SA" b="1" dirty="0">
                <a:cs typeface="B Homa" pitchFamily="2" charset="-78"/>
              </a:rPr>
              <a:t>ایجاد وب سایتی با طرح و ساختار درست و </a:t>
            </a:r>
            <a:r>
              <a:rPr lang="ar-SA" b="1" dirty="0" smtClean="0">
                <a:cs typeface="B Homa" pitchFamily="2" charset="-78"/>
              </a:rPr>
              <a:t>تمیز</a:t>
            </a:r>
            <a:endParaRPr lang="en-US" b="1" dirty="0" smtClean="0">
              <a:cs typeface="B Homa" pitchFamily="2" charset="-78"/>
            </a:endParaRPr>
          </a:p>
          <a:p>
            <a:pPr algn="just" rtl="1"/>
            <a:endParaRPr lang="en-US" b="1" dirty="0">
              <a:cs typeface="B Homa" pitchFamily="2" charset="-78"/>
            </a:endParaRPr>
          </a:p>
          <a:p>
            <a:pPr algn="just" rtl="1"/>
            <a:r>
              <a:rPr lang="ar-SA" dirty="0">
                <a:cs typeface="B Homa" pitchFamily="2" charset="-78"/>
              </a:rPr>
              <a:t>جنگو با استفاده از قوانین از پیش تعیین شده و روش هایی مختلف باعث ایجاد برنامه هایی با سرح و ساختار درست و تمیز می گردد . بنابراین نگهداری و توسعه برنامه های نوشته شده با این فریم ورک بسیار آسان تر خواهد بود</a:t>
            </a:r>
            <a:r>
              <a:rPr lang="en-US" dirty="0">
                <a:cs typeface="B Homa" pitchFamily="2" charset="-78"/>
              </a:rPr>
              <a:t> .</a:t>
            </a:r>
          </a:p>
          <a:p>
            <a:pPr marL="68580" indent="0" algn="just" rtl="1">
              <a:buNone/>
            </a:pPr>
            <a:endParaRPr lang="en-US" dirty="0">
              <a:cs typeface="B Homa" pitchFamily="2" charset="-78"/>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6" name="Slide Number Placeholder 5"/>
          <p:cNvSpPr>
            <a:spLocks noGrp="1"/>
          </p:cNvSpPr>
          <p:nvPr>
            <p:ph type="sldNum" sz="quarter" idx="12"/>
          </p:nvPr>
        </p:nvSpPr>
        <p:spPr/>
        <p:txBody>
          <a:bodyPr/>
          <a:lstStyle/>
          <a:p>
            <a:fld id="{4558E6D5-EE5A-4D1B-A787-44BBFEA487CB}" type="slidenum">
              <a:rPr lang="en-US" smtClean="0"/>
              <a:t>16</a:t>
            </a:fld>
            <a:endParaRPr lang="en-US"/>
          </a:p>
        </p:txBody>
      </p:sp>
      <p:pic>
        <p:nvPicPr>
          <p:cNvPr id="5" name="Picture 4">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1901890511"/>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90600"/>
            <a:ext cx="7186108" cy="5105400"/>
          </a:xfrm>
        </p:spPr>
        <p:txBody>
          <a:bodyPr>
            <a:normAutofit/>
          </a:bodyPr>
          <a:lstStyle/>
          <a:p>
            <a:pPr algn="just" rtl="1"/>
            <a:r>
              <a:rPr lang="ar-SA" dirty="0">
                <a:cs typeface="B Homa" pitchFamily="2" charset="-78"/>
              </a:rPr>
              <a:t>جنگو از ایجاد برنامه هایی با آمیختگی و روابط نادرست جلوگیری می کند . با استفاده از این ویژگی، برنامه به بخش هایی مستقل و مجرا تقسیم می شود که هر یک بدون نیاز به اعمال تغییرات در بقیه قسمت ها قابل تغییر بوده با استفاده از روابط</a:t>
            </a:r>
            <a:r>
              <a:rPr lang="en-US" dirty="0">
                <a:cs typeface="B Homa" pitchFamily="2" charset="-78"/>
              </a:rPr>
              <a:t> (API) </a:t>
            </a:r>
            <a:r>
              <a:rPr lang="ar-SA" dirty="0">
                <a:cs typeface="B Homa" pitchFamily="2" charset="-78"/>
              </a:rPr>
              <a:t>واضح و بهینه با یکدیگر در ارتباط هستند . برای مثال سیستم ظاهر نمایشی</a:t>
            </a:r>
            <a:r>
              <a:rPr lang="en-US" dirty="0">
                <a:cs typeface="B Homa" pitchFamily="2" charset="-78"/>
              </a:rPr>
              <a:t> (templates) </a:t>
            </a:r>
            <a:r>
              <a:rPr lang="ar-SA" dirty="0">
                <a:cs typeface="B Homa" pitchFamily="2" charset="-78"/>
              </a:rPr>
              <a:t>هیچ گونه اطلاعاتی از سیستم پایگاه داده و ذخیره اطلاعات یا لایه مربوطه به پاسخگویی به درخواست های کاربران یا نهان سازی اطلاعات برای استفاده های بعدی</a:t>
            </a:r>
            <a:r>
              <a:rPr lang="en-US" dirty="0">
                <a:cs typeface="B Homa" pitchFamily="2" charset="-78"/>
              </a:rPr>
              <a:t> (cache) </a:t>
            </a:r>
            <a:r>
              <a:rPr lang="ar-SA" dirty="0">
                <a:cs typeface="B Homa" pitchFamily="2" charset="-78"/>
              </a:rPr>
              <a:t>ندارد . هر کدام از این بخش ها بصورت جداگانه بوده و در صورت نیاز با استفاده از رابط هایی با یکدیگر تبادل اطلاعات کرده یا درخواستی را ارسال می کنند</a:t>
            </a:r>
            <a:r>
              <a:rPr lang="en-US" dirty="0">
                <a:cs typeface="B Homa" pitchFamily="2" charset="-78"/>
              </a:rPr>
              <a:t> .</a:t>
            </a:r>
          </a:p>
          <a:p>
            <a:pPr algn="just" rtl="1"/>
            <a:endParaRPr lang="en-US" dirty="0">
              <a:cs typeface="B Homa" pitchFamily="2" charset="-78"/>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6" name="Slide Number Placeholder 5"/>
          <p:cNvSpPr>
            <a:spLocks noGrp="1"/>
          </p:cNvSpPr>
          <p:nvPr>
            <p:ph type="sldNum" sz="quarter" idx="12"/>
          </p:nvPr>
        </p:nvSpPr>
        <p:spPr/>
        <p:txBody>
          <a:bodyPr/>
          <a:lstStyle/>
          <a:p>
            <a:fld id="{4558E6D5-EE5A-4D1B-A787-44BBFEA487CB}" type="slidenum">
              <a:rPr lang="en-US" smtClean="0"/>
              <a:t>17</a:t>
            </a:fld>
            <a:endParaRPr lang="en-US"/>
          </a:p>
        </p:txBody>
      </p:sp>
      <p:pic>
        <p:nvPicPr>
          <p:cNvPr id="5" name="Picture 4">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2031021798"/>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066800"/>
            <a:ext cx="7186108" cy="4765829"/>
          </a:xfrm>
        </p:spPr>
        <p:txBody>
          <a:bodyPr/>
          <a:lstStyle/>
          <a:p>
            <a:pPr algn="just" rtl="1"/>
            <a:r>
              <a:rPr lang="ar-SA" dirty="0">
                <a:cs typeface="B Homa" pitchFamily="2" charset="-78"/>
              </a:rPr>
              <a:t>جنگو از ساختار</a:t>
            </a:r>
            <a:r>
              <a:rPr lang="en-US" dirty="0">
                <a:cs typeface="B Homa" pitchFamily="2" charset="-78"/>
              </a:rPr>
              <a:t> MVC </a:t>
            </a:r>
            <a:r>
              <a:rPr lang="ar-SA" dirty="0">
                <a:cs typeface="B Homa" pitchFamily="2" charset="-78"/>
              </a:rPr>
              <a:t>یا</a:t>
            </a:r>
            <a:r>
              <a:rPr lang="en-US" dirty="0">
                <a:cs typeface="B Homa" pitchFamily="2" charset="-78"/>
              </a:rPr>
              <a:t> Model-View-Controller </a:t>
            </a:r>
            <a:r>
              <a:rPr lang="ar-SA" dirty="0">
                <a:cs typeface="B Homa" pitchFamily="2" charset="-78"/>
              </a:rPr>
              <a:t>تبعیت می کند . پس کد های مربوط به کار با داده ها</a:t>
            </a:r>
            <a:r>
              <a:rPr lang="en-US" dirty="0">
                <a:cs typeface="B Homa" pitchFamily="2" charset="-78"/>
              </a:rPr>
              <a:t> (model) </a:t>
            </a:r>
            <a:r>
              <a:rPr lang="ar-SA" dirty="0">
                <a:cs typeface="B Homa" pitchFamily="2" charset="-78"/>
              </a:rPr>
              <a:t>و بخش کنترلی</a:t>
            </a:r>
            <a:r>
              <a:rPr lang="en-US" dirty="0">
                <a:cs typeface="B Homa" pitchFamily="2" charset="-78"/>
              </a:rPr>
              <a:t> (controller) </a:t>
            </a:r>
            <a:r>
              <a:rPr lang="ar-SA" dirty="0">
                <a:cs typeface="B Homa" pitchFamily="2" charset="-78"/>
              </a:rPr>
              <a:t>یا</a:t>
            </a:r>
            <a:r>
              <a:rPr lang="en-US" dirty="0">
                <a:cs typeface="B Homa" pitchFamily="2" charset="-78"/>
              </a:rPr>
              <a:t> </a:t>
            </a:r>
            <a:r>
              <a:rPr lang="en-US" dirty="0" err="1">
                <a:cs typeface="B Homa" pitchFamily="2" charset="-78"/>
              </a:rPr>
              <a:t>bussiness</a:t>
            </a:r>
            <a:r>
              <a:rPr lang="en-US" dirty="0">
                <a:cs typeface="B Homa" pitchFamily="2" charset="-78"/>
              </a:rPr>
              <a:t> logic </a:t>
            </a:r>
            <a:r>
              <a:rPr lang="ar-SA" dirty="0">
                <a:cs typeface="B Homa" pitchFamily="2" charset="-78"/>
              </a:rPr>
              <a:t>و بخش مربوط به رابط کاربر</a:t>
            </a:r>
            <a:r>
              <a:rPr lang="en-US" dirty="0">
                <a:cs typeface="B Homa" pitchFamily="2" charset="-78"/>
              </a:rPr>
              <a:t> (view) </a:t>
            </a:r>
            <a:r>
              <a:rPr lang="ar-SA" dirty="0">
                <a:cs typeface="B Homa" pitchFamily="2" charset="-78"/>
              </a:rPr>
              <a:t>از هم جدا می باشد </a:t>
            </a:r>
            <a:endParaRPr lang="en-US" dirty="0">
              <a:cs typeface="B Homa" pitchFamily="2" charset="-78"/>
            </a:endParaRPr>
          </a:p>
          <a:p>
            <a:pPr algn="just" rtl="1"/>
            <a:endParaRPr lang="en-US" dirty="0">
              <a:cs typeface="B Homa" pitchFamily="2" charset="-78"/>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6" name="Slide Number Placeholder 5"/>
          <p:cNvSpPr>
            <a:spLocks noGrp="1"/>
          </p:cNvSpPr>
          <p:nvPr>
            <p:ph type="sldNum" sz="quarter" idx="12"/>
          </p:nvPr>
        </p:nvSpPr>
        <p:spPr/>
        <p:txBody>
          <a:bodyPr/>
          <a:lstStyle/>
          <a:p>
            <a:fld id="{4558E6D5-EE5A-4D1B-A787-44BBFEA487CB}" type="slidenum">
              <a:rPr lang="en-US" smtClean="0"/>
              <a:t>18</a:t>
            </a:fld>
            <a:endParaRPr lang="en-US"/>
          </a:p>
        </p:txBody>
      </p:sp>
      <p:pic>
        <p:nvPicPr>
          <p:cNvPr id="5" name="Picture 4">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369411318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rtl="1"/>
            <a:r>
              <a:rPr lang="fa-IR" sz="2800" b="1" dirty="0" smtClean="0">
                <a:solidFill>
                  <a:schemeClr val="tx1"/>
                </a:solidFill>
                <a:cs typeface="B Koodak" pitchFamily="2" charset="-78"/>
              </a:rPr>
              <a:t>ابزارهای مورد استفاده-</a:t>
            </a:r>
            <a:r>
              <a:rPr lang="ar-SA" sz="2800" b="1" dirty="0" smtClean="0">
                <a:solidFill>
                  <a:schemeClr val="tx1"/>
                </a:solidFill>
                <a:cs typeface="B Koodak" pitchFamily="2" charset="-78"/>
              </a:rPr>
              <a:t>مزایای پایتون</a:t>
            </a:r>
            <a:r>
              <a:rPr lang="en-US" sz="2800" b="1" dirty="0">
                <a:solidFill>
                  <a:schemeClr val="tx1"/>
                </a:solidFill>
                <a:cs typeface="B Koodak" pitchFamily="2" charset="-78"/>
              </a:rPr>
              <a:t/>
            </a:r>
            <a:br>
              <a:rPr lang="en-US" sz="2800" b="1" dirty="0">
                <a:solidFill>
                  <a:schemeClr val="tx1"/>
                </a:solidFill>
                <a:cs typeface="B Koodak" pitchFamily="2" charset="-78"/>
              </a:rPr>
            </a:br>
            <a:endParaRPr lang="en-US" sz="2800" b="1" dirty="0">
              <a:solidFill>
                <a:schemeClr val="tx1"/>
              </a:solidFill>
              <a:cs typeface="B Koodak" pitchFamily="2" charset="-78"/>
            </a:endParaRPr>
          </a:p>
        </p:txBody>
      </p:sp>
      <p:sp>
        <p:nvSpPr>
          <p:cNvPr id="3" name="Content Placeholder 2"/>
          <p:cNvSpPr>
            <a:spLocks noGrp="1"/>
          </p:cNvSpPr>
          <p:nvPr>
            <p:ph idx="1"/>
          </p:nvPr>
        </p:nvSpPr>
        <p:spPr>
          <a:xfrm>
            <a:off x="1143000" y="2057400"/>
            <a:ext cx="6957508" cy="4114800"/>
          </a:xfrm>
        </p:spPr>
        <p:txBody>
          <a:bodyPr>
            <a:normAutofit/>
          </a:bodyPr>
          <a:lstStyle/>
          <a:p>
            <a:pPr algn="just" rtl="1"/>
            <a:r>
              <a:rPr lang="en-US" dirty="0" smtClean="0">
                <a:cs typeface="B Homa" pitchFamily="2" charset="-78"/>
              </a:rPr>
              <a:t>Python</a:t>
            </a:r>
            <a:r>
              <a:rPr lang="ar-SA" dirty="0" smtClean="0">
                <a:cs typeface="B Homa" pitchFamily="2" charset="-78"/>
              </a:rPr>
              <a:t>  یک </a:t>
            </a:r>
            <a:r>
              <a:rPr lang="ar-SA" dirty="0">
                <a:cs typeface="B Homa" pitchFamily="2" charset="-78"/>
              </a:rPr>
              <a:t>زبان برنامه نویسی سطح بالا و شی گرا همراه با قابلیت نگارشی مناسب است علاوه بر این تمام امکانات زبان  </a:t>
            </a:r>
            <a:r>
              <a:rPr lang="en-US" dirty="0">
                <a:cs typeface="B Homa" pitchFamily="2" charset="-78"/>
              </a:rPr>
              <a:t>ABC</a:t>
            </a:r>
            <a:r>
              <a:rPr lang="ar-SA" dirty="0">
                <a:cs typeface="B Homa" pitchFamily="2" charset="-78"/>
              </a:rPr>
              <a:t> </a:t>
            </a:r>
            <a:r>
              <a:rPr lang="fa-IR" dirty="0">
                <a:cs typeface="B Homa" pitchFamily="2" charset="-78"/>
              </a:rPr>
              <a:t>هم به آن اضافه شده است. </a:t>
            </a:r>
            <a:endParaRPr lang="en-US" dirty="0" smtClean="0">
              <a:cs typeface="B Homa" pitchFamily="2" charset="-78"/>
            </a:endParaRPr>
          </a:p>
          <a:p>
            <a:pPr marL="68580" indent="0" algn="just" rtl="1">
              <a:buNone/>
            </a:pPr>
            <a:endParaRPr lang="en-US" dirty="0">
              <a:cs typeface="B Homa" pitchFamily="2" charset="-78"/>
            </a:endParaRPr>
          </a:p>
          <a:p>
            <a:pPr algn="just" rtl="1"/>
            <a:r>
              <a:rPr lang="en-US" dirty="0">
                <a:cs typeface="B Homa" pitchFamily="2" charset="-78"/>
              </a:rPr>
              <a:t>PYTHON</a:t>
            </a:r>
            <a:r>
              <a:rPr lang="ar-SA" dirty="0">
                <a:cs typeface="B Homa" pitchFamily="2" charset="-78"/>
              </a:rPr>
              <a:t> یک زبان برنامه نویسی سطح بالا و شی گرا همراه با قابلیت نگارشی مناسب می باشد</a:t>
            </a:r>
            <a:r>
              <a:rPr lang="ar-SA" dirty="0" smtClean="0">
                <a:cs typeface="B Homa" pitchFamily="2" charset="-78"/>
              </a:rPr>
              <a:t>.</a:t>
            </a:r>
            <a:endParaRPr lang="en-US" dirty="0" smtClean="0">
              <a:cs typeface="B Homa" pitchFamily="2" charset="-78"/>
            </a:endParaRPr>
          </a:p>
          <a:p>
            <a:pPr marL="68580" indent="0" algn="just" rtl="1">
              <a:buNone/>
            </a:pPr>
            <a:endParaRPr lang="en-US" dirty="0">
              <a:cs typeface="B Homa" pitchFamily="2" charset="-78"/>
            </a:endParaRPr>
          </a:p>
          <a:p>
            <a:pPr algn="just" rtl="1"/>
            <a:r>
              <a:rPr lang="ar-SA" dirty="0">
                <a:cs typeface="B Homa" pitchFamily="2" charset="-78"/>
              </a:rPr>
              <a:t>این زبان برنامه نویسی پویا ، قدرتی نظیر زبانهای شناخته شده امروزی مثل ,</a:t>
            </a:r>
            <a:r>
              <a:rPr lang="en-US" dirty="0">
                <a:cs typeface="B Homa" pitchFamily="2" charset="-78"/>
              </a:rPr>
              <a:t>C++ JAVA</a:t>
            </a:r>
            <a:r>
              <a:rPr lang="ar-SA" dirty="0">
                <a:cs typeface="B Homa" pitchFamily="2" charset="-78"/>
              </a:rPr>
              <a:t> ، و ... دارد و حتی انعطاف پذیری آن از هر یک از این زبانها بیشتر است </a:t>
            </a:r>
            <a:endParaRPr lang="en-US" dirty="0">
              <a:cs typeface="B Homa" pitchFamily="2" charset="-78"/>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6" name="Slide Number Placeholder 5"/>
          <p:cNvSpPr>
            <a:spLocks noGrp="1"/>
          </p:cNvSpPr>
          <p:nvPr>
            <p:ph type="sldNum" sz="quarter" idx="12"/>
          </p:nvPr>
        </p:nvSpPr>
        <p:spPr/>
        <p:txBody>
          <a:bodyPr/>
          <a:lstStyle/>
          <a:p>
            <a:fld id="{4558E6D5-EE5A-4D1B-A787-44BBFEA487CB}" type="slidenum">
              <a:rPr lang="en-US" smtClean="0"/>
              <a:t>19</a:t>
            </a:fld>
            <a:endParaRPr lang="en-US"/>
          </a:p>
        </p:txBody>
      </p:sp>
      <p:pic>
        <p:nvPicPr>
          <p:cNvPr id="7" name="Picture 6">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271216573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024744" cy="1143000"/>
          </a:xfrm>
        </p:spPr>
        <p:txBody>
          <a:bodyPr>
            <a:normAutofit/>
          </a:bodyPr>
          <a:lstStyle/>
          <a:p>
            <a:pPr algn="r" rtl="1"/>
            <a:r>
              <a:rPr lang="fa-IR" sz="3200" b="1" dirty="0" smtClean="0">
                <a:solidFill>
                  <a:schemeClr val="tx1"/>
                </a:solidFill>
                <a:cs typeface="B Koodak" pitchFamily="2" charset="-78"/>
              </a:rPr>
              <a:t>فهرست</a:t>
            </a:r>
            <a:endParaRPr lang="en-US" sz="3200" b="1" dirty="0">
              <a:solidFill>
                <a:schemeClr val="tx1"/>
              </a:solidFill>
              <a:cs typeface="B Koodak" pitchFamily="2" charset="-78"/>
            </a:endParaRPr>
          </a:p>
        </p:txBody>
      </p:sp>
      <p:sp>
        <p:nvSpPr>
          <p:cNvPr id="3" name="Content Placeholder 2"/>
          <p:cNvSpPr>
            <a:spLocks noGrp="1"/>
          </p:cNvSpPr>
          <p:nvPr>
            <p:ph idx="1"/>
          </p:nvPr>
        </p:nvSpPr>
        <p:spPr>
          <a:xfrm>
            <a:off x="1066800" y="1981200"/>
            <a:ext cx="7109908" cy="4419600"/>
          </a:xfrm>
        </p:spPr>
        <p:txBody>
          <a:bodyPr/>
          <a:lstStyle/>
          <a:p>
            <a:pPr algn="r" rtl="1"/>
            <a:r>
              <a:rPr lang="fa-IR" dirty="0" smtClean="0">
                <a:cs typeface="B Homa" pitchFamily="2" charset="-78"/>
                <a:hlinkClick r:id="rId2" action="ppaction://hlinksldjump"/>
              </a:rPr>
              <a:t>تعریف پروژه</a:t>
            </a:r>
            <a:endParaRPr lang="fa-IR" dirty="0" smtClean="0">
              <a:cs typeface="B Homa" pitchFamily="2" charset="-78"/>
            </a:endParaRPr>
          </a:p>
          <a:p>
            <a:pPr algn="r" rtl="1"/>
            <a:r>
              <a:rPr lang="fa-IR" dirty="0" smtClean="0">
                <a:cs typeface="B Homa" pitchFamily="2" charset="-78"/>
                <a:hlinkClick r:id="rId3" action="ppaction://hlinksldjump"/>
              </a:rPr>
              <a:t>ابزارهای مورد </a:t>
            </a:r>
            <a:r>
              <a:rPr lang="fa-IR" dirty="0" smtClean="0">
                <a:cs typeface="B Homa" pitchFamily="2" charset="-78"/>
                <a:hlinkClick r:id="rId3" action="ppaction://hlinksldjump"/>
              </a:rPr>
              <a:t>استفاده</a:t>
            </a:r>
            <a:endParaRPr lang="en-US" dirty="0" smtClean="0">
              <a:cs typeface="B Homa" pitchFamily="2" charset="-78"/>
            </a:endParaRPr>
          </a:p>
          <a:p>
            <a:pPr algn="r" rtl="1"/>
            <a:r>
              <a:rPr lang="fa-IR" dirty="0">
                <a:cs typeface="B Homa" pitchFamily="2" charset="-78"/>
                <a:hlinkClick r:id="rId4" action="ppaction://hlinksldjump"/>
              </a:rPr>
              <a:t>مدل </a:t>
            </a:r>
            <a:r>
              <a:rPr lang="fa-IR" dirty="0" smtClean="0">
                <a:cs typeface="B Homa" pitchFamily="2" charset="-78"/>
                <a:hlinkClick r:id="rId4" action="ppaction://hlinksldjump"/>
              </a:rPr>
              <a:t>توسعه</a:t>
            </a:r>
            <a:endParaRPr lang="fa-IR" dirty="0" smtClean="0">
              <a:cs typeface="B Homa" pitchFamily="2" charset="-78"/>
            </a:endParaRPr>
          </a:p>
          <a:p>
            <a:pPr algn="r" rtl="1"/>
            <a:r>
              <a:rPr lang="fa-IR" dirty="0" smtClean="0">
                <a:cs typeface="B Homa" pitchFamily="2" charset="-78"/>
                <a:hlinkClick r:id="rId5" action="ppaction://hlinksldjump"/>
              </a:rPr>
              <a:t>معماری</a:t>
            </a:r>
            <a:endParaRPr lang="fa-IR" dirty="0" smtClean="0">
              <a:cs typeface="B Homa" pitchFamily="2" charset="-78"/>
            </a:endParaRPr>
          </a:p>
          <a:p>
            <a:pPr algn="r" rtl="1"/>
            <a:r>
              <a:rPr lang="fa-IR" dirty="0" smtClean="0">
                <a:cs typeface="B Homa" pitchFamily="2" charset="-78"/>
                <a:hlinkClick r:id="rId6" action="ppaction://hlinksldjump"/>
              </a:rPr>
              <a:t>نمودار </a:t>
            </a:r>
            <a:r>
              <a:rPr lang="fa-IR" dirty="0" smtClean="0">
                <a:cs typeface="B Homa" pitchFamily="2" charset="-78"/>
                <a:hlinkClick r:id="rId6" action="ppaction://hlinksldjump"/>
              </a:rPr>
              <a:t>ایستا</a:t>
            </a:r>
            <a:endParaRPr lang="fa-IR" dirty="0" smtClean="0">
              <a:cs typeface="B Homa" pitchFamily="2" charset="-78"/>
            </a:endParaRPr>
          </a:p>
          <a:p>
            <a:pPr algn="r" rtl="1"/>
            <a:r>
              <a:rPr lang="fa-IR" dirty="0" smtClean="0">
                <a:cs typeface="B Homa" pitchFamily="2" charset="-78"/>
                <a:hlinkClick r:id="rId7" action="ppaction://hlinksldjump"/>
              </a:rPr>
              <a:t>نمودار </a:t>
            </a:r>
            <a:r>
              <a:rPr lang="fa-IR" dirty="0" smtClean="0">
                <a:cs typeface="B Homa" pitchFamily="2" charset="-78"/>
                <a:hlinkClick r:id="rId7" action="ppaction://hlinksldjump"/>
              </a:rPr>
              <a:t>پویا</a:t>
            </a:r>
            <a:endParaRPr lang="fa-IR" dirty="0" smtClean="0">
              <a:cs typeface="B Homa" pitchFamily="2" charset="-78"/>
            </a:endParaRPr>
          </a:p>
          <a:p>
            <a:pPr marL="68580" indent="0" algn="r" rtl="1">
              <a:buNone/>
            </a:pPr>
            <a:endParaRPr lang="fa-IR" dirty="0">
              <a:cs typeface="B Homa" pitchFamily="2" charset="-78"/>
            </a:endParaRPr>
          </a:p>
          <a:p>
            <a:pPr algn="r" rtl="1"/>
            <a:endParaRPr lang="fa-IR" dirty="0" smtClean="0">
              <a:cs typeface="B Homa" pitchFamily="2" charset="-78"/>
            </a:endParaRPr>
          </a:p>
          <a:p>
            <a:pPr algn="r" rtl="1"/>
            <a:endParaRPr lang="en-US" dirty="0">
              <a:cs typeface="B Homa" pitchFamily="2" charset="-78"/>
            </a:endParaRPr>
          </a:p>
        </p:txBody>
      </p:sp>
      <p:sp>
        <p:nvSpPr>
          <p:cNvPr id="4" name="Slide Number Placeholder 3"/>
          <p:cNvSpPr>
            <a:spLocks noGrp="1"/>
          </p:cNvSpPr>
          <p:nvPr>
            <p:ph type="sldNum" sz="quarter" idx="12"/>
          </p:nvPr>
        </p:nvSpPr>
        <p:spPr/>
        <p:txBody>
          <a:bodyPr/>
          <a:lstStyle/>
          <a:p>
            <a:fld id="{4558E6D5-EE5A-4D1B-A787-44BBFEA487CB}" type="slidenum">
              <a:rPr lang="en-US" smtClean="0"/>
              <a:t>2</a:t>
            </a:fld>
            <a:endParaRPr lang="en-US"/>
          </a:p>
        </p:txBody>
      </p:sp>
      <p:pic>
        <p:nvPicPr>
          <p:cNvPr id="5" name="Content Placeholder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Tree>
    <p:extLst>
      <p:ext uri="{BB962C8B-B14F-4D97-AF65-F5344CB8AC3E}">
        <p14:creationId xmlns:p14="http://schemas.microsoft.com/office/powerpoint/2010/main" val="322355257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143000"/>
            <a:ext cx="7262308" cy="4689629"/>
          </a:xfrm>
        </p:spPr>
        <p:txBody>
          <a:bodyPr/>
          <a:lstStyle/>
          <a:p>
            <a:pPr algn="just" rtl="1"/>
            <a:r>
              <a:rPr lang="ar-SA" dirty="0">
                <a:cs typeface="B Homa" pitchFamily="2" charset="-78"/>
              </a:rPr>
              <a:t>از دیگر مزایای </a:t>
            </a:r>
            <a:r>
              <a:rPr lang="en-US" dirty="0">
                <a:cs typeface="B Homa" pitchFamily="2" charset="-78"/>
              </a:rPr>
              <a:t>PYTHON</a:t>
            </a:r>
            <a:r>
              <a:rPr lang="ar-SA" dirty="0">
                <a:cs typeface="B Homa" pitchFamily="2" charset="-78"/>
              </a:rPr>
              <a:t> این است که زبانی بسیار ساده تر از  </a:t>
            </a:r>
            <a:r>
              <a:rPr lang="en-US" dirty="0">
                <a:cs typeface="B Homa" pitchFamily="2" charset="-78"/>
              </a:rPr>
              <a:t>VB script</a:t>
            </a:r>
            <a:r>
              <a:rPr lang="ar-SA" dirty="0">
                <a:cs typeface="B Homa" pitchFamily="2" charset="-78"/>
              </a:rPr>
              <a:t> و  </a:t>
            </a:r>
            <a:r>
              <a:rPr lang="en-US" dirty="0">
                <a:cs typeface="B Homa" pitchFamily="2" charset="-78"/>
              </a:rPr>
              <a:t>java script</a:t>
            </a:r>
            <a:r>
              <a:rPr lang="ar-SA" dirty="0">
                <a:cs typeface="B Homa" pitchFamily="2" charset="-78"/>
              </a:rPr>
              <a:t>می باشد و به راحتی از خود برنامه نویسی بزرگ می سازد . این زبان دارای توابع کتابخانه ای بسیار غنی است که به راحتی میتوان ماژولهای جدیدی با زبانهای </a:t>
            </a:r>
            <a:r>
              <a:rPr lang="en-US" dirty="0">
                <a:cs typeface="B Homa" pitchFamily="2" charset="-78"/>
              </a:rPr>
              <a:t>C</a:t>
            </a:r>
            <a:r>
              <a:rPr lang="ar-SA" dirty="0">
                <a:cs typeface="B Homa" pitchFamily="2" charset="-78"/>
              </a:rPr>
              <a:t> </a:t>
            </a:r>
            <a:r>
              <a:rPr lang="fa-IR" dirty="0">
                <a:cs typeface="B Homa" pitchFamily="2" charset="-78"/>
              </a:rPr>
              <a:t>و</a:t>
            </a:r>
            <a:r>
              <a:rPr lang="ar-SA" dirty="0">
                <a:cs typeface="B Homa" pitchFamily="2" charset="-78"/>
              </a:rPr>
              <a:t> </a:t>
            </a:r>
            <a:r>
              <a:rPr lang="en-US" dirty="0">
                <a:cs typeface="B Homa" pitchFamily="2" charset="-78"/>
              </a:rPr>
              <a:t>C</a:t>
            </a:r>
            <a:r>
              <a:rPr lang="ar-SA" dirty="0">
                <a:cs typeface="B Homa" pitchFamily="2" charset="-78"/>
              </a:rPr>
              <a:t>++ برای آن تعریف کرد . همچنین قابلیت های بسیاری جهت برنامه نویسی تحت شبکه در </a:t>
            </a:r>
            <a:r>
              <a:rPr lang="en-US" dirty="0" smtClean="0">
                <a:cs typeface="B Homa" pitchFamily="2" charset="-78"/>
              </a:rPr>
              <a:t>PYTHON</a:t>
            </a:r>
            <a:r>
              <a:rPr lang="fa-IR" dirty="0" smtClean="0">
                <a:cs typeface="B Homa" pitchFamily="2" charset="-78"/>
              </a:rPr>
              <a:t> </a:t>
            </a:r>
            <a:r>
              <a:rPr lang="ar-SA" dirty="0" smtClean="0">
                <a:cs typeface="B Homa" pitchFamily="2" charset="-78"/>
              </a:rPr>
              <a:t>وجود </a:t>
            </a:r>
            <a:r>
              <a:rPr lang="ar-SA" dirty="0">
                <a:cs typeface="B Homa" pitchFamily="2" charset="-78"/>
              </a:rPr>
              <a:t>دارد </a:t>
            </a:r>
            <a:r>
              <a:rPr lang="fa-IR" dirty="0" smtClean="0">
                <a:cs typeface="B Homa" pitchFamily="2" charset="-78"/>
              </a:rPr>
              <a:t>.</a:t>
            </a:r>
            <a:endParaRPr lang="en-US" dirty="0">
              <a:cs typeface="B Homa" pitchFamily="2" charset="-78"/>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6" name="Slide Number Placeholder 5"/>
          <p:cNvSpPr>
            <a:spLocks noGrp="1"/>
          </p:cNvSpPr>
          <p:nvPr>
            <p:ph type="sldNum" sz="quarter" idx="12"/>
          </p:nvPr>
        </p:nvSpPr>
        <p:spPr/>
        <p:txBody>
          <a:bodyPr/>
          <a:lstStyle/>
          <a:p>
            <a:fld id="{4558E6D5-EE5A-4D1B-A787-44BBFEA487CB}" type="slidenum">
              <a:rPr lang="en-US" smtClean="0"/>
              <a:t>20</a:t>
            </a:fld>
            <a:endParaRPr lang="en-US"/>
          </a:p>
        </p:txBody>
      </p:sp>
      <p:pic>
        <p:nvPicPr>
          <p:cNvPr id="5" name="Picture 4">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102700496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83227"/>
            <a:ext cx="8449234" cy="1143000"/>
          </a:xfrm>
        </p:spPr>
        <p:txBody>
          <a:bodyPr>
            <a:noAutofit/>
          </a:bodyPr>
          <a:lstStyle/>
          <a:p>
            <a:pPr algn="r" rtl="1"/>
            <a:r>
              <a:rPr lang="fa-IR" sz="2400" b="1" dirty="0" smtClean="0">
                <a:solidFill>
                  <a:schemeClr val="tx1"/>
                </a:solidFill>
                <a:cs typeface="B Koodak" pitchFamily="2" charset="-78"/>
              </a:rPr>
              <a:t>ابزارهای مورد استفاده -</a:t>
            </a:r>
            <a:r>
              <a:rPr lang="ar-SA" sz="2400" b="1" dirty="0" smtClean="0">
                <a:solidFill>
                  <a:schemeClr val="tx1"/>
                </a:solidFill>
                <a:cs typeface="B Koodak" pitchFamily="2" charset="-78"/>
              </a:rPr>
              <a:t>مزایای </a:t>
            </a:r>
            <a:r>
              <a:rPr lang="en-US" sz="2400" b="1" dirty="0">
                <a:solidFill>
                  <a:schemeClr val="tx1"/>
                </a:solidFill>
                <a:cs typeface="B Koodak" pitchFamily="2" charset="-78"/>
              </a:rPr>
              <a:t>Visual paradigm</a:t>
            </a:r>
            <a:br>
              <a:rPr lang="en-US" sz="2400" b="1" dirty="0">
                <a:solidFill>
                  <a:schemeClr val="tx1"/>
                </a:solidFill>
                <a:cs typeface="B Koodak" pitchFamily="2" charset="-78"/>
              </a:rPr>
            </a:br>
            <a:endParaRPr lang="en-US" sz="2400" b="1" dirty="0">
              <a:solidFill>
                <a:schemeClr val="tx1"/>
              </a:solidFill>
              <a:cs typeface="B Koodak" pitchFamily="2" charset="-78"/>
            </a:endParaRPr>
          </a:p>
        </p:txBody>
      </p:sp>
      <p:sp>
        <p:nvSpPr>
          <p:cNvPr id="3" name="Content Placeholder 2"/>
          <p:cNvSpPr>
            <a:spLocks noGrp="1"/>
          </p:cNvSpPr>
          <p:nvPr>
            <p:ph idx="1"/>
          </p:nvPr>
        </p:nvSpPr>
        <p:spPr>
          <a:xfrm>
            <a:off x="1043492" y="1905000"/>
            <a:ext cx="7033708" cy="4191000"/>
          </a:xfrm>
        </p:spPr>
        <p:txBody>
          <a:bodyPr/>
          <a:lstStyle/>
          <a:p>
            <a:pPr algn="just" rtl="1"/>
            <a:r>
              <a:rPr lang="ar-SA" dirty="0">
                <a:cs typeface="B Homa" pitchFamily="2" charset="-78"/>
              </a:rPr>
              <a:t>امکان</a:t>
            </a:r>
            <a:r>
              <a:rPr lang="en-US" dirty="0">
                <a:cs typeface="B Homa" pitchFamily="2" charset="-78"/>
              </a:rPr>
              <a:t> </a:t>
            </a:r>
            <a:r>
              <a:rPr lang="ar-SA" dirty="0">
                <a:cs typeface="B Homa" pitchFamily="2" charset="-78"/>
              </a:rPr>
              <a:t>مدل سازی جنبه های مختلف نرم افزار از جمله فرایندهای تجاری، نمودارهای</a:t>
            </a:r>
            <a:r>
              <a:rPr lang="en-US" dirty="0">
                <a:cs typeface="B Homa" pitchFamily="2" charset="-78"/>
              </a:rPr>
              <a:t> UML </a:t>
            </a:r>
            <a:r>
              <a:rPr lang="ar-SA" dirty="0">
                <a:cs typeface="B Homa" pitchFamily="2" charset="-78"/>
              </a:rPr>
              <a:t>و</a:t>
            </a:r>
            <a:r>
              <a:rPr lang="en-US" dirty="0">
                <a:cs typeface="B Homa" pitchFamily="2" charset="-78"/>
              </a:rPr>
              <a:t> …</a:t>
            </a:r>
            <a:r>
              <a:rPr lang="ar-SA" dirty="0">
                <a:cs typeface="B Homa" pitchFamily="2" charset="-78"/>
              </a:rPr>
              <a:t>، اعمال محدودیت بر روی مدل سازی فرایندها، ارتباط فرایندها با</a:t>
            </a:r>
            <a:r>
              <a:rPr lang="en-US" dirty="0">
                <a:cs typeface="B Homa" pitchFamily="2" charset="-78"/>
              </a:rPr>
              <a:t> use case </a:t>
            </a:r>
            <a:r>
              <a:rPr lang="ar-SA" dirty="0">
                <a:cs typeface="B Homa" pitchFamily="2" charset="-78"/>
              </a:rPr>
              <a:t>ها، تولید کد جاوا، دات نت و…، امکان تبدیل مدل فرایند به کد</a:t>
            </a:r>
            <a:r>
              <a:rPr lang="en-US" dirty="0">
                <a:cs typeface="B Homa" pitchFamily="2" charset="-78"/>
              </a:rPr>
              <a:t> BPEL </a:t>
            </a:r>
            <a:r>
              <a:rPr lang="ar-SA" dirty="0">
                <a:cs typeface="B Homa" pitchFamily="2" charset="-78"/>
              </a:rPr>
              <a:t>مخصوص</a:t>
            </a:r>
            <a:r>
              <a:rPr lang="en-US" dirty="0">
                <a:cs typeface="B Homa" pitchFamily="2" charset="-78"/>
              </a:rPr>
              <a:t> Oracle BPEL Engine.</a:t>
            </a:r>
            <a:r>
              <a:rPr lang="ar-SA" dirty="0">
                <a:cs typeface="B Homa" pitchFamily="2" charset="-78"/>
              </a:rPr>
              <a:t>را میدهد.مهم ترین محدودیت این نرم افزار، درج</a:t>
            </a:r>
            <a:r>
              <a:rPr lang="en-US" dirty="0">
                <a:cs typeface="B Homa" pitchFamily="2" charset="-78"/>
              </a:rPr>
              <a:t> watermark </a:t>
            </a:r>
            <a:r>
              <a:rPr lang="ar-SA" dirty="0">
                <a:cs typeface="B Homa" pitchFamily="2" charset="-78"/>
              </a:rPr>
              <a:t>نرم افزار بر روی خروجی های چاپ شده آن است</a:t>
            </a:r>
            <a:r>
              <a:rPr lang="en-US" dirty="0">
                <a:cs typeface="B Homa" pitchFamily="2" charset="-78"/>
              </a:rPr>
              <a:t>.</a:t>
            </a:r>
          </a:p>
          <a:p>
            <a:pPr marL="68580" indent="0" algn="just" rtl="1">
              <a:buNone/>
            </a:pPr>
            <a:endParaRPr lang="en-US" dirty="0">
              <a:cs typeface="B Homa" pitchFamily="2" charset="-78"/>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6" name="Slide Number Placeholder 5"/>
          <p:cNvSpPr>
            <a:spLocks noGrp="1"/>
          </p:cNvSpPr>
          <p:nvPr>
            <p:ph type="sldNum" sz="quarter" idx="12"/>
          </p:nvPr>
        </p:nvSpPr>
        <p:spPr/>
        <p:txBody>
          <a:bodyPr/>
          <a:lstStyle/>
          <a:p>
            <a:fld id="{4558E6D5-EE5A-4D1B-A787-44BBFEA487CB}" type="slidenum">
              <a:rPr lang="en-US" smtClean="0"/>
              <a:t>21</a:t>
            </a:fld>
            <a:endParaRPr lang="en-US"/>
          </a:p>
        </p:txBody>
      </p:sp>
      <p:pic>
        <p:nvPicPr>
          <p:cNvPr id="7" name="Picture 6">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334508030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024744" cy="1143000"/>
          </a:xfrm>
        </p:spPr>
        <p:txBody>
          <a:bodyPr>
            <a:normAutofit/>
          </a:bodyPr>
          <a:lstStyle/>
          <a:p>
            <a:pPr algn="r" rtl="1"/>
            <a:r>
              <a:rPr lang="fa-IR" sz="3200" b="1" dirty="0">
                <a:solidFill>
                  <a:schemeClr val="tx1"/>
                </a:solidFill>
                <a:cs typeface="B Koodak" pitchFamily="2" charset="-78"/>
              </a:rPr>
              <a:t>مدل توسعه</a:t>
            </a:r>
            <a:r>
              <a:rPr lang="en-US" sz="3200" b="1" dirty="0">
                <a:solidFill>
                  <a:schemeClr val="tx1"/>
                </a:solidFill>
                <a:cs typeface="B Koodak" pitchFamily="2" charset="-78"/>
              </a:rPr>
              <a:t/>
            </a:r>
            <a:br>
              <a:rPr lang="en-US" sz="3200" b="1" dirty="0">
                <a:solidFill>
                  <a:schemeClr val="tx1"/>
                </a:solidFill>
                <a:cs typeface="B Koodak" pitchFamily="2" charset="-78"/>
              </a:rPr>
            </a:br>
            <a:endParaRPr lang="en-US" sz="3200" b="1" dirty="0">
              <a:solidFill>
                <a:schemeClr val="tx1"/>
              </a:solidFill>
              <a:cs typeface="B Koodak" pitchFamily="2" charset="-78"/>
            </a:endParaRPr>
          </a:p>
        </p:txBody>
      </p:sp>
      <p:sp>
        <p:nvSpPr>
          <p:cNvPr id="3" name="Content Placeholder 2"/>
          <p:cNvSpPr>
            <a:spLocks noGrp="1"/>
          </p:cNvSpPr>
          <p:nvPr>
            <p:ph idx="1"/>
          </p:nvPr>
        </p:nvSpPr>
        <p:spPr>
          <a:xfrm>
            <a:off x="1043492" y="1828800"/>
            <a:ext cx="6957508" cy="4495800"/>
          </a:xfrm>
        </p:spPr>
        <p:txBody>
          <a:bodyPr>
            <a:normAutofit/>
          </a:bodyPr>
          <a:lstStyle/>
          <a:p>
            <a:pPr algn="just" rtl="1"/>
            <a:r>
              <a:rPr lang="ar-SA" dirty="0">
                <a:cs typeface="B Homa" pitchFamily="2" charset="-78"/>
              </a:rPr>
              <a:t>متدولوژی </a:t>
            </a:r>
            <a:r>
              <a:rPr lang="en-US" dirty="0">
                <a:cs typeface="B Homa" pitchFamily="2" charset="-78"/>
              </a:rPr>
              <a:t>Agile</a:t>
            </a:r>
            <a:r>
              <a:rPr lang="ar-SA" dirty="0">
                <a:cs typeface="B Homa" pitchFamily="2" charset="-78"/>
              </a:rPr>
              <a:t> در سالهایی بوجود آمد که شرکت های نرم افزاری در تولید محصول خود با شکست مواجه می شدند. علت این شکست برآورده نشدن نیازهای مشتریان بود. به عنوان مثال روی یک پروژه نرم افزاری زمان و انرژی گذاشته میشد ولی در هنگام تحویل آن، نیازهای مشتری را مرتفع نمی کرد</a:t>
            </a:r>
            <a:r>
              <a:rPr lang="ar-SA" dirty="0" smtClean="0">
                <a:cs typeface="B Homa" pitchFamily="2" charset="-78"/>
              </a:rPr>
              <a:t>.</a:t>
            </a:r>
            <a:endParaRPr lang="en-US" dirty="0" smtClean="0">
              <a:cs typeface="B Homa" pitchFamily="2" charset="-78"/>
            </a:endParaRPr>
          </a:p>
          <a:p>
            <a:pPr algn="just" rtl="1"/>
            <a:endParaRPr lang="en-US" dirty="0">
              <a:cs typeface="B Homa" pitchFamily="2" charset="-78"/>
            </a:endParaRPr>
          </a:p>
          <a:p>
            <a:pPr algn="just" rtl="1"/>
            <a:r>
              <a:rPr lang="ar-SA" dirty="0">
                <a:cs typeface="B Homa" pitchFamily="2" charset="-78"/>
              </a:rPr>
              <a:t>دلیل آن هم عمدتا این بود که آنها به نیازمندی و رضایت مشتری که یکی از اهداف اصلی پروژه است توجه کمتری می کردند. در این هنگام مدیران چند شرکت نرم افزاری در سال 2001 گرد هم آمدند و متد های مدیریتی را بوجود آوردند که باعث می شد محصول نهایی کامل مطابق نیاز مشتری باشد.</a:t>
            </a:r>
            <a:endParaRPr lang="en-US" dirty="0">
              <a:cs typeface="B Homa" pitchFamily="2" charset="-78"/>
            </a:endParaRPr>
          </a:p>
          <a:p>
            <a:pPr algn="just" rtl="1"/>
            <a:endParaRPr lang="en-US" dirty="0">
              <a:cs typeface="B Homa" pitchFamily="2" charset="-78"/>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6" name="Slide Number Placeholder 5"/>
          <p:cNvSpPr>
            <a:spLocks noGrp="1"/>
          </p:cNvSpPr>
          <p:nvPr>
            <p:ph type="sldNum" sz="quarter" idx="12"/>
          </p:nvPr>
        </p:nvSpPr>
        <p:spPr/>
        <p:txBody>
          <a:bodyPr/>
          <a:lstStyle/>
          <a:p>
            <a:fld id="{4558E6D5-EE5A-4D1B-A787-44BBFEA487CB}" type="slidenum">
              <a:rPr lang="en-US" smtClean="0"/>
              <a:t>22</a:t>
            </a:fld>
            <a:endParaRPr lang="en-US"/>
          </a:p>
        </p:txBody>
      </p:sp>
      <p:pic>
        <p:nvPicPr>
          <p:cNvPr id="7" name="Picture 6">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400316918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SA" sz="2400" b="1" dirty="0">
                <a:solidFill>
                  <a:schemeClr val="tx1"/>
                </a:solidFill>
                <a:cs typeface="B Koodak" pitchFamily="2" charset="-78"/>
              </a:rPr>
              <a:t>شکست در پروژه ها </a:t>
            </a:r>
            <a:r>
              <a:rPr lang="en-US" sz="2400" b="1" dirty="0">
                <a:solidFill>
                  <a:schemeClr val="tx1"/>
                </a:solidFill>
                <a:cs typeface="B Koodak" pitchFamily="2" charset="-78"/>
              </a:rPr>
              <a:t>Agile</a:t>
            </a:r>
            <a:r>
              <a:rPr lang="ar-SA" sz="2400" b="1" dirty="0">
                <a:solidFill>
                  <a:schemeClr val="tx1"/>
                </a:solidFill>
                <a:cs typeface="B Koodak" pitchFamily="2" charset="-78"/>
              </a:rPr>
              <a:t> را بوجود آورد!</a:t>
            </a:r>
            <a:r>
              <a:rPr lang="en-US" sz="2400" dirty="0">
                <a:solidFill>
                  <a:schemeClr val="tx1"/>
                </a:solidFill>
                <a:cs typeface="B Koodak" pitchFamily="2" charset="-78"/>
              </a:rPr>
              <a:t/>
            </a:r>
            <a:br>
              <a:rPr lang="en-US" sz="2400" dirty="0">
                <a:solidFill>
                  <a:schemeClr val="tx1"/>
                </a:solidFill>
                <a:cs typeface="B Koodak" pitchFamily="2" charset="-78"/>
              </a:rPr>
            </a:br>
            <a:endParaRPr lang="en-US" sz="2400" dirty="0">
              <a:solidFill>
                <a:schemeClr val="tx1"/>
              </a:solidFill>
              <a:cs typeface="B Koodak" pitchFamily="2" charset="-78"/>
            </a:endParaRPr>
          </a:p>
        </p:txBody>
      </p:sp>
      <p:sp>
        <p:nvSpPr>
          <p:cNvPr id="3" name="Content Placeholder 2"/>
          <p:cNvSpPr>
            <a:spLocks noGrp="1"/>
          </p:cNvSpPr>
          <p:nvPr>
            <p:ph idx="1"/>
          </p:nvPr>
        </p:nvSpPr>
        <p:spPr>
          <a:xfrm>
            <a:off x="1043492" y="2209800"/>
            <a:ext cx="7109908" cy="4114800"/>
          </a:xfrm>
        </p:spPr>
        <p:txBody>
          <a:bodyPr/>
          <a:lstStyle/>
          <a:p>
            <a:pPr algn="r" rtl="1"/>
            <a:r>
              <a:rPr lang="ar-SA" dirty="0">
                <a:cs typeface="B Homa" pitchFamily="2" charset="-78"/>
              </a:rPr>
              <a:t>طبق تحیقات انجام شده توسط سازمان </a:t>
            </a:r>
            <a:r>
              <a:rPr lang="en-US" dirty="0">
                <a:cs typeface="B Homa" pitchFamily="2" charset="-78"/>
              </a:rPr>
              <a:t>IEEE</a:t>
            </a:r>
            <a:r>
              <a:rPr lang="ar-SA" dirty="0">
                <a:cs typeface="B Homa" pitchFamily="2" charset="-78"/>
              </a:rPr>
              <a:t>، حدود نیمی از پروژه های نرم افزاری با شکست مواجه میشوند یا اصطلاحا </a:t>
            </a:r>
            <a:r>
              <a:rPr lang="en-US" dirty="0">
                <a:cs typeface="B Homa" pitchFamily="2" charset="-78"/>
              </a:rPr>
              <a:t>Failed</a:t>
            </a:r>
            <a:r>
              <a:rPr lang="ar-SA" dirty="0">
                <a:cs typeface="B Homa" pitchFamily="2" charset="-78"/>
              </a:rPr>
              <a:t> میشوند. عمده دلایل شکست پروژه های نرم افزاری عبارتند از :</a:t>
            </a:r>
            <a:br>
              <a:rPr lang="ar-SA" dirty="0">
                <a:cs typeface="B Homa" pitchFamily="2" charset="-78"/>
              </a:rPr>
            </a:br>
            <a:r>
              <a:rPr lang="ar-SA" dirty="0">
                <a:cs typeface="B Homa" pitchFamily="2" charset="-78"/>
              </a:rPr>
              <a:t>1- زمانبندی نا مناسب</a:t>
            </a:r>
            <a:br>
              <a:rPr lang="ar-SA" dirty="0">
                <a:cs typeface="B Homa" pitchFamily="2" charset="-78"/>
              </a:rPr>
            </a:br>
            <a:r>
              <a:rPr lang="ar-SA" dirty="0">
                <a:cs typeface="B Homa" pitchFamily="2" charset="-78"/>
              </a:rPr>
              <a:t>2- کیفیت پائین در تولید نرم افزار </a:t>
            </a:r>
            <a:br>
              <a:rPr lang="ar-SA" dirty="0">
                <a:cs typeface="B Homa" pitchFamily="2" charset="-78"/>
              </a:rPr>
            </a:br>
            <a:r>
              <a:rPr lang="ar-SA" dirty="0">
                <a:cs typeface="B Homa" pitchFamily="2" charset="-78"/>
              </a:rPr>
              <a:t>3- ارتباط نداشتن با مشتری</a:t>
            </a:r>
            <a:br>
              <a:rPr lang="ar-SA" dirty="0">
                <a:cs typeface="B Homa" pitchFamily="2" charset="-78"/>
              </a:rPr>
            </a:br>
            <a:r>
              <a:rPr lang="ar-SA" dirty="0">
                <a:cs typeface="B Homa" pitchFamily="2" charset="-78"/>
              </a:rPr>
              <a:t>4- تحلیل نادرست نیازمندی ها</a:t>
            </a:r>
            <a:br>
              <a:rPr lang="ar-SA" dirty="0">
                <a:cs typeface="B Homa" pitchFamily="2" charset="-78"/>
              </a:rPr>
            </a:br>
            <a:r>
              <a:rPr lang="ar-SA" dirty="0">
                <a:cs typeface="B Homa" pitchFamily="2" charset="-78"/>
              </a:rPr>
              <a:t>5- کمبود در تست کردن نرم افزار</a:t>
            </a:r>
            <a:endParaRPr lang="en-US" dirty="0">
              <a:cs typeface="B Homa" pitchFamily="2" charset="-78"/>
            </a:endParaRPr>
          </a:p>
          <a:p>
            <a:pPr algn="r" rtl="1"/>
            <a:endParaRPr lang="en-US" dirty="0">
              <a:cs typeface="B Homa" pitchFamily="2" charset="-78"/>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pic>
        <p:nvPicPr>
          <p:cNvPr id="5" name="Picture 4" descr="https://ci6.googleusercontent.com/proxy/1B9QwFOjZ-kiKdsu-3l9tEsuZelJ2Qe-wIn2RAsZNvhW4p3U7mvGokqZgDCmVqxxHXE3gepd6lp0_0O8J4DjrgvrCOxbcs-UjZiBOw2NJumxPXaX=s0-d-e1-ft#http://www.parsdata.com/Files/1/articles/software/Failed_0.jpg"/>
          <p:cNvPicPr/>
          <p:nvPr/>
        </p:nvPicPr>
        <p:blipFill>
          <a:blip r:embed="rId3">
            <a:extLst>
              <a:ext uri="{28A0092B-C50C-407E-A947-70E740481C1C}">
                <a14:useLocalDpi xmlns:a14="http://schemas.microsoft.com/office/drawing/2010/main" val="0"/>
              </a:ext>
            </a:extLst>
          </a:blip>
          <a:srcRect/>
          <a:stretch>
            <a:fillRect/>
          </a:stretch>
        </p:blipFill>
        <p:spPr bwMode="auto">
          <a:xfrm>
            <a:off x="734723" y="3810000"/>
            <a:ext cx="2581275" cy="2372995"/>
          </a:xfrm>
          <a:prstGeom prst="rect">
            <a:avLst/>
          </a:prstGeom>
          <a:noFill/>
          <a:ln>
            <a:noFill/>
          </a:ln>
        </p:spPr>
      </p:pic>
      <p:sp>
        <p:nvSpPr>
          <p:cNvPr id="7" name="Slide Number Placeholder 6"/>
          <p:cNvSpPr>
            <a:spLocks noGrp="1"/>
          </p:cNvSpPr>
          <p:nvPr>
            <p:ph type="sldNum" sz="quarter" idx="12"/>
          </p:nvPr>
        </p:nvSpPr>
        <p:spPr/>
        <p:txBody>
          <a:bodyPr/>
          <a:lstStyle/>
          <a:p>
            <a:fld id="{4558E6D5-EE5A-4D1B-A787-44BBFEA487CB}" type="slidenum">
              <a:rPr lang="en-US" smtClean="0"/>
              <a:t>23</a:t>
            </a:fld>
            <a:endParaRPr lang="en-US"/>
          </a:p>
        </p:txBody>
      </p:sp>
      <p:pic>
        <p:nvPicPr>
          <p:cNvPr id="8" name="Picture 7">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1128016952"/>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90600"/>
            <a:ext cx="7109908" cy="5410200"/>
          </a:xfrm>
        </p:spPr>
        <p:txBody>
          <a:bodyPr/>
          <a:lstStyle/>
          <a:p>
            <a:pPr algn="just" rtl="1"/>
            <a:r>
              <a:rPr lang="ar-SA" dirty="0">
                <a:cs typeface="B Homa" pitchFamily="2" charset="-78"/>
              </a:rPr>
              <a:t>بعد از پیدا کردن دلایل شکست پروژه، </a:t>
            </a:r>
            <a:r>
              <a:rPr lang="en-US" dirty="0">
                <a:cs typeface="B Homa" pitchFamily="2" charset="-78"/>
              </a:rPr>
              <a:t>Agile</a:t>
            </a:r>
            <a:r>
              <a:rPr lang="ar-SA" dirty="0">
                <a:cs typeface="B Homa" pitchFamily="2" charset="-78"/>
              </a:rPr>
              <a:t> راه کارهای مناسب جهت توسعه مناسب آن را ارائه می دهد. از دیدگاه این متدولوژی، مشتری یکی از مهمترین افراد در تولید پروژه است، زیرا اصلا پروژه برای مشتری است و تنها کسی که از نیازمندی های واقعی نرم افزار مطلع است، در واقع خود اوست. برای رفع مشکل تحلیل نادرست نیازمندی ها، از دیدگاه </a:t>
            </a:r>
            <a:r>
              <a:rPr lang="en-US" dirty="0">
                <a:cs typeface="B Homa" pitchFamily="2" charset="-78"/>
              </a:rPr>
              <a:t>Agile</a:t>
            </a:r>
            <a:r>
              <a:rPr lang="ar-SA" dirty="0">
                <a:cs typeface="B Homa" pitchFamily="2" charset="-78"/>
              </a:rPr>
              <a:t> نیازمندی های مشتری توسط تیم توسعه باید به یک ویژگی در نرم افزار تبدیل شود تا بتوان بوسیله این ویژگی ها، امکان سنجی صحیحی برای آن انجام داد.</a:t>
            </a:r>
            <a:endParaRPr lang="en-US" dirty="0">
              <a:cs typeface="B Homa" pitchFamily="2" charset="-78"/>
            </a:endParaRPr>
          </a:p>
          <a:p>
            <a:pPr algn="just" rtl="1"/>
            <a:endParaRPr lang="en-US" dirty="0">
              <a:cs typeface="B Homa" pitchFamily="2" charset="-78"/>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6" name="Slide Number Placeholder 5"/>
          <p:cNvSpPr>
            <a:spLocks noGrp="1"/>
          </p:cNvSpPr>
          <p:nvPr>
            <p:ph type="sldNum" sz="quarter" idx="12"/>
          </p:nvPr>
        </p:nvSpPr>
        <p:spPr/>
        <p:txBody>
          <a:bodyPr/>
          <a:lstStyle/>
          <a:p>
            <a:fld id="{4558E6D5-EE5A-4D1B-A787-44BBFEA487CB}" type="slidenum">
              <a:rPr lang="en-US" smtClean="0"/>
              <a:t>24</a:t>
            </a:fld>
            <a:endParaRPr lang="en-US"/>
          </a:p>
        </p:txBody>
      </p:sp>
      <p:pic>
        <p:nvPicPr>
          <p:cNvPr id="5" name="Picture 4">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4003355362"/>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024744" cy="1143000"/>
          </a:xfrm>
        </p:spPr>
        <p:txBody>
          <a:bodyPr>
            <a:normAutofit/>
          </a:bodyPr>
          <a:lstStyle/>
          <a:p>
            <a:pPr algn="r" rtl="1"/>
            <a:r>
              <a:rPr lang="fa-IR" sz="3200" b="1" dirty="0" smtClean="0">
                <a:solidFill>
                  <a:schemeClr val="tx1"/>
                </a:solidFill>
                <a:cs typeface="B Koodak" pitchFamily="2" charset="-78"/>
              </a:rPr>
              <a:t>معماری</a:t>
            </a:r>
            <a:r>
              <a:rPr lang="en-US" sz="3200" b="1" dirty="0" smtClean="0">
                <a:solidFill>
                  <a:schemeClr val="tx1"/>
                </a:solidFill>
                <a:cs typeface="B Koodak" pitchFamily="2" charset="-78"/>
              </a:rPr>
              <a:t> </a:t>
            </a:r>
            <a:r>
              <a:rPr lang="fa-IR" sz="3200" b="1" dirty="0" smtClean="0">
                <a:solidFill>
                  <a:schemeClr val="tx1"/>
                </a:solidFill>
                <a:cs typeface="B Koodak" pitchFamily="2" charset="-78"/>
              </a:rPr>
              <a:t> سه لایه</a:t>
            </a:r>
            <a:endParaRPr lang="en-US" sz="3200" b="1" dirty="0">
              <a:solidFill>
                <a:schemeClr val="tx1"/>
              </a:solidFill>
              <a:cs typeface="B Koodak" pitchFamily="2" charset="-78"/>
            </a:endParaRPr>
          </a:p>
        </p:txBody>
      </p:sp>
      <p:sp>
        <p:nvSpPr>
          <p:cNvPr id="3" name="Content Placeholder 2"/>
          <p:cNvSpPr>
            <a:spLocks noGrp="1"/>
          </p:cNvSpPr>
          <p:nvPr>
            <p:ph idx="1"/>
          </p:nvPr>
        </p:nvSpPr>
        <p:spPr>
          <a:xfrm>
            <a:off x="1043492" y="1905000"/>
            <a:ext cx="7109908" cy="4343400"/>
          </a:xfrm>
        </p:spPr>
        <p:txBody>
          <a:bodyPr>
            <a:normAutofit/>
          </a:bodyPr>
          <a:lstStyle/>
          <a:p>
            <a:pPr algn="just" rtl="1"/>
            <a:r>
              <a:rPr lang="ar-SA" dirty="0">
                <a:cs typeface="B Homa" pitchFamily="2" charset="-78"/>
              </a:rPr>
              <a:t>استفاده از معماری </a:t>
            </a:r>
            <a:r>
              <a:rPr lang="en-US" dirty="0">
                <a:cs typeface="B Homa" pitchFamily="2" charset="-78"/>
              </a:rPr>
              <a:t>MVC </a:t>
            </a:r>
            <a:r>
              <a:rPr lang="ar-SA" dirty="0">
                <a:cs typeface="B Homa" pitchFamily="2" charset="-78"/>
              </a:rPr>
              <a:t>باعث شده خوانایی برنامه که امروز با توجه به رشد سریع برنامه های کاربردی بزرگ خیلی مهم است به شدت افزایش یافت</a:t>
            </a:r>
            <a:r>
              <a:rPr lang="ar-SA" dirty="0" smtClean="0">
                <a:cs typeface="B Homa" pitchFamily="2" charset="-78"/>
              </a:rPr>
              <a:t>.</a:t>
            </a:r>
            <a:endParaRPr lang="en-US" dirty="0" smtClean="0">
              <a:cs typeface="B Homa" pitchFamily="2" charset="-78"/>
            </a:endParaRPr>
          </a:p>
          <a:p>
            <a:pPr algn="just" rtl="1"/>
            <a:endParaRPr lang="en-US" dirty="0">
              <a:cs typeface="B Homa" pitchFamily="2" charset="-78"/>
            </a:endParaRPr>
          </a:p>
          <a:p>
            <a:pPr algn="just" rtl="1"/>
            <a:r>
              <a:rPr lang="ar-SA" dirty="0" smtClean="0">
                <a:cs typeface="B Homa" pitchFamily="2" charset="-78"/>
              </a:rPr>
              <a:t>معماری </a:t>
            </a:r>
            <a:r>
              <a:rPr lang="en-US" dirty="0">
                <a:cs typeface="B Homa" pitchFamily="2" charset="-78"/>
              </a:rPr>
              <a:t>MVC </a:t>
            </a:r>
            <a:r>
              <a:rPr lang="ar-SA" dirty="0">
                <a:cs typeface="B Homa" pitchFamily="2" charset="-78"/>
              </a:rPr>
              <a:t>کار توسعه نرم افزار را بسیار ساده کرده</a:t>
            </a:r>
            <a:r>
              <a:rPr lang="ar-SA" dirty="0" smtClean="0">
                <a:cs typeface="B Homa" pitchFamily="2" charset="-78"/>
              </a:rPr>
              <a:t>.</a:t>
            </a:r>
            <a:endParaRPr lang="en-US" dirty="0" smtClean="0">
              <a:cs typeface="B Homa" pitchFamily="2" charset="-78"/>
            </a:endParaRPr>
          </a:p>
          <a:p>
            <a:pPr marL="68580" indent="0" algn="just" rtl="1">
              <a:buNone/>
            </a:pPr>
            <a:endParaRPr lang="en-US" dirty="0">
              <a:cs typeface="B Homa" pitchFamily="2" charset="-78"/>
            </a:endParaRPr>
          </a:p>
          <a:p>
            <a:pPr algn="just" rtl="1"/>
            <a:r>
              <a:rPr lang="ar-SA" dirty="0" smtClean="0">
                <a:cs typeface="B Homa" pitchFamily="2" charset="-78"/>
              </a:rPr>
              <a:t>معماری </a:t>
            </a:r>
            <a:r>
              <a:rPr lang="en-US" dirty="0">
                <a:cs typeface="B Homa" pitchFamily="2" charset="-78"/>
              </a:rPr>
              <a:t>MVC </a:t>
            </a:r>
            <a:r>
              <a:rPr lang="ar-SA" dirty="0">
                <a:cs typeface="B Homa" pitchFamily="2" charset="-78"/>
              </a:rPr>
              <a:t>باعث شده است کار گروهی بسیار راحت انجام شود و با توجه به این مسئله این زمان تمام پروژه های بزرگ بسیار پایین آمده و کیفیت بسیار بالا رفته است</a:t>
            </a:r>
            <a:endParaRPr lang="en-US" dirty="0">
              <a:cs typeface="B Homa" pitchFamily="2" charset="-78"/>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6" name="Slide Number Placeholder 5"/>
          <p:cNvSpPr>
            <a:spLocks noGrp="1"/>
          </p:cNvSpPr>
          <p:nvPr>
            <p:ph type="sldNum" sz="quarter" idx="12"/>
          </p:nvPr>
        </p:nvSpPr>
        <p:spPr/>
        <p:txBody>
          <a:bodyPr/>
          <a:lstStyle/>
          <a:p>
            <a:fld id="{4558E6D5-EE5A-4D1B-A787-44BBFEA487CB}" type="slidenum">
              <a:rPr lang="en-US" smtClean="0"/>
              <a:t>25</a:t>
            </a:fld>
            <a:endParaRPr lang="en-US"/>
          </a:p>
        </p:txBody>
      </p:sp>
      <p:pic>
        <p:nvPicPr>
          <p:cNvPr id="7" name="Picture 6">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41410625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066800"/>
            <a:ext cx="7109908" cy="4953000"/>
          </a:xfrm>
        </p:spPr>
        <p:txBody>
          <a:bodyPr/>
          <a:lstStyle/>
          <a:p>
            <a:pPr algn="just" rtl="1"/>
            <a:r>
              <a:rPr lang="ar-SA" dirty="0" smtClean="0">
                <a:cs typeface="B Homa" pitchFamily="2" charset="-78"/>
              </a:rPr>
              <a:t>معماری </a:t>
            </a:r>
            <a:r>
              <a:rPr lang="en-US" dirty="0">
                <a:cs typeface="B Homa" pitchFamily="2" charset="-78"/>
              </a:rPr>
              <a:t>MVC </a:t>
            </a:r>
            <a:r>
              <a:rPr lang="ar-SA" dirty="0">
                <a:cs typeface="B Homa" pitchFamily="2" charset="-78"/>
              </a:rPr>
              <a:t>باعث شده حجم کد نویسی بسیار کاهش یابد</a:t>
            </a:r>
            <a:r>
              <a:rPr lang="ar-SA" dirty="0" smtClean="0">
                <a:cs typeface="B Homa" pitchFamily="2" charset="-78"/>
              </a:rPr>
              <a:t>.</a:t>
            </a:r>
            <a:endParaRPr lang="en-US" dirty="0" smtClean="0">
              <a:cs typeface="B Homa" pitchFamily="2" charset="-78"/>
            </a:endParaRPr>
          </a:p>
          <a:p>
            <a:pPr algn="just" rtl="1"/>
            <a:endParaRPr lang="en-US" dirty="0">
              <a:cs typeface="B Homa" pitchFamily="2" charset="-78"/>
            </a:endParaRPr>
          </a:p>
          <a:p>
            <a:pPr algn="just" rtl="1"/>
            <a:r>
              <a:rPr lang="ar-SA" dirty="0" smtClean="0">
                <a:cs typeface="B Homa" pitchFamily="2" charset="-78"/>
              </a:rPr>
              <a:t>استفاده </a:t>
            </a:r>
            <a:r>
              <a:rPr lang="ar-SA" dirty="0">
                <a:cs typeface="B Homa" pitchFamily="2" charset="-78"/>
              </a:rPr>
              <a:t>از معماری </a:t>
            </a:r>
            <a:r>
              <a:rPr lang="en-US" dirty="0">
                <a:cs typeface="B Homa" pitchFamily="2" charset="-78"/>
              </a:rPr>
              <a:t>MVC </a:t>
            </a:r>
            <a:r>
              <a:rPr lang="ar-SA" dirty="0">
                <a:cs typeface="B Homa" pitchFamily="2" charset="-78"/>
              </a:rPr>
              <a:t>باعث شده تا امنیت ما بسیار بالا رود زیرا لایه </a:t>
            </a:r>
            <a:r>
              <a:rPr lang="en-US" dirty="0">
                <a:cs typeface="B Homa" pitchFamily="2" charset="-78"/>
              </a:rPr>
              <a:t>View </a:t>
            </a:r>
            <a:r>
              <a:rPr lang="ar-SA" dirty="0">
                <a:cs typeface="B Homa" pitchFamily="2" charset="-78"/>
              </a:rPr>
              <a:t>نمیداند که اطلاعات از کجا آمده است و اسامی مهم جداول ما آشکار نمی شود داده های کلیدی که امکان سوء استفاده را داراست بسیار کم در برنامه آشکار میشود.</a:t>
            </a:r>
            <a:endParaRPr lang="en-US" dirty="0">
              <a:cs typeface="B Homa" pitchFamily="2" charset="-78"/>
            </a:endParaRPr>
          </a:p>
          <a:p>
            <a:pPr algn="just"/>
            <a:endParaRPr lang="en-US" dirty="0">
              <a:cs typeface="B Homa" pitchFamily="2" charset="-78"/>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6" name="Slide Number Placeholder 5"/>
          <p:cNvSpPr>
            <a:spLocks noGrp="1"/>
          </p:cNvSpPr>
          <p:nvPr>
            <p:ph type="sldNum" sz="quarter" idx="12"/>
          </p:nvPr>
        </p:nvSpPr>
        <p:spPr/>
        <p:txBody>
          <a:bodyPr/>
          <a:lstStyle/>
          <a:p>
            <a:fld id="{4558E6D5-EE5A-4D1B-A787-44BBFEA487CB}" type="slidenum">
              <a:rPr lang="en-US" smtClean="0"/>
              <a:t>26</a:t>
            </a:fld>
            <a:endParaRPr lang="en-US"/>
          </a:p>
        </p:txBody>
      </p:sp>
      <p:pic>
        <p:nvPicPr>
          <p:cNvPr id="5" name="Picture 4">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3238327341"/>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143000" y="685800"/>
            <a:ext cx="6781800" cy="5638801"/>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7" name="Slide Number Placeholder 6"/>
          <p:cNvSpPr>
            <a:spLocks noGrp="1"/>
          </p:cNvSpPr>
          <p:nvPr>
            <p:ph type="sldNum" sz="quarter" idx="12"/>
          </p:nvPr>
        </p:nvSpPr>
        <p:spPr/>
        <p:txBody>
          <a:bodyPr/>
          <a:lstStyle/>
          <a:p>
            <a:fld id="{4558E6D5-EE5A-4D1B-A787-44BBFEA487CB}" type="slidenum">
              <a:rPr lang="en-US" smtClean="0"/>
              <a:t>27</a:t>
            </a:fld>
            <a:endParaRPr lang="en-US"/>
          </a:p>
        </p:txBody>
      </p:sp>
      <p:pic>
        <p:nvPicPr>
          <p:cNvPr id="6" name="Picture 5">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491836893"/>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7024744" cy="1143000"/>
          </a:xfrm>
        </p:spPr>
        <p:txBody>
          <a:bodyPr>
            <a:normAutofit/>
          </a:bodyPr>
          <a:lstStyle/>
          <a:p>
            <a:pPr algn="r" rtl="1"/>
            <a:r>
              <a:rPr lang="fa-IR" sz="2800" b="1" dirty="0" smtClean="0">
                <a:solidFill>
                  <a:schemeClr val="tx1"/>
                </a:solidFill>
                <a:cs typeface="B Koodak" pitchFamily="2" charset="-78"/>
              </a:rPr>
              <a:t>نمودار ایستا</a:t>
            </a:r>
            <a:endParaRPr lang="en-US" sz="2800" b="1" dirty="0">
              <a:solidFill>
                <a:schemeClr val="tx1"/>
              </a:solidFill>
              <a:cs typeface="B Koodak" pitchFamily="2" charset="-78"/>
            </a:endParaRPr>
          </a:p>
        </p:txBody>
      </p:sp>
      <p:sp>
        <p:nvSpPr>
          <p:cNvPr id="4" name="Slide Number Placeholder 3"/>
          <p:cNvSpPr>
            <a:spLocks noGrp="1"/>
          </p:cNvSpPr>
          <p:nvPr>
            <p:ph type="sldNum" sz="quarter" idx="12"/>
          </p:nvPr>
        </p:nvSpPr>
        <p:spPr/>
        <p:txBody>
          <a:bodyPr/>
          <a:lstStyle/>
          <a:p>
            <a:fld id="{4558E6D5-EE5A-4D1B-A787-44BBFEA487CB}" type="slidenum">
              <a:rPr lang="en-US" smtClean="0"/>
              <a:t>28</a:t>
            </a:fld>
            <a:endParaRPr lang="en-US"/>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1902482"/>
            <a:ext cx="7391400" cy="4349276"/>
          </a:xfrm>
          <a:prstGeom prst="rect">
            <a:avLst/>
          </a:prstGeom>
        </p:spPr>
      </p:pic>
      <p:pic>
        <p:nvPicPr>
          <p:cNvPr id="7" name="Picture 6">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2883957370"/>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44632"/>
            <a:ext cx="7024744" cy="1143000"/>
          </a:xfrm>
        </p:spPr>
        <p:txBody>
          <a:bodyPr>
            <a:normAutofit/>
          </a:bodyPr>
          <a:lstStyle/>
          <a:p>
            <a:pPr algn="r" rtl="1"/>
            <a:r>
              <a:rPr lang="fa-IR" sz="2800" b="1" dirty="0" smtClean="0">
                <a:solidFill>
                  <a:schemeClr val="tx1"/>
                </a:solidFill>
                <a:cs typeface="B Koodak" pitchFamily="2" charset="-78"/>
              </a:rPr>
              <a:t>نمودار پویا</a:t>
            </a:r>
            <a:endParaRPr lang="en-US" sz="2800" b="1" dirty="0">
              <a:solidFill>
                <a:schemeClr val="tx1"/>
              </a:solidFill>
              <a:cs typeface="B Koodak" pitchFamily="2" charset="-78"/>
            </a:endParaRPr>
          </a:p>
        </p:txBody>
      </p:sp>
      <p:sp>
        <p:nvSpPr>
          <p:cNvPr id="3" name="Content Placeholder 2"/>
          <p:cNvSpPr>
            <a:spLocks noGrp="1"/>
          </p:cNvSpPr>
          <p:nvPr>
            <p:ph idx="1"/>
          </p:nvPr>
        </p:nvSpPr>
        <p:spPr>
          <a:xfrm>
            <a:off x="1447800" y="1752600"/>
            <a:ext cx="6777317" cy="3508977"/>
          </a:xfrm>
        </p:spPr>
        <p:txBody>
          <a:bodyPr/>
          <a:lstStyle/>
          <a:p>
            <a:pPr algn="r" rtl="1"/>
            <a:r>
              <a:rPr lang="fa-IR" dirty="0" smtClean="0">
                <a:cs typeface="B Homa" pitchFamily="2" charset="-78"/>
              </a:rPr>
              <a:t>ثبت نام</a:t>
            </a:r>
            <a:endParaRPr lang="en-US" dirty="0">
              <a:cs typeface="B Homa" pitchFamily="2" charset="-78"/>
            </a:endParaRPr>
          </a:p>
        </p:txBody>
      </p:sp>
      <p:sp>
        <p:nvSpPr>
          <p:cNvPr id="4" name="Slide Number Placeholder 3"/>
          <p:cNvSpPr>
            <a:spLocks noGrp="1"/>
          </p:cNvSpPr>
          <p:nvPr>
            <p:ph type="sldNum" sz="quarter" idx="12"/>
          </p:nvPr>
        </p:nvSpPr>
        <p:spPr/>
        <p:txBody>
          <a:bodyPr/>
          <a:lstStyle/>
          <a:p>
            <a:fld id="{4558E6D5-EE5A-4D1B-A787-44BBFEA487CB}" type="slidenum">
              <a:rPr lang="en-US" smtClean="0"/>
              <a:t>29</a:t>
            </a:fld>
            <a:endParaRPr lang="en-US"/>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50" y="2514600"/>
            <a:ext cx="7962900" cy="2971800"/>
          </a:xfrm>
          <a:prstGeom prst="rect">
            <a:avLst/>
          </a:prstGeom>
        </p:spPr>
      </p:pic>
      <p:pic>
        <p:nvPicPr>
          <p:cNvPr id="7" name="Picture 6">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368404663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024744" cy="1143000"/>
          </a:xfrm>
        </p:spPr>
        <p:txBody>
          <a:bodyPr>
            <a:normAutofit/>
          </a:bodyPr>
          <a:lstStyle/>
          <a:p>
            <a:pPr algn="r" rtl="1"/>
            <a:r>
              <a:rPr lang="fa-IR" sz="3200" b="1" dirty="0" smtClean="0">
                <a:solidFill>
                  <a:schemeClr val="tx1"/>
                </a:solidFill>
                <a:cs typeface="B Koodak" pitchFamily="2" charset="-78"/>
              </a:rPr>
              <a:t>تعریف پروژه</a:t>
            </a:r>
            <a:endParaRPr lang="en-US" sz="3200" b="1" dirty="0">
              <a:solidFill>
                <a:schemeClr val="tx1"/>
              </a:solidFill>
              <a:cs typeface="B Koodak" pitchFamily="2" charset="-78"/>
            </a:endParaRPr>
          </a:p>
        </p:txBody>
      </p:sp>
      <p:sp>
        <p:nvSpPr>
          <p:cNvPr id="3" name="Content Placeholder 2"/>
          <p:cNvSpPr>
            <a:spLocks noGrp="1"/>
          </p:cNvSpPr>
          <p:nvPr>
            <p:ph idx="1"/>
          </p:nvPr>
        </p:nvSpPr>
        <p:spPr>
          <a:xfrm>
            <a:off x="1295400" y="2133600"/>
            <a:ext cx="6777317" cy="4419600"/>
          </a:xfrm>
        </p:spPr>
        <p:txBody>
          <a:bodyPr>
            <a:normAutofit/>
          </a:bodyPr>
          <a:lstStyle/>
          <a:p>
            <a:pPr algn="just" rtl="1"/>
            <a:r>
              <a:rPr lang="ar-SA" dirty="0">
                <a:cs typeface="B Homa" pitchFamily="2" charset="-78"/>
              </a:rPr>
              <a:t>در این پروژه هدف ما طراحی سایتی است  که علاقه مندان به کتاب در زمینه های مختلف به راحتی بتوانند به آن ها دسترسی داشته باشند و همچنین می توانند با کتاب های دیگر حتی در زمینه های دیگر علاقه مندیشان آشنا بشوند. در این سایت کتاب ها در زمینه های مختلف معرفی می شوند و علاقه مندان می توانند با ساختن حساب کاربری در این سایت با کتاب های روز در زمینه های مختلف آشنایی پیدا کرده و می توانند خرید اینترنتی انجام داده و در نتیجه سفارشات کاربر در نظر داریم با توجه به علاقه مندی های کاربر کتاب های دیگر را به کاربر معرفی کنیم.</a:t>
            </a:r>
            <a:endParaRPr lang="en-US" dirty="0">
              <a:cs typeface="B Homa" pitchFamily="2" charset="-78"/>
            </a:endParaRPr>
          </a:p>
        </p:txBody>
      </p:sp>
      <p:sp>
        <p:nvSpPr>
          <p:cNvPr id="4" name="Slide Number Placeholder 3"/>
          <p:cNvSpPr>
            <a:spLocks noGrp="1"/>
          </p:cNvSpPr>
          <p:nvPr>
            <p:ph type="sldNum" sz="quarter" idx="12"/>
          </p:nvPr>
        </p:nvSpPr>
        <p:spPr/>
        <p:txBody>
          <a:bodyPr/>
          <a:lstStyle/>
          <a:p>
            <a:fld id="{4558E6D5-EE5A-4D1B-A787-44BBFEA487CB}" type="slidenum">
              <a:rPr lang="en-US" smtClean="0"/>
              <a:t>3</a:t>
            </a:fld>
            <a:endParaRPr lang="en-US"/>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pic>
        <p:nvPicPr>
          <p:cNvPr id="6" name="Picture 5">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58439207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0883" y="1066800"/>
            <a:ext cx="6777317" cy="3508977"/>
          </a:xfrm>
        </p:spPr>
        <p:txBody>
          <a:bodyPr/>
          <a:lstStyle/>
          <a:p>
            <a:pPr algn="r" rtl="1"/>
            <a:r>
              <a:rPr lang="fa-IR" dirty="0" smtClean="0">
                <a:cs typeface="B Homa" pitchFamily="2" charset="-78"/>
              </a:rPr>
              <a:t>ورود به حساب کاربری </a:t>
            </a:r>
            <a:endParaRPr lang="en-US" dirty="0">
              <a:cs typeface="B Homa" pitchFamily="2" charset="-78"/>
            </a:endParaRPr>
          </a:p>
        </p:txBody>
      </p:sp>
      <p:sp>
        <p:nvSpPr>
          <p:cNvPr id="4" name="Slide Number Placeholder 3"/>
          <p:cNvSpPr>
            <a:spLocks noGrp="1"/>
          </p:cNvSpPr>
          <p:nvPr>
            <p:ph type="sldNum" sz="quarter" idx="12"/>
          </p:nvPr>
        </p:nvSpPr>
        <p:spPr/>
        <p:txBody>
          <a:bodyPr/>
          <a:lstStyle/>
          <a:p>
            <a:fld id="{4558E6D5-EE5A-4D1B-A787-44BBFEA487CB}" type="slidenum">
              <a:rPr lang="en-US" smtClean="0"/>
              <a:t>30</a:t>
            </a:fld>
            <a:endParaRPr lang="en-US"/>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509" y="1828799"/>
            <a:ext cx="7620000" cy="3733801"/>
          </a:xfrm>
          <a:prstGeom prst="rect">
            <a:avLst/>
          </a:prstGeom>
        </p:spPr>
      </p:pic>
      <p:pic>
        <p:nvPicPr>
          <p:cNvPr id="7" name="Picture 6">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3493081141"/>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295400"/>
            <a:ext cx="6777317" cy="3508977"/>
          </a:xfrm>
        </p:spPr>
        <p:txBody>
          <a:bodyPr/>
          <a:lstStyle/>
          <a:p>
            <a:pPr algn="r" rtl="1"/>
            <a:r>
              <a:rPr lang="fa-IR" dirty="0" smtClean="0">
                <a:cs typeface="B Homa" pitchFamily="2" charset="-78"/>
              </a:rPr>
              <a:t>فراموشی گذرواژه</a:t>
            </a:r>
            <a:endParaRPr lang="en-US" dirty="0">
              <a:cs typeface="B Homa" pitchFamily="2" charset="-78"/>
            </a:endParaRPr>
          </a:p>
        </p:txBody>
      </p:sp>
      <p:sp>
        <p:nvSpPr>
          <p:cNvPr id="4" name="Slide Number Placeholder 3"/>
          <p:cNvSpPr>
            <a:spLocks noGrp="1"/>
          </p:cNvSpPr>
          <p:nvPr>
            <p:ph type="sldNum" sz="quarter" idx="12"/>
          </p:nvPr>
        </p:nvSpPr>
        <p:spPr/>
        <p:txBody>
          <a:bodyPr/>
          <a:lstStyle/>
          <a:p>
            <a:fld id="{4558E6D5-EE5A-4D1B-A787-44BBFEA487CB}" type="slidenum">
              <a:rPr lang="en-US" smtClean="0"/>
              <a:t>31</a:t>
            </a:fld>
            <a:endParaRPr lang="en-US"/>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057400"/>
            <a:ext cx="7924800" cy="3429000"/>
          </a:xfrm>
          <a:prstGeom prst="rect">
            <a:avLst/>
          </a:prstGeom>
        </p:spPr>
      </p:pic>
      <p:pic>
        <p:nvPicPr>
          <p:cNvPr id="7" name="Picture 6">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2118187117"/>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990600"/>
            <a:ext cx="6777317" cy="3508977"/>
          </a:xfrm>
        </p:spPr>
        <p:txBody>
          <a:bodyPr/>
          <a:lstStyle/>
          <a:p>
            <a:pPr algn="r" rtl="1"/>
            <a:r>
              <a:rPr lang="fa-IR" dirty="0" smtClean="0">
                <a:cs typeface="B Homa" pitchFamily="2" charset="-78"/>
              </a:rPr>
              <a:t>جست و جوی کتاب</a:t>
            </a:r>
            <a:endParaRPr lang="en-US" dirty="0">
              <a:cs typeface="B Homa" pitchFamily="2" charset="-78"/>
            </a:endParaRPr>
          </a:p>
        </p:txBody>
      </p:sp>
      <p:sp>
        <p:nvSpPr>
          <p:cNvPr id="4" name="Slide Number Placeholder 3"/>
          <p:cNvSpPr>
            <a:spLocks noGrp="1"/>
          </p:cNvSpPr>
          <p:nvPr>
            <p:ph type="sldNum" sz="quarter" idx="12"/>
          </p:nvPr>
        </p:nvSpPr>
        <p:spPr/>
        <p:txBody>
          <a:bodyPr/>
          <a:lstStyle/>
          <a:p>
            <a:fld id="{4558E6D5-EE5A-4D1B-A787-44BBFEA487CB}" type="slidenum">
              <a:rPr lang="en-US" smtClean="0"/>
              <a:t>32</a:t>
            </a:fld>
            <a:endParaRPr lang="en-US"/>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978446"/>
            <a:ext cx="7924800" cy="3507954"/>
          </a:xfrm>
          <a:prstGeom prst="rect">
            <a:avLst/>
          </a:prstGeom>
        </p:spPr>
      </p:pic>
      <p:pic>
        <p:nvPicPr>
          <p:cNvPr id="7" name="Picture 6">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3526381843"/>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890155"/>
            <a:ext cx="6777317" cy="3508977"/>
          </a:xfrm>
        </p:spPr>
        <p:txBody>
          <a:bodyPr/>
          <a:lstStyle/>
          <a:p>
            <a:pPr algn="r" rtl="1"/>
            <a:r>
              <a:rPr lang="fa-IR" dirty="0" smtClean="0">
                <a:cs typeface="B Homa" pitchFamily="2" charset="-78"/>
              </a:rPr>
              <a:t>پیشنهاد کتاب</a:t>
            </a:r>
            <a:endParaRPr lang="en-US" dirty="0">
              <a:cs typeface="B Homa" pitchFamily="2" charset="-78"/>
            </a:endParaRPr>
          </a:p>
        </p:txBody>
      </p:sp>
      <p:sp>
        <p:nvSpPr>
          <p:cNvPr id="4" name="Slide Number Placeholder 3"/>
          <p:cNvSpPr>
            <a:spLocks noGrp="1"/>
          </p:cNvSpPr>
          <p:nvPr>
            <p:ph type="sldNum" sz="quarter" idx="12"/>
          </p:nvPr>
        </p:nvSpPr>
        <p:spPr/>
        <p:txBody>
          <a:bodyPr/>
          <a:lstStyle/>
          <a:p>
            <a:fld id="{4558E6D5-EE5A-4D1B-A787-44BBFEA487CB}" type="slidenum">
              <a:rPr lang="en-US" smtClean="0"/>
              <a:t>33</a:t>
            </a:fld>
            <a:endParaRPr lang="en-US"/>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752600"/>
            <a:ext cx="7467600" cy="3581400"/>
          </a:xfrm>
          <a:prstGeom prst="rect">
            <a:avLst/>
          </a:prstGeom>
        </p:spPr>
      </p:pic>
      <p:pic>
        <p:nvPicPr>
          <p:cNvPr id="7" name="Picture 6">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1042569692"/>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7" name="Slide Number Placeholder 6"/>
          <p:cNvSpPr>
            <a:spLocks noGrp="1"/>
          </p:cNvSpPr>
          <p:nvPr>
            <p:ph type="sldNum" sz="quarter" idx="12"/>
          </p:nvPr>
        </p:nvSpPr>
        <p:spPr/>
        <p:txBody>
          <a:bodyPr/>
          <a:lstStyle/>
          <a:p>
            <a:fld id="{4558E6D5-EE5A-4D1B-A787-44BBFEA487CB}" type="slidenum">
              <a:rPr lang="en-US" smtClean="0"/>
              <a:t>34</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1124705"/>
            <a:ext cx="7199391" cy="3599695"/>
          </a:xfrm>
          <a:prstGeom prst="rect">
            <a:avLst/>
          </a:prstGeom>
        </p:spPr>
      </p:pic>
    </p:spTree>
    <p:extLst>
      <p:ext uri="{BB962C8B-B14F-4D97-AF65-F5344CB8AC3E}">
        <p14:creationId xmlns:p14="http://schemas.microsoft.com/office/powerpoint/2010/main" val="1384420416"/>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2800" b="1" dirty="0">
                <a:solidFill>
                  <a:schemeClr val="tx1"/>
                </a:solidFill>
                <a:cs typeface="B Koodak" pitchFamily="2" charset="-78"/>
              </a:rPr>
              <a:t>ابزار مورد </a:t>
            </a:r>
            <a:r>
              <a:rPr lang="fa-IR" sz="2800" b="1" dirty="0" smtClean="0">
                <a:solidFill>
                  <a:schemeClr val="tx1"/>
                </a:solidFill>
                <a:cs typeface="B Koodak" pitchFamily="2" charset="-78"/>
              </a:rPr>
              <a:t>استفاده</a:t>
            </a:r>
            <a:r>
              <a:rPr lang="en-US" sz="2800" b="1" dirty="0">
                <a:solidFill>
                  <a:schemeClr val="tx1"/>
                </a:solidFill>
                <a:cs typeface="B Koodak" pitchFamily="2" charset="-78"/>
              </a:rPr>
              <a:t/>
            </a:r>
            <a:br>
              <a:rPr lang="en-US" sz="2800" b="1" dirty="0">
                <a:solidFill>
                  <a:schemeClr val="tx1"/>
                </a:solidFill>
                <a:cs typeface="B Koodak" pitchFamily="2" charset="-78"/>
              </a:rPr>
            </a:br>
            <a:endParaRPr lang="en-US" sz="2800" b="1" dirty="0">
              <a:solidFill>
                <a:schemeClr val="tx1"/>
              </a:solidFill>
              <a:cs typeface="B Koodak" pitchFamily="2" charset="-78"/>
            </a:endParaRPr>
          </a:p>
        </p:txBody>
      </p:sp>
      <p:sp>
        <p:nvSpPr>
          <p:cNvPr id="3" name="Content Placeholder 2"/>
          <p:cNvSpPr>
            <a:spLocks noGrp="1"/>
          </p:cNvSpPr>
          <p:nvPr>
            <p:ph idx="1"/>
          </p:nvPr>
        </p:nvSpPr>
        <p:spPr>
          <a:xfrm>
            <a:off x="1528483" y="2323652"/>
            <a:ext cx="6777317" cy="3508977"/>
          </a:xfrm>
        </p:spPr>
        <p:txBody>
          <a:bodyPr>
            <a:normAutofit/>
          </a:bodyPr>
          <a:lstStyle/>
          <a:p>
            <a:pPr marL="68580" indent="0" algn="r" rtl="1">
              <a:buNone/>
            </a:pPr>
            <a:endParaRPr lang="en-US" dirty="0">
              <a:latin typeface="Adobe Caslon Pro Bold" pitchFamily="18" charset="0"/>
            </a:endParaRPr>
          </a:p>
          <a:p>
            <a:pPr lvl="0" algn="r" rtl="1"/>
            <a:r>
              <a:rPr lang="en-US" dirty="0">
                <a:latin typeface="Adobe Caslon Pro Bold" pitchFamily="18" charset="0"/>
              </a:rPr>
              <a:t>Visual paradigm</a:t>
            </a:r>
          </a:p>
          <a:p>
            <a:pPr lvl="0" algn="r" rtl="1"/>
            <a:r>
              <a:rPr lang="en-US" dirty="0" err="1">
                <a:latin typeface="Adobe Caslon Pro Bold" pitchFamily="18" charset="0"/>
              </a:rPr>
              <a:t>Pycharm</a:t>
            </a:r>
            <a:endParaRPr lang="en-US" dirty="0">
              <a:latin typeface="Adobe Caslon Pro Bold" pitchFamily="18" charset="0"/>
            </a:endParaRPr>
          </a:p>
          <a:p>
            <a:pPr lvl="0" algn="r" rtl="1"/>
            <a:r>
              <a:rPr lang="en-US" dirty="0" smtClean="0">
                <a:latin typeface="Adobe Caslon Pro Bold" pitchFamily="18" charset="0"/>
              </a:rPr>
              <a:t>Python(2.7)</a:t>
            </a:r>
            <a:r>
              <a:rPr lang="en-US" dirty="0">
                <a:latin typeface="Adobe Caslon Pro Bold" pitchFamily="18" charset="0"/>
              </a:rPr>
              <a:t> </a:t>
            </a:r>
          </a:p>
          <a:p>
            <a:pPr lvl="0" algn="r" rtl="1"/>
            <a:r>
              <a:rPr lang="en-US" dirty="0" err="1" smtClean="0">
                <a:latin typeface="Adobe Caslon Pro Bold" pitchFamily="18" charset="0"/>
              </a:rPr>
              <a:t>Django</a:t>
            </a:r>
            <a:r>
              <a:rPr lang="en-US" dirty="0" smtClean="0">
                <a:latin typeface="Adobe Caslon Pro Bold" pitchFamily="18" charset="0"/>
              </a:rPr>
              <a:t>(1.5)</a:t>
            </a:r>
            <a:endParaRPr lang="en-US" dirty="0">
              <a:latin typeface="Adobe Caslon Pro Bold" pitchFamily="18" charset="0"/>
            </a:endParaRPr>
          </a:p>
          <a:p>
            <a:pPr algn="r"/>
            <a:endParaRPr lang="en-US" dirty="0">
              <a:latin typeface="Adobe Caslon Pro Bold" pitchFamily="18" charset="0"/>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6" name="Slide Number Placeholder 5"/>
          <p:cNvSpPr>
            <a:spLocks noGrp="1"/>
          </p:cNvSpPr>
          <p:nvPr>
            <p:ph type="sldNum" sz="quarter" idx="12"/>
          </p:nvPr>
        </p:nvSpPr>
        <p:spPr/>
        <p:txBody>
          <a:bodyPr/>
          <a:lstStyle/>
          <a:p>
            <a:fld id="{4558E6D5-EE5A-4D1B-A787-44BBFEA487CB}" type="slidenum">
              <a:rPr lang="en-US" smtClean="0"/>
              <a:t>4</a:t>
            </a:fld>
            <a:endParaRPr lang="en-US"/>
          </a:p>
        </p:txBody>
      </p:sp>
      <p:pic>
        <p:nvPicPr>
          <p:cNvPr id="7" name="Picture 6">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427180574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3200" b="1" dirty="0" smtClean="0">
                <a:solidFill>
                  <a:schemeClr val="tx1"/>
                </a:solidFill>
                <a:cs typeface="B Koodak" pitchFamily="2" charset="-78"/>
              </a:rPr>
              <a:t>ابزارهای مورد استفاده- مزایای </a:t>
            </a:r>
            <a:r>
              <a:rPr lang="fa-IR" sz="3200" b="1" dirty="0">
                <a:solidFill>
                  <a:schemeClr val="tx1"/>
                </a:solidFill>
                <a:cs typeface="B Koodak" pitchFamily="2" charset="-78"/>
              </a:rPr>
              <a:t>جنگو</a:t>
            </a:r>
            <a:r>
              <a:rPr lang="en-US" sz="3200" b="1" dirty="0">
                <a:solidFill>
                  <a:schemeClr val="tx1"/>
                </a:solidFill>
                <a:cs typeface="B Koodak" pitchFamily="2" charset="-78"/>
              </a:rPr>
              <a:t/>
            </a:r>
            <a:br>
              <a:rPr lang="en-US" sz="3200" b="1" dirty="0">
                <a:solidFill>
                  <a:schemeClr val="tx1"/>
                </a:solidFill>
                <a:cs typeface="B Koodak" pitchFamily="2" charset="-78"/>
              </a:rPr>
            </a:br>
            <a:endParaRPr lang="en-US" sz="3200" b="1" dirty="0">
              <a:solidFill>
                <a:schemeClr val="tx1"/>
              </a:solidFill>
              <a:cs typeface="B Koodak" pitchFamily="2" charset="-78"/>
            </a:endParaRPr>
          </a:p>
        </p:txBody>
      </p:sp>
      <p:sp>
        <p:nvSpPr>
          <p:cNvPr id="3" name="Content Placeholder 2"/>
          <p:cNvSpPr>
            <a:spLocks noGrp="1"/>
          </p:cNvSpPr>
          <p:nvPr>
            <p:ph idx="1"/>
          </p:nvPr>
        </p:nvSpPr>
        <p:spPr>
          <a:xfrm>
            <a:off x="1524000" y="2323652"/>
            <a:ext cx="6777317" cy="3508977"/>
          </a:xfrm>
        </p:spPr>
        <p:txBody>
          <a:bodyPr>
            <a:normAutofit/>
          </a:bodyPr>
          <a:lstStyle/>
          <a:p>
            <a:pPr algn="just" rtl="1"/>
            <a:r>
              <a:rPr lang="ar-SA" dirty="0">
                <a:cs typeface="B Homa" pitchFamily="2" charset="-78"/>
              </a:rPr>
              <a:t>جنگو</a:t>
            </a:r>
            <a:r>
              <a:rPr lang="en-US" dirty="0">
                <a:cs typeface="B Homa" pitchFamily="2" charset="-78"/>
              </a:rPr>
              <a:t> </a:t>
            </a:r>
            <a:r>
              <a:rPr lang="en-US" dirty="0">
                <a:latin typeface="Adobe Caslon Pro Bold" pitchFamily="18" charset="0"/>
                <a:cs typeface="B Homa" pitchFamily="2" charset="-78"/>
              </a:rPr>
              <a:t>(</a:t>
            </a:r>
            <a:r>
              <a:rPr lang="en-US" dirty="0" err="1">
                <a:latin typeface="Adobe Caslon Pro Bold" pitchFamily="18" charset="0"/>
                <a:cs typeface="B Homa" pitchFamily="2" charset="-78"/>
              </a:rPr>
              <a:t>Django</a:t>
            </a:r>
            <a:r>
              <a:rPr lang="en-US" dirty="0">
                <a:latin typeface="Adobe Caslon Pro Bold" pitchFamily="18" charset="0"/>
                <a:cs typeface="B Homa" pitchFamily="2" charset="-78"/>
              </a:rPr>
              <a:t>) </a:t>
            </a:r>
            <a:r>
              <a:rPr lang="ar-SA" dirty="0">
                <a:cs typeface="B Homa" pitchFamily="2" charset="-78"/>
              </a:rPr>
              <a:t>یک فریم ورک سطح بالا به زبان پایتون برای وب می باشد که امکان طراحی و ایجاد بسیار سریع و آسان برنامه های تحت وب را فراهم می کند</a:t>
            </a:r>
            <a:r>
              <a:rPr lang="en-US" dirty="0">
                <a:cs typeface="B Homa" pitchFamily="2" charset="-78"/>
              </a:rPr>
              <a:t> .</a:t>
            </a:r>
          </a:p>
          <a:p>
            <a:pPr algn="just" rtl="1"/>
            <a:r>
              <a:rPr lang="ar-SA" dirty="0">
                <a:cs typeface="B Homa" pitchFamily="2" charset="-78"/>
              </a:rPr>
              <a:t>در ادامه به بررسی بیشتر این ابزار و همچنین توضیح و بست تعریف فوق می پردازیم</a:t>
            </a:r>
            <a:r>
              <a:rPr lang="en-US" dirty="0">
                <a:cs typeface="B Homa" pitchFamily="2" charset="-78"/>
              </a:rPr>
              <a:t> .</a:t>
            </a:r>
          </a:p>
          <a:p>
            <a:pPr algn="just"/>
            <a:endParaRPr lang="en-US" dirty="0">
              <a:cs typeface="B Homa" pitchFamily="2" charset="-78"/>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6" name="Slide Number Placeholder 5"/>
          <p:cNvSpPr>
            <a:spLocks noGrp="1"/>
          </p:cNvSpPr>
          <p:nvPr>
            <p:ph type="sldNum" sz="quarter" idx="12"/>
          </p:nvPr>
        </p:nvSpPr>
        <p:spPr/>
        <p:txBody>
          <a:bodyPr/>
          <a:lstStyle/>
          <a:p>
            <a:fld id="{4558E6D5-EE5A-4D1B-A787-44BBFEA487CB}" type="slidenum">
              <a:rPr lang="en-US" smtClean="0"/>
              <a:t>5</a:t>
            </a:fld>
            <a:endParaRPr lang="en-US"/>
          </a:p>
        </p:txBody>
      </p:sp>
      <p:pic>
        <p:nvPicPr>
          <p:cNvPr id="7" name="Picture 6">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134336602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9883" y="1066800"/>
            <a:ext cx="6853517" cy="4728177"/>
          </a:xfrm>
        </p:spPr>
        <p:txBody>
          <a:bodyPr/>
          <a:lstStyle/>
          <a:p>
            <a:pPr algn="just" rtl="1"/>
            <a:r>
              <a:rPr lang="ar-SA" b="1" dirty="0" smtClean="0">
                <a:cs typeface="B Homa" pitchFamily="2" charset="-78"/>
              </a:rPr>
              <a:t>جنگو یک فریم ورک سطح بالا با زبان پایتون می باشد</a:t>
            </a:r>
            <a:endParaRPr lang="en-US" b="1" dirty="0" smtClean="0">
              <a:cs typeface="B Homa" pitchFamily="2" charset="-78"/>
            </a:endParaRPr>
          </a:p>
          <a:p>
            <a:pPr marL="68580" indent="0" algn="just" rtl="1">
              <a:buNone/>
            </a:pPr>
            <a:endParaRPr lang="en-US" sz="2000" dirty="0" smtClean="0">
              <a:cs typeface="B Homa" pitchFamily="2" charset="-78"/>
            </a:endParaRPr>
          </a:p>
          <a:p>
            <a:pPr algn="just" rtl="1"/>
            <a:r>
              <a:rPr lang="ar-SA" dirty="0" smtClean="0">
                <a:cs typeface="B Homa" pitchFamily="2" charset="-78"/>
              </a:rPr>
              <a:t>یک </a:t>
            </a:r>
            <a:r>
              <a:rPr lang="ar-SA" dirty="0">
                <a:cs typeface="B Homa" pitchFamily="2" charset="-78"/>
              </a:rPr>
              <a:t>فریم ورک و چهار چوب سطح بالا برای وب نرم افزاری می باشد که باعث سهولت ایجاد وب سایت هایی داینامیک می شود . یک فریم ورک سطح بالا بسیاری از موارد برنامه نویسی را بصورت خودکار فراهم کرده و در اختیار برنامه نویس قرار می دهد . همچنین روش هایی میانبر و واسط برای اجرای اعمال مختلف را دارا می باشد . پس برنامه نویس نیازی به نوشتن کد هایی اضافی و مشخص را ندارد </a:t>
            </a:r>
            <a:endParaRPr lang="en-US" dirty="0">
              <a:cs typeface="B Homa" pitchFamily="2" charset="-78"/>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6" name="Slide Number Placeholder 5"/>
          <p:cNvSpPr>
            <a:spLocks noGrp="1"/>
          </p:cNvSpPr>
          <p:nvPr>
            <p:ph type="sldNum" sz="quarter" idx="12"/>
          </p:nvPr>
        </p:nvSpPr>
        <p:spPr/>
        <p:txBody>
          <a:bodyPr/>
          <a:lstStyle/>
          <a:p>
            <a:fld id="{4558E6D5-EE5A-4D1B-A787-44BBFEA487CB}" type="slidenum">
              <a:rPr lang="en-US" smtClean="0"/>
              <a:t>6</a:t>
            </a:fld>
            <a:endParaRPr lang="en-US"/>
          </a:p>
        </p:txBody>
      </p:sp>
      <p:pic>
        <p:nvPicPr>
          <p:cNvPr id="5" name="Picture 4">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281980009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876300"/>
            <a:ext cx="7186108" cy="4956329"/>
          </a:xfrm>
        </p:spPr>
        <p:txBody>
          <a:bodyPr/>
          <a:lstStyle/>
          <a:p>
            <a:pPr algn="just" rtl="1"/>
            <a:r>
              <a:rPr lang="ar-SA" dirty="0">
                <a:cs typeface="B Homa" pitchFamily="2" charset="-78"/>
              </a:rPr>
              <a:t>یک وب سایت دایانامیک و پویا وبسایتی هست که شامل کد های ساده </a:t>
            </a:r>
            <a:r>
              <a:rPr lang="en-US" dirty="0">
                <a:cs typeface="B Homa" pitchFamily="2" charset="-78"/>
              </a:rPr>
              <a:t>Html </a:t>
            </a:r>
            <a:r>
              <a:rPr lang="ar-SA" dirty="0">
                <a:cs typeface="B Homa" pitchFamily="2" charset="-78"/>
              </a:rPr>
              <a:t>نبوده بلکه بصورت پویا و توسط نرم افزار</a:t>
            </a:r>
            <a:r>
              <a:rPr lang="en-US" dirty="0">
                <a:cs typeface="B Homa" pitchFamily="2" charset="-78"/>
              </a:rPr>
              <a:t> (web application) </a:t>
            </a:r>
            <a:r>
              <a:rPr lang="ar-SA" dirty="0">
                <a:cs typeface="B Homa" pitchFamily="2" charset="-78"/>
              </a:rPr>
              <a:t>تگ های اچ تی ام ال و در حقیقت صفحات سایت از روی کد ها و دستورات نوشته شده توسط برنامه نویس ایجاد می گردد . برای مثال ممکن است بر اساس در خواست کاربر اطلاعاتی بصورت داینامیک از پایگاه داده دریافت و نمایش داده شود</a:t>
            </a:r>
            <a:r>
              <a:rPr lang="en-US" dirty="0">
                <a:cs typeface="B Homa" pitchFamily="2" charset="-78"/>
              </a:rPr>
              <a:t> </a:t>
            </a:r>
            <a:r>
              <a:rPr lang="en-US" dirty="0" smtClean="0">
                <a:cs typeface="B Homa" pitchFamily="2" charset="-78"/>
              </a:rPr>
              <a:t>.</a:t>
            </a:r>
          </a:p>
          <a:p>
            <a:pPr algn="just" rtl="1"/>
            <a:endParaRPr lang="en-US" dirty="0" smtClean="0">
              <a:cs typeface="B Homa" pitchFamily="2" charset="-78"/>
            </a:endParaRPr>
          </a:p>
          <a:p>
            <a:pPr algn="just" rtl="1"/>
            <a:endParaRPr lang="en-US" dirty="0">
              <a:cs typeface="B Homa" pitchFamily="2" charset="-78"/>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6" name="Slide Number Placeholder 5"/>
          <p:cNvSpPr>
            <a:spLocks noGrp="1"/>
          </p:cNvSpPr>
          <p:nvPr>
            <p:ph type="sldNum" sz="quarter" idx="12"/>
          </p:nvPr>
        </p:nvSpPr>
        <p:spPr/>
        <p:txBody>
          <a:bodyPr/>
          <a:lstStyle/>
          <a:p>
            <a:fld id="{4558E6D5-EE5A-4D1B-A787-44BBFEA487CB}" type="slidenum">
              <a:rPr lang="en-US" smtClean="0"/>
              <a:t>7</a:t>
            </a:fld>
            <a:endParaRPr lang="en-US"/>
          </a:p>
        </p:txBody>
      </p:sp>
      <p:pic>
        <p:nvPicPr>
          <p:cNvPr id="5" name="Picture 4">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222637234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90600"/>
            <a:ext cx="7186108" cy="4842029"/>
          </a:xfrm>
        </p:spPr>
        <p:txBody>
          <a:bodyPr>
            <a:normAutofit/>
          </a:bodyPr>
          <a:lstStyle/>
          <a:p>
            <a:pPr algn="just" rtl="1"/>
            <a:r>
              <a:rPr lang="ar-SA" dirty="0">
                <a:cs typeface="B Homa" pitchFamily="2" charset="-78"/>
              </a:rPr>
              <a:t>ویژگی های یک فریم ورک خوب عبارتند از</a:t>
            </a:r>
            <a:r>
              <a:rPr lang="en-US" dirty="0">
                <a:cs typeface="B Homa" pitchFamily="2" charset="-78"/>
              </a:rPr>
              <a:t> </a:t>
            </a:r>
            <a:r>
              <a:rPr lang="en-US" dirty="0" smtClean="0">
                <a:cs typeface="B Homa" pitchFamily="2" charset="-78"/>
              </a:rPr>
              <a:t>:</a:t>
            </a:r>
          </a:p>
          <a:p>
            <a:pPr marL="68580" indent="0" algn="just" rtl="1">
              <a:buNone/>
            </a:pPr>
            <a:endParaRPr lang="en-US" dirty="0">
              <a:cs typeface="B Homa" pitchFamily="2" charset="-78"/>
            </a:endParaRPr>
          </a:p>
          <a:p>
            <a:pPr algn="just" rtl="1"/>
            <a:r>
              <a:rPr lang="ar-SA" b="1" dirty="0">
                <a:cs typeface="B Homa" pitchFamily="2" charset="-78"/>
              </a:rPr>
              <a:t>مکانیسمی برای نگاشت</a:t>
            </a:r>
            <a:r>
              <a:rPr lang="en-US" b="1" dirty="0">
                <a:cs typeface="B Homa" pitchFamily="2" charset="-78"/>
              </a:rPr>
              <a:t> URL </a:t>
            </a:r>
            <a:r>
              <a:rPr lang="ar-SA" b="1" dirty="0">
                <a:cs typeface="B Homa" pitchFamily="2" charset="-78"/>
              </a:rPr>
              <a:t>درخواست شده به کدهایی که وظیفه پاسخ دادن به آن درخواست را </a:t>
            </a:r>
            <a:r>
              <a:rPr lang="ar-SA" b="1" dirty="0" smtClean="0">
                <a:cs typeface="B Homa" pitchFamily="2" charset="-78"/>
              </a:rPr>
              <a:t>دارند</a:t>
            </a:r>
            <a:endParaRPr lang="en-US" b="1" dirty="0" smtClean="0">
              <a:cs typeface="B Homa" pitchFamily="2" charset="-78"/>
            </a:endParaRPr>
          </a:p>
          <a:p>
            <a:pPr marL="68580" indent="0" algn="just" rtl="1">
              <a:buNone/>
            </a:pPr>
            <a:endParaRPr lang="en-US" dirty="0">
              <a:cs typeface="B Homa" pitchFamily="2" charset="-78"/>
            </a:endParaRPr>
          </a:p>
          <a:p>
            <a:pPr algn="just" rtl="1"/>
            <a:r>
              <a:rPr lang="ar-SA" dirty="0">
                <a:cs typeface="B Homa" pitchFamily="2" charset="-78"/>
              </a:rPr>
              <a:t>به عبارت دیگر امکان تعیین اینکه کدام کد یا تابع مسئول جواب دادن به آدرس درخواست شده می باشد . برای مثال می توان از فریم ورک خواست تا برای آدرسهایی شبیه به</a:t>
            </a:r>
            <a:r>
              <a:rPr lang="en-US" dirty="0">
                <a:cs typeface="B Homa" pitchFamily="2" charset="-78"/>
              </a:rPr>
              <a:t> /users/</a:t>
            </a:r>
            <a:r>
              <a:rPr lang="en-US" dirty="0" err="1">
                <a:cs typeface="B Homa" pitchFamily="2" charset="-78"/>
              </a:rPr>
              <a:t>joe</a:t>
            </a:r>
            <a:r>
              <a:rPr lang="en-US" dirty="0">
                <a:cs typeface="B Homa" pitchFamily="2" charset="-78"/>
              </a:rPr>
              <a:t>/ </a:t>
            </a:r>
            <a:r>
              <a:rPr lang="ar-SA" dirty="0">
                <a:cs typeface="B Homa" pitchFamily="2" charset="-78"/>
              </a:rPr>
              <a:t>کدی را اجرا کند که اطلاعات کاربران را نمایش می دهد</a:t>
            </a:r>
            <a:r>
              <a:rPr lang="en-US" dirty="0">
                <a:cs typeface="B Homa" pitchFamily="2" charset="-78"/>
              </a:rPr>
              <a:t> .</a:t>
            </a:r>
          </a:p>
          <a:p>
            <a:pPr algn="just" rtl="1"/>
            <a:endParaRPr lang="en-US" dirty="0">
              <a:cs typeface="B Homa" pitchFamily="2" charset="-78"/>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6" name="Slide Number Placeholder 5"/>
          <p:cNvSpPr>
            <a:spLocks noGrp="1"/>
          </p:cNvSpPr>
          <p:nvPr>
            <p:ph type="sldNum" sz="quarter" idx="12"/>
          </p:nvPr>
        </p:nvSpPr>
        <p:spPr/>
        <p:txBody>
          <a:bodyPr/>
          <a:lstStyle/>
          <a:p>
            <a:fld id="{4558E6D5-EE5A-4D1B-A787-44BBFEA487CB}" type="slidenum">
              <a:rPr lang="en-US" smtClean="0"/>
              <a:t>8</a:t>
            </a:fld>
            <a:endParaRPr lang="en-US"/>
          </a:p>
        </p:txBody>
      </p:sp>
      <p:pic>
        <p:nvPicPr>
          <p:cNvPr id="5" name="Picture 4">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147037468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025371"/>
            <a:ext cx="7338508" cy="4994429"/>
          </a:xfrm>
        </p:spPr>
        <p:txBody>
          <a:bodyPr>
            <a:normAutofit/>
          </a:bodyPr>
          <a:lstStyle/>
          <a:p>
            <a:pPr algn="just" rtl="1"/>
            <a:r>
              <a:rPr lang="ar-SA" b="1" dirty="0">
                <a:cs typeface="B Homa" pitchFamily="2" charset="-78"/>
              </a:rPr>
              <a:t>تسهیل نمایش ، اعتبار سنجی و نمایش مجدد فرم های</a:t>
            </a:r>
            <a:r>
              <a:rPr lang="en-US" b="1" dirty="0">
                <a:cs typeface="B Homa" pitchFamily="2" charset="-78"/>
              </a:rPr>
              <a:t> </a:t>
            </a:r>
            <a:r>
              <a:rPr lang="en-US" b="1" dirty="0" smtClean="0">
                <a:cs typeface="B Homa" pitchFamily="2" charset="-78"/>
              </a:rPr>
              <a:t>html</a:t>
            </a:r>
          </a:p>
          <a:p>
            <a:pPr marL="68580" indent="0" algn="just" rtl="1">
              <a:buNone/>
            </a:pPr>
            <a:endParaRPr lang="en-US" dirty="0">
              <a:cs typeface="B Homa" pitchFamily="2" charset="-78"/>
            </a:endParaRPr>
          </a:p>
          <a:p>
            <a:pPr algn="just" rtl="1"/>
            <a:r>
              <a:rPr lang="ar-SA" dirty="0">
                <a:cs typeface="B Homa" pitchFamily="2" charset="-78"/>
              </a:rPr>
              <a:t>فرم های اچ تی ام ال یکی از مهترین روش ها برای دریافت اطلاعات از یک کاربر وب می باشد . پس یک فریم ورک خوب باید دارای روش هایی مناسب برای نمایش و کار با این فرم ها باشد . (برای مثال امکان مشخص کردن خطاهای رخ </a:t>
            </a:r>
            <a:r>
              <a:rPr lang="ar-SA" dirty="0" smtClean="0">
                <a:cs typeface="B Homa" pitchFamily="2" charset="-78"/>
              </a:rPr>
              <a:t>داده</a:t>
            </a:r>
            <a:r>
              <a:rPr lang="en-US" dirty="0" smtClean="0">
                <a:cs typeface="B Homa" pitchFamily="2" charset="-78"/>
              </a:rPr>
              <a:t>(</a:t>
            </a:r>
          </a:p>
          <a:p>
            <a:pPr algn="just" rtl="1"/>
            <a:endParaRPr lang="en-US" dirty="0">
              <a:cs typeface="B Homa" pitchFamily="2" charset="-78"/>
            </a:endParaRPr>
          </a:p>
          <a:p>
            <a:pPr algn="just" rtl="1"/>
            <a:r>
              <a:rPr lang="ar-SA" b="1" dirty="0">
                <a:cs typeface="B Homa" pitchFamily="2" charset="-78"/>
              </a:rPr>
              <a:t>تبدیل اطلاعات وارد شده توسط کاربر به ساختاری مناسب برای مدیریت و </a:t>
            </a:r>
            <a:r>
              <a:rPr lang="ar-SA" b="1" dirty="0" smtClean="0">
                <a:cs typeface="B Homa" pitchFamily="2" charset="-78"/>
              </a:rPr>
              <a:t>استفاده</a:t>
            </a:r>
            <a:endParaRPr lang="en-US" b="1" dirty="0" smtClean="0">
              <a:cs typeface="B Homa" pitchFamily="2" charset="-78"/>
            </a:endParaRPr>
          </a:p>
          <a:p>
            <a:pPr algn="just" rtl="1"/>
            <a:endParaRPr lang="en-US" dirty="0">
              <a:cs typeface="B Homa" pitchFamily="2" charset="-78"/>
            </a:endParaRPr>
          </a:p>
          <a:p>
            <a:pPr algn="just" rtl="1"/>
            <a:r>
              <a:rPr lang="ar-SA" dirty="0">
                <a:cs typeface="B Homa" pitchFamily="2" charset="-78"/>
              </a:rPr>
              <a:t>برای مثال تبدیل اطلاعات وارد شده در یک فرم اچ تی ام ال به ساختاری متناسب با زبان مورد استفاده</a:t>
            </a:r>
            <a:endParaRPr lang="en-US" dirty="0">
              <a:cs typeface="B Homa" pitchFamily="2" charset="-78"/>
            </a:endParaRPr>
          </a:p>
          <a:p>
            <a:pPr algn="just" rtl="1"/>
            <a:endParaRPr lang="en-US" dirty="0">
              <a:cs typeface="B Homa" pitchFamily="2" charset="-78"/>
            </a:endParaRPr>
          </a:p>
          <a:p>
            <a:pPr algn="just" rtl="1"/>
            <a:endParaRPr lang="en-US" dirty="0">
              <a:cs typeface="B Homa" pitchFamily="2" charset="-78"/>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28600"/>
            <a:ext cx="2209800" cy="1104900"/>
          </a:xfrm>
          <a:prstGeom prst="rect">
            <a:avLst/>
          </a:prstGeom>
        </p:spPr>
      </p:pic>
      <p:sp>
        <p:nvSpPr>
          <p:cNvPr id="6" name="Slide Number Placeholder 5"/>
          <p:cNvSpPr>
            <a:spLocks noGrp="1"/>
          </p:cNvSpPr>
          <p:nvPr>
            <p:ph type="sldNum" sz="quarter" idx="12"/>
          </p:nvPr>
        </p:nvSpPr>
        <p:spPr/>
        <p:txBody>
          <a:bodyPr/>
          <a:lstStyle/>
          <a:p>
            <a:fld id="{4558E6D5-EE5A-4D1B-A787-44BBFEA487CB}" type="slidenum">
              <a:rPr lang="en-US" smtClean="0"/>
              <a:t>9</a:t>
            </a:fld>
            <a:endParaRPr lang="en-US"/>
          </a:p>
        </p:txBody>
      </p:sp>
      <p:pic>
        <p:nvPicPr>
          <p:cNvPr id="5" name="Picture 4">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5486400"/>
            <a:ext cx="714965" cy="920499"/>
          </a:xfrm>
          <a:prstGeom prst="rect">
            <a:avLst/>
          </a:prstGeom>
        </p:spPr>
      </p:pic>
    </p:spTree>
    <p:extLst>
      <p:ext uri="{BB962C8B-B14F-4D97-AF65-F5344CB8AC3E}">
        <p14:creationId xmlns:p14="http://schemas.microsoft.com/office/powerpoint/2010/main" val="1511115024"/>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218</TotalTime>
  <Words>1700</Words>
  <Application>Microsoft Office PowerPoint</Application>
  <PresentationFormat>On-screen Show (4:3)</PresentationFormat>
  <Paragraphs>140</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Austin</vt:lpstr>
      <vt:lpstr>فروشگاه مجازی کتاب</vt:lpstr>
      <vt:lpstr>فهرست</vt:lpstr>
      <vt:lpstr>تعریف پروژه</vt:lpstr>
      <vt:lpstr>ابزار مورد استفاده </vt:lpstr>
      <vt:lpstr>ابزارهای مورد استفاده- مزایای جنگو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ابزارهای مورد استفاده-مزایای پایتون </vt:lpstr>
      <vt:lpstr>PowerPoint Presentation</vt:lpstr>
      <vt:lpstr>ابزارهای مورد استفاده -مزایای Visual paradigm </vt:lpstr>
      <vt:lpstr>مدل توسعه </vt:lpstr>
      <vt:lpstr>شکست در پروژه ها Agile را بوجود آورد! </vt:lpstr>
      <vt:lpstr>PowerPoint Presentation</vt:lpstr>
      <vt:lpstr>معماری  سه لایه</vt:lpstr>
      <vt:lpstr>PowerPoint Presentation</vt:lpstr>
      <vt:lpstr>PowerPoint Presentation</vt:lpstr>
      <vt:lpstr>نمودار ایستا</vt:lpstr>
      <vt:lpstr>نمودار پویا</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فروشگاه مجازی کتاب کراسه</dc:title>
  <dc:creator>user</dc:creator>
  <cp:lastModifiedBy>user</cp:lastModifiedBy>
  <cp:revision>137</cp:revision>
  <dcterms:created xsi:type="dcterms:W3CDTF">2014-11-08T06:18:12Z</dcterms:created>
  <dcterms:modified xsi:type="dcterms:W3CDTF">2014-11-08T11:04:42Z</dcterms:modified>
</cp:coreProperties>
</file>