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sldIdLst>
    <p:sldId id="256" r:id="rId2"/>
    <p:sldId id="283" r:id="rId3"/>
    <p:sldId id="284" r:id="rId4"/>
    <p:sldId id="285" r:id="rId5"/>
    <p:sldId id="286" r:id="rId6"/>
    <p:sldId id="289" r:id="rId7"/>
    <p:sldId id="288" r:id="rId8"/>
    <p:sldId id="290" r:id="rId9"/>
    <p:sldId id="287" r:id="rId10"/>
    <p:sldId id="304" r:id="rId11"/>
    <p:sldId id="291" r:id="rId12"/>
    <p:sldId id="292" r:id="rId13"/>
    <p:sldId id="293" r:id="rId14"/>
    <p:sldId id="294" r:id="rId15"/>
    <p:sldId id="295" r:id="rId16"/>
    <p:sldId id="296" r:id="rId17"/>
    <p:sldId id="297" r:id="rId18"/>
    <p:sldId id="298" r:id="rId19"/>
    <p:sldId id="299" r:id="rId20"/>
    <p:sldId id="300" r:id="rId21"/>
    <p:sldId id="302" r:id="rId22"/>
    <p:sldId id="303" r:id="rId23"/>
    <p:sldId id="301" r:id="rId24"/>
    <p:sldId id="305" r:id="rId25"/>
    <p:sldId id="306"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15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fa-I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E3F32C6F-1758-40AC-97AE-933850D29D14}" type="datetimeFigureOut">
              <a:rPr lang="fa-IR" smtClean="0"/>
              <a:t>24/07/1444</a:t>
            </a:fld>
            <a:endParaRPr lang="fa-I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a-I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fa-I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BD3DA8EC-FC32-4F28-AE3A-7BC065128233}" type="slidenum">
              <a:rPr lang="fa-IR" smtClean="0"/>
              <a:t>‹#›</a:t>
            </a:fld>
            <a:endParaRPr lang="fa-IR"/>
          </a:p>
        </p:txBody>
      </p:sp>
    </p:spTree>
    <p:extLst>
      <p:ext uri="{BB962C8B-B14F-4D97-AF65-F5344CB8AC3E}">
        <p14:creationId xmlns:p14="http://schemas.microsoft.com/office/powerpoint/2010/main" val="841555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a:t>Backlog Product</a:t>
            </a:r>
            <a:r>
              <a:rPr lang="fa-IR" dirty="0"/>
              <a:t>عقب ماندگی محصول یک لیست اولویت بندی شده از کار برای تیم توسعه است که از نقشه راه و الزامات آن مشتق شده است. مهم‌ترین موارد در بالای لیست محصول نشان داده می‌شوند تا تیم بداند ابتدا چه چیزی را تحویل دهد.</a:t>
            </a:r>
          </a:p>
        </p:txBody>
      </p:sp>
      <p:sp>
        <p:nvSpPr>
          <p:cNvPr id="4" name="Slide Number Placeholder 3"/>
          <p:cNvSpPr>
            <a:spLocks noGrp="1"/>
          </p:cNvSpPr>
          <p:nvPr>
            <p:ph type="sldNum" sz="quarter" idx="5"/>
          </p:nvPr>
        </p:nvSpPr>
        <p:spPr/>
        <p:txBody>
          <a:bodyPr/>
          <a:lstStyle/>
          <a:p>
            <a:fld id="{BD3DA8EC-FC32-4F28-AE3A-7BC065128233}" type="slidenum">
              <a:rPr lang="fa-IR" smtClean="0"/>
              <a:t>22</a:t>
            </a:fld>
            <a:endParaRPr lang="fa-IR"/>
          </a:p>
        </p:txBody>
      </p:sp>
    </p:spTree>
    <p:extLst>
      <p:ext uri="{BB962C8B-B14F-4D97-AF65-F5344CB8AC3E}">
        <p14:creationId xmlns:p14="http://schemas.microsoft.com/office/powerpoint/2010/main" val="4173585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a:t>Backlog Product</a:t>
            </a:r>
            <a:r>
              <a:rPr lang="fa-IR" dirty="0"/>
              <a:t>عقب ماندگی محصول یک لیست اولویت بندی شده از کار برای تیم توسعه است که از نقشه راه و الزامات آن مشتق شده است. مهم‌ترین موارد در بالای لیست محصول نشان داده می‌شوند تا تیم بداند ابتدا چه چیزی را تحویل دهد.</a:t>
            </a:r>
          </a:p>
        </p:txBody>
      </p:sp>
      <p:sp>
        <p:nvSpPr>
          <p:cNvPr id="4" name="Slide Number Placeholder 3"/>
          <p:cNvSpPr>
            <a:spLocks noGrp="1"/>
          </p:cNvSpPr>
          <p:nvPr>
            <p:ph type="sldNum" sz="quarter" idx="5"/>
          </p:nvPr>
        </p:nvSpPr>
        <p:spPr/>
        <p:txBody>
          <a:bodyPr/>
          <a:lstStyle/>
          <a:p>
            <a:fld id="{BD3DA8EC-FC32-4F28-AE3A-7BC065128233}" type="slidenum">
              <a:rPr lang="fa-IR" smtClean="0"/>
              <a:t>24</a:t>
            </a:fld>
            <a:endParaRPr lang="fa-IR"/>
          </a:p>
        </p:txBody>
      </p:sp>
    </p:spTree>
    <p:extLst>
      <p:ext uri="{BB962C8B-B14F-4D97-AF65-F5344CB8AC3E}">
        <p14:creationId xmlns:p14="http://schemas.microsoft.com/office/powerpoint/2010/main" val="1873337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a:t>Backlog Product</a:t>
            </a:r>
            <a:r>
              <a:rPr lang="fa-IR" dirty="0"/>
              <a:t>عقب ماندگی محصول یک لیست اولویت بندی شده از کار برای تیم توسعه است که از نقشه راه و الزامات آن مشتق شده است. مهم‌ترین موارد در بالای لیست محصول نشان داده می‌شوند تا تیم بداند ابتدا چه چیزی را تحویل دهد.</a:t>
            </a:r>
          </a:p>
        </p:txBody>
      </p:sp>
      <p:sp>
        <p:nvSpPr>
          <p:cNvPr id="4" name="Slide Number Placeholder 3"/>
          <p:cNvSpPr>
            <a:spLocks noGrp="1"/>
          </p:cNvSpPr>
          <p:nvPr>
            <p:ph type="sldNum" sz="quarter" idx="5"/>
          </p:nvPr>
        </p:nvSpPr>
        <p:spPr/>
        <p:txBody>
          <a:bodyPr/>
          <a:lstStyle/>
          <a:p>
            <a:fld id="{BD3DA8EC-FC32-4F28-AE3A-7BC065128233}" type="slidenum">
              <a:rPr lang="fa-IR" smtClean="0"/>
              <a:t>25</a:t>
            </a:fld>
            <a:endParaRPr lang="fa-IR"/>
          </a:p>
        </p:txBody>
      </p:sp>
    </p:spTree>
    <p:extLst>
      <p:ext uri="{BB962C8B-B14F-4D97-AF65-F5344CB8AC3E}">
        <p14:creationId xmlns:p14="http://schemas.microsoft.com/office/powerpoint/2010/main" val="246999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5132" y="3887812"/>
            <a:ext cx="91467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5132" y="2059012"/>
            <a:ext cx="9146751"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54330" y="2194561"/>
            <a:ext cx="8435340" cy="1739347"/>
          </a:xfrm>
        </p:spPr>
        <p:txBody>
          <a:bodyPr tIns="45720" bIns="45720" anchor="ctr">
            <a:normAutofit/>
          </a:bodyPr>
          <a:lstStyle>
            <a:lvl1pPr algn="ctr">
              <a:lnSpc>
                <a:spcPct val="80000"/>
              </a:lnSpc>
              <a:defRPr sz="6000" spc="15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257175" y="3915938"/>
            <a:ext cx="862965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04361006-98B9-402D-803A-33B66B136E4C}" type="datetime8">
              <a:rPr lang="fa-IR" smtClean="0"/>
              <a:t>14 فوريه 23</a:t>
            </a:fld>
            <a:endParaRPr lang="fa-IR"/>
          </a:p>
        </p:txBody>
      </p:sp>
      <p:sp>
        <p:nvSpPr>
          <p:cNvPr id="5" name="Footer Placeholder 4"/>
          <p:cNvSpPr>
            <a:spLocks noGrp="1"/>
          </p:cNvSpPr>
          <p:nvPr>
            <p:ph type="ftr" sz="quarter" idx="11"/>
          </p:nvPr>
        </p:nvSpPr>
        <p:spPr/>
        <p:txBody>
          <a:bodyPr/>
          <a:lstStyle>
            <a:lvl1pPr>
              <a:defRPr>
                <a:solidFill>
                  <a:schemeClr val="tx1"/>
                </a:solidFill>
              </a:defRPr>
            </a:lvl1pPr>
          </a:lstStyle>
          <a:p>
            <a:r>
              <a:rPr lang="fa-IR"/>
              <a:t>درس توسعه نرم افزار - دانشگاه آزاد اسلامی واحد همدان</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E64BC9A-C146-4C13-AF07-49DAC4B1DB47}" type="slidenum">
              <a:rPr lang="fa-IR" smtClean="0"/>
              <a:t>‹#›</a:t>
            </a:fld>
            <a:endParaRPr lang="fa-IR"/>
          </a:p>
        </p:txBody>
      </p:sp>
    </p:spTree>
    <p:extLst>
      <p:ext uri="{BB962C8B-B14F-4D97-AF65-F5344CB8AC3E}">
        <p14:creationId xmlns:p14="http://schemas.microsoft.com/office/powerpoint/2010/main" val="2579665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2780A7-3F20-4A19-A8B4-A1E16E7FCF5B}" type="datetime8">
              <a:rPr lang="fa-IR" smtClean="0"/>
              <a:t>14 فوريه 23</a:t>
            </a:fld>
            <a:endParaRPr lang="fa-IR"/>
          </a:p>
        </p:txBody>
      </p:sp>
      <p:sp>
        <p:nvSpPr>
          <p:cNvPr id="5" name="Footer Placeholder 4"/>
          <p:cNvSpPr>
            <a:spLocks noGrp="1"/>
          </p:cNvSpPr>
          <p:nvPr>
            <p:ph type="ftr" sz="quarter" idx="11"/>
          </p:nvPr>
        </p:nvSpPr>
        <p:spPr/>
        <p:txBody>
          <a:bodyPr/>
          <a:lstStyle/>
          <a:p>
            <a:r>
              <a:rPr lang="fa-IR"/>
              <a:t>درس توسعه نرم افزار - دانشگاه آزاد اسلامی واحد همدان</a:t>
            </a:r>
          </a:p>
        </p:txBody>
      </p:sp>
      <p:sp>
        <p:nvSpPr>
          <p:cNvPr id="6" name="Slide Number Placeholder 5"/>
          <p:cNvSpPr>
            <a:spLocks noGrp="1"/>
          </p:cNvSpPr>
          <p:nvPr>
            <p:ph type="sldNum" sz="quarter" idx="12"/>
          </p:nvPr>
        </p:nvSpPr>
        <p:spPr/>
        <p:txBody>
          <a:bodyPr/>
          <a:lstStyle/>
          <a:p>
            <a:fld id="{7E64BC9A-C146-4C13-AF07-49DAC4B1DB47}" type="slidenum">
              <a:rPr lang="fa-IR" smtClean="0"/>
              <a:t>‹#›</a:t>
            </a:fld>
            <a:endParaRPr lang="fa-IR"/>
          </a:p>
        </p:txBody>
      </p:sp>
    </p:spTree>
    <p:extLst>
      <p:ext uri="{BB962C8B-B14F-4D97-AF65-F5344CB8AC3E}">
        <p14:creationId xmlns:p14="http://schemas.microsoft.com/office/powerpoint/2010/main" val="1129992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274638"/>
            <a:ext cx="180178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4638"/>
            <a:ext cx="5979968"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422855"/>
            <a:ext cx="2057397" cy="365125"/>
          </a:xfrm>
        </p:spPr>
        <p:txBody>
          <a:bodyPr/>
          <a:lstStyle/>
          <a:p>
            <a:fld id="{C6FF7F3B-BF94-4F20-AD5D-D5C1237D71D4}" type="datetime8">
              <a:rPr lang="fa-IR" smtClean="0"/>
              <a:t>14 فوريه 23</a:t>
            </a:fld>
            <a:endParaRPr lang="fa-IR"/>
          </a:p>
        </p:txBody>
      </p:sp>
      <p:sp>
        <p:nvSpPr>
          <p:cNvPr id="5" name="Footer Placeholder 4"/>
          <p:cNvSpPr>
            <a:spLocks noGrp="1"/>
          </p:cNvSpPr>
          <p:nvPr>
            <p:ph type="ftr" sz="quarter" idx="11"/>
          </p:nvPr>
        </p:nvSpPr>
        <p:spPr>
          <a:xfrm>
            <a:off x="2832102" y="6422855"/>
            <a:ext cx="3209752" cy="365125"/>
          </a:xfrm>
        </p:spPr>
        <p:txBody>
          <a:bodyPr/>
          <a:lstStyle/>
          <a:p>
            <a:r>
              <a:rPr lang="fa-IR"/>
              <a:t>درس توسعه نرم افزار - دانشگاه آزاد اسلامی واحد همدان</a:t>
            </a:r>
          </a:p>
        </p:txBody>
      </p:sp>
      <p:sp>
        <p:nvSpPr>
          <p:cNvPr id="6" name="Slide Number Placeholder 5"/>
          <p:cNvSpPr>
            <a:spLocks noGrp="1"/>
          </p:cNvSpPr>
          <p:nvPr>
            <p:ph type="sldNum" sz="quarter" idx="12"/>
          </p:nvPr>
        </p:nvSpPr>
        <p:spPr>
          <a:xfrm>
            <a:off x="6054787" y="6422855"/>
            <a:ext cx="659819" cy="365125"/>
          </a:xfrm>
        </p:spPr>
        <p:txBody>
          <a:bodyPr/>
          <a:lstStyle/>
          <a:p>
            <a:fld id="{7E64BC9A-C146-4C13-AF07-49DAC4B1DB47}" type="slidenum">
              <a:rPr lang="fa-IR" smtClean="0"/>
              <a:t>‹#›</a:t>
            </a:fld>
            <a:endParaRPr lang="fa-IR"/>
          </a:p>
        </p:txBody>
      </p:sp>
    </p:spTree>
    <p:extLst>
      <p:ext uri="{BB962C8B-B14F-4D97-AF65-F5344CB8AC3E}">
        <p14:creationId xmlns:p14="http://schemas.microsoft.com/office/powerpoint/2010/main" val="2046541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ACCD52-269E-49FD-B86C-37D0E76A5B2A}" type="datetime8">
              <a:rPr lang="fa-IR" smtClean="0"/>
              <a:t>14 فوريه 23</a:t>
            </a:fld>
            <a:endParaRPr lang="fa-IR"/>
          </a:p>
        </p:txBody>
      </p:sp>
      <p:sp>
        <p:nvSpPr>
          <p:cNvPr id="5" name="Footer Placeholder 4"/>
          <p:cNvSpPr>
            <a:spLocks noGrp="1"/>
          </p:cNvSpPr>
          <p:nvPr>
            <p:ph type="ftr" sz="quarter" idx="11"/>
          </p:nvPr>
        </p:nvSpPr>
        <p:spPr/>
        <p:txBody>
          <a:bodyPr/>
          <a:lstStyle/>
          <a:p>
            <a:r>
              <a:rPr lang="fa-IR"/>
              <a:t>درس توسعه نرم افزار - دانشگاه آزاد اسلامی واحد همدان</a:t>
            </a:r>
          </a:p>
        </p:txBody>
      </p:sp>
      <p:sp>
        <p:nvSpPr>
          <p:cNvPr id="6" name="Slide Number Placeholder 5"/>
          <p:cNvSpPr>
            <a:spLocks noGrp="1"/>
          </p:cNvSpPr>
          <p:nvPr>
            <p:ph type="sldNum" sz="quarter" idx="12"/>
          </p:nvPr>
        </p:nvSpPr>
        <p:spPr/>
        <p:txBody>
          <a:bodyPr/>
          <a:lstStyle/>
          <a:p>
            <a:fld id="{7E64BC9A-C146-4C13-AF07-49DAC4B1DB47}" type="slidenum">
              <a:rPr lang="fa-IR" smtClean="0"/>
              <a:t>‹#›</a:t>
            </a:fld>
            <a:endParaRPr lang="fa-IR"/>
          </a:p>
        </p:txBody>
      </p:sp>
    </p:spTree>
    <p:extLst>
      <p:ext uri="{BB962C8B-B14F-4D97-AF65-F5344CB8AC3E}">
        <p14:creationId xmlns:p14="http://schemas.microsoft.com/office/powerpoint/2010/main" val="46760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132" y="3887812"/>
            <a:ext cx="91467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56616" y="2194560"/>
            <a:ext cx="8435340" cy="1737360"/>
          </a:xfrm>
        </p:spPr>
        <p:txBody>
          <a:bodyPr anchor="ctr">
            <a:noAutofit/>
          </a:bodyPr>
          <a:lstStyle>
            <a:lvl1pPr algn="ctr">
              <a:lnSpc>
                <a:spcPct val="80000"/>
              </a:lnSpc>
              <a:defRPr sz="6000" b="0" spc="150" baseline="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0604" y="3911827"/>
            <a:ext cx="8627364"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58E6EFC3-00B1-4866-925F-92C3D80C9D7B}" type="datetime8">
              <a:rPr lang="fa-IR" smtClean="0"/>
              <a:t>14 فوريه 23</a:t>
            </a:fld>
            <a:endParaRPr lang="fa-IR"/>
          </a:p>
        </p:txBody>
      </p:sp>
      <p:sp>
        <p:nvSpPr>
          <p:cNvPr id="5" name="Footer Placeholder 4"/>
          <p:cNvSpPr>
            <a:spLocks noGrp="1"/>
          </p:cNvSpPr>
          <p:nvPr>
            <p:ph type="ftr" sz="quarter" idx="11"/>
          </p:nvPr>
        </p:nvSpPr>
        <p:spPr/>
        <p:txBody>
          <a:bodyPr/>
          <a:lstStyle>
            <a:lvl1pPr>
              <a:defRPr>
                <a:solidFill>
                  <a:schemeClr val="tx1"/>
                </a:solidFill>
              </a:defRPr>
            </a:lvl1pPr>
          </a:lstStyle>
          <a:p>
            <a:r>
              <a:rPr lang="fa-IR"/>
              <a:t>درس توسعه نرم افزار - دانشگاه آزاد اسلامی واحد همدان</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E64BC9A-C146-4C13-AF07-49DAC4B1DB47}" type="slidenum">
              <a:rPr lang="fa-IR" smtClean="0"/>
              <a:t>‹#›</a:t>
            </a:fld>
            <a:endParaRPr lang="fa-IR"/>
          </a:p>
        </p:txBody>
      </p:sp>
    </p:spTree>
    <p:extLst>
      <p:ext uri="{BB962C8B-B14F-4D97-AF65-F5344CB8AC3E}">
        <p14:creationId xmlns:p14="http://schemas.microsoft.com/office/powerpoint/2010/main" val="529553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04008" y="2011680"/>
            <a:ext cx="356616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72793" y="2011680"/>
            <a:ext cx="356616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6C3035-2481-4CC9-9393-DC968421096F}" type="datetime8">
              <a:rPr lang="fa-IR" smtClean="0"/>
              <a:t>14 فوريه 23</a:t>
            </a:fld>
            <a:endParaRPr lang="fa-IR"/>
          </a:p>
        </p:txBody>
      </p:sp>
      <p:sp>
        <p:nvSpPr>
          <p:cNvPr id="6" name="Footer Placeholder 5"/>
          <p:cNvSpPr>
            <a:spLocks noGrp="1"/>
          </p:cNvSpPr>
          <p:nvPr>
            <p:ph type="ftr" sz="quarter" idx="11"/>
          </p:nvPr>
        </p:nvSpPr>
        <p:spPr/>
        <p:txBody>
          <a:bodyPr/>
          <a:lstStyle/>
          <a:p>
            <a:r>
              <a:rPr lang="fa-IR"/>
              <a:t>درس توسعه نرم افزار - دانشگاه آزاد اسلامی واحد همدان</a:t>
            </a:r>
          </a:p>
        </p:txBody>
      </p:sp>
      <p:sp>
        <p:nvSpPr>
          <p:cNvPr id="7" name="Slide Number Placeholder 6"/>
          <p:cNvSpPr>
            <a:spLocks noGrp="1"/>
          </p:cNvSpPr>
          <p:nvPr>
            <p:ph type="sldNum" sz="quarter" idx="12"/>
          </p:nvPr>
        </p:nvSpPr>
        <p:spPr/>
        <p:txBody>
          <a:bodyPr/>
          <a:lstStyle/>
          <a:p>
            <a:fld id="{7E64BC9A-C146-4C13-AF07-49DAC4B1DB47}" type="slidenum">
              <a:rPr lang="fa-IR" smtClean="0"/>
              <a:t>‹#›</a:t>
            </a:fld>
            <a:endParaRPr lang="fa-IR"/>
          </a:p>
        </p:txBody>
      </p:sp>
    </p:spTree>
    <p:extLst>
      <p:ext uri="{BB962C8B-B14F-4D97-AF65-F5344CB8AC3E}">
        <p14:creationId xmlns:p14="http://schemas.microsoft.com/office/powerpoint/2010/main" val="2287007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05256" y="1913470"/>
            <a:ext cx="356616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05256" y="2656566"/>
            <a:ext cx="356616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73423" y="1913470"/>
            <a:ext cx="356616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73423" y="2656564"/>
            <a:ext cx="356616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60D8E0-D6A1-40C0-9C92-640E30B1A950}" type="datetime8">
              <a:rPr lang="fa-IR" smtClean="0"/>
              <a:t>14 فوريه 23</a:t>
            </a:fld>
            <a:endParaRPr lang="fa-IR"/>
          </a:p>
        </p:txBody>
      </p:sp>
      <p:sp>
        <p:nvSpPr>
          <p:cNvPr id="8" name="Footer Placeholder 7"/>
          <p:cNvSpPr>
            <a:spLocks noGrp="1"/>
          </p:cNvSpPr>
          <p:nvPr>
            <p:ph type="ftr" sz="quarter" idx="11"/>
          </p:nvPr>
        </p:nvSpPr>
        <p:spPr/>
        <p:txBody>
          <a:bodyPr/>
          <a:lstStyle/>
          <a:p>
            <a:r>
              <a:rPr lang="fa-IR"/>
              <a:t>درس توسعه نرم افزار - دانشگاه آزاد اسلامی واحد همدان</a:t>
            </a:r>
          </a:p>
        </p:txBody>
      </p:sp>
      <p:sp>
        <p:nvSpPr>
          <p:cNvPr id="9" name="Slide Number Placeholder 8"/>
          <p:cNvSpPr>
            <a:spLocks noGrp="1"/>
          </p:cNvSpPr>
          <p:nvPr>
            <p:ph type="sldNum" sz="quarter" idx="12"/>
          </p:nvPr>
        </p:nvSpPr>
        <p:spPr/>
        <p:txBody>
          <a:bodyPr/>
          <a:lstStyle/>
          <a:p>
            <a:fld id="{7E64BC9A-C146-4C13-AF07-49DAC4B1DB47}" type="slidenum">
              <a:rPr lang="fa-IR" smtClean="0"/>
              <a:t>‹#›</a:t>
            </a:fld>
            <a:endParaRPr lang="fa-IR"/>
          </a:p>
        </p:txBody>
      </p:sp>
    </p:spTree>
    <p:extLst>
      <p:ext uri="{BB962C8B-B14F-4D97-AF65-F5344CB8AC3E}">
        <p14:creationId xmlns:p14="http://schemas.microsoft.com/office/powerpoint/2010/main" val="665577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53D65-EF0D-4DF1-81FA-0F8A918A1492}" type="datetime8">
              <a:rPr lang="fa-IR" smtClean="0"/>
              <a:t>14 فوريه 23</a:t>
            </a:fld>
            <a:endParaRPr lang="fa-IR"/>
          </a:p>
        </p:txBody>
      </p:sp>
      <p:sp>
        <p:nvSpPr>
          <p:cNvPr id="4" name="Footer Placeholder 3"/>
          <p:cNvSpPr>
            <a:spLocks noGrp="1"/>
          </p:cNvSpPr>
          <p:nvPr>
            <p:ph type="ftr" sz="quarter" idx="11"/>
          </p:nvPr>
        </p:nvSpPr>
        <p:spPr/>
        <p:txBody>
          <a:bodyPr/>
          <a:lstStyle/>
          <a:p>
            <a:r>
              <a:rPr lang="fa-IR"/>
              <a:t>درس توسعه نرم افزار - دانشگاه آزاد اسلامی واحد همدان</a:t>
            </a:r>
          </a:p>
        </p:txBody>
      </p:sp>
      <p:sp>
        <p:nvSpPr>
          <p:cNvPr id="5" name="Slide Number Placeholder 4"/>
          <p:cNvSpPr>
            <a:spLocks noGrp="1"/>
          </p:cNvSpPr>
          <p:nvPr>
            <p:ph type="sldNum" sz="quarter" idx="12"/>
          </p:nvPr>
        </p:nvSpPr>
        <p:spPr/>
        <p:txBody>
          <a:bodyPr/>
          <a:lstStyle/>
          <a:p>
            <a:fld id="{7E64BC9A-C146-4C13-AF07-49DAC4B1DB47}" type="slidenum">
              <a:rPr lang="fa-IR" smtClean="0"/>
              <a:t>‹#›</a:t>
            </a:fld>
            <a:endParaRPr lang="fa-IR"/>
          </a:p>
        </p:txBody>
      </p:sp>
    </p:spTree>
    <p:extLst>
      <p:ext uri="{BB962C8B-B14F-4D97-AF65-F5344CB8AC3E}">
        <p14:creationId xmlns:p14="http://schemas.microsoft.com/office/powerpoint/2010/main" val="3177742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E855E7-0DED-405F-9D82-CB22D064EAA7}" type="datetime8">
              <a:rPr lang="fa-IR" smtClean="0"/>
              <a:t>14 فوريه 23</a:t>
            </a:fld>
            <a:endParaRPr lang="fa-IR"/>
          </a:p>
        </p:txBody>
      </p:sp>
      <p:sp>
        <p:nvSpPr>
          <p:cNvPr id="3" name="Footer Placeholder 2"/>
          <p:cNvSpPr>
            <a:spLocks noGrp="1"/>
          </p:cNvSpPr>
          <p:nvPr>
            <p:ph type="ftr" sz="quarter" idx="11"/>
          </p:nvPr>
        </p:nvSpPr>
        <p:spPr/>
        <p:txBody>
          <a:bodyPr/>
          <a:lstStyle/>
          <a:p>
            <a:r>
              <a:rPr lang="fa-IR"/>
              <a:t>درس توسعه نرم افزار - دانشگاه آزاد اسلامی واحد همدان</a:t>
            </a:r>
          </a:p>
        </p:txBody>
      </p:sp>
      <p:sp>
        <p:nvSpPr>
          <p:cNvPr id="4" name="Slide Number Placeholder 3"/>
          <p:cNvSpPr>
            <a:spLocks noGrp="1"/>
          </p:cNvSpPr>
          <p:nvPr>
            <p:ph type="sldNum" sz="quarter" idx="12"/>
          </p:nvPr>
        </p:nvSpPr>
        <p:spPr/>
        <p:txBody>
          <a:bodyPr/>
          <a:lstStyle/>
          <a:p>
            <a:fld id="{7E64BC9A-C146-4C13-AF07-49DAC4B1DB47}" type="slidenum">
              <a:rPr lang="fa-IR" smtClean="0"/>
              <a:t>‹#›</a:t>
            </a:fld>
            <a:endParaRPr lang="fa-IR"/>
          </a:p>
        </p:txBody>
      </p:sp>
    </p:spTree>
    <p:extLst>
      <p:ext uri="{BB962C8B-B14F-4D97-AF65-F5344CB8AC3E}">
        <p14:creationId xmlns:p14="http://schemas.microsoft.com/office/powerpoint/2010/main" val="2621983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05256" y="2120054"/>
            <a:ext cx="459486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841767" y="2147487"/>
            <a:ext cx="24003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032585-69C7-463F-B1DC-844FB73BD16F}" type="datetime8">
              <a:rPr lang="fa-IR" smtClean="0"/>
              <a:t>14 فوريه 23</a:t>
            </a:fld>
            <a:endParaRPr lang="fa-IR"/>
          </a:p>
        </p:txBody>
      </p:sp>
      <p:sp>
        <p:nvSpPr>
          <p:cNvPr id="6" name="Footer Placeholder 5"/>
          <p:cNvSpPr>
            <a:spLocks noGrp="1"/>
          </p:cNvSpPr>
          <p:nvPr>
            <p:ph type="ftr" sz="quarter" idx="11"/>
          </p:nvPr>
        </p:nvSpPr>
        <p:spPr/>
        <p:txBody>
          <a:bodyPr/>
          <a:lstStyle/>
          <a:p>
            <a:r>
              <a:rPr lang="fa-IR"/>
              <a:t>درس توسعه نرم افزار - دانشگاه آزاد اسلامی واحد همدان</a:t>
            </a:r>
          </a:p>
        </p:txBody>
      </p:sp>
      <p:sp>
        <p:nvSpPr>
          <p:cNvPr id="7" name="Slide Number Placeholder 6"/>
          <p:cNvSpPr>
            <a:spLocks noGrp="1"/>
          </p:cNvSpPr>
          <p:nvPr>
            <p:ph type="sldNum" sz="quarter" idx="12"/>
          </p:nvPr>
        </p:nvSpPr>
        <p:spPr/>
        <p:txBody>
          <a:bodyPr/>
          <a:lstStyle/>
          <a:p>
            <a:fld id="{7E64BC9A-C146-4C13-AF07-49DAC4B1DB47}" type="slidenum">
              <a:rPr lang="fa-IR" smtClean="0"/>
              <a:t>‹#›</a:t>
            </a:fld>
            <a:endParaRPr lang="fa-IR"/>
          </a:p>
        </p:txBody>
      </p:sp>
    </p:spTree>
    <p:extLst>
      <p:ext uri="{BB962C8B-B14F-4D97-AF65-F5344CB8AC3E}">
        <p14:creationId xmlns:p14="http://schemas.microsoft.com/office/powerpoint/2010/main" val="52782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960120" y="2211494"/>
            <a:ext cx="459486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843016" y="2150621"/>
            <a:ext cx="24003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85C073-B05B-4E4E-8301-0D271B4770A9}" type="datetime8">
              <a:rPr lang="fa-IR" smtClean="0"/>
              <a:t>14 فوريه 23</a:t>
            </a:fld>
            <a:endParaRPr lang="fa-IR"/>
          </a:p>
        </p:txBody>
      </p:sp>
      <p:sp>
        <p:nvSpPr>
          <p:cNvPr id="6" name="Footer Placeholder 5"/>
          <p:cNvSpPr>
            <a:spLocks noGrp="1"/>
          </p:cNvSpPr>
          <p:nvPr>
            <p:ph type="ftr" sz="quarter" idx="11"/>
          </p:nvPr>
        </p:nvSpPr>
        <p:spPr/>
        <p:txBody>
          <a:bodyPr/>
          <a:lstStyle/>
          <a:p>
            <a:r>
              <a:rPr lang="fa-IR"/>
              <a:t>درس توسعه نرم افزار - دانشگاه آزاد اسلامی واحد همدان</a:t>
            </a:r>
          </a:p>
        </p:txBody>
      </p:sp>
      <p:sp>
        <p:nvSpPr>
          <p:cNvPr id="7" name="Slide Number Placeholder 6"/>
          <p:cNvSpPr>
            <a:spLocks noGrp="1"/>
          </p:cNvSpPr>
          <p:nvPr>
            <p:ph type="sldNum" sz="quarter" idx="12"/>
          </p:nvPr>
        </p:nvSpPr>
        <p:spPr/>
        <p:txBody>
          <a:bodyPr/>
          <a:lstStyle/>
          <a:p>
            <a:fld id="{7E64BC9A-C146-4C13-AF07-49DAC4B1DB47}" type="slidenum">
              <a:rPr lang="fa-IR" smtClean="0"/>
              <a:t>‹#›</a:t>
            </a:fld>
            <a:endParaRPr lang="fa-IR"/>
          </a:p>
        </p:txBody>
      </p:sp>
    </p:spTree>
    <p:extLst>
      <p:ext uri="{BB962C8B-B14F-4D97-AF65-F5344CB8AC3E}">
        <p14:creationId xmlns:p14="http://schemas.microsoft.com/office/powerpoint/2010/main" val="2598801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02189" y="284176"/>
            <a:ext cx="733806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02189" y="2011680"/>
            <a:ext cx="733806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1699" y="6422855"/>
            <a:ext cx="2250671" cy="365125"/>
          </a:xfrm>
          <a:prstGeom prst="rect">
            <a:avLst/>
          </a:prstGeom>
        </p:spPr>
        <p:txBody>
          <a:bodyPr vert="horz" lIns="91440" tIns="45720" rIns="45720" bIns="45720" rtlCol="0" anchor="ctr"/>
          <a:lstStyle>
            <a:lvl1pPr algn="l">
              <a:defRPr sz="1050">
                <a:solidFill>
                  <a:schemeClr val="tx1"/>
                </a:solidFill>
              </a:defRPr>
            </a:lvl1pPr>
          </a:lstStyle>
          <a:p>
            <a:fld id="{1AB3EE4F-99BE-4BEF-B866-462254198515}" type="datetime8">
              <a:rPr lang="fa-IR" smtClean="0"/>
              <a:t>14 فوريه 23</a:t>
            </a:fld>
            <a:endParaRPr lang="fa-IR"/>
          </a:p>
        </p:txBody>
      </p:sp>
      <p:sp>
        <p:nvSpPr>
          <p:cNvPr id="5" name="Footer Placeholder 4"/>
          <p:cNvSpPr>
            <a:spLocks noGrp="1"/>
          </p:cNvSpPr>
          <p:nvPr>
            <p:ph type="ftr" sz="quarter" idx="3"/>
          </p:nvPr>
        </p:nvSpPr>
        <p:spPr>
          <a:xfrm>
            <a:off x="4197353" y="6422855"/>
            <a:ext cx="3783330" cy="365125"/>
          </a:xfrm>
          <a:prstGeom prst="rect">
            <a:avLst/>
          </a:prstGeom>
        </p:spPr>
        <p:txBody>
          <a:bodyPr vert="horz" lIns="91440" tIns="45720" rIns="91440" bIns="45720" rtlCol="0" anchor="ctr"/>
          <a:lstStyle>
            <a:lvl1pPr algn="r">
              <a:defRPr sz="1050">
                <a:solidFill>
                  <a:schemeClr val="tx1"/>
                </a:solidFill>
              </a:defRPr>
            </a:lvl1pPr>
          </a:lstStyle>
          <a:p>
            <a:r>
              <a:rPr lang="fa-IR"/>
              <a:t>درس توسعه نرم افزار - دانشگاه آزاد اسلامی واحد همدان</a:t>
            </a:r>
          </a:p>
        </p:txBody>
      </p:sp>
      <p:sp>
        <p:nvSpPr>
          <p:cNvPr id="6" name="Slide Number Placeholder 5"/>
          <p:cNvSpPr>
            <a:spLocks noGrp="1"/>
          </p:cNvSpPr>
          <p:nvPr>
            <p:ph type="sldNum" sz="quarter" idx="4"/>
          </p:nvPr>
        </p:nvSpPr>
        <p:spPr>
          <a:xfrm>
            <a:off x="7994195" y="6422855"/>
            <a:ext cx="709698" cy="365125"/>
          </a:xfrm>
          <a:prstGeom prst="rect">
            <a:avLst/>
          </a:prstGeom>
        </p:spPr>
        <p:txBody>
          <a:bodyPr vert="horz" lIns="45720" tIns="45720" rIns="91440" bIns="45720" rtlCol="0" anchor="ctr"/>
          <a:lstStyle>
            <a:lvl1pPr algn="l">
              <a:defRPr sz="1200" b="0">
                <a:solidFill>
                  <a:schemeClr val="tx1"/>
                </a:solidFill>
              </a:defRPr>
            </a:lvl1pPr>
          </a:lstStyle>
          <a:p>
            <a:fld id="{7E64BC9A-C146-4C13-AF07-49DAC4B1DB47}" type="slidenum">
              <a:rPr lang="fa-IR" smtClean="0"/>
              <a:t>‹#›</a:t>
            </a:fld>
            <a:endParaRPr lang="fa-IR"/>
          </a:p>
        </p:txBody>
      </p:sp>
    </p:spTree>
    <p:extLst>
      <p:ext uri="{BB962C8B-B14F-4D97-AF65-F5344CB8AC3E}">
        <p14:creationId xmlns:p14="http://schemas.microsoft.com/office/powerpoint/2010/main" val="11618688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1"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r" defTabSz="914400" rtl="1"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r" defTabSz="914400" rtl="1"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r" defTabSz="914400" rtl="1"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r" defTabSz="914400" rtl="1"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4545F-2C54-FF7A-9B6D-E10B7526008D}"/>
              </a:ext>
            </a:extLst>
          </p:cNvPr>
          <p:cNvSpPr>
            <a:spLocks noGrp="1"/>
          </p:cNvSpPr>
          <p:nvPr>
            <p:ph type="ctrTitle"/>
          </p:nvPr>
        </p:nvSpPr>
        <p:spPr/>
        <p:txBody>
          <a:bodyPr/>
          <a:lstStyle/>
          <a:p>
            <a:r>
              <a:rPr lang="fa-IR" dirty="0"/>
              <a:t>اسکرام و کانبان</a:t>
            </a:r>
          </a:p>
        </p:txBody>
      </p:sp>
      <p:sp>
        <p:nvSpPr>
          <p:cNvPr id="3" name="Subtitle 2">
            <a:extLst>
              <a:ext uri="{FF2B5EF4-FFF2-40B4-BE49-F238E27FC236}">
                <a16:creationId xmlns:a16="http://schemas.microsoft.com/office/drawing/2014/main" id="{A5C9EE7E-52C8-7C13-8D15-53CF94B49B3E}"/>
              </a:ext>
            </a:extLst>
          </p:cNvPr>
          <p:cNvSpPr>
            <a:spLocks noGrp="1"/>
          </p:cNvSpPr>
          <p:nvPr>
            <p:ph type="subTitle" idx="1"/>
          </p:nvPr>
        </p:nvSpPr>
        <p:spPr/>
        <p:txBody>
          <a:bodyPr/>
          <a:lstStyle/>
          <a:p>
            <a:r>
              <a:rPr lang="fa-IR" dirty="0"/>
              <a:t>متدولوژی های توسعه چابک</a:t>
            </a:r>
          </a:p>
        </p:txBody>
      </p:sp>
    </p:spTree>
    <p:extLst>
      <p:ext uri="{BB962C8B-B14F-4D97-AF65-F5344CB8AC3E}">
        <p14:creationId xmlns:p14="http://schemas.microsoft.com/office/powerpoint/2010/main" val="1912578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D781B-8D87-E794-E896-95258CAB846C}"/>
              </a:ext>
            </a:extLst>
          </p:cNvPr>
          <p:cNvSpPr>
            <a:spLocks noGrp="1"/>
          </p:cNvSpPr>
          <p:nvPr>
            <p:ph type="title"/>
          </p:nvPr>
        </p:nvSpPr>
        <p:spPr/>
        <p:txBody>
          <a:bodyPr/>
          <a:lstStyle/>
          <a:p>
            <a:pPr algn="r"/>
            <a:r>
              <a:rPr lang="fa-IR" dirty="0"/>
              <a:t>نمونه یک تابلو اسپرینت اسکرام</a:t>
            </a:r>
          </a:p>
        </p:txBody>
      </p:sp>
      <p:pic>
        <p:nvPicPr>
          <p:cNvPr id="9" name="Picture 8">
            <a:extLst>
              <a:ext uri="{FF2B5EF4-FFF2-40B4-BE49-F238E27FC236}">
                <a16:creationId xmlns:a16="http://schemas.microsoft.com/office/drawing/2014/main" id="{4A527E54-CA13-42A2-1E71-6141611ABE76}"/>
              </a:ext>
            </a:extLst>
          </p:cNvPr>
          <p:cNvPicPr>
            <a:picLocks noChangeAspect="1"/>
          </p:cNvPicPr>
          <p:nvPr/>
        </p:nvPicPr>
        <p:blipFill>
          <a:blip r:embed="rId2"/>
          <a:stretch>
            <a:fillRect/>
          </a:stretch>
        </p:blipFill>
        <p:spPr>
          <a:xfrm>
            <a:off x="679953" y="2234701"/>
            <a:ext cx="7784093" cy="3605660"/>
          </a:xfrm>
          <a:prstGeom prst="rect">
            <a:avLst/>
          </a:prstGeom>
        </p:spPr>
      </p:pic>
      <p:sp>
        <p:nvSpPr>
          <p:cNvPr id="11" name="Slide Number Placeholder 10">
            <a:extLst>
              <a:ext uri="{FF2B5EF4-FFF2-40B4-BE49-F238E27FC236}">
                <a16:creationId xmlns:a16="http://schemas.microsoft.com/office/drawing/2014/main" id="{341D48EF-85BC-D1D8-138B-6CD3D6AFE5FD}"/>
              </a:ext>
            </a:extLst>
          </p:cNvPr>
          <p:cNvSpPr>
            <a:spLocks noGrp="1"/>
          </p:cNvSpPr>
          <p:nvPr>
            <p:ph type="sldNum" sz="quarter" idx="12"/>
          </p:nvPr>
        </p:nvSpPr>
        <p:spPr/>
        <p:txBody>
          <a:bodyPr/>
          <a:lstStyle/>
          <a:p>
            <a:fld id="{7E64BC9A-C146-4C13-AF07-49DAC4B1DB47}" type="slidenum">
              <a:rPr lang="fa-IR" smtClean="0"/>
              <a:t>10</a:t>
            </a:fld>
            <a:endParaRPr lang="fa-IR"/>
          </a:p>
        </p:txBody>
      </p:sp>
    </p:spTree>
    <p:extLst>
      <p:ext uri="{BB962C8B-B14F-4D97-AF65-F5344CB8AC3E}">
        <p14:creationId xmlns:p14="http://schemas.microsoft.com/office/powerpoint/2010/main" val="4223395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93D8D-FEE9-5DED-E0EF-E9C1BFDB4718}"/>
              </a:ext>
            </a:extLst>
          </p:cNvPr>
          <p:cNvSpPr>
            <a:spLocks noGrp="1"/>
          </p:cNvSpPr>
          <p:nvPr>
            <p:ph type="title"/>
          </p:nvPr>
        </p:nvSpPr>
        <p:spPr/>
        <p:txBody>
          <a:bodyPr/>
          <a:lstStyle/>
          <a:p>
            <a:pPr algn="r"/>
            <a:r>
              <a:rPr lang="fa-IR" dirty="0"/>
              <a:t>جلسات اسکرام</a:t>
            </a:r>
          </a:p>
        </p:txBody>
      </p:sp>
      <p:sp>
        <p:nvSpPr>
          <p:cNvPr id="3" name="Content Placeholder 2">
            <a:extLst>
              <a:ext uri="{FF2B5EF4-FFF2-40B4-BE49-F238E27FC236}">
                <a16:creationId xmlns:a16="http://schemas.microsoft.com/office/drawing/2014/main" id="{BCBF49BD-9B66-9216-D96C-1DB89F253DED}"/>
              </a:ext>
            </a:extLst>
          </p:cNvPr>
          <p:cNvSpPr>
            <a:spLocks noGrp="1"/>
          </p:cNvSpPr>
          <p:nvPr>
            <p:ph idx="1"/>
          </p:nvPr>
        </p:nvSpPr>
        <p:spPr/>
        <p:txBody>
          <a:bodyPr>
            <a:normAutofit fontScale="85000" lnSpcReduction="10000"/>
          </a:bodyPr>
          <a:lstStyle/>
          <a:p>
            <a:pPr>
              <a:lnSpc>
                <a:spcPct val="150000"/>
              </a:lnSpc>
              <a:spcBef>
                <a:spcPts val="600"/>
              </a:spcBef>
              <a:spcAft>
                <a:spcPts val="600"/>
              </a:spcAft>
            </a:pPr>
            <a:r>
              <a:rPr lang="fa-IR" sz="2100" b="1" dirty="0">
                <a:latin typeface="Vazir-Light"/>
              </a:rPr>
              <a:t>جلسه ی طراحی اسپرینت</a:t>
            </a:r>
          </a:p>
          <a:p>
            <a:pPr lvl="1">
              <a:lnSpc>
                <a:spcPct val="150000"/>
              </a:lnSpc>
              <a:spcBef>
                <a:spcPts val="600"/>
              </a:spcBef>
              <a:spcAft>
                <a:spcPts val="600"/>
              </a:spcAft>
            </a:pPr>
            <a:r>
              <a:rPr lang="fa-IR" sz="1900" dirty="0">
                <a:latin typeface="Vazir-Light"/>
              </a:rPr>
              <a:t>تمام تیمهای توسعه، قبل از شروع، باهمکاری صاحب محصول و سایر سهامداران، موارد موجود در لیست الویت بندی شدهی محصولات را گسترش می دهند.</a:t>
            </a:r>
          </a:p>
          <a:p>
            <a:pPr>
              <a:lnSpc>
                <a:spcPct val="150000"/>
              </a:lnSpc>
              <a:spcBef>
                <a:spcPts val="600"/>
              </a:spcBef>
              <a:spcAft>
                <a:spcPts val="600"/>
              </a:spcAft>
            </a:pPr>
            <a:r>
              <a:rPr lang="fa-IR" sz="2100" b="1" dirty="0">
                <a:latin typeface="Vazir-Light"/>
              </a:rPr>
              <a:t>جلسات روزانه ی اسکرام</a:t>
            </a:r>
          </a:p>
          <a:p>
            <a:pPr lvl="1">
              <a:lnSpc>
                <a:spcPct val="150000"/>
              </a:lnSpc>
              <a:spcBef>
                <a:spcPts val="600"/>
              </a:spcBef>
              <a:spcAft>
                <a:spcPts val="600"/>
              </a:spcAft>
            </a:pPr>
            <a:r>
              <a:rPr lang="fa-IR" sz="1900" dirty="0">
                <a:latin typeface="Vazir-Light"/>
              </a:rPr>
              <a:t>جلسات روزانه ی اسکرام، یک رویداد 15 دقیقهای است که در ابتدای هر روز کاری ترتیب داده می شود و به اعضای تیم کمک می کند تا فعالیتهای خود را هماهنگ کنند و برای 24 ساعت آینده، برنامه ریزی کنند.</a:t>
            </a:r>
          </a:p>
          <a:p>
            <a:pPr>
              <a:lnSpc>
                <a:spcPct val="150000"/>
              </a:lnSpc>
              <a:spcBef>
                <a:spcPts val="600"/>
              </a:spcBef>
              <a:spcAft>
                <a:spcPts val="600"/>
              </a:spcAft>
            </a:pPr>
            <a:r>
              <a:rPr lang="fa-IR" sz="2000" b="1" dirty="0">
                <a:latin typeface="Vazir-Light"/>
              </a:rPr>
              <a:t>جلسه ی بازبینی اسپرینت</a:t>
            </a:r>
          </a:p>
          <a:p>
            <a:pPr lvl="1">
              <a:lnSpc>
                <a:spcPct val="150000"/>
              </a:lnSpc>
              <a:spcBef>
                <a:spcPts val="600"/>
              </a:spcBef>
              <a:spcAft>
                <a:spcPts val="600"/>
              </a:spcAft>
            </a:pPr>
            <a:r>
              <a:rPr lang="fa-IR" sz="1900" dirty="0">
                <a:latin typeface="Vazir-Light"/>
              </a:rPr>
              <a:t>در پایان اسپرینت، زمانی که تیم توسعه، روند توسعه را تکمیل شده تلقی کنند، بازبینی اسپرینت انجام می شود. بازبینی یک اسپرینت 4هفته ای، در 4 ساعت انجام خواهد شد.</a:t>
            </a:r>
          </a:p>
        </p:txBody>
      </p:sp>
      <p:sp>
        <p:nvSpPr>
          <p:cNvPr id="5" name="Slide Number Placeholder 4">
            <a:extLst>
              <a:ext uri="{FF2B5EF4-FFF2-40B4-BE49-F238E27FC236}">
                <a16:creationId xmlns:a16="http://schemas.microsoft.com/office/drawing/2014/main" id="{3913CCBE-115C-0D47-DC35-CB5E27923148}"/>
              </a:ext>
            </a:extLst>
          </p:cNvPr>
          <p:cNvSpPr>
            <a:spLocks noGrp="1"/>
          </p:cNvSpPr>
          <p:nvPr>
            <p:ph type="sldNum" sz="quarter" idx="12"/>
          </p:nvPr>
        </p:nvSpPr>
        <p:spPr/>
        <p:txBody>
          <a:bodyPr/>
          <a:lstStyle/>
          <a:p>
            <a:fld id="{7E64BC9A-C146-4C13-AF07-49DAC4B1DB47}" type="slidenum">
              <a:rPr lang="fa-IR" smtClean="0"/>
              <a:t>11</a:t>
            </a:fld>
            <a:endParaRPr lang="fa-IR"/>
          </a:p>
        </p:txBody>
      </p:sp>
    </p:spTree>
    <p:extLst>
      <p:ext uri="{BB962C8B-B14F-4D97-AF65-F5344CB8AC3E}">
        <p14:creationId xmlns:p14="http://schemas.microsoft.com/office/powerpoint/2010/main" val="3291711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34173-302A-73BF-0AD7-8FBD783963B3}"/>
              </a:ext>
            </a:extLst>
          </p:cNvPr>
          <p:cNvSpPr>
            <a:spLocks noGrp="1"/>
          </p:cNvSpPr>
          <p:nvPr>
            <p:ph type="title"/>
          </p:nvPr>
        </p:nvSpPr>
        <p:spPr/>
        <p:txBody>
          <a:bodyPr/>
          <a:lstStyle/>
          <a:p>
            <a:pPr algn="r"/>
            <a:r>
              <a:rPr lang="fa-IR" sz="4000" dirty="0">
                <a:solidFill>
                  <a:schemeClr val="tx1"/>
                </a:solidFill>
                <a:effectLst/>
                <a:latin typeface="Vazir-Light"/>
                <a:ea typeface="Calibri" panose="020F0502020204030204" pitchFamily="34" charset="0"/>
              </a:rPr>
              <a:t>جلسه ی طراحی اسپرینت</a:t>
            </a:r>
            <a:endParaRPr lang="fa-IR" dirty="0">
              <a:solidFill>
                <a:schemeClr val="tx1"/>
              </a:solidFill>
            </a:endParaRPr>
          </a:p>
        </p:txBody>
      </p:sp>
      <p:sp>
        <p:nvSpPr>
          <p:cNvPr id="3" name="Content Placeholder 2">
            <a:extLst>
              <a:ext uri="{FF2B5EF4-FFF2-40B4-BE49-F238E27FC236}">
                <a16:creationId xmlns:a16="http://schemas.microsoft.com/office/drawing/2014/main" id="{C86022F8-9614-2F00-206F-8704615C082F}"/>
              </a:ext>
            </a:extLst>
          </p:cNvPr>
          <p:cNvSpPr>
            <a:spLocks noGrp="1"/>
          </p:cNvSpPr>
          <p:nvPr>
            <p:ph idx="1"/>
          </p:nvPr>
        </p:nvSpPr>
        <p:spPr>
          <a:xfrm>
            <a:off x="902189" y="2011680"/>
            <a:ext cx="7338060" cy="4342938"/>
          </a:xfrm>
        </p:spPr>
        <p:txBody>
          <a:bodyPr>
            <a:normAutofit fontScale="92500" lnSpcReduction="20000"/>
          </a:bodyPr>
          <a:lstStyle/>
          <a:p>
            <a:pPr algn="just" rtl="1">
              <a:lnSpc>
                <a:spcPct val="170000"/>
              </a:lnSpc>
              <a:spcBef>
                <a:spcPts val="600"/>
              </a:spcBef>
              <a:spcAft>
                <a:spcPts val="600"/>
              </a:spcAft>
            </a:pPr>
            <a:r>
              <a:rPr lang="fa-IR" sz="1800" dirty="0">
                <a:effectLst/>
                <a:latin typeface="Vazir-Light"/>
                <a:ea typeface="Calibri" panose="020F0502020204030204" pitchFamily="34" charset="0"/>
                <a:cs typeface="B Nazanin" panose="00000400000000000000" pitchFamily="2" charset="-78"/>
              </a:rPr>
              <a:t>صاحب محصول و تیم توسعه، ویژگی های لیست را با توجه به اهمیت نیازهای شغلی صاحب محصول، و پیچیدگی وظایف مهندسی نرم افزار(برنامه نویسی و ارزیابی)، رتبه بندی می کنند.</a:t>
            </a:r>
          </a:p>
          <a:p>
            <a:pPr algn="just" rtl="1">
              <a:lnSpc>
                <a:spcPct val="160000"/>
              </a:lnSpc>
              <a:spcBef>
                <a:spcPts val="600"/>
              </a:spcBef>
              <a:spcAft>
                <a:spcPts val="600"/>
              </a:spcAft>
            </a:pPr>
            <a:r>
              <a:rPr lang="fa-IR" sz="1800" dirty="0">
                <a:effectLst/>
                <a:latin typeface="Vazir-Light"/>
                <a:ea typeface="Calibri" panose="020F0502020204030204" pitchFamily="34" charset="0"/>
                <a:cs typeface="B Nazanin" panose="00000400000000000000" pitchFamily="2" charset="-78"/>
              </a:rPr>
              <a:t>گاهی منجر به شناسایی موارد</a:t>
            </a:r>
            <a:r>
              <a:rPr lang="fa-IR"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Vazir-Light"/>
                <a:ea typeface="Calibri" panose="020F0502020204030204" pitchFamily="34" charset="0"/>
                <a:cs typeface="B Nazanin" panose="00000400000000000000" pitchFamily="2" charset="-78"/>
              </a:rPr>
              <a:t>لازم برای ارائه ی ویژگی های مورد نیاز کاربر نهایی، که از قلم افتاده اند، می شود.</a:t>
            </a:r>
          </a:p>
          <a:p>
            <a:pPr algn="just" rtl="1">
              <a:lnSpc>
                <a:spcPct val="160000"/>
              </a:lnSpc>
              <a:spcBef>
                <a:spcPts val="600"/>
              </a:spcBef>
              <a:spcAft>
                <a:spcPts val="600"/>
              </a:spcAft>
            </a:pPr>
            <a:r>
              <a:rPr lang="fa-IR" sz="1800" dirty="0">
                <a:effectLst/>
                <a:latin typeface="Vazir-Light"/>
                <a:ea typeface="Calibri" panose="020F0502020204030204" pitchFamily="34" charset="0"/>
                <a:cs typeface="B Nazanin" panose="00000400000000000000" pitchFamily="2" charset="-78"/>
              </a:rPr>
              <a:t>پیش از شروع هر اسپرینت، صاحب محصول، هدف خود را از توسعه ی  اسپرینت بعدی، بیان می کند. </a:t>
            </a:r>
          </a:p>
          <a:p>
            <a:pPr algn="just" rtl="1">
              <a:lnSpc>
                <a:spcPct val="160000"/>
              </a:lnSpc>
              <a:spcBef>
                <a:spcPts val="600"/>
              </a:spcBef>
              <a:spcAft>
                <a:spcPts val="600"/>
              </a:spcAft>
            </a:pPr>
            <a:r>
              <a:rPr lang="fa-IR" sz="1800" dirty="0">
                <a:effectLst/>
                <a:latin typeface="Vazir-Light"/>
                <a:ea typeface="Calibri" panose="020F0502020204030204" pitchFamily="34" charset="0"/>
                <a:cs typeface="B Nazanin" panose="00000400000000000000" pitchFamily="2" charset="-78"/>
              </a:rPr>
              <a:t>متخصص اسکرام و تیم توسعه، مواردی از اسپرینت الویت بندی را انتخاب کرده و آنها را نادیده می گیرند. </a:t>
            </a:r>
          </a:p>
          <a:p>
            <a:pPr algn="just" rtl="1">
              <a:lnSpc>
                <a:spcPct val="160000"/>
              </a:lnSpc>
              <a:spcBef>
                <a:spcPts val="600"/>
              </a:spcBef>
              <a:spcAft>
                <a:spcPts val="600"/>
              </a:spcAft>
            </a:pPr>
            <a:r>
              <a:rPr lang="fa-IR" sz="1800" dirty="0">
                <a:effectLst/>
                <a:latin typeface="Vazir-Light"/>
                <a:ea typeface="Calibri" panose="020F0502020204030204" pitchFamily="34" charset="0"/>
                <a:cs typeface="B Nazanin" panose="00000400000000000000" pitchFamily="2" charset="-78"/>
              </a:rPr>
              <a:t>تیم توسعه، آنچه در طی پیشروی در محدوده ی زمانی اسپرینت، ارائه می شود را تعیین می کند.</a:t>
            </a:r>
          </a:p>
          <a:p>
            <a:pPr algn="just" rtl="1">
              <a:lnSpc>
                <a:spcPct val="160000"/>
              </a:lnSpc>
              <a:spcBef>
                <a:spcPts val="600"/>
              </a:spcBef>
              <a:spcAft>
                <a:spcPts val="600"/>
              </a:spcAft>
            </a:pPr>
            <a:r>
              <a:rPr lang="fa-IR" sz="1800" dirty="0">
                <a:effectLst/>
                <a:latin typeface="Vazir-Light"/>
                <a:ea typeface="Calibri" panose="020F0502020204030204" pitchFamily="34" charset="0"/>
                <a:cs typeface="B Nazanin" panose="00000400000000000000" pitchFamily="2" charset="-78"/>
              </a:rPr>
              <a:t>متخصص اسکرام، موارد نیازهای ایجاد توسعه را مشخص خواهد کرد. </a:t>
            </a:r>
          </a:p>
          <a:p>
            <a:pPr algn="just" rtl="1">
              <a:lnSpc>
                <a:spcPct val="160000"/>
              </a:lnSpc>
              <a:spcBef>
                <a:spcPts val="600"/>
              </a:spcBef>
              <a:spcAft>
                <a:spcPts val="600"/>
              </a:spcAft>
            </a:pPr>
            <a:r>
              <a:rPr lang="fa-IR" sz="1800" dirty="0">
                <a:effectLst/>
                <a:latin typeface="Vazir-Light"/>
                <a:ea typeface="Calibri" panose="020F0502020204030204" pitchFamily="34" charset="0"/>
                <a:cs typeface="B Nazanin" panose="00000400000000000000" pitchFamily="2" charset="-78"/>
              </a:rPr>
              <a:t>تیم توسعه، بخشهای مورد نیاز و چگونگی پر شدن آنها را مشخص می کند</a:t>
            </a:r>
            <a:r>
              <a:rPr lang="fa-IR" sz="1800" dirty="0">
                <a:effectLst/>
                <a:latin typeface="Vazir-Light"/>
                <a:ea typeface="Calibri" panose="020F0502020204030204" pitchFamily="34" charset="0"/>
                <a:cs typeface="Vazir-Light"/>
              </a:rPr>
              <a:t> </a:t>
            </a:r>
            <a:r>
              <a:rPr lang="fa-IR" sz="1800" dirty="0">
                <a:effectLst/>
                <a:latin typeface="Vazir-Light"/>
                <a:ea typeface="Calibri" panose="020F0502020204030204" pitchFamily="34" charset="0"/>
                <a:cs typeface="B Nazanin"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D9B4BC38-AB30-DD2C-788C-63CC3AE0AA11}"/>
              </a:ext>
            </a:extLst>
          </p:cNvPr>
          <p:cNvSpPr>
            <a:spLocks noGrp="1"/>
          </p:cNvSpPr>
          <p:nvPr>
            <p:ph type="sldNum" sz="quarter" idx="12"/>
          </p:nvPr>
        </p:nvSpPr>
        <p:spPr/>
        <p:txBody>
          <a:bodyPr/>
          <a:lstStyle/>
          <a:p>
            <a:fld id="{7E64BC9A-C146-4C13-AF07-49DAC4B1DB47}" type="slidenum">
              <a:rPr lang="fa-IR" smtClean="0"/>
              <a:t>12</a:t>
            </a:fld>
            <a:endParaRPr lang="fa-IR"/>
          </a:p>
        </p:txBody>
      </p:sp>
    </p:spTree>
    <p:extLst>
      <p:ext uri="{BB962C8B-B14F-4D97-AF65-F5344CB8AC3E}">
        <p14:creationId xmlns:p14="http://schemas.microsoft.com/office/powerpoint/2010/main" val="3612224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6C786-D48E-6521-AEC8-D355CFC5E8BB}"/>
              </a:ext>
            </a:extLst>
          </p:cNvPr>
          <p:cNvSpPr>
            <a:spLocks noGrp="1"/>
          </p:cNvSpPr>
          <p:nvPr>
            <p:ph type="title"/>
          </p:nvPr>
        </p:nvSpPr>
        <p:spPr/>
        <p:txBody>
          <a:bodyPr>
            <a:normAutofit/>
          </a:bodyPr>
          <a:lstStyle/>
          <a:p>
            <a:pPr algn="r"/>
            <a:r>
              <a:rPr lang="fa-IR" kern="0" dirty="0">
                <a:solidFill>
                  <a:schemeClr val="tx1"/>
                </a:solidFill>
                <a:effectLst/>
                <a:latin typeface="Vazir-Light"/>
                <a:ea typeface="Calibri" panose="020F0502020204030204" pitchFamily="34" charset="0"/>
              </a:rPr>
              <a:t>جلسات روزانه ی اسکرام</a:t>
            </a:r>
            <a:endParaRPr lang="fa-IR" dirty="0">
              <a:solidFill>
                <a:schemeClr val="tx1"/>
              </a:solidFill>
            </a:endParaRPr>
          </a:p>
        </p:txBody>
      </p:sp>
      <p:sp>
        <p:nvSpPr>
          <p:cNvPr id="3" name="Content Placeholder 2">
            <a:extLst>
              <a:ext uri="{FF2B5EF4-FFF2-40B4-BE49-F238E27FC236}">
                <a16:creationId xmlns:a16="http://schemas.microsoft.com/office/drawing/2014/main" id="{0EDCA302-6F80-94B0-8B91-4DF119B3E786}"/>
              </a:ext>
            </a:extLst>
          </p:cNvPr>
          <p:cNvSpPr>
            <a:spLocks noGrp="1"/>
          </p:cNvSpPr>
          <p:nvPr>
            <p:ph idx="1"/>
          </p:nvPr>
        </p:nvSpPr>
        <p:spPr/>
        <p:txBody>
          <a:bodyPr>
            <a:normAutofit/>
          </a:bodyPr>
          <a:lstStyle/>
          <a:p>
            <a:pPr algn="just" rtl="1">
              <a:lnSpc>
                <a:spcPct val="160000"/>
              </a:lnSpc>
              <a:spcBef>
                <a:spcPts val="600"/>
              </a:spcBef>
              <a:spcAft>
                <a:spcPts val="600"/>
              </a:spcAft>
            </a:pPr>
            <a:r>
              <a:rPr lang="fa-IR" sz="1800" dirty="0">
                <a:effectLst/>
                <a:latin typeface="Vazir-Light"/>
                <a:ea typeface="Calibri" panose="020F0502020204030204" pitchFamily="34" charset="0"/>
                <a:cs typeface="B Nazanin" panose="00000400000000000000" pitchFamily="2" charset="-78"/>
              </a:rPr>
              <a:t>متخصص اسکرام و تیم توسعه، همواره در جلسات روزانه ی اسکرام شرکت می کنند. </a:t>
            </a:r>
          </a:p>
          <a:p>
            <a:pPr algn="just" rtl="1">
              <a:lnSpc>
                <a:spcPct val="160000"/>
              </a:lnSpc>
              <a:spcBef>
                <a:spcPts val="600"/>
              </a:spcBef>
              <a:spcAft>
                <a:spcPts val="600"/>
              </a:spcAft>
            </a:pPr>
            <a:r>
              <a:rPr lang="fa-IR" sz="1800" dirty="0">
                <a:effectLst/>
                <a:latin typeface="Vazir-Light"/>
                <a:ea typeface="Calibri" panose="020F0502020204030204" pitchFamily="34" charset="0"/>
                <a:cs typeface="B Nazanin" panose="00000400000000000000" pitchFamily="2" charset="-78"/>
              </a:rPr>
              <a:t>برخی از تیمها، گاهی اجازه ی شرکت صاحب محصول را نیز در جلسات می دهند. </a:t>
            </a:r>
          </a:p>
          <a:p>
            <a:pPr algn="just" rtl="1">
              <a:lnSpc>
                <a:spcPct val="160000"/>
              </a:lnSpc>
              <a:spcBef>
                <a:spcPts val="600"/>
              </a:spcBef>
              <a:spcAft>
                <a:spcPts val="600"/>
              </a:spcAft>
            </a:pPr>
            <a:r>
              <a:rPr lang="fa-IR" sz="1800" dirty="0">
                <a:effectLst/>
                <a:latin typeface="Vazir-Light"/>
                <a:ea typeface="Calibri" panose="020F0502020204030204" pitchFamily="34" charset="0"/>
                <a:cs typeface="B Nazanin" panose="00000400000000000000" pitchFamily="2" charset="-78"/>
              </a:rPr>
              <a:t>تمام اعضای تیم، 3 سؤال کلیدی مطرح کرده و به آن پاسخ می دهند</a:t>
            </a:r>
            <a:r>
              <a:rPr lang="en-US" sz="1800" dirty="0">
                <a:effectLst/>
                <a:latin typeface="Vazir-Light"/>
                <a:ea typeface="Calibri" panose="020F0502020204030204" pitchFamily="34" charset="0"/>
                <a:cs typeface="B Nazanin"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588963" lvl="2" indent="-131763">
              <a:lnSpc>
                <a:spcPct val="160000"/>
              </a:lnSpc>
              <a:spcBef>
                <a:spcPts val="600"/>
              </a:spcBef>
              <a:spcAft>
                <a:spcPts val="600"/>
              </a:spcAft>
            </a:pPr>
            <a:r>
              <a:rPr lang="en-US" sz="1600" dirty="0">
                <a:effectLst/>
                <a:latin typeface="SymbolMT"/>
                <a:ea typeface="Calibri" panose="020F0502020204030204" pitchFamily="34" charset="0"/>
                <a:cs typeface="B Nazanin" panose="00000400000000000000" pitchFamily="2" charset="-78"/>
              </a:rPr>
              <a:t> </a:t>
            </a:r>
            <a:r>
              <a:rPr lang="fa-IR" sz="1600" dirty="0">
                <a:effectLst/>
                <a:latin typeface="Vazir-Light"/>
                <a:ea typeface="Calibri" panose="020F0502020204030204" pitchFamily="34" charset="0"/>
                <a:cs typeface="B Nazanin" panose="00000400000000000000" pitchFamily="2" charset="-78"/>
              </a:rPr>
              <a:t>از آخرین جلسه ی تیم، چه کاری انجام داده اید؟</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588963" lvl="2" indent="-131763">
              <a:lnSpc>
                <a:spcPct val="160000"/>
              </a:lnSpc>
              <a:spcBef>
                <a:spcPts val="600"/>
              </a:spcBef>
              <a:spcAft>
                <a:spcPts val="600"/>
              </a:spcAft>
            </a:pPr>
            <a:r>
              <a:rPr lang="en-US" sz="1600" dirty="0">
                <a:effectLst/>
                <a:latin typeface="SymbolMT"/>
                <a:ea typeface="Calibri" panose="020F0502020204030204" pitchFamily="34" charset="0"/>
                <a:cs typeface="B Nazanin" panose="00000400000000000000" pitchFamily="2" charset="-78"/>
              </a:rPr>
              <a:t> </a:t>
            </a:r>
            <a:r>
              <a:rPr lang="fa-IR" sz="1600" dirty="0">
                <a:effectLst/>
                <a:latin typeface="Vazir-Light"/>
                <a:ea typeface="Calibri" panose="020F0502020204030204" pitchFamily="34" charset="0"/>
                <a:cs typeface="B Nazanin" panose="00000400000000000000" pitchFamily="2" charset="-78"/>
              </a:rPr>
              <a:t>با چه موانعی رو به روهستید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588963" lvl="2" indent="-131763">
              <a:lnSpc>
                <a:spcPct val="160000"/>
              </a:lnSpc>
              <a:spcBef>
                <a:spcPts val="600"/>
              </a:spcBef>
              <a:spcAft>
                <a:spcPts val="600"/>
              </a:spcAft>
            </a:pPr>
            <a:r>
              <a:rPr lang="en-US" sz="1600" dirty="0">
                <a:effectLst/>
                <a:latin typeface="SymbolMT"/>
                <a:ea typeface="Calibri" panose="020F0502020204030204" pitchFamily="34" charset="0"/>
                <a:cs typeface="B Nazanin" panose="00000400000000000000" pitchFamily="2" charset="-78"/>
              </a:rPr>
              <a:t> </a:t>
            </a:r>
            <a:r>
              <a:rPr lang="fa-IR" sz="1600" dirty="0">
                <a:effectLst/>
                <a:latin typeface="Vazir-Light"/>
                <a:ea typeface="Calibri" panose="020F0502020204030204" pitchFamily="34" charset="0"/>
                <a:cs typeface="B Nazanin" panose="00000400000000000000" pitchFamily="2" charset="-78"/>
              </a:rPr>
              <a:t>در جلسه ی بعدی تیم، به چه مباحثی خواهیم پرداخت؟</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897DB842-43A4-1533-C79C-39108A16B822}"/>
              </a:ext>
            </a:extLst>
          </p:cNvPr>
          <p:cNvSpPr>
            <a:spLocks noGrp="1"/>
          </p:cNvSpPr>
          <p:nvPr>
            <p:ph type="sldNum" sz="quarter" idx="12"/>
          </p:nvPr>
        </p:nvSpPr>
        <p:spPr/>
        <p:txBody>
          <a:bodyPr/>
          <a:lstStyle/>
          <a:p>
            <a:fld id="{7E64BC9A-C146-4C13-AF07-49DAC4B1DB47}" type="slidenum">
              <a:rPr lang="fa-IR" smtClean="0"/>
              <a:t>13</a:t>
            </a:fld>
            <a:endParaRPr lang="fa-IR"/>
          </a:p>
        </p:txBody>
      </p:sp>
    </p:spTree>
    <p:extLst>
      <p:ext uri="{BB962C8B-B14F-4D97-AF65-F5344CB8AC3E}">
        <p14:creationId xmlns:p14="http://schemas.microsoft.com/office/powerpoint/2010/main" val="81068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6C786-D48E-6521-AEC8-D355CFC5E8BB}"/>
              </a:ext>
            </a:extLst>
          </p:cNvPr>
          <p:cNvSpPr>
            <a:spLocks noGrp="1"/>
          </p:cNvSpPr>
          <p:nvPr>
            <p:ph type="title"/>
          </p:nvPr>
        </p:nvSpPr>
        <p:spPr/>
        <p:txBody>
          <a:bodyPr>
            <a:normAutofit/>
          </a:bodyPr>
          <a:lstStyle/>
          <a:p>
            <a:pPr algn="r"/>
            <a:r>
              <a:rPr lang="fa-IR" kern="0" dirty="0">
                <a:solidFill>
                  <a:schemeClr val="tx1"/>
                </a:solidFill>
                <a:effectLst/>
                <a:latin typeface="Vazir-Light"/>
                <a:ea typeface="Calibri" panose="020F0502020204030204" pitchFamily="34" charset="0"/>
              </a:rPr>
              <a:t>جلسات روزانه ی اسکرام-ادامه</a:t>
            </a:r>
            <a:endParaRPr lang="fa-IR" dirty="0">
              <a:solidFill>
                <a:schemeClr val="tx1"/>
              </a:solidFill>
            </a:endParaRPr>
          </a:p>
        </p:txBody>
      </p:sp>
      <p:sp>
        <p:nvSpPr>
          <p:cNvPr id="3" name="Content Placeholder 2">
            <a:extLst>
              <a:ext uri="{FF2B5EF4-FFF2-40B4-BE49-F238E27FC236}">
                <a16:creationId xmlns:a16="http://schemas.microsoft.com/office/drawing/2014/main" id="{0EDCA302-6F80-94B0-8B91-4DF119B3E786}"/>
              </a:ext>
            </a:extLst>
          </p:cNvPr>
          <p:cNvSpPr>
            <a:spLocks noGrp="1"/>
          </p:cNvSpPr>
          <p:nvPr>
            <p:ph idx="1"/>
          </p:nvPr>
        </p:nvSpPr>
        <p:spPr/>
        <p:txBody>
          <a:bodyPr>
            <a:normAutofit fontScale="85000" lnSpcReduction="20000"/>
          </a:bodyPr>
          <a:lstStyle/>
          <a:p>
            <a:pPr algn="just" rtl="1">
              <a:lnSpc>
                <a:spcPct val="160000"/>
              </a:lnSpc>
              <a:spcBef>
                <a:spcPts val="600"/>
              </a:spcBef>
              <a:spcAft>
                <a:spcPts val="600"/>
              </a:spcAft>
            </a:pPr>
            <a:r>
              <a:rPr lang="fa-IR" sz="1800" dirty="0">
                <a:effectLst/>
                <a:latin typeface="Vazir-Light"/>
                <a:ea typeface="Calibri" panose="020F0502020204030204" pitchFamily="34" charset="0"/>
                <a:cs typeface="B Nazanin" panose="00000400000000000000" pitchFamily="2" charset="-78"/>
              </a:rPr>
              <a:t>متخصص اسکرام، جلسه را رهبری می کند و پاسخ هر فرد را ارزیابی می کند. </a:t>
            </a:r>
          </a:p>
          <a:p>
            <a:pPr algn="just" rtl="1">
              <a:lnSpc>
                <a:spcPct val="160000"/>
              </a:lnSpc>
              <a:spcBef>
                <a:spcPts val="600"/>
              </a:spcBef>
              <a:spcAft>
                <a:spcPts val="600"/>
              </a:spcAft>
            </a:pPr>
            <a:r>
              <a:rPr lang="fa-IR" sz="1800" dirty="0">
                <a:effectLst/>
                <a:latin typeface="Vazir-Light"/>
                <a:ea typeface="Calibri" panose="020F0502020204030204" pitchFamily="34" charset="0"/>
                <a:cs typeface="B Nazanin" panose="00000400000000000000" pitchFamily="2" charset="-78"/>
              </a:rPr>
              <a:t>جلسه ی اسکرام، به تیم کمک می کند تا مشکلات احتمالی را در اسرع وقت، کشف کند. </a:t>
            </a:r>
          </a:p>
          <a:p>
            <a:pPr algn="just" rtl="1">
              <a:lnSpc>
                <a:spcPct val="160000"/>
              </a:lnSpc>
              <a:spcBef>
                <a:spcPts val="600"/>
              </a:spcBef>
              <a:spcAft>
                <a:spcPts val="600"/>
              </a:spcAft>
            </a:pPr>
            <a:r>
              <a:rPr lang="fa-IR" sz="1800" dirty="0">
                <a:effectLst/>
                <a:latin typeface="Vazir-Light"/>
                <a:ea typeface="Calibri" panose="020F0502020204030204" pitchFamily="34" charset="0"/>
                <a:cs typeface="B Nazanin" panose="00000400000000000000" pitchFamily="2" charset="-78"/>
              </a:rPr>
              <a:t>مشخص کردن موانع ارائه شده، قبل از شروع جلسه ی اسکرام بعدی، وظیفه ی متخصص اسکرام است.</a:t>
            </a:r>
          </a:p>
          <a:p>
            <a:pPr algn="just" rtl="1">
              <a:lnSpc>
                <a:spcPct val="160000"/>
              </a:lnSpc>
              <a:spcBef>
                <a:spcPts val="600"/>
              </a:spcBef>
              <a:spcAft>
                <a:spcPts val="600"/>
              </a:spcAft>
            </a:pPr>
            <a:r>
              <a:rPr lang="fa-IR" sz="1800" dirty="0">
                <a:effectLst/>
                <a:latin typeface="Vazir-Light"/>
                <a:ea typeface="Calibri" panose="020F0502020204030204" pitchFamily="34" charset="0"/>
                <a:cs typeface="B Nazanin" panose="00000400000000000000" pitchFamily="2" charset="-78"/>
              </a:rPr>
              <a:t> در این جلسات حل مسئله صورت نمی گیرد، بلکه مشکلات به صورت آفلاین و تنها با مشارکت افراد درگیر، حل برطرف خواهند شد. </a:t>
            </a:r>
          </a:p>
          <a:p>
            <a:pPr algn="just" rtl="1">
              <a:lnSpc>
                <a:spcPct val="160000"/>
              </a:lnSpc>
              <a:spcBef>
                <a:spcPts val="600"/>
              </a:spcBef>
              <a:spcAft>
                <a:spcPts val="600"/>
              </a:spcAft>
            </a:pPr>
            <a:r>
              <a:rPr lang="fa-IR" sz="1800" dirty="0">
                <a:effectLst/>
                <a:latin typeface="Vazir-Light"/>
                <a:ea typeface="Calibri" panose="020F0502020204030204" pitchFamily="34" charset="0"/>
                <a:cs typeface="B Nazanin" panose="00000400000000000000" pitchFamily="2" charset="-78"/>
              </a:rPr>
              <a:t>این جلسات روزانه، منجر به "جامعه پذیری علوم" و در نتیجه، ایجاد یک ساختار تیمی خود سازمان یافته می شود.  </a:t>
            </a:r>
          </a:p>
          <a:p>
            <a:pPr algn="just" rtl="1">
              <a:lnSpc>
                <a:spcPct val="160000"/>
              </a:lnSpc>
              <a:spcBef>
                <a:spcPts val="600"/>
              </a:spcBef>
              <a:spcAft>
                <a:spcPts val="600"/>
              </a:spcAft>
            </a:pPr>
            <a:r>
              <a:rPr lang="fa-IR" sz="1800" dirty="0">
                <a:effectLst/>
                <a:latin typeface="Vazir-Light"/>
                <a:ea typeface="Calibri" panose="020F0502020204030204" pitchFamily="34" charset="0"/>
                <a:cs typeface="B Nazanin" panose="00000400000000000000" pitchFamily="2" charset="-78"/>
              </a:rPr>
              <a:t>برخی از تیمها، از این جلسات برای اعلام تکمیل یا انجام شدن موارد موجود در اسپرینت الویت بندی شده، استفاده می کنند. </a:t>
            </a:r>
          </a:p>
          <a:p>
            <a:pPr algn="just" rtl="1">
              <a:lnSpc>
                <a:spcPct val="160000"/>
              </a:lnSpc>
              <a:spcBef>
                <a:spcPts val="600"/>
              </a:spcBef>
              <a:spcAft>
                <a:spcPts val="600"/>
              </a:spcAft>
            </a:pPr>
            <a:r>
              <a:rPr lang="fa-IR" sz="1800" dirty="0">
                <a:effectLst/>
                <a:latin typeface="Vazir-Light"/>
                <a:ea typeface="Calibri" panose="020F0502020204030204" pitchFamily="34" charset="0"/>
                <a:cs typeface="B Nazanin" panose="00000400000000000000" pitchFamily="2" charset="-78"/>
              </a:rPr>
              <a:t>زمانی که تیم، تمام موارد اسپرینت الویت</a:t>
            </a:r>
            <a:r>
              <a:rPr lang="fa-IR"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Vazir-Light"/>
                <a:ea typeface="Calibri" panose="020F0502020204030204" pitchFamily="34" charset="0"/>
                <a:cs typeface="B Nazanin" panose="00000400000000000000" pitchFamily="2" charset="-78"/>
              </a:rPr>
              <a:t>بندی شده را کامل تلقی کند، می تواند یک برنامه ی آزمایشی  و خلاصه ای از توسعه ی انجام شده، با مشارکت صاحب محصول، ارائه دهد.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83F84A1-9716-8818-89B4-DD9216C6CD14}"/>
              </a:ext>
            </a:extLst>
          </p:cNvPr>
          <p:cNvSpPr>
            <a:spLocks noGrp="1"/>
          </p:cNvSpPr>
          <p:nvPr>
            <p:ph type="sldNum" sz="quarter" idx="12"/>
          </p:nvPr>
        </p:nvSpPr>
        <p:spPr/>
        <p:txBody>
          <a:bodyPr/>
          <a:lstStyle/>
          <a:p>
            <a:fld id="{7E64BC9A-C146-4C13-AF07-49DAC4B1DB47}" type="slidenum">
              <a:rPr lang="fa-IR" smtClean="0"/>
              <a:t>14</a:t>
            </a:fld>
            <a:endParaRPr lang="fa-IR"/>
          </a:p>
        </p:txBody>
      </p:sp>
    </p:spTree>
    <p:extLst>
      <p:ext uri="{BB962C8B-B14F-4D97-AF65-F5344CB8AC3E}">
        <p14:creationId xmlns:p14="http://schemas.microsoft.com/office/powerpoint/2010/main" val="550636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B4310-0C1A-3E7A-48E5-B611E4DAFF3B}"/>
              </a:ext>
            </a:extLst>
          </p:cNvPr>
          <p:cNvSpPr>
            <a:spLocks noGrp="1"/>
          </p:cNvSpPr>
          <p:nvPr>
            <p:ph type="title"/>
          </p:nvPr>
        </p:nvSpPr>
        <p:spPr/>
        <p:txBody>
          <a:bodyPr/>
          <a:lstStyle/>
          <a:p>
            <a:pPr algn="r"/>
            <a:r>
              <a:rPr lang="fa-IR" sz="4000" dirty="0">
                <a:solidFill>
                  <a:schemeClr val="tx1"/>
                </a:solidFill>
                <a:effectLst/>
                <a:latin typeface="Vazir-Light"/>
                <a:ea typeface="Calibri" panose="020F0502020204030204" pitchFamily="34" charset="0"/>
              </a:rPr>
              <a:t>جلسه ی بازبینی اسپرینت</a:t>
            </a:r>
            <a:endParaRPr lang="fa-IR" dirty="0">
              <a:solidFill>
                <a:schemeClr val="tx1"/>
              </a:solidFill>
            </a:endParaRPr>
          </a:p>
        </p:txBody>
      </p:sp>
      <p:sp>
        <p:nvSpPr>
          <p:cNvPr id="3" name="Content Placeholder 2">
            <a:extLst>
              <a:ext uri="{FF2B5EF4-FFF2-40B4-BE49-F238E27FC236}">
                <a16:creationId xmlns:a16="http://schemas.microsoft.com/office/drawing/2014/main" id="{F9543EF3-87DD-8BA6-04F6-BEBFD1AC7450}"/>
              </a:ext>
            </a:extLst>
          </p:cNvPr>
          <p:cNvSpPr>
            <a:spLocks noGrp="1"/>
          </p:cNvSpPr>
          <p:nvPr>
            <p:ph idx="1"/>
          </p:nvPr>
        </p:nvSpPr>
        <p:spPr/>
        <p:txBody>
          <a:bodyPr>
            <a:normAutofit fontScale="85000" lnSpcReduction="10000"/>
          </a:bodyPr>
          <a:lstStyle/>
          <a:p>
            <a:pPr algn="just" rtl="1">
              <a:lnSpc>
                <a:spcPct val="170000"/>
              </a:lnSpc>
              <a:spcBef>
                <a:spcPts val="600"/>
              </a:spcBef>
              <a:spcAft>
                <a:spcPts val="600"/>
              </a:spcAft>
            </a:pPr>
            <a:r>
              <a:rPr lang="fa-IR" sz="1800" dirty="0">
                <a:effectLst/>
                <a:latin typeface="Vazir-Light"/>
                <a:ea typeface="Calibri" panose="020F0502020204030204" pitchFamily="34" charset="0"/>
              </a:rPr>
              <a:t>متخصص اسکرام، تیم توسعه، صاحب محصول و سهامداران منتخب در این جلسه ی بازبینی شرکت می کنند. فعالیت اصلی، مربوط به نسخه ای آزمایشی از پیش روی نرم افزاری می شود که در طی اسپرینت انجام شده است. توجه کنید که نسخه ی آزمایشی می تواند تمام کارکردهای برنامه ریزی شده را شامل نشود، بلکه شامل کارکردهایی می شود که قرار بوده در محدوده ی زمانی تعریف شده برای اسپرینت مورد نظر، ارائه شود. پذیرش تکمیل توسعه، به عهده ی صاحب محصول است. در صورت عدم پذیرش تکمیل توسعه، صاحب محصول و سهامداران، بازخورد مورد نیاز جهت اجرای نوبت جدیدی از برنامه ی اسپرینت را ارائه می دهند؛ در این زمان، اضافه کردن قابلیتهای جدید و یا حذف آنها از لیست الویت بندی شدهی محصولات، می تواند صورت گیرد. قابلیتهای جدید می توانند ماهیت توسعه و پیش روی را در اسپرینت بعدی، تحت تأثیر قرار دهند. در حالت ایده آل، قبل از شروع جلسه ی دیگری برای طراحی اسپرینت، متخصص اسکرام، یک جلسه ی 3 ساعته(برای یک اسپرینت 4هفته ای)، با تیم توسعه ترتیب می دهد که به آن، جلسه ی بازنگری اسپرینت می گویند. </a:t>
            </a:r>
            <a:endParaRPr lang="fa-IR" dirty="0"/>
          </a:p>
        </p:txBody>
      </p:sp>
      <p:sp>
        <p:nvSpPr>
          <p:cNvPr id="5" name="Slide Number Placeholder 4">
            <a:extLst>
              <a:ext uri="{FF2B5EF4-FFF2-40B4-BE49-F238E27FC236}">
                <a16:creationId xmlns:a16="http://schemas.microsoft.com/office/drawing/2014/main" id="{0245AF73-6295-46CC-E82C-650FAF64B6DD}"/>
              </a:ext>
            </a:extLst>
          </p:cNvPr>
          <p:cNvSpPr>
            <a:spLocks noGrp="1"/>
          </p:cNvSpPr>
          <p:nvPr>
            <p:ph type="sldNum" sz="quarter" idx="12"/>
          </p:nvPr>
        </p:nvSpPr>
        <p:spPr/>
        <p:txBody>
          <a:bodyPr/>
          <a:lstStyle/>
          <a:p>
            <a:fld id="{7E64BC9A-C146-4C13-AF07-49DAC4B1DB47}" type="slidenum">
              <a:rPr lang="fa-IR" smtClean="0"/>
              <a:t>15</a:t>
            </a:fld>
            <a:endParaRPr lang="fa-IR"/>
          </a:p>
        </p:txBody>
      </p:sp>
    </p:spTree>
    <p:extLst>
      <p:ext uri="{BB962C8B-B14F-4D97-AF65-F5344CB8AC3E}">
        <p14:creationId xmlns:p14="http://schemas.microsoft.com/office/powerpoint/2010/main" val="1662533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B4310-0C1A-3E7A-48E5-B611E4DAFF3B}"/>
              </a:ext>
            </a:extLst>
          </p:cNvPr>
          <p:cNvSpPr>
            <a:spLocks noGrp="1"/>
          </p:cNvSpPr>
          <p:nvPr>
            <p:ph type="title"/>
          </p:nvPr>
        </p:nvSpPr>
        <p:spPr/>
        <p:txBody>
          <a:bodyPr/>
          <a:lstStyle/>
          <a:p>
            <a:pPr algn="r"/>
            <a:r>
              <a:rPr lang="fa-IR" sz="4000" dirty="0">
                <a:solidFill>
                  <a:schemeClr val="tx1"/>
                </a:solidFill>
                <a:effectLst/>
                <a:latin typeface="Vazir-Light"/>
                <a:ea typeface="Calibri" panose="020F0502020204030204" pitchFamily="34" charset="0"/>
              </a:rPr>
              <a:t>جلسه ی بازبینی اسپرینت -ادامه</a:t>
            </a:r>
            <a:endParaRPr lang="fa-IR" dirty="0">
              <a:solidFill>
                <a:schemeClr val="tx1"/>
              </a:solidFill>
            </a:endParaRPr>
          </a:p>
        </p:txBody>
      </p:sp>
      <p:sp>
        <p:nvSpPr>
          <p:cNvPr id="3" name="Content Placeholder 2">
            <a:extLst>
              <a:ext uri="{FF2B5EF4-FFF2-40B4-BE49-F238E27FC236}">
                <a16:creationId xmlns:a16="http://schemas.microsoft.com/office/drawing/2014/main" id="{F9543EF3-87DD-8BA6-04F6-BEBFD1AC7450}"/>
              </a:ext>
            </a:extLst>
          </p:cNvPr>
          <p:cNvSpPr>
            <a:spLocks noGrp="1"/>
          </p:cNvSpPr>
          <p:nvPr>
            <p:ph idx="1"/>
          </p:nvPr>
        </p:nvSpPr>
        <p:spPr/>
        <p:txBody>
          <a:bodyPr>
            <a:normAutofit fontScale="85000" lnSpcReduction="20000"/>
          </a:bodyPr>
          <a:lstStyle/>
          <a:p>
            <a:pPr algn="just" rtl="1">
              <a:lnSpc>
                <a:spcPct val="170000"/>
              </a:lnSpc>
              <a:spcBef>
                <a:spcPts val="600"/>
              </a:spcBef>
              <a:spcAft>
                <a:spcPts val="600"/>
              </a:spcAft>
            </a:pPr>
            <a:r>
              <a:rPr lang="fa-IR" sz="1800" dirty="0">
                <a:effectLst/>
                <a:latin typeface="Vazir-Light"/>
                <a:ea typeface="Calibri" panose="020F0502020204030204" pitchFamily="34" charset="0"/>
              </a:rPr>
              <a:t>در طول این جلسه، تیم، به مباحث زیر می پردازد</a:t>
            </a:r>
            <a:r>
              <a:rPr lang="en-US" sz="1800" dirty="0">
                <a:effectLst/>
                <a:latin typeface="Vazir-Light"/>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pPr marL="534988" lvl="2" indent="-77788">
              <a:lnSpc>
                <a:spcPct val="170000"/>
              </a:lnSpc>
              <a:spcBef>
                <a:spcPts val="600"/>
              </a:spcBef>
              <a:spcAft>
                <a:spcPts val="600"/>
              </a:spcAft>
            </a:pPr>
            <a:r>
              <a:rPr lang="fa-IR" sz="1700" dirty="0">
                <a:latin typeface="Vazir-Light"/>
              </a:rPr>
              <a:t>هر آنچه که در اسپرینت موردنظر، به خوبی پیش رفت . </a:t>
            </a:r>
            <a:endParaRPr lang="en-US" sz="1700" dirty="0">
              <a:latin typeface="Vazir-Light"/>
            </a:endParaRPr>
          </a:p>
          <a:p>
            <a:pPr marL="534988" lvl="2" indent="-77788">
              <a:lnSpc>
                <a:spcPct val="170000"/>
              </a:lnSpc>
              <a:spcBef>
                <a:spcPts val="600"/>
              </a:spcBef>
              <a:spcAft>
                <a:spcPts val="600"/>
              </a:spcAft>
            </a:pPr>
            <a:r>
              <a:rPr lang="en-US" sz="1700" dirty="0">
                <a:latin typeface="Vazir-Light"/>
              </a:rPr>
              <a:t> </a:t>
            </a:r>
            <a:r>
              <a:rPr lang="fa-IR" sz="1700" dirty="0">
                <a:latin typeface="Vazir-Light"/>
              </a:rPr>
              <a:t>مواردی که می توانند بهبود یابند . </a:t>
            </a:r>
            <a:endParaRPr lang="en-US" sz="1700" dirty="0">
              <a:latin typeface="Vazir-Light"/>
            </a:endParaRPr>
          </a:p>
          <a:p>
            <a:pPr marL="534988" lvl="2" indent="-77788">
              <a:lnSpc>
                <a:spcPct val="170000"/>
              </a:lnSpc>
              <a:spcBef>
                <a:spcPts val="600"/>
              </a:spcBef>
              <a:spcAft>
                <a:spcPts val="600"/>
              </a:spcAft>
            </a:pPr>
            <a:r>
              <a:rPr lang="en-US" sz="1700" dirty="0">
                <a:latin typeface="Vazir-Light"/>
              </a:rPr>
              <a:t> </a:t>
            </a:r>
            <a:r>
              <a:rPr lang="fa-IR" sz="1700" dirty="0">
                <a:latin typeface="Vazir-Light"/>
              </a:rPr>
              <a:t>مواردی که تیم، در صدد بهبود آنها در اسپرینت بعدی می باشد . </a:t>
            </a:r>
            <a:endParaRPr lang="en-US" sz="1700" dirty="0">
              <a:latin typeface="Vazir-Light"/>
            </a:endParaRPr>
          </a:p>
          <a:p>
            <a:pPr algn="just" rtl="1">
              <a:lnSpc>
                <a:spcPct val="170000"/>
              </a:lnSpc>
              <a:spcBef>
                <a:spcPts val="600"/>
              </a:spcBef>
              <a:spcAft>
                <a:spcPts val="600"/>
              </a:spcAft>
            </a:pPr>
            <a:r>
              <a:rPr lang="fa-IR" sz="1800" dirty="0">
                <a:effectLst/>
                <a:latin typeface="Vazir-Light"/>
                <a:ea typeface="Calibri" panose="020F0502020204030204" pitchFamily="34" charset="0"/>
              </a:rPr>
              <a:t>متخصص اسکرام، جلسه را رهبری می کند و تیم را تشویق می کند تا با بهبود روش های توسعه، در اسپرینت بعدی مؤثرتر واقع شود. </a:t>
            </a:r>
          </a:p>
          <a:p>
            <a:pPr algn="just" rtl="1">
              <a:lnSpc>
                <a:spcPct val="170000"/>
              </a:lnSpc>
              <a:spcBef>
                <a:spcPts val="600"/>
              </a:spcBef>
              <a:spcAft>
                <a:spcPts val="600"/>
              </a:spcAft>
            </a:pPr>
            <a:r>
              <a:rPr lang="fa-IR" sz="1800" dirty="0">
                <a:effectLst/>
                <a:latin typeface="Vazir-Light"/>
                <a:ea typeface="Calibri" panose="020F0502020204030204" pitchFamily="34" charset="0"/>
              </a:rPr>
              <a:t>تیم، با تطبیق مفهوم کلمه ی </a:t>
            </a:r>
            <a:r>
              <a:rPr lang="en-US" sz="1800" dirty="0">
                <a:effectLst/>
                <a:latin typeface="Vazir-Light"/>
                <a:ea typeface="Calibri" panose="020F0502020204030204" pitchFamily="34" charset="0"/>
              </a:rPr>
              <a:t>"</a:t>
            </a:r>
            <a:r>
              <a:rPr lang="fa-IR" sz="1800" dirty="0">
                <a:effectLst/>
                <a:latin typeface="Vazir-Light"/>
                <a:ea typeface="Calibri" panose="020F0502020204030204" pitchFamily="34" charset="0"/>
              </a:rPr>
              <a:t>انجام شده"، راهکارهایی برای بهبود کیفیت محصول، ارائه می کند. </a:t>
            </a:r>
          </a:p>
          <a:p>
            <a:pPr algn="just" rtl="1">
              <a:lnSpc>
                <a:spcPct val="170000"/>
              </a:lnSpc>
              <a:spcBef>
                <a:spcPts val="600"/>
              </a:spcBef>
              <a:spcAft>
                <a:spcPts val="600"/>
              </a:spcAft>
            </a:pPr>
            <a:r>
              <a:rPr lang="fa-IR" sz="1800" dirty="0">
                <a:effectLst/>
                <a:latin typeface="Vazir-Light"/>
                <a:ea typeface="Calibri" panose="020F0502020204030204" pitchFamily="34" charset="0"/>
              </a:rPr>
              <a:t>در پایان این جلسه، تیم، باید ایده ی خوبی در مورد پیشرفت در اسپرینت بعدی داشته باشد و آماده ی برنامه ریزی برای توسعه در جلسه ی طراحی اسپرینت بعدی شود . </a:t>
            </a:r>
            <a:endParaRPr lang="en-US" sz="1800" dirty="0">
              <a:effectLst/>
              <a:latin typeface="Calibri" panose="020F0502020204030204" pitchFamily="34" charset="0"/>
              <a:ea typeface="Calibri" panose="020F0502020204030204" pitchFamily="34" charset="0"/>
            </a:endParaRPr>
          </a:p>
          <a:p>
            <a:pPr>
              <a:lnSpc>
                <a:spcPct val="170000"/>
              </a:lnSpc>
              <a:spcBef>
                <a:spcPts val="600"/>
              </a:spcBef>
              <a:spcAft>
                <a:spcPts val="600"/>
              </a:spcAft>
            </a:pPr>
            <a:endParaRPr lang="fa-IR" dirty="0"/>
          </a:p>
        </p:txBody>
      </p:sp>
      <p:sp>
        <p:nvSpPr>
          <p:cNvPr id="5" name="Slide Number Placeholder 4">
            <a:extLst>
              <a:ext uri="{FF2B5EF4-FFF2-40B4-BE49-F238E27FC236}">
                <a16:creationId xmlns:a16="http://schemas.microsoft.com/office/drawing/2014/main" id="{B5E30FA9-0A8F-286B-BD9A-CE4D613B5A5E}"/>
              </a:ext>
            </a:extLst>
          </p:cNvPr>
          <p:cNvSpPr>
            <a:spLocks noGrp="1"/>
          </p:cNvSpPr>
          <p:nvPr>
            <p:ph type="sldNum" sz="quarter" idx="12"/>
          </p:nvPr>
        </p:nvSpPr>
        <p:spPr/>
        <p:txBody>
          <a:bodyPr/>
          <a:lstStyle/>
          <a:p>
            <a:fld id="{7E64BC9A-C146-4C13-AF07-49DAC4B1DB47}" type="slidenum">
              <a:rPr lang="fa-IR" smtClean="0"/>
              <a:t>16</a:t>
            </a:fld>
            <a:endParaRPr lang="fa-IR"/>
          </a:p>
        </p:txBody>
      </p:sp>
    </p:spTree>
    <p:extLst>
      <p:ext uri="{BB962C8B-B14F-4D97-AF65-F5344CB8AC3E}">
        <p14:creationId xmlns:p14="http://schemas.microsoft.com/office/powerpoint/2010/main" val="1531307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86FCD-DEEA-6F12-0268-9F2AB6A1C813}"/>
              </a:ext>
            </a:extLst>
          </p:cNvPr>
          <p:cNvSpPr>
            <a:spLocks noGrp="1"/>
          </p:cNvSpPr>
          <p:nvPr>
            <p:ph type="title"/>
          </p:nvPr>
        </p:nvSpPr>
        <p:spPr/>
        <p:txBody>
          <a:bodyPr/>
          <a:lstStyle/>
          <a:p>
            <a:pPr algn="r"/>
            <a:r>
              <a:rPr lang="fa-IR" sz="4000" dirty="0">
                <a:effectLst/>
                <a:latin typeface="Vazir-Light"/>
                <a:ea typeface="Calibri" panose="020F0502020204030204" pitchFamily="34" charset="0"/>
              </a:rPr>
              <a:t>معرفی کانبان</a:t>
            </a:r>
            <a:r>
              <a:rPr lang="en-US" sz="4000" dirty="0">
                <a:effectLst/>
                <a:ea typeface="Calibri" panose="020F0502020204030204" pitchFamily="34" charset="0"/>
              </a:rPr>
              <a:t>(Kanban) </a:t>
            </a:r>
            <a:endParaRPr lang="fa-IR" dirty="0"/>
          </a:p>
        </p:txBody>
      </p:sp>
      <p:sp>
        <p:nvSpPr>
          <p:cNvPr id="3" name="Content Placeholder 2">
            <a:extLst>
              <a:ext uri="{FF2B5EF4-FFF2-40B4-BE49-F238E27FC236}">
                <a16:creationId xmlns:a16="http://schemas.microsoft.com/office/drawing/2014/main" id="{FDB3F805-0FD5-1AE3-BB98-6E0F12133F93}"/>
              </a:ext>
            </a:extLst>
          </p:cNvPr>
          <p:cNvSpPr>
            <a:spLocks noGrp="1"/>
          </p:cNvSpPr>
          <p:nvPr>
            <p:ph idx="1"/>
          </p:nvPr>
        </p:nvSpPr>
        <p:spPr/>
        <p:txBody>
          <a:bodyPr>
            <a:normAutofit fontScale="85000" lnSpcReduction="10000"/>
          </a:bodyPr>
          <a:lstStyle/>
          <a:p>
            <a:pPr>
              <a:lnSpc>
                <a:spcPct val="160000"/>
              </a:lnSpc>
              <a:spcBef>
                <a:spcPts val="600"/>
              </a:spcBef>
              <a:spcAft>
                <a:spcPts val="600"/>
              </a:spcAft>
            </a:pPr>
            <a:r>
              <a:rPr lang="fa-IR" sz="1800" kern="0" dirty="0">
                <a:effectLst/>
                <a:latin typeface="Vazir-Light"/>
                <a:ea typeface="Calibri" panose="020F0502020204030204" pitchFamily="34" charset="0"/>
                <a:cs typeface="B Nazanin" panose="00000400000000000000" pitchFamily="2" charset="-78"/>
              </a:rPr>
              <a:t>کانبان، از لفظ "تویوتا" منشأ گرفته است، شامل مجموعه ای از روش های مهندسی صنعتی است و توسط دیوید اندرسون، برای توسعه ی نرم افزار، تنظیم شد. </a:t>
            </a:r>
            <a:endParaRPr lang="fa-IR" sz="1800" dirty="0"/>
          </a:p>
          <a:p>
            <a:pPr algn="r" rtl="1">
              <a:lnSpc>
                <a:spcPct val="160000"/>
              </a:lnSpc>
              <a:spcBef>
                <a:spcPts val="600"/>
              </a:spcBef>
              <a:spcAft>
                <a:spcPts val="600"/>
              </a:spcAft>
            </a:pPr>
            <a:r>
              <a:rPr lang="fa-IR" sz="1800" dirty="0">
                <a:effectLst/>
                <a:latin typeface="Vazir-Light"/>
                <a:ea typeface="Calibri" panose="020F0502020204030204" pitchFamily="34" charset="0"/>
                <a:cs typeface="B Nazanin" panose="00000400000000000000" pitchFamily="2" charset="-78"/>
              </a:rPr>
              <a:t>روش </a:t>
            </a:r>
            <a:r>
              <a:rPr lang="fa-IR" sz="1800" kern="0" dirty="0">
                <a:effectLst/>
                <a:latin typeface="Vazir-Light"/>
                <a:ea typeface="Calibri" panose="020F0502020204030204" pitchFamily="34" charset="0"/>
                <a:cs typeface="B Nazanin" panose="00000400000000000000" pitchFamily="2" charset="-78"/>
              </a:rPr>
              <a:t>روش کانبان، روشی کارآمد است که می تواند برای بهبود هر فرآیند کاری، روش هایی را توصیف کند. </a:t>
            </a:r>
          </a:p>
          <a:p>
            <a:pPr algn="r" rtl="1">
              <a:lnSpc>
                <a:spcPct val="160000"/>
              </a:lnSpc>
              <a:spcBef>
                <a:spcPts val="600"/>
              </a:spcBef>
              <a:spcAft>
                <a:spcPts val="600"/>
              </a:spcAft>
            </a:pPr>
            <a:r>
              <a:rPr lang="fa-IR" sz="1800" kern="0" dirty="0">
                <a:effectLst/>
                <a:latin typeface="Vazir-Light"/>
                <a:ea typeface="Calibri" panose="020F0502020204030204" pitchFamily="34" charset="0"/>
                <a:cs typeface="B Nazanin" panose="00000400000000000000" pitchFamily="2" charset="-78"/>
              </a:rPr>
              <a:t>این روش، بر مدیریت تغییرات و ارائه ی خدمات، تمرکز می کند. </a:t>
            </a:r>
          </a:p>
          <a:p>
            <a:pPr algn="r" rtl="1">
              <a:lnSpc>
                <a:spcPct val="160000"/>
              </a:lnSpc>
              <a:spcBef>
                <a:spcPts val="600"/>
              </a:spcBef>
              <a:spcAft>
                <a:spcPts val="600"/>
              </a:spcAft>
            </a:pPr>
            <a:r>
              <a:rPr lang="fa-IR" sz="1800" kern="0" dirty="0">
                <a:effectLst/>
                <a:latin typeface="Vazir-Light"/>
                <a:ea typeface="Calibri" panose="020F0502020204030204" pitchFamily="34" charset="0"/>
                <a:cs typeface="B Nazanin" panose="00000400000000000000" pitchFamily="2" charset="-78"/>
              </a:rPr>
              <a:t>مدیریت تغییرات، فرآیندی را تعریف می کند که از طریق آن، تغییر مورد نظر، با یک سیستم مبتنی بر نرم افزار، ادغام می شود.</a:t>
            </a:r>
          </a:p>
          <a:p>
            <a:pPr algn="r" rtl="1">
              <a:lnSpc>
                <a:spcPct val="160000"/>
              </a:lnSpc>
              <a:spcBef>
                <a:spcPts val="600"/>
              </a:spcBef>
              <a:spcAft>
                <a:spcPts val="600"/>
              </a:spcAft>
            </a:pPr>
            <a:r>
              <a:rPr lang="fa-IR" sz="1800" kern="0" dirty="0">
                <a:effectLst/>
                <a:latin typeface="Vazir-Light"/>
                <a:ea typeface="Calibri" panose="020F0502020204030204" pitchFamily="34" charset="0"/>
                <a:cs typeface="B Nazanin" panose="00000400000000000000" pitchFamily="2" charset="-78"/>
              </a:rPr>
              <a:t>توصیه می شود ارائه ی خدمات، با تمرکز بر درک نیازها و انتظارات مشتری انجام شود. </a:t>
            </a:r>
          </a:p>
          <a:p>
            <a:pPr algn="r" rtl="1">
              <a:lnSpc>
                <a:spcPct val="160000"/>
              </a:lnSpc>
              <a:spcBef>
                <a:spcPts val="600"/>
              </a:spcBef>
              <a:spcAft>
                <a:spcPts val="600"/>
              </a:spcAft>
            </a:pPr>
            <a:r>
              <a:rPr lang="fa-IR" sz="1800" kern="0" dirty="0">
                <a:effectLst/>
                <a:latin typeface="Vazir-Light"/>
                <a:ea typeface="Calibri" panose="020F0502020204030204" pitchFamily="34" charset="0"/>
                <a:cs typeface="B Nazanin" panose="00000400000000000000" pitchFamily="2" charset="-78"/>
              </a:rPr>
              <a:t>اعضای تیم، کار را مدیریت می کنند و آزادند تا با سازمان دهی خود، کار را تکمیل کنند. </a:t>
            </a:r>
          </a:p>
          <a:p>
            <a:pPr algn="r" rtl="1">
              <a:lnSpc>
                <a:spcPct val="160000"/>
              </a:lnSpc>
              <a:spcBef>
                <a:spcPts val="600"/>
              </a:spcBef>
              <a:spcAft>
                <a:spcPts val="600"/>
              </a:spcAft>
            </a:pPr>
            <a:r>
              <a:rPr lang="fa-IR" sz="1800" kern="0" dirty="0">
                <a:effectLst/>
                <a:latin typeface="Vazir-Light"/>
                <a:ea typeface="Calibri" panose="020F0502020204030204" pitchFamily="34" charset="0"/>
                <a:cs typeface="B Nazanin" panose="00000400000000000000" pitchFamily="2" charset="-78"/>
              </a:rPr>
              <a:t>سیاست ها تا حدی که برای بهبود نتایج مورد نیاز باشند، اعمال خواهند شد. </a:t>
            </a:r>
          </a:p>
        </p:txBody>
      </p:sp>
      <p:sp>
        <p:nvSpPr>
          <p:cNvPr id="5" name="Slide Number Placeholder 4">
            <a:extLst>
              <a:ext uri="{FF2B5EF4-FFF2-40B4-BE49-F238E27FC236}">
                <a16:creationId xmlns:a16="http://schemas.microsoft.com/office/drawing/2014/main" id="{B267D8BE-EF04-AF0E-FE7B-4EF561E9E9D4}"/>
              </a:ext>
            </a:extLst>
          </p:cNvPr>
          <p:cNvSpPr>
            <a:spLocks noGrp="1"/>
          </p:cNvSpPr>
          <p:nvPr>
            <p:ph type="sldNum" sz="quarter" idx="12"/>
          </p:nvPr>
        </p:nvSpPr>
        <p:spPr/>
        <p:txBody>
          <a:bodyPr/>
          <a:lstStyle/>
          <a:p>
            <a:fld id="{7E64BC9A-C146-4C13-AF07-49DAC4B1DB47}" type="slidenum">
              <a:rPr lang="fa-IR" smtClean="0"/>
              <a:t>17</a:t>
            </a:fld>
            <a:endParaRPr lang="fa-IR"/>
          </a:p>
        </p:txBody>
      </p:sp>
    </p:spTree>
    <p:extLst>
      <p:ext uri="{BB962C8B-B14F-4D97-AF65-F5344CB8AC3E}">
        <p14:creationId xmlns:p14="http://schemas.microsoft.com/office/powerpoint/2010/main" val="1938838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93EE-FAE0-FCC3-897C-49B78D471FC8}"/>
              </a:ext>
            </a:extLst>
          </p:cNvPr>
          <p:cNvSpPr>
            <a:spLocks noGrp="1"/>
          </p:cNvSpPr>
          <p:nvPr>
            <p:ph type="title"/>
          </p:nvPr>
        </p:nvSpPr>
        <p:spPr/>
        <p:txBody>
          <a:bodyPr/>
          <a:lstStyle/>
          <a:p>
            <a:pPr algn="r"/>
            <a:r>
              <a:rPr lang="fa-IR" sz="4000" dirty="0">
                <a:effectLst/>
                <a:latin typeface="Vazir-Light"/>
                <a:ea typeface="Calibri" panose="020F0502020204030204" pitchFamily="34" charset="0"/>
              </a:rPr>
              <a:t>عملکرد(روش های) کانبان</a:t>
            </a:r>
            <a:endParaRPr lang="fa-IR" dirty="0"/>
          </a:p>
        </p:txBody>
      </p:sp>
      <p:sp>
        <p:nvSpPr>
          <p:cNvPr id="3" name="Content Placeholder 2">
            <a:extLst>
              <a:ext uri="{FF2B5EF4-FFF2-40B4-BE49-F238E27FC236}">
                <a16:creationId xmlns:a16="http://schemas.microsoft.com/office/drawing/2014/main" id="{0A4569E8-E0EC-4711-2FEF-5893675980F8}"/>
              </a:ext>
            </a:extLst>
          </p:cNvPr>
          <p:cNvSpPr>
            <a:spLocks noGrp="1"/>
          </p:cNvSpPr>
          <p:nvPr>
            <p:ph idx="1"/>
          </p:nvPr>
        </p:nvSpPr>
        <p:spPr/>
        <p:txBody>
          <a:bodyPr>
            <a:normAutofit lnSpcReduction="10000"/>
          </a:bodyPr>
          <a:lstStyle/>
          <a:p>
            <a:pPr marL="342900" indent="-342900" algn="just" rtl="1">
              <a:lnSpc>
                <a:spcPct val="150000"/>
              </a:lnSpc>
              <a:spcBef>
                <a:spcPts val="600"/>
              </a:spcBef>
              <a:spcAft>
                <a:spcPts val="600"/>
              </a:spcAft>
              <a:buFont typeface="+mj-lt"/>
              <a:buAutoNum type="arabicPeriod"/>
            </a:pPr>
            <a:r>
              <a:rPr lang="en-US" sz="1800" dirty="0">
                <a:latin typeface="Vazir-Light"/>
                <a:cs typeface="B Nazanin" panose="00000400000000000000" pitchFamily="2" charset="-78"/>
              </a:rPr>
              <a:t> </a:t>
            </a:r>
            <a:r>
              <a:rPr lang="fa-IR" sz="1800" dirty="0">
                <a:latin typeface="Vazir-Light"/>
                <a:cs typeface="B Nazanin" panose="00000400000000000000" pitchFamily="2" charset="-78"/>
              </a:rPr>
              <a:t>به تصویر کشیدن جریان کار با استفاده از تابلوی نمایش گر کانبان(مثالی در تصویر 4 – 3، نشان داده شده است</a:t>
            </a:r>
            <a:r>
              <a:rPr lang="en-US" sz="1800" dirty="0">
                <a:latin typeface="Vazir-Light"/>
                <a:cs typeface="B Nazanin" panose="00000400000000000000" pitchFamily="2" charset="-78"/>
              </a:rPr>
              <a:t>(</a:t>
            </a:r>
            <a:r>
              <a:rPr lang="fa-IR" sz="1800" dirty="0">
                <a:latin typeface="Vazir-Light"/>
                <a:cs typeface="B Nazanin" panose="00000400000000000000" pitchFamily="2" charset="-78"/>
              </a:rPr>
              <a:t>. تابلوی کانبان، از ستون های تشکیل شده است که نشان می دهد که هر جزء از کارکرد نرم افزار، در چه مرحله ای است. کارت های روی تابلو، می توانند حاوی داستان های تک کاربر یا نواقصی در برگه های برچسب دار، که اخیرا کشف شده اند، باشند؛ این نواقص، با پیشرفت پروژه ، توسط تیم، از حالت "کارهایی که باید انجام شوند"، به حالت "در حال انجام"، و سپس "انجا م شده"، تبدیل می شود . </a:t>
            </a:r>
            <a:endParaRPr lang="en-US" sz="1800" dirty="0">
              <a:latin typeface="Vazir-Light"/>
              <a:cs typeface="B Nazanin" panose="00000400000000000000" pitchFamily="2" charset="-78"/>
            </a:endParaRPr>
          </a:p>
          <a:p>
            <a:pPr marL="342900" indent="-342900" algn="just" rtl="1">
              <a:lnSpc>
                <a:spcPct val="150000"/>
              </a:lnSpc>
              <a:spcBef>
                <a:spcPts val="600"/>
              </a:spcBef>
              <a:spcAft>
                <a:spcPts val="600"/>
              </a:spcAft>
              <a:buFont typeface="+mj-lt"/>
              <a:buAutoNum type="arabicPeriod"/>
            </a:pPr>
            <a:r>
              <a:rPr lang="en-US" sz="1800" dirty="0">
                <a:latin typeface="Vazir-Light"/>
                <a:cs typeface="B Nazanin" panose="00000400000000000000" pitchFamily="2" charset="-78"/>
              </a:rPr>
              <a:t>  </a:t>
            </a:r>
            <a:r>
              <a:rPr lang="fa-IR" sz="1800" dirty="0">
                <a:latin typeface="Vazir-Light"/>
                <a:cs typeface="B Nazanin" panose="00000400000000000000" pitchFamily="2" charset="-78"/>
              </a:rPr>
              <a:t>محدود کردن میزان کار در حال انجام، در هر زمان دلخواه. توصیه می شود تا توسعه دهندگان، وظیفه ی فعلی خود را به پایان برسانند و سپس کار جدیدی را شروع کنند. در این صورت، زمان انجام کار کاهش می یابد و کیفیت کار افزایش می یابد، و توانایی تیم در ارائه ی زود به زود کارکرد نرم افزار به سهام داران، افزایش می یابد . </a:t>
            </a:r>
            <a:endParaRPr lang="en-US" sz="1800" dirty="0">
              <a:latin typeface="Vazir-Light"/>
              <a:cs typeface="B Nazanin" panose="00000400000000000000" pitchFamily="2" charset="-78"/>
            </a:endParaRPr>
          </a:p>
          <a:p>
            <a:pPr marL="457200" indent="-457200">
              <a:lnSpc>
                <a:spcPct val="150000"/>
              </a:lnSpc>
              <a:spcBef>
                <a:spcPts val="600"/>
              </a:spcBef>
              <a:spcAft>
                <a:spcPts val="600"/>
              </a:spcAft>
              <a:buFont typeface="+mj-lt"/>
              <a:buAutoNum type="arabicPeriod"/>
            </a:pPr>
            <a:endParaRPr lang="fa-IR" dirty="0"/>
          </a:p>
        </p:txBody>
      </p:sp>
      <p:sp>
        <p:nvSpPr>
          <p:cNvPr id="5" name="Slide Number Placeholder 4">
            <a:extLst>
              <a:ext uri="{FF2B5EF4-FFF2-40B4-BE49-F238E27FC236}">
                <a16:creationId xmlns:a16="http://schemas.microsoft.com/office/drawing/2014/main" id="{7EBFBB4C-A3D4-78E0-3D7B-E5810A3AFB0B}"/>
              </a:ext>
            </a:extLst>
          </p:cNvPr>
          <p:cNvSpPr>
            <a:spLocks noGrp="1"/>
          </p:cNvSpPr>
          <p:nvPr>
            <p:ph type="sldNum" sz="quarter" idx="12"/>
          </p:nvPr>
        </p:nvSpPr>
        <p:spPr/>
        <p:txBody>
          <a:bodyPr/>
          <a:lstStyle/>
          <a:p>
            <a:fld id="{7E64BC9A-C146-4C13-AF07-49DAC4B1DB47}" type="slidenum">
              <a:rPr lang="fa-IR" smtClean="0"/>
              <a:t>18</a:t>
            </a:fld>
            <a:endParaRPr lang="fa-IR"/>
          </a:p>
        </p:txBody>
      </p:sp>
    </p:spTree>
    <p:extLst>
      <p:ext uri="{BB962C8B-B14F-4D97-AF65-F5344CB8AC3E}">
        <p14:creationId xmlns:p14="http://schemas.microsoft.com/office/powerpoint/2010/main" val="3884171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93EE-FAE0-FCC3-897C-49B78D471FC8}"/>
              </a:ext>
            </a:extLst>
          </p:cNvPr>
          <p:cNvSpPr>
            <a:spLocks noGrp="1"/>
          </p:cNvSpPr>
          <p:nvPr>
            <p:ph type="title"/>
          </p:nvPr>
        </p:nvSpPr>
        <p:spPr/>
        <p:txBody>
          <a:bodyPr/>
          <a:lstStyle/>
          <a:p>
            <a:pPr algn="r"/>
            <a:r>
              <a:rPr lang="fa-IR" sz="4000" dirty="0">
                <a:effectLst/>
                <a:latin typeface="Vazir-Light"/>
                <a:ea typeface="Calibri" panose="020F0502020204030204" pitchFamily="34" charset="0"/>
              </a:rPr>
              <a:t>روش های کانبان</a:t>
            </a:r>
            <a:endParaRPr lang="fa-IR" dirty="0"/>
          </a:p>
        </p:txBody>
      </p:sp>
      <p:sp>
        <p:nvSpPr>
          <p:cNvPr id="3" name="Content Placeholder 2">
            <a:extLst>
              <a:ext uri="{FF2B5EF4-FFF2-40B4-BE49-F238E27FC236}">
                <a16:creationId xmlns:a16="http://schemas.microsoft.com/office/drawing/2014/main" id="{0A4569E8-E0EC-4711-2FEF-5893675980F8}"/>
              </a:ext>
            </a:extLst>
          </p:cNvPr>
          <p:cNvSpPr>
            <a:spLocks noGrp="1"/>
          </p:cNvSpPr>
          <p:nvPr>
            <p:ph idx="1"/>
          </p:nvPr>
        </p:nvSpPr>
        <p:spPr/>
        <p:txBody>
          <a:bodyPr>
            <a:normAutofit/>
          </a:bodyPr>
          <a:lstStyle/>
          <a:p>
            <a:pPr marL="342900" indent="-342900" algn="just" rtl="1">
              <a:lnSpc>
                <a:spcPct val="150000"/>
              </a:lnSpc>
              <a:spcBef>
                <a:spcPts val="600"/>
              </a:spcBef>
              <a:spcAft>
                <a:spcPts val="600"/>
              </a:spcAft>
              <a:buFont typeface="+mj-lt"/>
              <a:buAutoNum type="arabicPeriod" startAt="3"/>
            </a:pPr>
            <a:r>
              <a:rPr lang="fa-IR" sz="1800" dirty="0">
                <a:effectLst/>
                <a:latin typeface="Vazir-Light"/>
                <a:ea typeface="Calibri" panose="020F0502020204030204" pitchFamily="34" charset="0"/>
                <a:cs typeface="B Nazanin" panose="00000400000000000000" pitchFamily="2" charset="-78"/>
              </a:rPr>
              <a:t>مدیریت جریان کار برای کاهش تلفات، با درک ارزش جریان فعلی، تحلیل مکان های توقف جریان، تعریف تغییرات، و در نهایت اعمال تغییرات</a:t>
            </a:r>
            <a:r>
              <a:rPr lang="fa-IR" sz="1800" dirty="0">
                <a:effectLst/>
                <a:latin typeface="Vazir-Light"/>
                <a:ea typeface="Calibri" panose="020F0502020204030204" pitchFamily="34" charset="0"/>
                <a:cs typeface="Vazir-Light"/>
              </a:rPr>
              <a:t> </a:t>
            </a:r>
            <a:r>
              <a:rPr lang="fa-IR" sz="1800" dirty="0">
                <a:effectLst/>
                <a:latin typeface="Vazir-Light"/>
                <a:ea typeface="Calibri" panose="020F0502020204030204" pitchFamily="34" charset="0"/>
                <a:cs typeface="B Nazanin"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gn="just" rtl="1">
              <a:lnSpc>
                <a:spcPct val="150000"/>
              </a:lnSpc>
              <a:spcBef>
                <a:spcPts val="600"/>
              </a:spcBef>
              <a:spcAft>
                <a:spcPts val="600"/>
              </a:spcAft>
              <a:buFont typeface="+mj-lt"/>
              <a:buAutoNum type="arabicPeriod" startAt="3"/>
            </a:pPr>
            <a:r>
              <a:rPr lang="en-US" sz="1800" dirty="0">
                <a:effectLst/>
                <a:latin typeface="Vazir-Light"/>
                <a:ea typeface="Calibri" panose="020F0502020204030204" pitchFamily="34" charset="0"/>
                <a:cs typeface="B Nazanin" panose="00000400000000000000" pitchFamily="2" charset="-78"/>
              </a:rPr>
              <a:t>  </a:t>
            </a:r>
            <a:r>
              <a:rPr lang="fa-IR" sz="1800" dirty="0">
                <a:effectLst/>
                <a:latin typeface="Vazir-Light"/>
                <a:ea typeface="Calibri" panose="020F0502020204030204" pitchFamily="34" charset="0"/>
                <a:cs typeface="B Nazanin" panose="00000400000000000000" pitchFamily="2" charset="-78"/>
              </a:rPr>
              <a:t>اعمال صریح سیاست های فرآیند (به عنوان مثال، دلایل خود را برای انتخاب مورادی که باید روی آنها کار شود، و معیار تعریف لفظ "انجام شده"، بنویسید).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gn="just" rtl="1">
              <a:lnSpc>
                <a:spcPct val="150000"/>
              </a:lnSpc>
              <a:spcBef>
                <a:spcPts val="600"/>
              </a:spcBef>
              <a:spcAft>
                <a:spcPts val="600"/>
              </a:spcAft>
              <a:buFont typeface="+mj-lt"/>
              <a:buAutoNum type="arabicPeriod" startAt="3"/>
            </a:pPr>
            <a:r>
              <a:rPr lang="en-US" sz="1800" dirty="0">
                <a:effectLst/>
                <a:latin typeface="Vazir-Light"/>
                <a:ea typeface="Calibri" panose="020F0502020204030204" pitchFamily="34" charset="0"/>
                <a:cs typeface="B Nazanin" panose="00000400000000000000" pitchFamily="2" charset="-78"/>
              </a:rPr>
              <a:t>  </a:t>
            </a:r>
            <a:r>
              <a:rPr lang="fa-IR" sz="1800" dirty="0">
                <a:effectLst/>
                <a:latin typeface="Vazir-Light"/>
                <a:ea typeface="Calibri" panose="020F0502020204030204" pitchFamily="34" charset="0"/>
                <a:cs typeface="B Nazanin" panose="00000400000000000000" pitchFamily="2" charset="-78"/>
              </a:rPr>
              <a:t>تمرکز بر پیشرفت مداوم با ایجاد حلقه های بازخورد، در شرایطی که تغییرات، براساس داده های فرآیند تعریف می شوند و آثار تغییر بر فرآیند، پس از ایجاد تغییرات، اندازه گیری می شود</a:t>
            </a:r>
            <a:r>
              <a:rPr lang="fa-IR" sz="1800" dirty="0">
                <a:effectLst/>
                <a:latin typeface="Vazir-Light"/>
                <a:ea typeface="Calibri" panose="020F0502020204030204" pitchFamily="34" charset="0"/>
                <a:cs typeface="Vazir-Light"/>
              </a:rPr>
              <a:t> </a:t>
            </a:r>
            <a:r>
              <a:rPr lang="fa-IR" sz="1800" dirty="0">
                <a:effectLst/>
                <a:latin typeface="Vazir-Light"/>
                <a:ea typeface="Calibri" panose="020F0502020204030204" pitchFamily="34" charset="0"/>
                <a:cs typeface="B Nazanin"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gn="just" rtl="1">
              <a:lnSpc>
                <a:spcPct val="150000"/>
              </a:lnSpc>
              <a:spcBef>
                <a:spcPts val="600"/>
              </a:spcBef>
              <a:spcAft>
                <a:spcPts val="600"/>
              </a:spcAft>
              <a:buFont typeface="+mj-lt"/>
              <a:buAutoNum type="arabicPeriod" startAt="3"/>
            </a:pPr>
            <a:r>
              <a:rPr lang="en-US" sz="1800" dirty="0">
                <a:effectLst/>
                <a:latin typeface="Vazir-Light"/>
                <a:ea typeface="Calibri" panose="020F0502020204030204" pitchFamily="34" charset="0"/>
                <a:cs typeface="B Nazanin" panose="00000400000000000000" pitchFamily="2" charset="-78"/>
              </a:rPr>
              <a:t> </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latin typeface="Vazir-Light"/>
                <a:cs typeface="B Nazanin" panose="00000400000000000000" pitchFamily="2" charset="-78"/>
              </a:rPr>
              <a:t>همکاری برای ایجاد تغییرات فرآیند و مشارکت تمام اعضای تیم و سایر ذینفعان، در صورت لزوم . </a:t>
            </a:r>
            <a:endParaRPr lang="en-US" sz="1800" dirty="0">
              <a:latin typeface="Vazir-Light"/>
              <a:cs typeface="B Nazanin" panose="00000400000000000000" pitchFamily="2" charset="-78"/>
            </a:endParaRPr>
          </a:p>
        </p:txBody>
      </p:sp>
      <p:sp>
        <p:nvSpPr>
          <p:cNvPr id="5" name="Slide Number Placeholder 4">
            <a:extLst>
              <a:ext uri="{FF2B5EF4-FFF2-40B4-BE49-F238E27FC236}">
                <a16:creationId xmlns:a16="http://schemas.microsoft.com/office/drawing/2014/main" id="{7CAA26DC-6FBC-4CB2-A9BD-053707FAA26E}"/>
              </a:ext>
            </a:extLst>
          </p:cNvPr>
          <p:cNvSpPr>
            <a:spLocks noGrp="1"/>
          </p:cNvSpPr>
          <p:nvPr>
            <p:ph type="sldNum" sz="quarter" idx="12"/>
          </p:nvPr>
        </p:nvSpPr>
        <p:spPr/>
        <p:txBody>
          <a:bodyPr/>
          <a:lstStyle/>
          <a:p>
            <a:fld id="{7E64BC9A-C146-4C13-AF07-49DAC4B1DB47}" type="slidenum">
              <a:rPr lang="fa-IR" smtClean="0"/>
              <a:t>19</a:t>
            </a:fld>
            <a:endParaRPr lang="fa-IR"/>
          </a:p>
        </p:txBody>
      </p:sp>
    </p:spTree>
    <p:extLst>
      <p:ext uri="{BB962C8B-B14F-4D97-AF65-F5344CB8AC3E}">
        <p14:creationId xmlns:p14="http://schemas.microsoft.com/office/powerpoint/2010/main" val="4195507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585A-8D3A-26CF-0EF6-A4BDFAA30682}"/>
              </a:ext>
            </a:extLst>
          </p:cNvPr>
          <p:cNvSpPr>
            <a:spLocks noGrp="1"/>
          </p:cNvSpPr>
          <p:nvPr>
            <p:ph type="ctrTitle"/>
          </p:nvPr>
        </p:nvSpPr>
        <p:spPr>
          <a:xfrm>
            <a:off x="354330" y="2346963"/>
            <a:ext cx="8435340" cy="1739347"/>
          </a:xfrm>
        </p:spPr>
        <p:txBody>
          <a:bodyPr>
            <a:noAutofit/>
          </a:bodyPr>
          <a:lstStyle/>
          <a:p>
            <a:pPr rtl="1"/>
            <a:r>
              <a:rPr lang="en-US" sz="19300" dirty="0">
                <a:latin typeface="Besmellah 1" pitchFamily="2" charset="0"/>
                <a:cs typeface="B Titr" panose="00000700000000000000" pitchFamily="2" charset="-78"/>
              </a:rPr>
              <a:t>`</a:t>
            </a:r>
            <a:endParaRPr lang="fa-IR" sz="19300" dirty="0">
              <a:cs typeface="B Titr" panose="00000700000000000000" pitchFamily="2" charset="-78"/>
            </a:endParaRPr>
          </a:p>
        </p:txBody>
      </p:sp>
      <p:sp>
        <p:nvSpPr>
          <p:cNvPr id="5" name="Subtitle 4">
            <a:extLst>
              <a:ext uri="{FF2B5EF4-FFF2-40B4-BE49-F238E27FC236}">
                <a16:creationId xmlns:a16="http://schemas.microsoft.com/office/drawing/2014/main" id="{FDE3475A-0F38-E74F-E184-7C4C64719D3C}"/>
              </a:ext>
            </a:extLst>
          </p:cNvPr>
          <p:cNvSpPr>
            <a:spLocks noGrp="1"/>
          </p:cNvSpPr>
          <p:nvPr>
            <p:ph type="subTitle" idx="1"/>
          </p:nvPr>
        </p:nvSpPr>
        <p:spPr/>
        <p:txBody>
          <a:bodyPr/>
          <a:lstStyle/>
          <a:p>
            <a:endParaRPr lang="fa-IR"/>
          </a:p>
        </p:txBody>
      </p:sp>
    </p:spTree>
    <p:extLst>
      <p:ext uri="{BB962C8B-B14F-4D97-AF65-F5344CB8AC3E}">
        <p14:creationId xmlns:p14="http://schemas.microsoft.com/office/powerpoint/2010/main" val="650666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263D-37AF-9798-4873-3DB20D30B2FC}"/>
              </a:ext>
            </a:extLst>
          </p:cNvPr>
          <p:cNvSpPr>
            <a:spLocks noGrp="1"/>
          </p:cNvSpPr>
          <p:nvPr>
            <p:ph type="title"/>
          </p:nvPr>
        </p:nvSpPr>
        <p:spPr/>
        <p:txBody>
          <a:bodyPr/>
          <a:lstStyle/>
          <a:p>
            <a:pPr algn="r"/>
            <a:r>
              <a:rPr lang="fa-IR" dirty="0"/>
              <a:t>جلسات کانبان </a:t>
            </a:r>
          </a:p>
        </p:txBody>
      </p:sp>
      <p:sp>
        <p:nvSpPr>
          <p:cNvPr id="3" name="Content Placeholder 2">
            <a:extLst>
              <a:ext uri="{FF2B5EF4-FFF2-40B4-BE49-F238E27FC236}">
                <a16:creationId xmlns:a16="http://schemas.microsoft.com/office/drawing/2014/main" id="{FF4C1A8E-C1B3-CF4F-BC6C-48C23CA4A7E7}"/>
              </a:ext>
            </a:extLst>
          </p:cNvPr>
          <p:cNvSpPr>
            <a:spLocks noGrp="1"/>
          </p:cNvSpPr>
          <p:nvPr>
            <p:ph idx="1"/>
          </p:nvPr>
        </p:nvSpPr>
        <p:spPr/>
        <p:txBody>
          <a:bodyPr>
            <a:normAutofit/>
          </a:bodyPr>
          <a:lstStyle/>
          <a:p>
            <a:pPr algn="just">
              <a:lnSpc>
                <a:spcPct val="150000"/>
              </a:lnSpc>
            </a:pPr>
            <a:r>
              <a:rPr lang="fa-IR" sz="1800" dirty="0">
                <a:effectLst/>
                <a:latin typeface="Vazir-Light"/>
                <a:ea typeface="Calibri" panose="020F0502020204030204" pitchFamily="34" charset="0"/>
                <a:cs typeface="B Nazanin" panose="00000400000000000000" pitchFamily="2" charset="-78"/>
              </a:rPr>
              <a:t>مانند جلساتی است که در چارچوب اسکرام برگزار می شود. </a:t>
            </a:r>
          </a:p>
          <a:p>
            <a:pPr algn="just">
              <a:lnSpc>
                <a:spcPct val="150000"/>
              </a:lnSpc>
            </a:pPr>
            <a:r>
              <a:rPr lang="fa-IR" sz="1800" dirty="0">
                <a:effectLst/>
                <a:latin typeface="Vazir-Light"/>
                <a:ea typeface="Calibri" panose="020F0502020204030204" pitchFamily="34" charset="0"/>
                <a:cs typeface="B Nazanin" panose="00000400000000000000" pitchFamily="2" charset="-78"/>
              </a:rPr>
              <a:t>در صورت تعریف کانبان برای پروژه ای، تمام موارد، در ستون "موارد انجام نشده"، قرار نمی گیرند.</a:t>
            </a:r>
          </a:p>
          <a:p>
            <a:pPr algn="just">
              <a:lnSpc>
                <a:spcPct val="150000"/>
              </a:lnSpc>
            </a:pPr>
            <a:r>
              <a:rPr lang="fa-IR" sz="1800" dirty="0">
                <a:effectLst/>
                <a:latin typeface="Vazir-Light"/>
                <a:ea typeface="Calibri" panose="020F0502020204030204" pitchFamily="34" charset="0"/>
                <a:cs typeface="B Nazanin" panose="00000400000000000000" pitchFamily="2" charset="-78"/>
              </a:rPr>
              <a:t> توسعه دهندگان، باید ضمن قراردادن کارت هایشان در ستون فرآیند تیم، از خود بپرسند : </a:t>
            </a:r>
          </a:p>
          <a:p>
            <a:pPr lvl="2" algn="just">
              <a:lnSpc>
                <a:spcPct val="150000"/>
              </a:lnSpc>
              <a:buFont typeface="Courier New" panose="02070309020205020404" pitchFamily="49" charset="0"/>
              <a:buChar char="o"/>
            </a:pPr>
            <a:r>
              <a:rPr lang="fa-IR" dirty="0">
                <a:latin typeface="Vazir-Light"/>
                <a:cs typeface="B Nazanin" panose="00000400000000000000" pitchFamily="2" charset="-78"/>
              </a:rPr>
              <a:t>اکنون در چه مرحله ای هستند؟ </a:t>
            </a:r>
          </a:p>
          <a:p>
            <a:pPr lvl="2" algn="just">
              <a:lnSpc>
                <a:spcPct val="150000"/>
              </a:lnSpc>
              <a:buFont typeface="Courier New" panose="02070309020205020404" pitchFamily="49" charset="0"/>
              <a:buChar char="o"/>
            </a:pPr>
            <a:r>
              <a:rPr lang="fa-IR" dirty="0">
                <a:latin typeface="Vazir-Light"/>
                <a:cs typeface="B Nazanin" panose="00000400000000000000" pitchFamily="2" charset="-78"/>
              </a:rPr>
              <a:t>از کجا آمده اند و به کجا خواهند رفت؟ </a:t>
            </a:r>
          </a:p>
          <a:p>
            <a:pPr algn="just">
              <a:lnSpc>
                <a:spcPct val="150000"/>
              </a:lnSpc>
            </a:pPr>
            <a:endParaRPr lang="fa-IR" dirty="0"/>
          </a:p>
        </p:txBody>
      </p:sp>
      <p:sp>
        <p:nvSpPr>
          <p:cNvPr id="5" name="Slide Number Placeholder 4">
            <a:extLst>
              <a:ext uri="{FF2B5EF4-FFF2-40B4-BE49-F238E27FC236}">
                <a16:creationId xmlns:a16="http://schemas.microsoft.com/office/drawing/2014/main" id="{EAA997A2-3EF7-A471-F5A7-79A55164E067}"/>
              </a:ext>
            </a:extLst>
          </p:cNvPr>
          <p:cNvSpPr>
            <a:spLocks noGrp="1"/>
          </p:cNvSpPr>
          <p:nvPr>
            <p:ph type="sldNum" sz="quarter" idx="12"/>
          </p:nvPr>
        </p:nvSpPr>
        <p:spPr/>
        <p:txBody>
          <a:bodyPr/>
          <a:lstStyle/>
          <a:p>
            <a:fld id="{7E64BC9A-C146-4C13-AF07-49DAC4B1DB47}" type="slidenum">
              <a:rPr lang="fa-IR" smtClean="0"/>
              <a:t>20</a:t>
            </a:fld>
            <a:endParaRPr lang="fa-IR"/>
          </a:p>
        </p:txBody>
      </p:sp>
    </p:spTree>
    <p:extLst>
      <p:ext uri="{BB962C8B-B14F-4D97-AF65-F5344CB8AC3E}">
        <p14:creationId xmlns:p14="http://schemas.microsoft.com/office/powerpoint/2010/main" val="740612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263D-37AF-9798-4873-3DB20D30B2FC}"/>
              </a:ext>
            </a:extLst>
          </p:cNvPr>
          <p:cNvSpPr>
            <a:spLocks noGrp="1"/>
          </p:cNvSpPr>
          <p:nvPr>
            <p:ph type="title"/>
          </p:nvPr>
        </p:nvSpPr>
        <p:spPr/>
        <p:txBody>
          <a:bodyPr/>
          <a:lstStyle/>
          <a:p>
            <a:pPr algn="r"/>
            <a:r>
              <a:rPr lang="fa-IR" dirty="0"/>
              <a:t>جلسات کانبان - روزانه</a:t>
            </a:r>
          </a:p>
        </p:txBody>
      </p:sp>
      <p:sp>
        <p:nvSpPr>
          <p:cNvPr id="3" name="Content Placeholder 2">
            <a:extLst>
              <a:ext uri="{FF2B5EF4-FFF2-40B4-BE49-F238E27FC236}">
                <a16:creationId xmlns:a16="http://schemas.microsoft.com/office/drawing/2014/main" id="{FF4C1A8E-C1B3-CF4F-BC6C-48C23CA4A7E7}"/>
              </a:ext>
            </a:extLst>
          </p:cNvPr>
          <p:cNvSpPr>
            <a:spLocks noGrp="1"/>
          </p:cNvSpPr>
          <p:nvPr>
            <p:ph idx="1"/>
          </p:nvPr>
        </p:nvSpPr>
        <p:spPr/>
        <p:txBody>
          <a:bodyPr>
            <a:normAutofit lnSpcReduction="10000"/>
          </a:bodyPr>
          <a:lstStyle/>
          <a:p>
            <a:pPr algn="just">
              <a:lnSpc>
                <a:spcPct val="150000"/>
              </a:lnSpc>
            </a:pPr>
            <a:r>
              <a:rPr lang="fa-IR" sz="1800" dirty="0">
                <a:effectLst/>
                <a:latin typeface="Vazir-Light"/>
                <a:ea typeface="Calibri" panose="020F0502020204030204" pitchFamily="34" charset="0"/>
                <a:cs typeface="B Nazanin" panose="00000400000000000000" pitchFamily="2" charset="-78"/>
              </a:rPr>
              <a:t>اساس جلسه ی سرپایی روزانه ی کانبان، اقدامی است که "راه رفتن روی تخته" نامیده می شود. </a:t>
            </a:r>
          </a:p>
          <a:p>
            <a:pPr algn="just">
              <a:lnSpc>
                <a:spcPct val="150000"/>
              </a:lnSpc>
            </a:pPr>
            <a:r>
              <a:rPr lang="fa-IR" sz="1800" dirty="0">
                <a:effectLst/>
                <a:latin typeface="Vazir-Light"/>
                <a:ea typeface="Calibri" panose="020F0502020204030204" pitchFamily="34" charset="0"/>
                <a:cs typeface="B Nazanin" panose="00000400000000000000" pitchFamily="2" charset="-78"/>
              </a:rPr>
              <a:t>رهبری این جلسه، به طور روزانه تغییر می یابد. </a:t>
            </a:r>
          </a:p>
          <a:p>
            <a:pPr algn="just">
              <a:lnSpc>
                <a:spcPct val="150000"/>
              </a:lnSpc>
            </a:pPr>
            <a:r>
              <a:rPr lang="fa-IR" sz="1800" dirty="0">
                <a:effectLst/>
                <a:latin typeface="Vazir-Light"/>
                <a:ea typeface="Calibri" panose="020F0502020204030204" pitchFamily="34" charset="0"/>
                <a:cs typeface="B Nazanin" panose="00000400000000000000" pitchFamily="2" charset="-78"/>
              </a:rPr>
              <a:t>اعضای تیم، تمام</a:t>
            </a:r>
            <a:r>
              <a:rPr lang="fa-IR"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Vazir-Light"/>
                <a:ea typeface="Calibri" panose="020F0502020204030204" pitchFamily="34" charset="0"/>
                <a:cs typeface="B Nazanin" panose="00000400000000000000" pitchFamily="2" charset="-78"/>
              </a:rPr>
              <a:t>موارد در حال پردازشی  را که در تابلو از قلم افتاده اند، شناسایی می کنند، و آنها را به تابلو اضافه می کنند.</a:t>
            </a:r>
          </a:p>
          <a:p>
            <a:pPr algn="just">
              <a:lnSpc>
                <a:spcPct val="150000"/>
              </a:lnSpc>
            </a:pPr>
            <a:r>
              <a:rPr lang="fa-IR" sz="1800" dirty="0">
                <a:effectLst/>
                <a:latin typeface="Vazir-Light"/>
                <a:ea typeface="Calibri" panose="020F0502020204030204" pitchFamily="34" charset="0"/>
                <a:cs typeface="B Nazanin" panose="00000400000000000000" pitchFamily="2" charset="-78"/>
              </a:rPr>
              <a:t>تیم، تلاش می کند تا تمام موارد را به </a:t>
            </a:r>
            <a:r>
              <a:rPr lang="fa-IR" sz="1900" dirty="0">
                <a:latin typeface="Vazir-Light"/>
                <a:cs typeface="B Nazanin" panose="00000400000000000000" pitchFamily="2" charset="-78"/>
              </a:rPr>
              <a:t>وضعیت "انجام شده</a:t>
            </a:r>
            <a:r>
              <a:rPr lang="en-US" sz="1900" dirty="0">
                <a:latin typeface="Vazir-Light"/>
                <a:cs typeface="B Nazanin" panose="00000400000000000000" pitchFamily="2" charset="-78"/>
              </a:rPr>
              <a:t>" </a:t>
            </a:r>
            <a:r>
              <a:rPr lang="fa-IR" sz="1900" dirty="0">
                <a:latin typeface="Vazir-Light"/>
                <a:cs typeface="B Nazanin" panose="00000400000000000000" pitchFamily="2" charset="-78"/>
              </a:rPr>
              <a:t>برساند. </a:t>
            </a:r>
          </a:p>
          <a:p>
            <a:pPr algn="just">
              <a:lnSpc>
                <a:spcPct val="150000"/>
              </a:lnSpc>
            </a:pPr>
            <a:r>
              <a:rPr lang="fa-IR" sz="1900" dirty="0">
                <a:latin typeface="Vazir-Light"/>
                <a:cs typeface="B Nazanin" panose="00000400000000000000" pitchFamily="2" charset="-78"/>
              </a:rPr>
              <a:t>هدف، این است که اول، موارد با ارزش تجاری بالا، پیش روند. </a:t>
            </a:r>
          </a:p>
          <a:p>
            <a:pPr algn="just">
              <a:lnSpc>
                <a:spcPct val="150000"/>
              </a:lnSpc>
            </a:pPr>
            <a:r>
              <a:rPr lang="fa-IR" sz="1900" dirty="0">
                <a:latin typeface="Vazir-Light"/>
                <a:cs typeface="B Nazanin" panose="00000400000000000000" pitchFamily="2" charset="-78"/>
              </a:rPr>
              <a:t>تیم، با توجه به جریان کار، تلاش می کند تا موانع تکمیل کار را، با بررسی حجم کار و خطرات احتمالی، شناسایی کند. </a:t>
            </a:r>
            <a:endParaRPr lang="en-US" sz="1900" dirty="0">
              <a:latin typeface="Vazir-Light"/>
              <a:cs typeface="B Nazanin" panose="00000400000000000000" pitchFamily="2" charset="-78"/>
            </a:endParaRPr>
          </a:p>
          <a:p>
            <a:pPr algn="just">
              <a:lnSpc>
                <a:spcPct val="150000"/>
              </a:lnSpc>
            </a:pPr>
            <a:endParaRPr lang="fa-IR" dirty="0"/>
          </a:p>
        </p:txBody>
      </p:sp>
      <p:sp>
        <p:nvSpPr>
          <p:cNvPr id="5" name="Slide Number Placeholder 4">
            <a:extLst>
              <a:ext uri="{FF2B5EF4-FFF2-40B4-BE49-F238E27FC236}">
                <a16:creationId xmlns:a16="http://schemas.microsoft.com/office/drawing/2014/main" id="{F23C3FD4-6F14-42E9-375B-F53A90ED2881}"/>
              </a:ext>
            </a:extLst>
          </p:cNvPr>
          <p:cNvSpPr>
            <a:spLocks noGrp="1"/>
          </p:cNvSpPr>
          <p:nvPr>
            <p:ph type="sldNum" sz="quarter" idx="12"/>
          </p:nvPr>
        </p:nvSpPr>
        <p:spPr/>
        <p:txBody>
          <a:bodyPr/>
          <a:lstStyle/>
          <a:p>
            <a:fld id="{7E64BC9A-C146-4C13-AF07-49DAC4B1DB47}" type="slidenum">
              <a:rPr lang="fa-IR" smtClean="0"/>
              <a:t>21</a:t>
            </a:fld>
            <a:endParaRPr lang="fa-IR"/>
          </a:p>
        </p:txBody>
      </p:sp>
    </p:spTree>
    <p:extLst>
      <p:ext uri="{BB962C8B-B14F-4D97-AF65-F5344CB8AC3E}">
        <p14:creationId xmlns:p14="http://schemas.microsoft.com/office/powerpoint/2010/main" val="3041669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263D-37AF-9798-4873-3DB20D30B2FC}"/>
              </a:ext>
            </a:extLst>
          </p:cNvPr>
          <p:cNvSpPr>
            <a:spLocks noGrp="1"/>
          </p:cNvSpPr>
          <p:nvPr>
            <p:ph type="title"/>
          </p:nvPr>
        </p:nvSpPr>
        <p:spPr/>
        <p:txBody>
          <a:bodyPr/>
          <a:lstStyle/>
          <a:p>
            <a:pPr algn="r"/>
            <a:r>
              <a:rPr lang="fa-IR" dirty="0"/>
              <a:t>جلسات کانبان – تابلو(بورد کانبان)</a:t>
            </a:r>
          </a:p>
        </p:txBody>
      </p:sp>
      <p:pic>
        <p:nvPicPr>
          <p:cNvPr id="7" name="Picture 6">
            <a:extLst>
              <a:ext uri="{FF2B5EF4-FFF2-40B4-BE49-F238E27FC236}">
                <a16:creationId xmlns:a16="http://schemas.microsoft.com/office/drawing/2014/main" id="{60107DD1-8043-2424-04DA-A7E8E58B4ED6}"/>
              </a:ext>
            </a:extLst>
          </p:cNvPr>
          <p:cNvPicPr>
            <a:picLocks noChangeAspect="1"/>
          </p:cNvPicPr>
          <p:nvPr/>
        </p:nvPicPr>
        <p:blipFill rotWithShape="1">
          <a:blip r:embed="rId3">
            <a:extLst>
              <a:ext uri="{28A0092B-C50C-407E-A947-70E740481C1C}">
                <a14:useLocalDpi xmlns:a14="http://schemas.microsoft.com/office/drawing/2010/main" val="0"/>
              </a:ext>
            </a:extLst>
          </a:blip>
          <a:srcRect b="7384"/>
          <a:stretch/>
        </p:blipFill>
        <p:spPr>
          <a:xfrm>
            <a:off x="451123" y="2142836"/>
            <a:ext cx="8241753" cy="4174836"/>
          </a:xfrm>
          <a:prstGeom prst="rect">
            <a:avLst/>
          </a:prstGeom>
        </p:spPr>
      </p:pic>
      <p:sp>
        <p:nvSpPr>
          <p:cNvPr id="9" name="Slide Number Placeholder 8">
            <a:extLst>
              <a:ext uri="{FF2B5EF4-FFF2-40B4-BE49-F238E27FC236}">
                <a16:creationId xmlns:a16="http://schemas.microsoft.com/office/drawing/2014/main" id="{8267D57B-DDFB-D3DA-636E-C7A0AB1B763D}"/>
              </a:ext>
            </a:extLst>
          </p:cNvPr>
          <p:cNvSpPr>
            <a:spLocks noGrp="1"/>
          </p:cNvSpPr>
          <p:nvPr>
            <p:ph type="sldNum" sz="quarter" idx="12"/>
          </p:nvPr>
        </p:nvSpPr>
        <p:spPr/>
        <p:txBody>
          <a:bodyPr/>
          <a:lstStyle/>
          <a:p>
            <a:fld id="{7E64BC9A-C146-4C13-AF07-49DAC4B1DB47}" type="slidenum">
              <a:rPr lang="fa-IR" smtClean="0"/>
              <a:t>22</a:t>
            </a:fld>
            <a:endParaRPr lang="fa-IR"/>
          </a:p>
        </p:txBody>
      </p:sp>
    </p:spTree>
    <p:extLst>
      <p:ext uri="{BB962C8B-B14F-4D97-AF65-F5344CB8AC3E}">
        <p14:creationId xmlns:p14="http://schemas.microsoft.com/office/powerpoint/2010/main" val="2233304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263D-37AF-9798-4873-3DB20D30B2FC}"/>
              </a:ext>
            </a:extLst>
          </p:cNvPr>
          <p:cNvSpPr>
            <a:spLocks noGrp="1"/>
          </p:cNvSpPr>
          <p:nvPr>
            <p:ph type="title"/>
          </p:nvPr>
        </p:nvSpPr>
        <p:spPr/>
        <p:txBody>
          <a:bodyPr/>
          <a:lstStyle/>
          <a:p>
            <a:pPr algn="r"/>
            <a:r>
              <a:rPr lang="fa-IR" dirty="0"/>
              <a:t>جلسات کانبان – بازنگری هفته ای </a:t>
            </a:r>
          </a:p>
        </p:txBody>
      </p:sp>
      <p:sp>
        <p:nvSpPr>
          <p:cNvPr id="3" name="Content Placeholder 2">
            <a:extLst>
              <a:ext uri="{FF2B5EF4-FFF2-40B4-BE49-F238E27FC236}">
                <a16:creationId xmlns:a16="http://schemas.microsoft.com/office/drawing/2014/main" id="{FF4C1A8E-C1B3-CF4F-BC6C-48C23CA4A7E7}"/>
              </a:ext>
            </a:extLst>
          </p:cNvPr>
          <p:cNvSpPr>
            <a:spLocks noGrp="1"/>
          </p:cNvSpPr>
          <p:nvPr>
            <p:ph idx="1"/>
          </p:nvPr>
        </p:nvSpPr>
        <p:spPr/>
        <p:txBody>
          <a:bodyPr>
            <a:normAutofit/>
          </a:bodyPr>
          <a:lstStyle/>
          <a:p>
            <a:pPr algn="just">
              <a:lnSpc>
                <a:spcPct val="150000"/>
              </a:lnSpc>
            </a:pPr>
            <a:r>
              <a:rPr lang="fa-IR" sz="1900" dirty="0">
                <a:latin typeface="Vazir-Light"/>
                <a:cs typeface="B Nazanin" panose="00000400000000000000" pitchFamily="2" charset="-78"/>
              </a:rPr>
              <a:t>در طول جلسه ی بازنگری هفتگی، ارزیابی فرآیند، بررسی می شود. </a:t>
            </a:r>
          </a:p>
          <a:p>
            <a:pPr algn="just">
              <a:lnSpc>
                <a:spcPct val="150000"/>
              </a:lnSpc>
            </a:pPr>
            <a:r>
              <a:rPr lang="fa-IR" sz="1900" dirty="0">
                <a:latin typeface="Vazir-Light"/>
                <a:cs typeface="B Nazanin" panose="00000400000000000000" pitchFamily="2" charset="-78"/>
              </a:rPr>
              <a:t>تیم، مواردی را که نیاز به توسعه ی فرآیند دارند، بررسی می کند و تغییراتی را جهت اجرا، پیشنهاد می کند. </a:t>
            </a:r>
          </a:p>
          <a:p>
            <a:pPr algn="just">
              <a:lnSpc>
                <a:spcPct val="150000"/>
              </a:lnSpc>
            </a:pPr>
            <a:r>
              <a:rPr lang="fa-IR" sz="1900" dirty="0">
                <a:latin typeface="Vazir-Light"/>
                <a:cs typeface="B Nazanin" panose="00000400000000000000" pitchFamily="2" charset="-78"/>
              </a:rPr>
              <a:t>روش کانبان، می تواند به سادگی با سایر روش های توسعه ی چابک ترکیب شود، تا نظم فرآیند را کمی ارتقا دهد . </a:t>
            </a:r>
            <a:endParaRPr lang="en-US" sz="1900" dirty="0">
              <a:latin typeface="Vazir-Light"/>
              <a:cs typeface="B Nazanin" panose="00000400000000000000" pitchFamily="2" charset="-78"/>
            </a:endParaRPr>
          </a:p>
          <a:p>
            <a:pPr algn="just">
              <a:lnSpc>
                <a:spcPct val="150000"/>
              </a:lnSpc>
            </a:pPr>
            <a:endParaRPr lang="en-US" sz="1900" dirty="0">
              <a:latin typeface="Vazir-Light"/>
              <a:cs typeface="B Nazanin" panose="00000400000000000000" pitchFamily="2" charset="-78"/>
            </a:endParaRPr>
          </a:p>
          <a:p>
            <a:pPr algn="just">
              <a:lnSpc>
                <a:spcPct val="150000"/>
              </a:lnSpc>
            </a:pPr>
            <a:endParaRPr lang="fa-IR" dirty="0"/>
          </a:p>
        </p:txBody>
      </p:sp>
      <p:sp>
        <p:nvSpPr>
          <p:cNvPr id="5" name="Slide Number Placeholder 4">
            <a:extLst>
              <a:ext uri="{FF2B5EF4-FFF2-40B4-BE49-F238E27FC236}">
                <a16:creationId xmlns:a16="http://schemas.microsoft.com/office/drawing/2014/main" id="{2733DCEB-20B8-5DCF-9B5A-2775A20A800E}"/>
              </a:ext>
            </a:extLst>
          </p:cNvPr>
          <p:cNvSpPr>
            <a:spLocks noGrp="1"/>
          </p:cNvSpPr>
          <p:nvPr>
            <p:ph type="sldNum" sz="quarter" idx="12"/>
          </p:nvPr>
        </p:nvSpPr>
        <p:spPr/>
        <p:txBody>
          <a:bodyPr/>
          <a:lstStyle/>
          <a:p>
            <a:fld id="{7E64BC9A-C146-4C13-AF07-49DAC4B1DB47}" type="slidenum">
              <a:rPr lang="fa-IR" smtClean="0"/>
              <a:t>23</a:t>
            </a:fld>
            <a:endParaRPr lang="fa-IR"/>
          </a:p>
        </p:txBody>
      </p:sp>
    </p:spTree>
    <p:extLst>
      <p:ext uri="{BB962C8B-B14F-4D97-AF65-F5344CB8AC3E}">
        <p14:creationId xmlns:p14="http://schemas.microsoft.com/office/powerpoint/2010/main" val="3131546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263D-37AF-9798-4873-3DB20D30B2FC}"/>
              </a:ext>
            </a:extLst>
          </p:cNvPr>
          <p:cNvSpPr>
            <a:spLocks noGrp="1"/>
          </p:cNvSpPr>
          <p:nvPr>
            <p:ph type="title"/>
          </p:nvPr>
        </p:nvSpPr>
        <p:spPr/>
        <p:txBody>
          <a:bodyPr/>
          <a:lstStyle/>
          <a:p>
            <a:pPr algn="r"/>
            <a:r>
              <a:rPr lang="fa-IR" dirty="0"/>
              <a:t>تابلو(بورد کانبان) - مثال</a:t>
            </a:r>
          </a:p>
        </p:txBody>
      </p:sp>
      <p:pic>
        <p:nvPicPr>
          <p:cNvPr id="4" name="Picture 3">
            <a:extLst>
              <a:ext uri="{FF2B5EF4-FFF2-40B4-BE49-F238E27FC236}">
                <a16:creationId xmlns:a16="http://schemas.microsoft.com/office/drawing/2014/main" id="{95E7FF30-7C7D-8A97-A0B0-7651024595F9}"/>
              </a:ext>
            </a:extLst>
          </p:cNvPr>
          <p:cNvPicPr>
            <a:picLocks noChangeAspect="1"/>
          </p:cNvPicPr>
          <p:nvPr/>
        </p:nvPicPr>
        <p:blipFill>
          <a:blip r:embed="rId3"/>
          <a:stretch>
            <a:fillRect/>
          </a:stretch>
        </p:blipFill>
        <p:spPr>
          <a:xfrm>
            <a:off x="535396" y="2712312"/>
            <a:ext cx="8073207" cy="2764255"/>
          </a:xfrm>
          <a:prstGeom prst="rect">
            <a:avLst/>
          </a:prstGeom>
        </p:spPr>
      </p:pic>
      <p:sp>
        <p:nvSpPr>
          <p:cNvPr id="6" name="Slide Number Placeholder 5">
            <a:extLst>
              <a:ext uri="{FF2B5EF4-FFF2-40B4-BE49-F238E27FC236}">
                <a16:creationId xmlns:a16="http://schemas.microsoft.com/office/drawing/2014/main" id="{A6FECAEB-CAAD-F8E5-62CE-971EF5C56FC4}"/>
              </a:ext>
            </a:extLst>
          </p:cNvPr>
          <p:cNvSpPr>
            <a:spLocks noGrp="1"/>
          </p:cNvSpPr>
          <p:nvPr>
            <p:ph type="sldNum" sz="quarter" idx="12"/>
          </p:nvPr>
        </p:nvSpPr>
        <p:spPr/>
        <p:txBody>
          <a:bodyPr/>
          <a:lstStyle/>
          <a:p>
            <a:fld id="{7E64BC9A-C146-4C13-AF07-49DAC4B1DB47}" type="slidenum">
              <a:rPr lang="fa-IR" smtClean="0"/>
              <a:t>24</a:t>
            </a:fld>
            <a:endParaRPr lang="fa-IR"/>
          </a:p>
        </p:txBody>
      </p:sp>
    </p:spTree>
    <p:extLst>
      <p:ext uri="{BB962C8B-B14F-4D97-AF65-F5344CB8AC3E}">
        <p14:creationId xmlns:p14="http://schemas.microsoft.com/office/powerpoint/2010/main" val="3845336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263D-37AF-9798-4873-3DB20D30B2FC}"/>
              </a:ext>
            </a:extLst>
          </p:cNvPr>
          <p:cNvSpPr>
            <a:spLocks noGrp="1"/>
          </p:cNvSpPr>
          <p:nvPr>
            <p:ph type="title"/>
          </p:nvPr>
        </p:nvSpPr>
        <p:spPr/>
        <p:txBody>
          <a:bodyPr/>
          <a:lstStyle/>
          <a:p>
            <a:pPr algn="r"/>
            <a:r>
              <a:rPr lang="fa-IR" dirty="0"/>
              <a:t>مقایسه مزایا و معایب </a:t>
            </a:r>
          </a:p>
        </p:txBody>
      </p:sp>
      <p:pic>
        <p:nvPicPr>
          <p:cNvPr id="6" name="Picture 5">
            <a:extLst>
              <a:ext uri="{FF2B5EF4-FFF2-40B4-BE49-F238E27FC236}">
                <a16:creationId xmlns:a16="http://schemas.microsoft.com/office/drawing/2014/main" id="{5D80C329-7D8D-1B86-FC4F-D4E6EAF752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553" y="1893351"/>
            <a:ext cx="7128893" cy="4556612"/>
          </a:xfrm>
          <a:prstGeom prst="rect">
            <a:avLst/>
          </a:prstGeom>
        </p:spPr>
      </p:pic>
      <p:sp>
        <p:nvSpPr>
          <p:cNvPr id="8" name="Slide Number Placeholder 7">
            <a:extLst>
              <a:ext uri="{FF2B5EF4-FFF2-40B4-BE49-F238E27FC236}">
                <a16:creationId xmlns:a16="http://schemas.microsoft.com/office/drawing/2014/main" id="{E13F1F5E-876E-7382-64D8-290A8E3745B5}"/>
              </a:ext>
            </a:extLst>
          </p:cNvPr>
          <p:cNvSpPr>
            <a:spLocks noGrp="1"/>
          </p:cNvSpPr>
          <p:nvPr>
            <p:ph type="sldNum" sz="quarter" idx="12"/>
          </p:nvPr>
        </p:nvSpPr>
        <p:spPr/>
        <p:txBody>
          <a:bodyPr/>
          <a:lstStyle/>
          <a:p>
            <a:fld id="{7E64BC9A-C146-4C13-AF07-49DAC4B1DB47}" type="slidenum">
              <a:rPr lang="fa-IR" smtClean="0"/>
              <a:t>25</a:t>
            </a:fld>
            <a:endParaRPr lang="fa-IR"/>
          </a:p>
        </p:txBody>
      </p:sp>
    </p:spTree>
    <p:extLst>
      <p:ext uri="{BB962C8B-B14F-4D97-AF65-F5344CB8AC3E}">
        <p14:creationId xmlns:p14="http://schemas.microsoft.com/office/powerpoint/2010/main" val="204017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25ADF-7A09-5D82-E209-C1CD1A49099A}"/>
              </a:ext>
            </a:extLst>
          </p:cNvPr>
          <p:cNvSpPr>
            <a:spLocks noGrp="1"/>
          </p:cNvSpPr>
          <p:nvPr>
            <p:ph type="title"/>
          </p:nvPr>
        </p:nvSpPr>
        <p:spPr/>
        <p:txBody>
          <a:bodyPr/>
          <a:lstStyle/>
          <a:p>
            <a:pPr algn="r"/>
            <a:r>
              <a:rPr lang="fa-IR" sz="4000" kern="0" dirty="0">
                <a:effectLst/>
                <a:latin typeface="Vazir-Light"/>
                <a:ea typeface="Calibri" panose="020F0502020204030204" pitchFamily="34" charset="0"/>
              </a:rPr>
              <a:t>معرفی اسکرام</a:t>
            </a:r>
            <a:endParaRPr lang="fa-IR" dirty="0"/>
          </a:p>
        </p:txBody>
      </p:sp>
      <p:sp>
        <p:nvSpPr>
          <p:cNvPr id="3" name="Content Placeholder 2">
            <a:extLst>
              <a:ext uri="{FF2B5EF4-FFF2-40B4-BE49-F238E27FC236}">
                <a16:creationId xmlns:a16="http://schemas.microsoft.com/office/drawing/2014/main" id="{545DF896-AE4B-7B23-B841-9FCD22F935D4}"/>
              </a:ext>
            </a:extLst>
          </p:cNvPr>
          <p:cNvSpPr>
            <a:spLocks noGrp="1"/>
          </p:cNvSpPr>
          <p:nvPr>
            <p:ph idx="1"/>
          </p:nvPr>
        </p:nvSpPr>
        <p:spPr/>
        <p:txBody>
          <a:bodyPr/>
          <a:lstStyle/>
          <a:p>
            <a:pPr>
              <a:lnSpc>
                <a:spcPct val="150000"/>
              </a:lnSpc>
            </a:pPr>
            <a:r>
              <a:rPr lang="fa-IR" sz="1800" kern="0" dirty="0">
                <a:effectLst/>
                <a:latin typeface="Vazir-Light"/>
                <a:ea typeface="Calibri" panose="020F0502020204030204" pitchFamily="34" charset="0"/>
                <a:cs typeface="B Nazanin" panose="00000400000000000000" pitchFamily="2" charset="-78"/>
              </a:rPr>
              <a:t>این اسم از فعالیتی که در طول بازی راگبی اتفاق می افتد، گرفته شده است.</a:t>
            </a:r>
          </a:p>
          <a:p>
            <a:pPr>
              <a:lnSpc>
                <a:spcPct val="150000"/>
              </a:lnSpc>
            </a:pPr>
            <a:r>
              <a:rPr lang="fa-IR" sz="1800" kern="0" dirty="0">
                <a:effectLst/>
                <a:latin typeface="Vazir-Light"/>
                <a:ea typeface="Calibri" panose="020F0502020204030204" pitchFamily="34" charset="0"/>
                <a:cs typeface="B Nazanin" panose="00000400000000000000" pitchFamily="2" charset="-78"/>
              </a:rPr>
              <a:t>روشی مشهور در مهندسی نرم افزار چابک است که توسط جف ساترلند و تیم توسعه ی او در اوایل دهه ی 1990 ابداع شد. </a:t>
            </a:r>
          </a:p>
          <a:p>
            <a:pPr algn="just">
              <a:lnSpc>
                <a:spcPct val="150000"/>
              </a:lnSpc>
            </a:pPr>
            <a:r>
              <a:rPr lang="fa-IR" sz="1800" kern="0" dirty="0">
                <a:effectLst/>
                <a:latin typeface="Vazir-Light"/>
                <a:ea typeface="Calibri" panose="020F0502020204030204" pitchFamily="34" charset="0"/>
                <a:cs typeface="B Nazanin" panose="00000400000000000000" pitchFamily="2" charset="-78"/>
              </a:rPr>
              <a:t>توسعه ی بیشتر این روش، توسط افرادی به نام شوابر و بیدل انجام شد. </a:t>
            </a:r>
          </a:p>
          <a:p>
            <a:pPr algn="just">
              <a:lnSpc>
                <a:spcPct val="150000"/>
              </a:lnSpc>
            </a:pPr>
            <a:r>
              <a:rPr lang="fa-IR" sz="1800" kern="0" dirty="0">
                <a:effectLst/>
                <a:latin typeface="Vazir-Light"/>
                <a:ea typeface="Calibri" panose="020F0502020204030204" pitchFamily="34" charset="0"/>
                <a:cs typeface="B Nazanin" panose="00000400000000000000" pitchFamily="2" charset="-78"/>
              </a:rPr>
              <a:t>اصول اسکرام، با بیانیه چابک سازگارند و برای کمک به فعالیتهای توسعه در طول فرآیند، استفاده می شود.</a:t>
            </a:r>
          </a:p>
          <a:p>
            <a:pPr algn="just">
              <a:lnSpc>
                <a:spcPct val="150000"/>
              </a:lnSpc>
            </a:pPr>
            <a:r>
              <a:rPr lang="fa-IR" sz="1800" kern="0" dirty="0">
                <a:effectLst/>
                <a:latin typeface="Vazir-Light"/>
                <a:ea typeface="Calibri" panose="020F0502020204030204" pitchFamily="34" charset="0"/>
                <a:cs typeface="B Nazanin" panose="00000400000000000000" pitchFamily="2" charset="-78"/>
              </a:rPr>
              <a:t>شامل فعالیتهای چارچوبی مثل درخواستها، تجزیه و تحلیل، طراحی، ارزیابی و ارائه، می باشد. </a:t>
            </a:r>
            <a:endParaRPr lang="fa-IR" dirty="0"/>
          </a:p>
        </p:txBody>
      </p:sp>
      <p:sp>
        <p:nvSpPr>
          <p:cNvPr id="5" name="Slide Number Placeholder 4">
            <a:extLst>
              <a:ext uri="{FF2B5EF4-FFF2-40B4-BE49-F238E27FC236}">
                <a16:creationId xmlns:a16="http://schemas.microsoft.com/office/drawing/2014/main" id="{588D6467-1630-37D1-1CD5-27BE671383F1}"/>
              </a:ext>
            </a:extLst>
          </p:cNvPr>
          <p:cNvSpPr>
            <a:spLocks noGrp="1"/>
          </p:cNvSpPr>
          <p:nvPr>
            <p:ph type="sldNum" sz="quarter" idx="12"/>
          </p:nvPr>
        </p:nvSpPr>
        <p:spPr/>
        <p:txBody>
          <a:bodyPr/>
          <a:lstStyle/>
          <a:p>
            <a:fld id="{7E64BC9A-C146-4C13-AF07-49DAC4B1DB47}" type="slidenum">
              <a:rPr lang="fa-IR" smtClean="0"/>
              <a:t>3</a:t>
            </a:fld>
            <a:endParaRPr lang="fa-IR"/>
          </a:p>
        </p:txBody>
      </p:sp>
    </p:spTree>
    <p:extLst>
      <p:ext uri="{BB962C8B-B14F-4D97-AF65-F5344CB8AC3E}">
        <p14:creationId xmlns:p14="http://schemas.microsoft.com/office/powerpoint/2010/main" val="2510007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CF6B-D250-19AE-2D54-566F24F19389}"/>
              </a:ext>
            </a:extLst>
          </p:cNvPr>
          <p:cNvSpPr>
            <a:spLocks noGrp="1"/>
          </p:cNvSpPr>
          <p:nvPr>
            <p:ph type="title"/>
          </p:nvPr>
        </p:nvSpPr>
        <p:spPr/>
        <p:txBody>
          <a:bodyPr/>
          <a:lstStyle/>
          <a:p>
            <a:pPr algn="r"/>
            <a:r>
              <a:rPr lang="fa-IR" sz="4000" kern="0" dirty="0">
                <a:effectLst/>
                <a:latin typeface="Vazir-Light"/>
                <a:ea typeface="Calibri" panose="020F0502020204030204" pitchFamily="34" charset="0"/>
              </a:rPr>
              <a:t>معرفی اسکرام</a:t>
            </a:r>
            <a:endParaRPr lang="fa-IR" dirty="0"/>
          </a:p>
        </p:txBody>
      </p:sp>
      <p:sp>
        <p:nvSpPr>
          <p:cNvPr id="3" name="Content Placeholder 2">
            <a:extLst>
              <a:ext uri="{FF2B5EF4-FFF2-40B4-BE49-F238E27FC236}">
                <a16:creationId xmlns:a16="http://schemas.microsoft.com/office/drawing/2014/main" id="{A8E5841A-A3B8-F1DC-A3C7-8CD903B6D8BB}"/>
              </a:ext>
            </a:extLst>
          </p:cNvPr>
          <p:cNvSpPr>
            <a:spLocks noGrp="1"/>
          </p:cNvSpPr>
          <p:nvPr>
            <p:ph idx="1"/>
          </p:nvPr>
        </p:nvSpPr>
        <p:spPr>
          <a:xfrm>
            <a:off x="902970" y="3439467"/>
            <a:ext cx="7338060" cy="2896682"/>
          </a:xfrm>
        </p:spPr>
        <p:txBody>
          <a:bodyPr>
            <a:noAutofit/>
          </a:bodyPr>
          <a:lstStyle/>
          <a:p>
            <a:pPr algn="just">
              <a:lnSpc>
                <a:spcPct val="150000"/>
              </a:lnSpc>
            </a:pPr>
            <a:r>
              <a:rPr lang="fa-IR" sz="1600" dirty="0">
                <a:effectLst/>
                <a:latin typeface="Vazir-Light"/>
                <a:ea typeface="Calibri" panose="020F0502020204030204" pitchFamily="34" charset="0"/>
                <a:cs typeface="B Nazanin" panose="00000400000000000000" pitchFamily="2" charset="-78"/>
              </a:rPr>
              <a:t>در هر فعالیت چارچوبی، وظایف کاری در یک دوره ی زمان بندی شده ی نسبتا کوتاه، به نام </a:t>
            </a:r>
            <a:r>
              <a:rPr lang="fa-IR" sz="1600" b="1" dirty="0">
                <a:effectLst/>
                <a:latin typeface="Vazir-Light"/>
                <a:ea typeface="Calibri" panose="020F0502020204030204" pitchFamily="34" charset="0"/>
                <a:cs typeface="B Nazanin" panose="00000400000000000000" pitchFamily="2" charset="-78"/>
              </a:rPr>
              <a:t>اسپرینت</a:t>
            </a:r>
            <a:r>
              <a:rPr lang="fa-IR" sz="1600" dirty="0">
                <a:effectLst/>
                <a:latin typeface="Vazir-Light"/>
                <a:ea typeface="Calibri" panose="020F0502020204030204" pitchFamily="34" charset="0"/>
                <a:cs typeface="B Nazanin" panose="00000400000000000000" pitchFamily="2" charset="-78"/>
              </a:rPr>
              <a:t>، انجام می شوند. </a:t>
            </a:r>
          </a:p>
          <a:p>
            <a:pPr algn="just">
              <a:lnSpc>
                <a:spcPct val="150000"/>
              </a:lnSpc>
            </a:pPr>
            <a:r>
              <a:rPr lang="fa-IR" sz="1600" dirty="0">
                <a:effectLst/>
                <a:latin typeface="Vazir-Light"/>
                <a:ea typeface="Calibri" panose="020F0502020204030204" pitchFamily="34" charset="0"/>
                <a:cs typeface="B Nazanin" panose="00000400000000000000" pitchFamily="2" charset="-78"/>
              </a:rPr>
              <a:t>کار انجام شده در یک اسپرینت با مشکل موجود مطابقت می کند و اغلب به طورهمزمان، توسط تیم اسکرام، تعریف و تنظیم می شود.</a:t>
            </a:r>
          </a:p>
          <a:p>
            <a:pPr algn="just">
              <a:lnSpc>
                <a:spcPct val="150000"/>
              </a:lnSpc>
            </a:pPr>
            <a:r>
              <a:rPr lang="fa-IR" sz="1600" dirty="0">
                <a:effectLst/>
                <a:latin typeface="Vazir-Light"/>
                <a:ea typeface="Calibri" panose="020F0502020204030204" pitchFamily="34" charset="0"/>
                <a:cs typeface="B Nazanin" panose="00000400000000000000" pitchFamily="2" charset="-78"/>
              </a:rPr>
              <a:t>تعداد اسپرینت لازم برای هر فعالیت چارچوبی، بسته به اندازه ی محصول و پیچیدگی آن، می تواند متفاوت باشد. </a:t>
            </a:r>
          </a:p>
          <a:p>
            <a:pPr algn="just">
              <a:lnSpc>
                <a:spcPct val="150000"/>
              </a:lnSpc>
            </a:pPr>
            <a:r>
              <a:rPr lang="fa-IR" sz="1600" dirty="0">
                <a:effectLst/>
                <a:latin typeface="Vazir-Light"/>
                <a:ea typeface="Calibri" panose="020F0502020204030204" pitchFamily="34" charset="0"/>
                <a:cs typeface="B Nazanin" panose="00000400000000000000" pitchFamily="2" charset="-78"/>
              </a:rPr>
              <a:t>در در اسلاید بعدی، جریان کلی فرآیند اسکرام نشان داده شده است. </a:t>
            </a:r>
            <a:endParaRPr lang="fa-IR" sz="1600" dirty="0"/>
          </a:p>
        </p:txBody>
      </p:sp>
      <p:pic>
        <p:nvPicPr>
          <p:cNvPr id="5" name="Picture 4">
            <a:extLst>
              <a:ext uri="{FF2B5EF4-FFF2-40B4-BE49-F238E27FC236}">
                <a16:creationId xmlns:a16="http://schemas.microsoft.com/office/drawing/2014/main" id="{A797342E-A7E5-1180-906B-9C35ECC4322A}"/>
              </a:ext>
            </a:extLst>
          </p:cNvPr>
          <p:cNvPicPr>
            <a:picLocks noChangeAspect="1"/>
          </p:cNvPicPr>
          <p:nvPr/>
        </p:nvPicPr>
        <p:blipFill>
          <a:blip r:embed="rId2"/>
          <a:stretch>
            <a:fillRect/>
          </a:stretch>
        </p:blipFill>
        <p:spPr>
          <a:xfrm>
            <a:off x="2742419" y="1905000"/>
            <a:ext cx="3657600" cy="1524000"/>
          </a:xfrm>
          <a:prstGeom prst="rect">
            <a:avLst/>
          </a:prstGeom>
        </p:spPr>
      </p:pic>
      <p:sp>
        <p:nvSpPr>
          <p:cNvPr id="7" name="Slide Number Placeholder 6">
            <a:extLst>
              <a:ext uri="{FF2B5EF4-FFF2-40B4-BE49-F238E27FC236}">
                <a16:creationId xmlns:a16="http://schemas.microsoft.com/office/drawing/2014/main" id="{76B2FCD5-660C-3CE7-751E-EA1CDDBCA1AD}"/>
              </a:ext>
            </a:extLst>
          </p:cNvPr>
          <p:cNvSpPr>
            <a:spLocks noGrp="1"/>
          </p:cNvSpPr>
          <p:nvPr>
            <p:ph type="sldNum" sz="quarter" idx="12"/>
          </p:nvPr>
        </p:nvSpPr>
        <p:spPr/>
        <p:txBody>
          <a:bodyPr/>
          <a:lstStyle/>
          <a:p>
            <a:fld id="{7E64BC9A-C146-4C13-AF07-49DAC4B1DB47}" type="slidenum">
              <a:rPr lang="fa-IR" smtClean="0"/>
              <a:t>4</a:t>
            </a:fld>
            <a:endParaRPr lang="fa-IR"/>
          </a:p>
        </p:txBody>
      </p:sp>
    </p:spTree>
    <p:extLst>
      <p:ext uri="{BB962C8B-B14F-4D97-AF65-F5344CB8AC3E}">
        <p14:creationId xmlns:p14="http://schemas.microsoft.com/office/powerpoint/2010/main" val="73278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CF6B-D250-19AE-2D54-566F24F19389}"/>
              </a:ext>
            </a:extLst>
          </p:cNvPr>
          <p:cNvSpPr>
            <a:spLocks noGrp="1"/>
          </p:cNvSpPr>
          <p:nvPr>
            <p:ph type="title"/>
          </p:nvPr>
        </p:nvSpPr>
        <p:spPr/>
        <p:txBody>
          <a:bodyPr/>
          <a:lstStyle/>
          <a:p>
            <a:pPr algn="r"/>
            <a:r>
              <a:rPr lang="fa-IR" sz="4000" kern="0" dirty="0">
                <a:effectLst/>
                <a:latin typeface="Vazir-Light"/>
                <a:ea typeface="Calibri" panose="020F0502020204030204" pitchFamily="34" charset="0"/>
              </a:rPr>
              <a:t>معرفی اسکرام</a:t>
            </a:r>
            <a:endParaRPr lang="fa-IR" dirty="0"/>
          </a:p>
        </p:txBody>
      </p:sp>
      <p:pic>
        <p:nvPicPr>
          <p:cNvPr id="11" name="Picture 10">
            <a:extLst>
              <a:ext uri="{FF2B5EF4-FFF2-40B4-BE49-F238E27FC236}">
                <a16:creationId xmlns:a16="http://schemas.microsoft.com/office/drawing/2014/main" id="{78D22846-8C02-6883-D5EE-6C9FDC7C1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347" y="2048322"/>
            <a:ext cx="7453744" cy="4316714"/>
          </a:xfrm>
          <a:prstGeom prst="rect">
            <a:avLst/>
          </a:prstGeom>
        </p:spPr>
      </p:pic>
      <p:sp>
        <p:nvSpPr>
          <p:cNvPr id="13" name="Slide Number Placeholder 12">
            <a:extLst>
              <a:ext uri="{FF2B5EF4-FFF2-40B4-BE49-F238E27FC236}">
                <a16:creationId xmlns:a16="http://schemas.microsoft.com/office/drawing/2014/main" id="{CA2631D3-EB6D-85A7-AFA0-1D64EB358E7D}"/>
              </a:ext>
            </a:extLst>
          </p:cNvPr>
          <p:cNvSpPr>
            <a:spLocks noGrp="1"/>
          </p:cNvSpPr>
          <p:nvPr>
            <p:ph type="sldNum" sz="quarter" idx="12"/>
          </p:nvPr>
        </p:nvSpPr>
        <p:spPr/>
        <p:txBody>
          <a:bodyPr/>
          <a:lstStyle/>
          <a:p>
            <a:fld id="{7E64BC9A-C146-4C13-AF07-49DAC4B1DB47}" type="slidenum">
              <a:rPr lang="fa-IR" smtClean="0"/>
              <a:t>5</a:t>
            </a:fld>
            <a:endParaRPr lang="fa-IR"/>
          </a:p>
        </p:txBody>
      </p:sp>
    </p:spTree>
    <p:extLst>
      <p:ext uri="{BB962C8B-B14F-4D97-AF65-F5344CB8AC3E}">
        <p14:creationId xmlns:p14="http://schemas.microsoft.com/office/powerpoint/2010/main" val="3694549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D781B-8D87-E794-E896-95258CAB846C}"/>
              </a:ext>
            </a:extLst>
          </p:cNvPr>
          <p:cNvSpPr>
            <a:spLocks noGrp="1"/>
          </p:cNvSpPr>
          <p:nvPr>
            <p:ph type="title"/>
          </p:nvPr>
        </p:nvSpPr>
        <p:spPr/>
        <p:txBody>
          <a:bodyPr/>
          <a:lstStyle/>
          <a:p>
            <a:pPr algn="r"/>
            <a:r>
              <a:rPr lang="fa-IR" dirty="0"/>
              <a:t>تیم اسکرام و عملکرد آن</a:t>
            </a:r>
          </a:p>
        </p:txBody>
      </p:sp>
      <p:sp>
        <p:nvSpPr>
          <p:cNvPr id="3" name="Content Placeholder 2">
            <a:extLst>
              <a:ext uri="{FF2B5EF4-FFF2-40B4-BE49-F238E27FC236}">
                <a16:creationId xmlns:a16="http://schemas.microsoft.com/office/drawing/2014/main" id="{68CDD191-8F28-8D2F-751B-44ECC9FD834E}"/>
              </a:ext>
            </a:extLst>
          </p:cNvPr>
          <p:cNvSpPr>
            <a:spLocks noGrp="1"/>
          </p:cNvSpPr>
          <p:nvPr>
            <p:ph idx="1"/>
          </p:nvPr>
        </p:nvSpPr>
        <p:spPr>
          <a:xfrm>
            <a:off x="902189" y="2177929"/>
            <a:ext cx="7338060" cy="4206240"/>
          </a:xfrm>
        </p:spPr>
        <p:txBody>
          <a:bodyPr>
            <a:normAutofit fontScale="85000" lnSpcReduction="10000"/>
          </a:bodyPr>
          <a:lstStyle/>
          <a:p>
            <a:pPr algn="just">
              <a:lnSpc>
                <a:spcPct val="170000"/>
              </a:lnSpc>
            </a:pPr>
            <a:r>
              <a:rPr lang="fa-IR" sz="1800" kern="0" dirty="0">
                <a:effectLst/>
                <a:latin typeface="Vazir-Light"/>
                <a:ea typeface="Calibri" panose="020F0502020204030204" pitchFamily="34" charset="0"/>
              </a:rPr>
              <a:t>تیم اسکرام، یک تیم میان رشته ای خود سازمان یافته است.</a:t>
            </a:r>
          </a:p>
          <a:p>
            <a:pPr algn="just">
              <a:lnSpc>
                <a:spcPct val="170000"/>
              </a:lnSpc>
            </a:pPr>
            <a:r>
              <a:rPr lang="fa-IR" sz="1800" kern="0" dirty="0">
                <a:effectLst/>
                <a:latin typeface="Vazir-Light"/>
                <a:ea typeface="Calibri" panose="020F0502020204030204" pitchFamily="34" charset="0"/>
              </a:rPr>
              <a:t>افراد تیم شامل یک صاحب محصول، یک متخصص  اسکرام و یک تیم توسعه ی کوچک( 3 تا 6 نفر)، می باشد.</a:t>
            </a:r>
          </a:p>
          <a:p>
            <a:pPr algn="just">
              <a:lnSpc>
                <a:spcPct val="170000"/>
              </a:lnSpc>
            </a:pPr>
            <a:r>
              <a:rPr lang="fa-IR" sz="1800" kern="0" dirty="0">
                <a:effectLst/>
                <a:latin typeface="Vazir-Light"/>
                <a:ea typeface="Calibri" panose="020F0502020204030204" pitchFamily="34" charset="0"/>
              </a:rPr>
              <a:t> یافته های اصلی اسکرام، الویت بندی محصولات و اسپرینت، و پیشروی کد است.</a:t>
            </a:r>
          </a:p>
          <a:p>
            <a:pPr algn="just">
              <a:lnSpc>
                <a:spcPct val="170000"/>
              </a:lnSpc>
            </a:pPr>
            <a:r>
              <a:rPr lang="fa-IR" sz="1800" kern="0" dirty="0">
                <a:effectLst/>
                <a:latin typeface="Vazir-Light"/>
                <a:ea typeface="Calibri" panose="020F0502020204030204" pitchFamily="34" charset="0"/>
              </a:rPr>
              <a:t>مجموعه ای از دوره های پیشرونده ی توسعه ی نمونه ی اسپرینت نامیده می شوند.</a:t>
            </a:r>
          </a:p>
          <a:p>
            <a:pPr algn="just">
              <a:lnSpc>
                <a:spcPct val="170000"/>
              </a:lnSpc>
            </a:pPr>
            <a:r>
              <a:rPr lang="fa-IR" sz="1800" kern="0" dirty="0">
                <a:effectLst/>
                <a:latin typeface="Vazir-Light"/>
                <a:ea typeface="Calibri" panose="020F0502020204030204" pitchFamily="34" charset="0"/>
              </a:rPr>
              <a:t>توسعه، از طریق تقسیم پروژه به اسپرینت ها که مدت اجرای آنها 2 تا 4هفته است، صورت خواهد گرفت.</a:t>
            </a:r>
          </a:p>
          <a:p>
            <a:pPr algn="just">
              <a:lnSpc>
                <a:spcPct val="170000"/>
              </a:lnSpc>
            </a:pPr>
            <a:r>
              <a:rPr lang="fa-IR" sz="1800" kern="0" dirty="0">
                <a:effectLst/>
                <a:latin typeface="Vazir-Light"/>
                <a:ea typeface="Calibri" panose="020F0502020204030204" pitchFamily="34" charset="0"/>
              </a:rPr>
              <a:t> الویت بندی محصول، ایجاد لیستی الویت بندی شده از محصولات یا ابزارهای موردنیاز است که ارزش تجاری را برای مشتری فراهم می کند.  </a:t>
            </a:r>
          </a:p>
          <a:p>
            <a:pPr algn="just">
              <a:lnSpc>
                <a:spcPct val="170000"/>
              </a:lnSpc>
            </a:pPr>
            <a:r>
              <a:rPr lang="fa-IR" sz="1800" kern="0" dirty="0">
                <a:effectLst/>
                <a:latin typeface="Vazir-Light"/>
                <a:ea typeface="Calibri" panose="020F0502020204030204" pitchFamily="34" charset="0"/>
              </a:rPr>
              <a:t>با تأیید صاحب محصول و موافقت تیم توسعه، درهر زمان می توان مواردی را به این لیست الویت بندی شده اضافه کرد.  </a:t>
            </a:r>
          </a:p>
        </p:txBody>
      </p:sp>
      <p:pic>
        <p:nvPicPr>
          <p:cNvPr id="5" name="Picture 4">
            <a:extLst>
              <a:ext uri="{FF2B5EF4-FFF2-40B4-BE49-F238E27FC236}">
                <a16:creationId xmlns:a16="http://schemas.microsoft.com/office/drawing/2014/main" id="{DD42B4DF-8276-B573-B00B-CD851F33BB4B}"/>
              </a:ext>
            </a:extLst>
          </p:cNvPr>
          <p:cNvPicPr>
            <a:picLocks noChangeAspect="1"/>
          </p:cNvPicPr>
          <p:nvPr/>
        </p:nvPicPr>
        <p:blipFill>
          <a:blip r:embed="rId2"/>
          <a:stretch>
            <a:fillRect/>
          </a:stretch>
        </p:blipFill>
        <p:spPr>
          <a:xfrm>
            <a:off x="625239" y="1232169"/>
            <a:ext cx="2776572" cy="1451113"/>
          </a:xfrm>
          <a:prstGeom prst="rect">
            <a:avLst/>
          </a:prstGeom>
        </p:spPr>
      </p:pic>
      <p:sp>
        <p:nvSpPr>
          <p:cNvPr id="7" name="Slide Number Placeholder 6">
            <a:extLst>
              <a:ext uri="{FF2B5EF4-FFF2-40B4-BE49-F238E27FC236}">
                <a16:creationId xmlns:a16="http://schemas.microsoft.com/office/drawing/2014/main" id="{D99CCFFA-D247-CAC1-EBF1-ACDFEC30BB01}"/>
              </a:ext>
            </a:extLst>
          </p:cNvPr>
          <p:cNvSpPr>
            <a:spLocks noGrp="1"/>
          </p:cNvSpPr>
          <p:nvPr>
            <p:ph type="sldNum" sz="quarter" idx="12"/>
          </p:nvPr>
        </p:nvSpPr>
        <p:spPr/>
        <p:txBody>
          <a:bodyPr/>
          <a:lstStyle/>
          <a:p>
            <a:fld id="{7E64BC9A-C146-4C13-AF07-49DAC4B1DB47}" type="slidenum">
              <a:rPr lang="fa-IR" smtClean="0"/>
              <a:t>6</a:t>
            </a:fld>
            <a:endParaRPr lang="fa-IR"/>
          </a:p>
        </p:txBody>
      </p:sp>
    </p:spTree>
    <p:extLst>
      <p:ext uri="{BB962C8B-B14F-4D97-AF65-F5344CB8AC3E}">
        <p14:creationId xmlns:p14="http://schemas.microsoft.com/office/powerpoint/2010/main" val="1424031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D781B-8D87-E794-E896-95258CAB846C}"/>
              </a:ext>
            </a:extLst>
          </p:cNvPr>
          <p:cNvSpPr>
            <a:spLocks noGrp="1"/>
          </p:cNvSpPr>
          <p:nvPr>
            <p:ph type="title"/>
          </p:nvPr>
        </p:nvSpPr>
        <p:spPr/>
        <p:txBody>
          <a:bodyPr/>
          <a:lstStyle/>
          <a:p>
            <a:pPr algn="r"/>
            <a:r>
              <a:rPr lang="fa-IR" dirty="0"/>
              <a:t>تیم اسکرام و عملکرد آن - ادامه</a:t>
            </a:r>
          </a:p>
        </p:txBody>
      </p:sp>
      <p:sp>
        <p:nvSpPr>
          <p:cNvPr id="3" name="Content Placeholder 2">
            <a:extLst>
              <a:ext uri="{FF2B5EF4-FFF2-40B4-BE49-F238E27FC236}">
                <a16:creationId xmlns:a16="http://schemas.microsoft.com/office/drawing/2014/main" id="{68CDD191-8F28-8D2F-751B-44ECC9FD834E}"/>
              </a:ext>
            </a:extLst>
          </p:cNvPr>
          <p:cNvSpPr>
            <a:spLocks noGrp="1"/>
          </p:cNvSpPr>
          <p:nvPr>
            <p:ph idx="1"/>
          </p:nvPr>
        </p:nvSpPr>
        <p:spPr/>
        <p:txBody>
          <a:bodyPr>
            <a:normAutofit fontScale="85000" lnSpcReduction="10000"/>
          </a:bodyPr>
          <a:lstStyle/>
          <a:p>
            <a:pPr algn="just">
              <a:lnSpc>
                <a:spcPct val="170000"/>
              </a:lnSpc>
            </a:pPr>
            <a:r>
              <a:rPr lang="fa-IR" sz="1800" kern="0" dirty="0">
                <a:effectLst/>
                <a:latin typeface="Vazir-Light"/>
                <a:ea typeface="Calibri" panose="020F0502020204030204" pitchFamily="34" charset="0"/>
              </a:rPr>
              <a:t>صاحب محصول می تواند موارد موجود در لیست محصولات را سفارش دهد تا مهم ترین مقاصد ذینفعان محقق شود. </a:t>
            </a:r>
          </a:p>
          <a:p>
            <a:pPr algn="just">
              <a:lnSpc>
                <a:spcPct val="170000"/>
              </a:lnSpc>
            </a:pPr>
            <a:r>
              <a:rPr lang="fa-IR" sz="1800" kern="0" dirty="0">
                <a:effectLst/>
                <a:latin typeface="Vazir-Light"/>
                <a:ea typeface="Calibri" panose="020F0502020204030204" pitchFamily="34" charset="0"/>
              </a:rPr>
              <a:t>در طی تکامل محصول برای پاسخگویی به نیازهای ذینفعان، لیست محصولات هیچگاه کامل نخواهد شد. </a:t>
            </a:r>
          </a:p>
          <a:p>
            <a:pPr algn="just">
              <a:lnSpc>
                <a:spcPct val="170000"/>
              </a:lnSpc>
            </a:pPr>
            <a:r>
              <a:rPr lang="fa-IR" sz="1800" kern="0" dirty="0">
                <a:effectLst/>
                <a:latin typeface="Vazir-Light"/>
                <a:ea typeface="Calibri" panose="020F0502020204030204" pitchFamily="34" charset="0"/>
              </a:rPr>
              <a:t>صاحب محصول تنها شخصی است که تصمیم می گیرد که آیا اسپرینت، زودتر از موعد به پایان رسانده شود، یا در</a:t>
            </a:r>
            <a:r>
              <a:rPr lang="fa-IR" sz="1800" b="1" kern="0" dirty="0">
                <a:effectLst/>
                <a:latin typeface="Vazir-Bold"/>
                <a:ea typeface="Calibri" panose="020F0502020204030204" pitchFamily="34" charset="0"/>
              </a:rPr>
              <a:t> </a:t>
            </a:r>
            <a:r>
              <a:rPr lang="fa-IR" sz="1800" kern="0" dirty="0">
                <a:effectLst/>
                <a:latin typeface="Vazir-Light"/>
                <a:ea typeface="Calibri" panose="020F0502020204030204" pitchFamily="34" charset="0"/>
              </a:rPr>
              <a:t>صورت عدم پذیرش پیش روی و توسعه، مدت اسپرینت افزایش یابد.</a:t>
            </a:r>
          </a:p>
          <a:p>
            <a:pPr algn="just">
              <a:lnSpc>
                <a:spcPct val="170000"/>
              </a:lnSpc>
            </a:pPr>
            <a:r>
              <a:rPr lang="fa-IR" sz="1800" kern="0" dirty="0">
                <a:effectLst/>
                <a:latin typeface="Vazir-Light"/>
                <a:ea typeface="Calibri" panose="020F0502020204030204" pitchFamily="34" charset="0"/>
              </a:rPr>
              <a:t> اسپرینت الویت بندی شده، زیرمجموعه ی لیست الویت بندی شده ی محصولات است، که توسط تیم محصول، جهت تکمیل اسپرینت فعال موجود، انتخاب می شود.  </a:t>
            </a:r>
          </a:p>
          <a:p>
            <a:pPr algn="just">
              <a:lnSpc>
                <a:spcPct val="170000"/>
              </a:lnSpc>
            </a:pPr>
            <a:r>
              <a:rPr lang="fa-IR" sz="1800" kern="0" dirty="0">
                <a:effectLst/>
                <a:latin typeface="Vazir-Light"/>
                <a:ea typeface="Calibri" panose="020F0502020204030204" pitchFamily="34" charset="0"/>
              </a:rPr>
              <a:t>پیشروی کل، مجموع تمام محصولات الویت بندی شده در اسپرینت های قبلی تکمیل شده، بعلاوه ی تمام موارد الویت بندی شده که در اسپرینت های موجود، تکمیل خواهند شد. </a:t>
            </a:r>
          </a:p>
        </p:txBody>
      </p:sp>
      <p:sp>
        <p:nvSpPr>
          <p:cNvPr id="5" name="Slide Number Placeholder 4">
            <a:extLst>
              <a:ext uri="{FF2B5EF4-FFF2-40B4-BE49-F238E27FC236}">
                <a16:creationId xmlns:a16="http://schemas.microsoft.com/office/drawing/2014/main" id="{B07A60AD-A6A5-97DD-D2E2-E2A4864EC76B}"/>
              </a:ext>
            </a:extLst>
          </p:cNvPr>
          <p:cNvSpPr>
            <a:spLocks noGrp="1"/>
          </p:cNvSpPr>
          <p:nvPr>
            <p:ph type="sldNum" sz="quarter" idx="12"/>
          </p:nvPr>
        </p:nvSpPr>
        <p:spPr/>
        <p:txBody>
          <a:bodyPr/>
          <a:lstStyle/>
          <a:p>
            <a:fld id="{7E64BC9A-C146-4C13-AF07-49DAC4B1DB47}" type="slidenum">
              <a:rPr lang="fa-IR" smtClean="0"/>
              <a:t>7</a:t>
            </a:fld>
            <a:endParaRPr lang="fa-IR"/>
          </a:p>
        </p:txBody>
      </p:sp>
    </p:spTree>
    <p:extLst>
      <p:ext uri="{BB962C8B-B14F-4D97-AF65-F5344CB8AC3E}">
        <p14:creationId xmlns:p14="http://schemas.microsoft.com/office/powerpoint/2010/main" val="2494412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D781B-8D87-E794-E896-95258CAB846C}"/>
              </a:ext>
            </a:extLst>
          </p:cNvPr>
          <p:cNvSpPr>
            <a:spLocks noGrp="1"/>
          </p:cNvSpPr>
          <p:nvPr>
            <p:ph type="title"/>
          </p:nvPr>
        </p:nvSpPr>
        <p:spPr/>
        <p:txBody>
          <a:bodyPr/>
          <a:lstStyle/>
          <a:p>
            <a:pPr algn="r"/>
            <a:r>
              <a:rPr lang="fa-IR" dirty="0"/>
              <a:t>تیم اسکرام و عملکرد آن - ادامه</a:t>
            </a:r>
          </a:p>
        </p:txBody>
      </p:sp>
      <p:sp>
        <p:nvSpPr>
          <p:cNvPr id="3" name="Content Placeholder 2">
            <a:extLst>
              <a:ext uri="{FF2B5EF4-FFF2-40B4-BE49-F238E27FC236}">
                <a16:creationId xmlns:a16="http://schemas.microsoft.com/office/drawing/2014/main" id="{68CDD191-8F28-8D2F-751B-44ECC9FD834E}"/>
              </a:ext>
            </a:extLst>
          </p:cNvPr>
          <p:cNvSpPr>
            <a:spLocks noGrp="1"/>
          </p:cNvSpPr>
          <p:nvPr>
            <p:ph idx="1"/>
          </p:nvPr>
        </p:nvSpPr>
        <p:spPr/>
        <p:txBody>
          <a:bodyPr>
            <a:normAutofit fontScale="92500"/>
          </a:bodyPr>
          <a:lstStyle/>
          <a:p>
            <a:pPr algn="just">
              <a:lnSpc>
                <a:spcPct val="170000"/>
              </a:lnSpc>
            </a:pPr>
            <a:r>
              <a:rPr lang="fa-IR" sz="1800" kern="0" dirty="0">
                <a:effectLst/>
                <a:latin typeface="Vazir-Light"/>
                <a:ea typeface="Calibri" panose="020F0502020204030204" pitchFamily="34" charset="0"/>
              </a:rPr>
              <a:t>تیم توسعه، طرحی برای پیش روی نرم افزار ایجاد می کند که شامل قابلیتهای انتخاب شده جهت پاسخگویی به یکی از اهداف مهمی است که در مورد آن با صاحب محصول در اسپرینت فعلی مذاکره شد.</a:t>
            </a:r>
            <a:endParaRPr lang="fa-IR" sz="1800" dirty="0"/>
          </a:p>
          <a:p>
            <a:pPr algn="just">
              <a:lnSpc>
                <a:spcPct val="170000"/>
              </a:lnSpc>
            </a:pPr>
            <a:r>
              <a:rPr lang="fa-IR" sz="1800" dirty="0">
                <a:effectLst/>
                <a:latin typeface="Vazir-Light"/>
                <a:ea typeface="Calibri" panose="020F0502020204030204" pitchFamily="34" charset="0"/>
                <a:cs typeface="B Nazanin" panose="00000400000000000000" pitchFamily="2" charset="-78"/>
              </a:rPr>
              <a:t>اکثر اسپرینت ها طوری تنظیم می شوند که ظرف 3 تا 4هفته تکمیل شوند. </a:t>
            </a:r>
          </a:p>
          <a:p>
            <a:pPr algn="just">
              <a:lnSpc>
                <a:spcPct val="170000"/>
              </a:lnSpc>
            </a:pPr>
            <a:r>
              <a:rPr lang="fa-IR" sz="1800" dirty="0">
                <a:effectLst/>
                <a:latin typeface="Vazir-Light"/>
                <a:ea typeface="Calibri" panose="020F0502020204030204" pitchFamily="34" charset="0"/>
                <a:cs typeface="B Nazanin" panose="00000400000000000000" pitchFamily="2" charset="-78"/>
              </a:rPr>
              <a:t>تصمیم گیری در مورد نحوه ی تکمیل پیشروی توسط تیم توسعه، به عهده ی خود تیم است. </a:t>
            </a:r>
          </a:p>
          <a:p>
            <a:pPr algn="just">
              <a:lnSpc>
                <a:spcPct val="170000"/>
              </a:lnSpc>
            </a:pPr>
            <a:r>
              <a:rPr lang="fa-IR" sz="1800" dirty="0">
                <a:effectLst/>
                <a:latin typeface="Vazir-Light"/>
                <a:ea typeface="Calibri" panose="020F0502020204030204" pitchFamily="34" charset="0"/>
                <a:cs typeface="B Nazanin" panose="00000400000000000000" pitchFamily="2" charset="-78"/>
              </a:rPr>
              <a:t>تصمیم گیری در مورد اینکه چه زمانی نسخه ی پیشرفته، آماده ارائه به صاحب محصول است، به عهده ی تیم توسعه است. </a:t>
            </a:r>
          </a:p>
          <a:p>
            <a:pPr algn="just">
              <a:lnSpc>
                <a:spcPct val="170000"/>
              </a:lnSpc>
            </a:pPr>
            <a:r>
              <a:rPr lang="fa-IR" sz="1800" dirty="0">
                <a:effectLst/>
                <a:latin typeface="Vazir-Light"/>
                <a:ea typeface="Calibri" panose="020F0502020204030204" pitchFamily="34" charset="0"/>
                <a:cs typeface="B Nazanin" panose="00000400000000000000" pitchFamily="2" charset="-78"/>
              </a:rPr>
              <a:t>اضافه کردن قابلیت جدید به اسپرینت، ممکن نیست، مگر اینکه اسپرینت را لغو و مجددا راه اندازی کنیم. </a:t>
            </a:r>
          </a:p>
          <a:p>
            <a:pPr marL="0" indent="0" algn="just">
              <a:lnSpc>
                <a:spcPct val="170000"/>
              </a:lnSpc>
              <a:buNone/>
            </a:pPr>
            <a:endParaRPr lang="fa-IR" dirty="0"/>
          </a:p>
        </p:txBody>
      </p:sp>
      <p:sp>
        <p:nvSpPr>
          <p:cNvPr id="5" name="Slide Number Placeholder 4">
            <a:extLst>
              <a:ext uri="{FF2B5EF4-FFF2-40B4-BE49-F238E27FC236}">
                <a16:creationId xmlns:a16="http://schemas.microsoft.com/office/drawing/2014/main" id="{C029ED29-53E1-6DFC-4E30-17B2DA1048C4}"/>
              </a:ext>
            </a:extLst>
          </p:cNvPr>
          <p:cNvSpPr>
            <a:spLocks noGrp="1"/>
          </p:cNvSpPr>
          <p:nvPr>
            <p:ph type="sldNum" sz="quarter" idx="12"/>
          </p:nvPr>
        </p:nvSpPr>
        <p:spPr/>
        <p:txBody>
          <a:bodyPr/>
          <a:lstStyle/>
          <a:p>
            <a:fld id="{7E64BC9A-C146-4C13-AF07-49DAC4B1DB47}" type="slidenum">
              <a:rPr lang="fa-IR" smtClean="0"/>
              <a:t>8</a:t>
            </a:fld>
            <a:endParaRPr lang="fa-IR"/>
          </a:p>
        </p:txBody>
      </p:sp>
    </p:spTree>
    <p:extLst>
      <p:ext uri="{BB962C8B-B14F-4D97-AF65-F5344CB8AC3E}">
        <p14:creationId xmlns:p14="http://schemas.microsoft.com/office/powerpoint/2010/main" val="479978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D781B-8D87-E794-E896-95258CAB846C}"/>
              </a:ext>
            </a:extLst>
          </p:cNvPr>
          <p:cNvSpPr>
            <a:spLocks noGrp="1"/>
          </p:cNvSpPr>
          <p:nvPr>
            <p:ph type="title"/>
          </p:nvPr>
        </p:nvSpPr>
        <p:spPr/>
        <p:txBody>
          <a:bodyPr/>
          <a:lstStyle/>
          <a:p>
            <a:pPr algn="r"/>
            <a:r>
              <a:rPr lang="fa-IR" dirty="0"/>
              <a:t>نقش(وظیفه) متخصص اسکرام</a:t>
            </a:r>
          </a:p>
        </p:txBody>
      </p:sp>
      <p:sp>
        <p:nvSpPr>
          <p:cNvPr id="3" name="Content Placeholder 2">
            <a:extLst>
              <a:ext uri="{FF2B5EF4-FFF2-40B4-BE49-F238E27FC236}">
                <a16:creationId xmlns:a16="http://schemas.microsoft.com/office/drawing/2014/main" id="{68CDD191-8F28-8D2F-751B-44ECC9FD834E}"/>
              </a:ext>
            </a:extLst>
          </p:cNvPr>
          <p:cNvSpPr>
            <a:spLocks noGrp="1"/>
          </p:cNvSpPr>
          <p:nvPr>
            <p:ph idx="1"/>
          </p:nvPr>
        </p:nvSpPr>
        <p:spPr/>
        <p:txBody>
          <a:bodyPr>
            <a:normAutofit/>
          </a:bodyPr>
          <a:lstStyle/>
          <a:p>
            <a:pPr algn="just">
              <a:lnSpc>
                <a:spcPct val="170000"/>
              </a:lnSpc>
            </a:pPr>
            <a:r>
              <a:rPr lang="fa-IR" sz="1800" dirty="0">
                <a:effectLst/>
                <a:latin typeface="Vazir-Light"/>
                <a:ea typeface="Calibri" panose="020F0502020204030204" pitchFamily="34" charset="0"/>
                <a:cs typeface="B Nazanin" panose="00000400000000000000" pitchFamily="2" charset="-78"/>
              </a:rPr>
              <a:t>متخصص اسکرام، کار را برای تمام اعضای تیم اسکرام، آسان می کند.</a:t>
            </a:r>
          </a:p>
          <a:p>
            <a:pPr algn="just">
              <a:lnSpc>
                <a:spcPct val="170000"/>
              </a:lnSpc>
            </a:pPr>
            <a:r>
              <a:rPr lang="fa-IR" sz="1800" dirty="0">
                <a:effectLst/>
                <a:latin typeface="Vazir-Light"/>
                <a:ea typeface="Calibri" panose="020F0502020204030204" pitchFamily="34" charset="0"/>
                <a:cs typeface="B Nazanin" panose="00000400000000000000" pitchFamily="2" charset="-78"/>
              </a:rPr>
              <a:t>او جلسات روزانه ی اسکرام را ترتیب می دهد و مسئول رفع موانع شناسایی شده توسط تیم، در طول جلسه است. </a:t>
            </a:r>
          </a:p>
          <a:p>
            <a:pPr algn="just">
              <a:lnSpc>
                <a:spcPct val="170000"/>
              </a:lnSpc>
            </a:pPr>
            <a:r>
              <a:rPr lang="fa-IR" sz="1800" dirty="0">
                <a:effectLst/>
                <a:latin typeface="Vazir-Light"/>
                <a:ea typeface="Calibri" panose="020F0502020204030204" pitchFamily="34" charset="0"/>
                <a:cs typeface="B Nazanin" panose="00000400000000000000" pitchFamily="2" charset="-78"/>
              </a:rPr>
              <a:t>او کمک می کند تا اعضای تیم، باهمکاری یکدیگر، وظایف اسپرینت را به موقع تکمیل کنند.</a:t>
            </a:r>
          </a:p>
          <a:p>
            <a:pPr algn="just">
              <a:lnSpc>
                <a:spcPct val="170000"/>
              </a:lnSpc>
            </a:pPr>
            <a:r>
              <a:rPr lang="fa-IR" sz="1800" dirty="0">
                <a:effectLst/>
                <a:latin typeface="Vazir-Light"/>
                <a:ea typeface="Calibri" panose="020F0502020204030204" pitchFamily="34" charset="0"/>
                <a:cs typeface="B Nazanin" panose="00000400000000000000" pitchFamily="2" charset="-78"/>
              </a:rPr>
              <a:t>به صاحب محصول کمک می کند تا تکنیک هایی برای مدیریت لیست محصولات الویت بندی شده، بیابد و مطمئن شود که آیتم های لیست، به نحوی واضح و مختصر، بیان شده اند</a:t>
            </a:r>
            <a:r>
              <a:rPr lang="fa-IR" sz="1800" dirty="0">
                <a:effectLst/>
                <a:latin typeface="Vazir-Light"/>
                <a:ea typeface="Calibri" panose="020F0502020204030204" pitchFamily="34" charset="0"/>
                <a:cs typeface="Vazir-Light"/>
              </a:rPr>
              <a:t> </a:t>
            </a:r>
            <a:r>
              <a:rPr lang="fa-IR" sz="1800" dirty="0">
                <a:effectLst/>
                <a:latin typeface="Vazir-Light"/>
                <a:ea typeface="Calibri" panose="020F0502020204030204" pitchFamily="34" charset="0"/>
                <a:cs typeface="B Nazanin"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76857447-FCAB-AD4E-1864-F0A0D14353DC}"/>
              </a:ext>
            </a:extLst>
          </p:cNvPr>
          <p:cNvSpPr>
            <a:spLocks noGrp="1"/>
          </p:cNvSpPr>
          <p:nvPr>
            <p:ph type="sldNum" sz="quarter" idx="12"/>
          </p:nvPr>
        </p:nvSpPr>
        <p:spPr/>
        <p:txBody>
          <a:bodyPr/>
          <a:lstStyle/>
          <a:p>
            <a:fld id="{7E64BC9A-C146-4C13-AF07-49DAC4B1DB47}" type="slidenum">
              <a:rPr lang="fa-IR" smtClean="0"/>
              <a:t>9</a:t>
            </a:fld>
            <a:endParaRPr lang="fa-IR"/>
          </a:p>
        </p:txBody>
      </p:sp>
    </p:spTree>
    <p:extLst>
      <p:ext uri="{BB962C8B-B14F-4D97-AF65-F5344CB8AC3E}">
        <p14:creationId xmlns:p14="http://schemas.microsoft.com/office/powerpoint/2010/main" val="35227779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_EDU">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Mu_Font">
      <a:majorFont>
        <a:latin typeface="Times New Roman"/>
        <a:ea typeface=""/>
        <a:cs typeface="B Titr"/>
      </a:majorFont>
      <a:minorFont>
        <a:latin typeface="Times New Roman"/>
        <a:ea typeface=""/>
        <a:cs typeface="B Nazani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My_EDU" id="{7C89BBF5-DCAD-4A10-B533-4E75341DE168}" vid="{797A3E3F-7676-414D-AEBE-03208928F8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My_EDU</Template>
  <TotalTime>4909</TotalTime>
  <Words>2547</Words>
  <Application>Microsoft Office PowerPoint</Application>
  <PresentationFormat>On-screen Show (4:3)</PresentationFormat>
  <Paragraphs>146</Paragraphs>
  <Slides>25</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B Nazanin</vt:lpstr>
      <vt:lpstr>Besmellah 1</vt:lpstr>
      <vt:lpstr>Calibri</vt:lpstr>
      <vt:lpstr>Courier New</vt:lpstr>
      <vt:lpstr>SymbolMT</vt:lpstr>
      <vt:lpstr>Times New Roman</vt:lpstr>
      <vt:lpstr>Vazir-Bold</vt:lpstr>
      <vt:lpstr>Vazir-Light</vt:lpstr>
      <vt:lpstr>Wingdings</vt:lpstr>
      <vt:lpstr>My_EDU</vt:lpstr>
      <vt:lpstr>اسکرام و کانبان</vt:lpstr>
      <vt:lpstr>`</vt:lpstr>
      <vt:lpstr>معرفی اسکرام</vt:lpstr>
      <vt:lpstr>معرفی اسکرام</vt:lpstr>
      <vt:lpstr>معرفی اسکرام</vt:lpstr>
      <vt:lpstr>تیم اسکرام و عملکرد آن</vt:lpstr>
      <vt:lpstr>تیم اسکرام و عملکرد آن - ادامه</vt:lpstr>
      <vt:lpstr>تیم اسکرام و عملکرد آن - ادامه</vt:lpstr>
      <vt:lpstr>نقش(وظیفه) متخصص اسکرام</vt:lpstr>
      <vt:lpstr>نمونه یک تابلو اسپرینت اسکرام</vt:lpstr>
      <vt:lpstr>جلسات اسکرام</vt:lpstr>
      <vt:lpstr>جلسه ی طراحی اسپرینت</vt:lpstr>
      <vt:lpstr>جلسات روزانه ی اسکرام</vt:lpstr>
      <vt:lpstr>جلسات روزانه ی اسکرام-ادامه</vt:lpstr>
      <vt:lpstr>جلسه ی بازبینی اسپرینت</vt:lpstr>
      <vt:lpstr>جلسه ی بازبینی اسپرینت -ادامه</vt:lpstr>
      <vt:lpstr>معرفی کانبان(Kanban) </vt:lpstr>
      <vt:lpstr>عملکرد(روش های) کانبان</vt:lpstr>
      <vt:lpstr>روش های کانبان</vt:lpstr>
      <vt:lpstr>جلسات کانبان </vt:lpstr>
      <vt:lpstr>جلسات کانبان - روزانه</vt:lpstr>
      <vt:lpstr>جلسات کانبان – تابلو(بورد کانبان)</vt:lpstr>
      <vt:lpstr>جلسات کانبان – بازنگری هفته ای </vt:lpstr>
      <vt:lpstr>تابلو(بورد کانبان) - مثال</vt:lpstr>
      <vt:lpstr>مقایسه مزایا و معایب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اسکرام و کانبان</dc:title>
  <dc:creator>Hamid Bagherieh</dc:creator>
  <cp:lastModifiedBy>Hamid Bagherieh</cp:lastModifiedBy>
  <cp:revision>9</cp:revision>
  <dcterms:created xsi:type="dcterms:W3CDTF">2023-02-11T08:57:57Z</dcterms:created>
  <dcterms:modified xsi:type="dcterms:W3CDTF">2023-02-14T18:47:01Z</dcterms:modified>
</cp:coreProperties>
</file>