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9" r:id="rId3"/>
    <p:sldId id="278" r:id="rId4"/>
    <p:sldId id="264" r:id="rId5"/>
    <p:sldId id="258" r:id="rId6"/>
    <p:sldId id="257" r:id="rId7"/>
    <p:sldId id="272" r:id="rId8"/>
    <p:sldId id="275" r:id="rId9"/>
    <p:sldId id="279" r:id="rId10"/>
    <p:sldId id="282" r:id="rId11"/>
    <p:sldId id="283" r:id="rId12"/>
    <p:sldId id="284" r:id="rId13"/>
    <p:sldId id="274" r:id="rId14"/>
    <p:sldId id="289" r:id="rId15"/>
    <p:sldId id="290" r:id="rId16"/>
    <p:sldId id="291" r:id="rId17"/>
    <p:sldId id="292" r:id="rId18"/>
    <p:sldId id="293" r:id="rId19"/>
    <p:sldId id="273" r:id="rId20"/>
    <p:sldId id="276" r:id="rId21"/>
    <p:sldId id="277" r:id="rId22"/>
    <p:sldId id="261" r:id="rId23"/>
    <p:sldId id="266" r:id="rId24"/>
    <p:sldId id="267" r:id="rId25"/>
    <p:sldId id="262" r:id="rId26"/>
    <p:sldId id="269" r:id="rId27"/>
    <p:sldId id="270" r:id="rId28"/>
    <p:sldId id="263" r:id="rId29"/>
    <p:sldId id="271" r:id="rId30"/>
    <p:sldId id="294" r:id="rId31"/>
    <p:sldId id="280" r:id="rId32"/>
    <p:sldId id="287" r:id="rId33"/>
    <p:sldId id="281" r:id="rId34"/>
    <p:sldId id="285" r:id="rId35"/>
    <p:sldId id="286" r:id="rId36"/>
    <p:sldId id="288" r:id="rId37"/>
    <p:sldId id="260"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68"/>
    <p:restoredTop sz="86395"/>
  </p:normalViewPr>
  <p:slideViewPr>
    <p:cSldViewPr snapToGrid="0">
      <p:cViewPr varScale="1">
        <p:scale>
          <a:sx n="78" d="100"/>
          <a:sy n="78" d="100"/>
        </p:scale>
        <p:origin x="192" y="856"/>
      </p:cViewPr>
      <p:guideLst/>
    </p:cSldViewPr>
  </p:slideViewPr>
  <p:outlineViewPr>
    <p:cViewPr>
      <p:scale>
        <a:sx n="33" d="100"/>
        <a:sy n="33" d="100"/>
      </p:scale>
      <p:origin x="0" y="-534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83EB0-C515-9A49-BDFB-B02EC1B91FF4}" type="datetimeFigureOut">
              <a:rPr kumimoji="1" lang="zh-CN" altLang="en-US" smtClean="0"/>
              <a:t>2024/7/24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3B058-CC77-F242-B8FD-C67A0B9B9F92}" type="slidenum">
              <a:rPr kumimoji="1" lang="zh-CN" altLang="en-US" smtClean="0"/>
              <a:t>‹#›</a:t>
            </a:fld>
            <a:endParaRPr kumimoji="1" lang="zh-CN" altLang="en-US"/>
          </a:p>
        </p:txBody>
      </p:sp>
    </p:spTree>
    <p:extLst>
      <p:ext uri="{BB962C8B-B14F-4D97-AF65-F5344CB8AC3E}">
        <p14:creationId xmlns:p14="http://schemas.microsoft.com/office/powerpoint/2010/main" val="532862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05E3B058-CC77-F242-B8FD-C67A0B9B9F92}" type="slidenum">
              <a:rPr kumimoji="1" lang="zh-CN" altLang="en-US" smtClean="0"/>
              <a:t>7</a:t>
            </a:fld>
            <a:endParaRPr kumimoji="1" lang="zh-CN" altLang="en-US"/>
          </a:p>
        </p:txBody>
      </p:sp>
    </p:spTree>
    <p:extLst>
      <p:ext uri="{BB962C8B-B14F-4D97-AF65-F5344CB8AC3E}">
        <p14:creationId xmlns:p14="http://schemas.microsoft.com/office/powerpoint/2010/main" val="4015124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05E3B058-CC77-F242-B8FD-C67A0B9B9F92}" type="slidenum">
              <a:rPr kumimoji="1" lang="zh-CN" altLang="en-US" smtClean="0"/>
              <a:t>13</a:t>
            </a:fld>
            <a:endParaRPr kumimoji="1" lang="zh-CN" altLang="en-US"/>
          </a:p>
        </p:txBody>
      </p:sp>
    </p:spTree>
    <p:extLst>
      <p:ext uri="{BB962C8B-B14F-4D97-AF65-F5344CB8AC3E}">
        <p14:creationId xmlns:p14="http://schemas.microsoft.com/office/powerpoint/2010/main" val="1717097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05E3B058-CC77-F242-B8FD-C67A0B9B9F92}" type="slidenum">
              <a:rPr kumimoji="1" lang="zh-CN" altLang="en-US" smtClean="0"/>
              <a:t>19</a:t>
            </a:fld>
            <a:endParaRPr kumimoji="1" lang="zh-CN" altLang="en-US"/>
          </a:p>
        </p:txBody>
      </p:sp>
    </p:spTree>
    <p:extLst>
      <p:ext uri="{BB962C8B-B14F-4D97-AF65-F5344CB8AC3E}">
        <p14:creationId xmlns:p14="http://schemas.microsoft.com/office/powerpoint/2010/main" val="3396503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Y-axis unit in </a:t>
            </a:r>
            <a:r>
              <a:rPr kumimoji="1" lang="en-US" altLang="zh-CN" dirty="0" err="1"/>
              <a:t>ppbv</a:t>
            </a:r>
            <a:endParaRPr kumimoji="1" lang="zh-CN" altLang="en-US" dirty="0"/>
          </a:p>
        </p:txBody>
      </p:sp>
      <p:sp>
        <p:nvSpPr>
          <p:cNvPr id="4" name="灯片编号占位符 3"/>
          <p:cNvSpPr>
            <a:spLocks noGrp="1"/>
          </p:cNvSpPr>
          <p:nvPr>
            <p:ph type="sldNum" sz="quarter" idx="5"/>
          </p:nvPr>
        </p:nvSpPr>
        <p:spPr/>
        <p:txBody>
          <a:bodyPr/>
          <a:lstStyle/>
          <a:p>
            <a:fld id="{05E3B058-CC77-F242-B8FD-C67A0B9B9F92}" type="slidenum">
              <a:rPr kumimoji="1" lang="zh-CN" altLang="en-US" smtClean="0"/>
              <a:t>27</a:t>
            </a:fld>
            <a:endParaRPr kumimoji="1" lang="zh-CN" altLang="en-US"/>
          </a:p>
        </p:txBody>
      </p:sp>
    </p:spTree>
    <p:extLst>
      <p:ext uri="{BB962C8B-B14F-4D97-AF65-F5344CB8AC3E}">
        <p14:creationId xmlns:p14="http://schemas.microsoft.com/office/powerpoint/2010/main" val="809660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05E3B058-CC77-F242-B8FD-C67A0B9B9F92}" type="slidenum">
              <a:rPr kumimoji="1" lang="zh-CN" altLang="en-US" smtClean="0"/>
              <a:t>33</a:t>
            </a:fld>
            <a:endParaRPr kumimoji="1" lang="zh-CN" altLang="en-US"/>
          </a:p>
        </p:txBody>
      </p:sp>
    </p:spTree>
    <p:extLst>
      <p:ext uri="{BB962C8B-B14F-4D97-AF65-F5344CB8AC3E}">
        <p14:creationId xmlns:p14="http://schemas.microsoft.com/office/powerpoint/2010/main" val="2554375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52CB3-D51C-30B7-D1FC-27513A08906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7BB86A5-C792-1397-3155-B69F2B97EB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C0D4A9E-3B80-DE98-14C4-9646C3E968A5}"/>
              </a:ext>
            </a:extLst>
          </p:cNvPr>
          <p:cNvSpPr>
            <a:spLocks noGrp="1"/>
          </p:cNvSpPr>
          <p:nvPr>
            <p:ph type="dt" sz="half" idx="10"/>
          </p:nvPr>
        </p:nvSpPr>
        <p:spPr/>
        <p:txBody>
          <a:bodyPr/>
          <a:lstStyle/>
          <a:p>
            <a:fld id="{9DA7EBEC-0650-2E43-9A1F-10AC97E6C5E2}" type="datetimeFigureOut">
              <a:rPr kumimoji="1" lang="zh-CN" altLang="en-US" smtClean="0"/>
              <a:t>2024/7/24</a:t>
            </a:fld>
            <a:endParaRPr kumimoji="1" lang="zh-CN" altLang="en-US"/>
          </a:p>
        </p:txBody>
      </p:sp>
      <p:sp>
        <p:nvSpPr>
          <p:cNvPr id="5" name="页脚占位符 4">
            <a:extLst>
              <a:ext uri="{FF2B5EF4-FFF2-40B4-BE49-F238E27FC236}">
                <a16:creationId xmlns:a16="http://schemas.microsoft.com/office/drawing/2014/main" id="{7636DCAF-337D-640E-DB8D-F2DB57E3905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B3D9957-A380-49BF-4708-8F902CBE0CCD}"/>
              </a:ext>
            </a:extLst>
          </p:cNvPr>
          <p:cNvSpPr>
            <a:spLocks noGrp="1"/>
          </p:cNvSpPr>
          <p:nvPr>
            <p:ph type="sldNum" sz="quarter" idx="12"/>
          </p:nvPr>
        </p:nvSpPr>
        <p:spPr/>
        <p:txBody>
          <a:bodyPr/>
          <a:lstStyle/>
          <a:p>
            <a:fld id="{9C59E115-6316-634E-8FA3-A4B974BAD26D}" type="slidenum">
              <a:rPr kumimoji="1" lang="zh-CN" altLang="en-US" smtClean="0"/>
              <a:t>‹#›</a:t>
            </a:fld>
            <a:endParaRPr kumimoji="1" lang="zh-CN" altLang="en-US"/>
          </a:p>
        </p:txBody>
      </p:sp>
    </p:spTree>
    <p:extLst>
      <p:ext uri="{BB962C8B-B14F-4D97-AF65-F5344CB8AC3E}">
        <p14:creationId xmlns:p14="http://schemas.microsoft.com/office/powerpoint/2010/main" val="2771926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8C2C9C-8CBA-DEEF-8B07-E322B54EEFF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DD68AB0-9B34-A1F4-453A-10E454E9B4F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34D4C36-F886-7571-24B7-A12FA7B637B2}"/>
              </a:ext>
            </a:extLst>
          </p:cNvPr>
          <p:cNvSpPr>
            <a:spLocks noGrp="1"/>
          </p:cNvSpPr>
          <p:nvPr>
            <p:ph type="dt" sz="half" idx="10"/>
          </p:nvPr>
        </p:nvSpPr>
        <p:spPr/>
        <p:txBody>
          <a:bodyPr/>
          <a:lstStyle/>
          <a:p>
            <a:fld id="{9DA7EBEC-0650-2E43-9A1F-10AC97E6C5E2}" type="datetimeFigureOut">
              <a:rPr kumimoji="1" lang="zh-CN" altLang="en-US" smtClean="0"/>
              <a:t>2024/7/24</a:t>
            </a:fld>
            <a:endParaRPr kumimoji="1" lang="zh-CN" altLang="en-US"/>
          </a:p>
        </p:txBody>
      </p:sp>
      <p:sp>
        <p:nvSpPr>
          <p:cNvPr id="5" name="页脚占位符 4">
            <a:extLst>
              <a:ext uri="{FF2B5EF4-FFF2-40B4-BE49-F238E27FC236}">
                <a16:creationId xmlns:a16="http://schemas.microsoft.com/office/drawing/2014/main" id="{800063F9-645D-472D-E78F-EDCFF1C2092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A513EBD-7AE8-9B00-0CD0-B885A51C8315}"/>
              </a:ext>
            </a:extLst>
          </p:cNvPr>
          <p:cNvSpPr>
            <a:spLocks noGrp="1"/>
          </p:cNvSpPr>
          <p:nvPr>
            <p:ph type="sldNum" sz="quarter" idx="12"/>
          </p:nvPr>
        </p:nvSpPr>
        <p:spPr/>
        <p:txBody>
          <a:bodyPr/>
          <a:lstStyle/>
          <a:p>
            <a:fld id="{9C59E115-6316-634E-8FA3-A4B974BAD26D}" type="slidenum">
              <a:rPr kumimoji="1" lang="zh-CN" altLang="en-US" smtClean="0"/>
              <a:t>‹#›</a:t>
            </a:fld>
            <a:endParaRPr kumimoji="1" lang="zh-CN" altLang="en-US"/>
          </a:p>
        </p:txBody>
      </p:sp>
    </p:spTree>
    <p:extLst>
      <p:ext uri="{BB962C8B-B14F-4D97-AF65-F5344CB8AC3E}">
        <p14:creationId xmlns:p14="http://schemas.microsoft.com/office/powerpoint/2010/main" val="366695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7AB232A-AE78-DF6A-1A5E-65C121AEDE8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0AB357D-CDEE-3732-B65A-315B126B319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C81863D-CFEF-3E75-3DA7-204BAE4C28A5}"/>
              </a:ext>
            </a:extLst>
          </p:cNvPr>
          <p:cNvSpPr>
            <a:spLocks noGrp="1"/>
          </p:cNvSpPr>
          <p:nvPr>
            <p:ph type="dt" sz="half" idx="10"/>
          </p:nvPr>
        </p:nvSpPr>
        <p:spPr/>
        <p:txBody>
          <a:bodyPr/>
          <a:lstStyle/>
          <a:p>
            <a:fld id="{9DA7EBEC-0650-2E43-9A1F-10AC97E6C5E2}" type="datetimeFigureOut">
              <a:rPr kumimoji="1" lang="zh-CN" altLang="en-US" smtClean="0"/>
              <a:t>2024/7/24</a:t>
            </a:fld>
            <a:endParaRPr kumimoji="1" lang="zh-CN" altLang="en-US"/>
          </a:p>
        </p:txBody>
      </p:sp>
      <p:sp>
        <p:nvSpPr>
          <p:cNvPr id="5" name="页脚占位符 4">
            <a:extLst>
              <a:ext uri="{FF2B5EF4-FFF2-40B4-BE49-F238E27FC236}">
                <a16:creationId xmlns:a16="http://schemas.microsoft.com/office/drawing/2014/main" id="{34CCD0DF-3251-8D59-B591-CBC01432419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D783BEE-BE5E-DB04-E6E3-E55D6BC7F228}"/>
              </a:ext>
            </a:extLst>
          </p:cNvPr>
          <p:cNvSpPr>
            <a:spLocks noGrp="1"/>
          </p:cNvSpPr>
          <p:nvPr>
            <p:ph type="sldNum" sz="quarter" idx="12"/>
          </p:nvPr>
        </p:nvSpPr>
        <p:spPr/>
        <p:txBody>
          <a:bodyPr/>
          <a:lstStyle/>
          <a:p>
            <a:fld id="{9C59E115-6316-634E-8FA3-A4B974BAD26D}" type="slidenum">
              <a:rPr kumimoji="1" lang="zh-CN" altLang="en-US" smtClean="0"/>
              <a:t>‹#›</a:t>
            </a:fld>
            <a:endParaRPr kumimoji="1" lang="zh-CN" altLang="en-US"/>
          </a:p>
        </p:txBody>
      </p:sp>
    </p:spTree>
    <p:extLst>
      <p:ext uri="{BB962C8B-B14F-4D97-AF65-F5344CB8AC3E}">
        <p14:creationId xmlns:p14="http://schemas.microsoft.com/office/powerpoint/2010/main" val="908257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227F4-4CB6-739B-78F6-F07CCAD2BFD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6CB587C-F6FC-5C10-E6AF-93B97516E2E1}"/>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FC94EE7-C6F9-EE09-9274-CDCA2D3B9E0D}"/>
              </a:ext>
            </a:extLst>
          </p:cNvPr>
          <p:cNvSpPr>
            <a:spLocks noGrp="1"/>
          </p:cNvSpPr>
          <p:nvPr>
            <p:ph type="dt" sz="half" idx="10"/>
          </p:nvPr>
        </p:nvSpPr>
        <p:spPr/>
        <p:txBody>
          <a:bodyPr/>
          <a:lstStyle/>
          <a:p>
            <a:fld id="{9DA7EBEC-0650-2E43-9A1F-10AC97E6C5E2}" type="datetimeFigureOut">
              <a:rPr kumimoji="1" lang="zh-CN" altLang="en-US" smtClean="0"/>
              <a:t>2024/7/24</a:t>
            </a:fld>
            <a:endParaRPr kumimoji="1" lang="zh-CN" altLang="en-US"/>
          </a:p>
        </p:txBody>
      </p:sp>
      <p:sp>
        <p:nvSpPr>
          <p:cNvPr id="5" name="页脚占位符 4">
            <a:extLst>
              <a:ext uri="{FF2B5EF4-FFF2-40B4-BE49-F238E27FC236}">
                <a16:creationId xmlns:a16="http://schemas.microsoft.com/office/drawing/2014/main" id="{9E789355-E3C8-94E6-34A2-D1049711C3E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9A1AC3C-EE39-56C1-8B94-A0C67AD7E243}"/>
              </a:ext>
            </a:extLst>
          </p:cNvPr>
          <p:cNvSpPr>
            <a:spLocks noGrp="1"/>
          </p:cNvSpPr>
          <p:nvPr>
            <p:ph type="sldNum" sz="quarter" idx="12"/>
          </p:nvPr>
        </p:nvSpPr>
        <p:spPr/>
        <p:txBody>
          <a:bodyPr/>
          <a:lstStyle/>
          <a:p>
            <a:fld id="{9C59E115-6316-634E-8FA3-A4B974BAD26D}" type="slidenum">
              <a:rPr kumimoji="1" lang="zh-CN" altLang="en-US" smtClean="0"/>
              <a:t>‹#›</a:t>
            </a:fld>
            <a:endParaRPr kumimoji="1" lang="zh-CN" altLang="en-US"/>
          </a:p>
        </p:txBody>
      </p:sp>
    </p:spTree>
    <p:extLst>
      <p:ext uri="{BB962C8B-B14F-4D97-AF65-F5344CB8AC3E}">
        <p14:creationId xmlns:p14="http://schemas.microsoft.com/office/powerpoint/2010/main" val="356229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CFA59-586B-346C-10A0-5B79405FFB3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58F1264-5431-71CF-3098-AAC733D40B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74D2A893-90E3-3441-EA2F-2AEC29E1D31D}"/>
              </a:ext>
            </a:extLst>
          </p:cNvPr>
          <p:cNvSpPr>
            <a:spLocks noGrp="1"/>
          </p:cNvSpPr>
          <p:nvPr>
            <p:ph type="dt" sz="half" idx="10"/>
          </p:nvPr>
        </p:nvSpPr>
        <p:spPr/>
        <p:txBody>
          <a:bodyPr/>
          <a:lstStyle/>
          <a:p>
            <a:fld id="{9DA7EBEC-0650-2E43-9A1F-10AC97E6C5E2}" type="datetimeFigureOut">
              <a:rPr kumimoji="1" lang="zh-CN" altLang="en-US" smtClean="0"/>
              <a:t>2024/7/24</a:t>
            </a:fld>
            <a:endParaRPr kumimoji="1" lang="zh-CN" altLang="en-US"/>
          </a:p>
        </p:txBody>
      </p:sp>
      <p:sp>
        <p:nvSpPr>
          <p:cNvPr id="5" name="页脚占位符 4">
            <a:extLst>
              <a:ext uri="{FF2B5EF4-FFF2-40B4-BE49-F238E27FC236}">
                <a16:creationId xmlns:a16="http://schemas.microsoft.com/office/drawing/2014/main" id="{65E38C08-7819-493A-2D0C-91EDF9C521D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0F7A8C2-6FFC-0B16-719B-02B2A6913AAB}"/>
              </a:ext>
            </a:extLst>
          </p:cNvPr>
          <p:cNvSpPr>
            <a:spLocks noGrp="1"/>
          </p:cNvSpPr>
          <p:nvPr>
            <p:ph type="sldNum" sz="quarter" idx="12"/>
          </p:nvPr>
        </p:nvSpPr>
        <p:spPr/>
        <p:txBody>
          <a:bodyPr/>
          <a:lstStyle/>
          <a:p>
            <a:fld id="{9C59E115-6316-634E-8FA3-A4B974BAD26D}" type="slidenum">
              <a:rPr kumimoji="1" lang="zh-CN" altLang="en-US" smtClean="0"/>
              <a:t>‹#›</a:t>
            </a:fld>
            <a:endParaRPr kumimoji="1" lang="zh-CN" altLang="en-US"/>
          </a:p>
        </p:txBody>
      </p:sp>
    </p:spTree>
    <p:extLst>
      <p:ext uri="{BB962C8B-B14F-4D97-AF65-F5344CB8AC3E}">
        <p14:creationId xmlns:p14="http://schemas.microsoft.com/office/powerpoint/2010/main" val="351965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0C135-9746-E390-D04E-C9910745484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F17DC5C-4B2F-F087-D08C-7F1F210F648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74E266F2-D00A-C247-20A5-CF1E6541B49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6CDB527-D765-388E-102E-E80267035139}"/>
              </a:ext>
            </a:extLst>
          </p:cNvPr>
          <p:cNvSpPr>
            <a:spLocks noGrp="1"/>
          </p:cNvSpPr>
          <p:nvPr>
            <p:ph type="dt" sz="half" idx="10"/>
          </p:nvPr>
        </p:nvSpPr>
        <p:spPr/>
        <p:txBody>
          <a:bodyPr/>
          <a:lstStyle/>
          <a:p>
            <a:fld id="{9DA7EBEC-0650-2E43-9A1F-10AC97E6C5E2}" type="datetimeFigureOut">
              <a:rPr kumimoji="1" lang="zh-CN" altLang="en-US" smtClean="0"/>
              <a:t>2024/7/24</a:t>
            </a:fld>
            <a:endParaRPr kumimoji="1" lang="zh-CN" altLang="en-US"/>
          </a:p>
        </p:txBody>
      </p:sp>
      <p:sp>
        <p:nvSpPr>
          <p:cNvPr id="6" name="页脚占位符 5">
            <a:extLst>
              <a:ext uri="{FF2B5EF4-FFF2-40B4-BE49-F238E27FC236}">
                <a16:creationId xmlns:a16="http://schemas.microsoft.com/office/drawing/2014/main" id="{7AFD958B-6294-D86D-3EDA-167783CBABE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0B6D69A-FE99-B518-D130-19760B8161D4}"/>
              </a:ext>
            </a:extLst>
          </p:cNvPr>
          <p:cNvSpPr>
            <a:spLocks noGrp="1"/>
          </p:cNvSpPr>
          <p:nvPr>
            <p:ph type="sldNum" sz="quarter" idx="12"/>
          </p:nvPr>
        </p:nvSpPr>
        <p:spPr/>
        <p:txBody>
          <a:bodyPr/>
          <a:lstStyle/>
          <a:p>
            <a:fld id="{9C59E115-6316-634E-8FA3-A4B974BAD26D}" type="slidenum">
              <a:rPr kumimoji="1" lang="zh-CN" altLang="en-US" smtClean="0"/>
              <a:t>‹#›</a:t>
            </a:fld>
            <a:endParaRPr kumimoji="1" lang="zh-CN" altLang="en-US"/>
          </a:p>
        </p:txBody>
      </p:sp>
    </p:spTree>
    <p:extLst>
      <p:ext uri="{BB962C8B-B14F-4D97-AF65-F5344CB8AC3E}">
        <p14:creationId xmlns:p14="http://schemas.microsoft.com/office/powerpoint/2010/main" val="122379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1D886-3A1D-71C1-F1AF-CB54151FB447}"/>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0442E8D-9980-68F6-4A99-7B1AAEA46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FB354AC-E765-7911-B8B5-81D6BA0F0EC2}"/>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43EF22B-76EA-4988-E655-02BDA885AB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57921FC-0B74-3139-C72F-43F49CA7BBF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344469C-B953-7983-293D-B8BAC47290D4}"/>
              </a:ext>
            </a:extLst>
          </p:cNvPr>
          <p:cNvSpPr>
            <a:spLocks noGrp="1"/>
          </p:cNvSpPr>
          <p:nvPr>
            <p:ph type="dt" sz="half" idx="10"/>
          </p:nvPr>
        </p:nvSpPr>
        <p:spPr/>
        <p:txBody>
          <a:bodyPr/>
          <a:lstStyle/>
          <a:p>
            <a:fld id="{9DA7EBEC-0650-2E43-9A1F-10AC97E6C5E2}" type="datetimeFigureOut">
              <a:rPr kumimoji="1" lang="zh-CN" altLang="en-US" smtClean="0"/>
              <a:t>2024/7/24</a:t>
            </a:fld>
            <a:endParaRPr kumimoji="1" lang="zh-CN" altLang="en-US"/>
          </a:p>
        </p:txBody>
      </p:sp>
      <p:sp>
        <p:nvSpPr>
          <p:cNvPr id="8" name="页脚占位符 7">
            <a:extLst>
              <a:ext uri="{FF2B5EF4-FFF2-40B4-BE49-F238E27FC236}">
                <a16:creationId xmlns:a16="http://schemas.microsoft.com/office/drawing/2014/main" id="{10B73873-6785-F502-CF35-2ECFCFA2D75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BB028C8F-DF15-78A2-AFB2-7B7F8A9F1AEB}"/>
              </a:ext>
            </a:extLst>
          </p:cNvPr>
          <p:cNvSpPr>
            <a:spLocks noGrp="1"/>
          </p:cNvSpPr>
          <p:nvPr>
            <p:ph type="sldNum" sz="quarter" idx="12"/>
          </p:nvPr>
        </p:nvSpPr>
        <p:spPr/>
        <p:txBody>
          <a:bodyPr/>
          <a:lstStyle/>
          <a:p>
            <a:fld id="{9C59E115-6316-634E-8FA3-A4B974BAD26D}" type="slidenum">
              <a:rPr kumimoji="1" lang="zh-CN" altLang="en-US" smtClean="0"/>
              <a:t>‹#›</a:t>
            </a:fld>
            <a:endParaRPr kumimoji="1" lang="zh-CN" altLang="en-US"/>
          </a:p>
        </p:txBody>
      </p:sp>
    </p:spTree>
    <p:extLst>
      <p:ext uri="{BB962C8B-B14F-4D97-AF65-F5344CB8AC3E}">
        <p14:creationId xmlns:p14="http://schemas.microsoft.com/office/powerpoint/2010/main" val="548461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CF717-292D-E3AB-13AE-2E905257AC2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67373CB-7780-568B-2F1E-7D71B1355961}"/>
              </a:ext>
            </a:extLst>
          </p:cNvPr>
          <p:cNvSpPr>
            <a:spLocks noGrp="1"/>
          </p:cNvSpPr>
          <p:nvPr>
            <p:ph type="dt" sz="half" idx="10"/>
          </p:nvPr>
        </p:nvSpPr>
        <p:spPr/>
        <p:txBody>
          <a:bodyPr/>
          <a:lstStyle/>
          <a:p>
            <a:fld id="{9DA7EBEC-0650-2E43-9A1F-10AC97E6C5E2}" type="datetimeFigureOut">
              <a:rPr kumimoji="1" lang="zh-CN" altLang="en-US" smtClean="0"/>
              <a:t>2024/7/24</a:t>
            </a:fld>
            <a:endParaRPr kumimoji="1" lang="zh-CN" altLang="en-US"/>
          </a:p>
        </p:txBody>
      </p:sp>
      <p:sp>
        <p:nvSpPr>
          <p:cNvPr id="4" name="页脚占位符 3">
            <a:extLst>
              <a:ext uri="{FF2B5EF4-FFF2-40B4-BE49-F238E27FC236}">
                <a16:creationId xmlns:a16="http://schemas.microsoft.com/office/drawing/2014/main" id="{8838EBAC-D84B-10A9-F759-D42707BFDED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36F4F070-70B3-1946-7200-2181A4ABD1F2}"/>
              </a:ext>
            </a:extLst>
          </p:cNvPr>
          <p:cNvSpPr>
            <a:spLocks noGrp="1"/>
          </p:cNvSpPr>
          <p:nvPr>
            <p:ph type="sldNum" sz="quarter" idx="12"/>
          </p:nvPr>
        </p:nvSpPr>
        <p:spPr/>
        <p:txBody>
          <a:bodyPr/>
          <a:lstStyle/>
          <a:p>
            <a:fld id="{9C59E115-6316-634E-8FA3-A4B974BAD26D}" type="slidenum">
              <a:rPr kumimoji="1" lang="zh-CN" altLang="en-US" smtClean="0"/>
              <a:t>‹#›</a:t>
            </a:fld>
            <a:endParaRPr kumimoji="1" lang="zh-CN" altLang="en-US"/>
          </a:p>
        </p:txBody>
      </p:sp>
    </p:spTree>
    <p:extLst>
      <p:ext uri="{BB962C8B-B14F-4D97-AF65-F5344CB8AC3E}">
        <p14:creationId xmlns:p14="http://schemas.microsoft.com/office/powerpoint/2010/main" val="3534322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A206E1-7FA6-D4CC-B470-66B2A927CAAE}"/>
              </a:ext>
            </a:extLst>
          </p:cNvPr>
          <p:cNvSpPr>
            <a:spLocks noGrp="1"/>
          </p:cNvSpPr>
          <p:nvPr>
            <p:ph type="dt" sz="half" idx="10"/>
          </p:nvPr>
        </p:nvSpPr>
        <p:spPr/>
        <p:txBody>
          <a:bodyPr/>
          <a:lstStyle/>
          <a:p>
            <a:fld id="{9DA7EBEC-0650-2E43-9A1F-10AC97E6C5E2}" type="datetimeFigureOut">
              <a:rPr kumimoji="1" lang="zh-CN" altLang="en-US" smtClean="0"/>
              <a:t>2024/7/24</a:t>
            </a:fld>
            <a:endParaRPr kumimoji="1" lang="zh-CN" altLang="en-US"/>
          </a:p>
        </p:txBody>
      </p:sp>
      <p:sp>
        <p:nvSpPr>
          <p:cNvPr id="3" name="页脚占位符 2">
            <a:extLst>
              <a:ext uri="{FF2B5EF4-FFF2-40B4-BE49-F238E27FC236}">
                <a16:creationId xmlns:a16="http://schemas.microsoft.com/office/drawing/2014/main" id="{2DF2E34A-2BFF-578D-3713-54CDDCCB4DE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913E5C4-8C5E-B002-DD13-7FE29858AEF0}"/>
              </a:ext>
            </a:extLst>
          </p:cNvPr>
          <p:cNvSpPr>
            <a:spLocks noGrp="1"/>
          </p:cNvSpPr>
          <p:nvPr>
            <p:ph type="sldNum" sz="quarter" idx="12"/>
          </p:nvPr>
        </p:nvSpPr>
        <p:spPr/>
        <p:txBody>
          <a:bodyPr/>
          <a:lstStyle/>
          <a:p>
            <a:fld id="{9C59E115-6316-634E-8FA3-A4B974BAD26D}" type="slidenum">
              <a:rPr kumimoji="1" lang="zh-CN" altLang="en-US" smtClean="0"/>
              <a:t>‹#›</a:t>
            </a:fld>
            <a:endParaRPr kumimoji="1" lang="zh-CN" altLang="en-US"/>
          </a:p>
        </p:txBody>
      </p:sp>
    </p:spTree>
    <p:extLst>
      <p:ext uri="{BB962C8B-B14F-4D97-AF65-F5344CB8AC3E}">
        <p14:creationId xmlns:p14="http://schemas.microsoft.com/office/powerpoint/2010/main" val="763507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E4831D-8794-0451-DF78-C9BC4EB15E3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7B2B64B-66F3-16BA-6410-F52969CE63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A7C3F91-72EB-555E-02DC-CC386DE6A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A49A783-7C81-F395-406D-7D885BD52059}"/>
              </a:ext>
            </a:extLst>
          </p:cNvPr>
          <p:cNvSpPr>
            <a:spLocks noGrp="1"/>
          </p:cNvSpPr>
          <p:nvPr>
            <p:ph type="dt" sz="half" idx="10"/>
          </p:nvPr>
        </p:nvSpPr>
        <p:spPr/>
        <p:txBody>
          <a:bodyPr/>
          <a:lstStyle/>
          <a:p>
            <a:fld id="{9DA7EBEC-0650-2E43-9A1F-10AC97E6C5E2}" type="datetimeFigureOut">
              <a:rPr kumimoji="1" lang="zh-CN" altLang="en-US" smtClean="0"/>
              <a:t>2024/7/24</a:t>
            </a:fld>
            <a:endParaRPr kumimoji="1" lang="zh-CN" altLang="en-US"/>
          </a:p>
        </p:txBody>
      </p:sp>
      <p:sp>
        <p:nvSpPr>
          <p:cNvPr id="6" name="页脚占位符 5">
            <a:extLst>
              <a:ext uri="{FF2B5EF4-FFF2-40B4-BE49-F238E27FC236}">
                <a16:creationId xmlns:a16="http://schemas.microsoft.com/office/drawing/2014/main" id="{A079C257-9C4F-AC89-8FAA-160E41F5E16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BC2C29B-DD05-FE02-6C74-F332F67FF011}"/>
              </a:ext>
            </a:extLst>
          </p:cNvPr>
          <p:cNvSpPr>
            <a:spLocks noGrp="1"/>
          </p:cNvSpPr>
          <p:nvPr>
            <p:ph type="sldNum" sz="quarter" idx="12"/>
          </p:nvPr>
        </p:nvSpPr>
        <p:spPr/>
        <p:txBody>
          <a:bodyPr/>
          <a:lstStyle/>
          <a:p>
            <a:fld id="{9C59E115-6316-634E-8FA3-A4B974BAD26D}" type="slidenum">
              <a:rPr kumimoji="1" lang="zh-CN" altLang="en-US" smtClean="0"/>
              <a:t>‹#›</a:t>
            </a:fld>
            <a:endParaRPr kumimoji="1" lang="zh-CN" altLang="en-US"/>
          </a:p>
        </p:txBody>
      </p:sp>
    </p:spTree>
    <p:extLst>
      <p:ext uri="{BB962C8B-B14F-4D97-AF65-F5344CB8AC3E}">
        <p14:creationId xmlns:p14="http://schemas.microsoft.com/office/powerpoint/2010/main" val="854352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C49F6-FA38-466B-3D43-F184B1E587E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A5F5D4D-A341-4CF8-BBDC-CA3E470685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7D9F8D2-9C82-9697-707D-C9A3C242F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96C01BE-4E7B-5622-D3BA-03A8AC41971E}"/>
              </a:ext>
            </a:extLst>
          </p:cNvPr>
          <p:cNvSpPr>
            <a:spLocks noGrp="1"/>
          </p:cNvSpPr>
          <p:nvPr>
            <p:ph type="dt" sz="half" idx="10"/>
          </p:nvPr>
        </p:nvSpPr>
        <p:spPr/>
        <p:txBody>
          <a:bodyPr/>
          <a:lstStyle/>
          <a:p>
            <a:fld id="{9DA7EBEC-0650-2E43-9A1F-10AC97E6C5E2}" type="datetimeFigureOut">
              <a:rPr kumimoji="1" lang="zh-CN" altLang="en-US" smtClean="0"/>
              <a:t>2024/7/24</a:t>
            </a:fld>
            <a:endParaRPr kumimoji="1" lang="zh-CN" altLang="en-US"/>
          </a:p>
        </p:txBody>
      </p:sp>
      <p:sp>
        <p:nvSpPr>
          <p:cNvPr id="6" name="页脚占位符 5">
            <a:extLst>
              <a:ext uri="{FF2B5EF4-FFF2-40B4-BE49-F238E27FC236}">
                <a16:creationId xmlns:a16="http://schemas.microsoft.com/office/drawing/2014/main" id="{621A1432-296B-5A14-08EA-D887B56DA46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64228F5-5720-270F-DE20-549C65988617}"/>
              </a:ext>
            </a:extLst>
          </p:cNvPr>
          <p:cNvSpPr>
            <a:spLocks noGrp="1"/>
          </p:cNvSpPr>
          <p:nvPr>
            <p:ph type="sldNum" sz="quarter" idx="12"/>
          </p:nvPr>
        </p:nvSpPr>
        <p:spPr/>
        <p:txBody>
          <a:bodyPr/>
          <a:lstStyle/>
          <a:p>
            <a:fld id="{9C59E115-6316-634E-8FA3-A4B974BAD26D}" type="slidenum">
              <a:rPr kumimoji="1" lang="zh-CN" altLang="en-US" smtClean="0"/>
              <a:t>‹#›</a:t>
            </a:fld>
            <a:endParaRPr kumimoji="1" lang="zh-CN" altLang="en-US"/>
          </a:p>
        </p:txBody>
      </p:sp>
    </p:spTree>
    <p:extLst>
      <p:ext uri="{BB962C8B-B14F-4D97-AF65-F5344CB8AC3E}">
        <p14:creationId xmlns:p14="http://schemas.microsoft.com/office/powerpoint/2010/main" val="398490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EBA4C5E-E0E8-0B34-F7E1-1722E5728C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B74BB5C-48B5-3DEE-6C1A-FD4CE4E8F9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007AD3B-CD33-3154-4591-F437C24D9F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A7EBEC-0650-2E43-9A1F-10AC97E6C5E2}" type="datetimeFigureOut">
              <a:rPr kumimoji="1" lang="zh-CN" altLang="en-US" smtClean="0"/>
              <a:t>2024/7/24</a:t>
            </a:fld>
            <a:endParaRPr kumimoji="1" lang="zh-CN" altLang="en-US"/>
          </a:p>
        </p:txBody>
      </p:sp>
      <p:sp>
        <p:nvSpPr>
          <p:cNvPr id="5" name="页脚占位符 4">
            <a:extLst>
              <a:ext uri="{FF2B5EF4-FFF2-40B4-BE49-F238E27FC236}">
                <a16:creationId xmlns:a16="http://schemas.microsoft.com/office/drawing/2014/main" id="{E741BB6C-88C2-8D7F-3614-87F99A126B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2EA88AB-ACF9-6B24-B053-0C30E8BE70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59E115-6316-634E-8FA3-A4B974BAD26D}" type="slidenum">
              <a:rPr kumimoji="1" lang="zh-CN" altLang="en-US" smtClean="0"/>
              <a:t>‹#›</a:t>
            </a:fld>
            <a:endParaRPr kumimoji="1" lang="zh-CN" altLang="en-US"/>
          </a:p>
        </p:txBody>
      </p:sp>
    </p:spTree>
    <p:extLst>
      <p:ext uri="{BB962C8B-B14F-4D97-AF65-F5344CB8AC3E}">
        <p14:creationId xmlns:p14="http://schemas.microsoft.com/office/powerpoint/2010/main" val="1256860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002DFD-E4D2-6696-3A45-716A8C1D3DDD}"/>
              </a:ext>
            </a:extLst>
          </p:cNvPr>
          <p:cNvSpPr>
            <a:spLocks noGrp="1"/>
          </p:cNvSpPr>
          <p:nvPr>
            <p:ph type="ctrTitle"/>
          </p:nvPr>
        </p:nvSpPr>
        <p:spPr/>
        <p:txBody>
          <a:bodyPr/>
          <a:lstStyle/>
          <a:p>
            <a:endParaRPr kumimoji="1" lang="zh-CN" altLang="en-US" dirty="0"/>
          </a:p>
        </p:txBody>
      </p:sp>
      <p:sp>
        <p:nvSpPr>
          <p:cNvPr id="3" name="副标题 2">
            <a:extLst>
              <a:ext uri="{FF2B5EF4-FFF2-40B4-BE49-F238E27FC236}">
                <a16:creationId xmlns:a16="http://schemas.microsoft.com/office/drawing/2014/main" id="{6F415EEB-764F-4449-DB4F-9491B022CCAA}"/>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391190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2D893EE5-CDF8-F6AB-E703-7B5C28C8589D}"/>
              </a:ext>
            </a:extLst>
          </p:cNvPr>
          <p:cNvPicPr>
            <a:picLocks noGrp="1" noChangeAspect="1"/>
          </p:cNvPicPr>
          <p:nvPr>
            <p:ph idx="1"/>
          </p:nvPr>
        </p:nvPicPr>
        <p:blipFill>
          <a:blip r:embed="rId2"/>
          <a:stretch>
            <a:fillRect/>
          </a:stretch>
        </p:blipFill>
        <p:spPr>
          <a:xfrm>
            <a:off x="363637" y="1575618"/>
            <a:ext cx="11679607" cy="230139"/>
          </a:xfrm>
        </p:spPr>
      </p:pic>
      <p:pic>
        <p:nvPicPr>
          <p:cNvPr id="4" name="内容占位符 4">
            <a:extLst>
              <a:ext uri="{FF2B5EF4-FFF2-40B4-BE49-F238E27FC236}">
                <a16:creationId xmlns:a16="http://schemas.microsoft.com/office/drawing/2014/main" id="{5590CFC2-489A-B23A-F714-D51CF5C073D0}"/>
              </a:ext>
            </a:extLst>
          </p:cNvPr>
          <p:cNvPicPr>
            <a:picLocks noChangeAspect="1"/>
          </p:cNvPicPr>
          <p:nvPr/>
        </p:nvPicPr>
        <p:blipFill>
          <a:blip r:embed="rId3"/>
          <a:stretch>
            <a:fillRect/>
          </a:stretch>
        </p:blipFill>
        <p:spPr>
          <a:xfrm>
            <a:off x="4867787" y="2551882"/>
            <a:ext cx="4597400" cy="2692400"/>
          </a:xfrm>
          <a:prstGeom prst="rect">
            <a:avLst/>
          </a:prstGeom>
        </p:spPr>
      </p:pic>
      <p:pic>
        <p:nvPicPr>
          <p:cNvPr id="8" name="图片 7">
            <a:extLst>
              <a:ext uri="{FF2B5EF4-FFF2-40B4-BE49-F238E27FC236}">
                <a16:creationId xmlns:a16="http://schemas.microsoft.com/office/drawing/2014/main" id="{700FA878-9256-BA24-CC87-5B6400131559}"/>
              </a:ext>
            </a:extLst>
          </p:cNvPr>
          <p:cNvPicPr>
            <a:picLocks noChangeAspect="1"/>
          </p:cNvPicPr>
          <p:nvPr/>
        </p:nvPicPr>
        <p:blipFill>
          <a:blip r:embed="rId4"/>
          <a:stretch>
            <a:fillRect/>
          </a:stretch>
        </p:blipFill>
        <p:spPr>
          <a:xfrm>
            <a:off x="363636" y="1843375"/>
            <a:ext cx="9008303" cy="230138"/>
          </a:xfrm>
          <a:prstGeom prst="rect">
            <a:avLst/>
          </a:prstGeom>
        </p:spPr>
      </p:pic>
      <p:pic>
        <p:nvPicPr>
          <p:cNvPr id="10" name="图片 9">
            <a:extLst>
              <a:ext uri="{FF2B5EF4-FFF2-40B4-BE49-F238E27FC236}">
                <a16:creationId xmlns:a16="http://schemas.microsoft.com/office/drawing/2014/main" id="{09E9BB65-090D-F936-652A-39D56C5E05DE}"/>
              </a:ext>
            </a:extLst>
          </p:cNvPr>
          <p:cNvPicPr>
            <a:picLocks noChangeAspect="1"/>
          </p:cNvPicPr>
          <p:nvPr/>
        </p:nvPicPr>
        <p:blipFill>
          <a:blip r:embed="rId5"/>
          <a:stretch>
            <a:fillRect/>
          </a:stretch>
        </p:blipFill>
        <p:spPr>
          <a:xfrm>
            <a:off x="363636" y="2102450"/>
            <a:ext cx="4800600" cy="330200"/>
          </a:xfrm>
          <a:prstGeom prst="rect">
            <a:avLst/>
          </a:prstGeom>
        </p:spPr>
      </p:pic>
      <p:sp>
        <p:nvSpPr>
          <p:cNvPr id="11" name="文本框 10">
            <a:extLst>
              <a:ext uri="{FF2B5EF4-FFF2-40B4-BE49-F238E27FC236}">
                <a16:creationId xmlns:a16="http://schemas.microsoft.com/office/drawing/2014/main" id="{6D4552E5-916E-6696-6C67-79FEC7359AA5}"/>
              </a:ext>
            </a:extLst>
          </p:cNvPr>
          <p:cNvSpPr txBox="1"/>
          <p:nvPr/>
        </p:nvSpPr>
        <p:spPr>
          <a:xfrm>
            <a:off x="363636" y="503864"/>
            <a:ext cx="2696901" cy="369332"/>
          </a:xfrm>
          <a:prstGeom prst="rect">
            <a:avLst/>
          </a:prstGeom>
          <a:noFill/>
        </p:spPr>
        <p:txBody>
          <a:bodyPr wrap="square" rtlCol="0">
            <a:spAutoFit/>
          </a:bodyPr>
          <a:lstStyle/>
          <a:p>
            <a:r>
              <a:rPr kumimoji="1" lang="en-US" altLang="zh-CN" dirty="0"/>
              <a:t>weekly</a:t>
            </a:r>
            <a:endParaRPr kumimoji="1" lang="zh-CN" altLang="en-US" dirty="0"/>
          </a:p>
        </p:txBody>
      </p:sp>
      <p:pic>
        <p:nvPicPr>
          <p:cNvPr id="12" name="图片 11">
            <a:extLst>
              <a:ext uri="{FF2B5EF4-FFF2-40B4-BE49-F238E27FC236}">
                <a16:creationId xmlns:a16="http://schemas.microsoft.com/office/drawing/2014/main" id="{550BA9D4-B113-9D6B-DAC7-194F17B26DE4}"/>
              </a:ext>
            </a:extLst>
          </p:cNvPr>
          <p:cNvPicPr>
            <a:picLocks noChangeAspect="1"/>
          </p:cNvPicPr>
          <p:nvPr/>
        </p:nvPicPr>
        <p:blipFill>
          <a:blip r:embed="rId6"/>
          <a:stretch>
            <a:fillRect/>
          </a:stretch>
        </p:blipFill>
        <p:spPr>
          <a:xfrm>
            <a:off x="271670" y="2551882"/>
            <a:ext cx="4572000" cy="2730500"/>
          </a:xfrm>
          <a:prstGeom prst="rect">
            <a:avLst/>
          </a:prstGeom>
        </p:spPr>
      </p:pic>
      <p:sp>
        <p:nvSpPr>
          <p:cNvPr id="13" name="文本框 12">
            <a:extLst>
              <a:ext uri="{FF2B5EF4-FFF2-40B4-BE49-F238E27FC236}">
                <a16:creationId xmlns:a16="http://schemas.microsoft.com/office/drawing/2014/main" id="{17E2B8C9-6924-6CEE-4251-B81A6069596C}"/>
              </a:ext>
            </a:extLst>
          </p:cNvPr>
          <p:cNvSpPr txBox="1"/>
          <p:nvPr/>
        </p:nvSpPr>
        <p:spPr>
          <a:xfrm>
            <a:off x="555585" y="5465308"/>
            <a:ext cx="7928658" cy="646331"/>
          </a:xfrm>
          <a:prstGeom prst="rect">
            <a:avLst/>
          </a:prstGeom>
          <a:noFill/>
        </p:spPr>
        <p:txBody>
          <a:bodyPr wrap="square" rtlCol="0">
            <a:spAutoFit/>
          </a:bodyPr>
          <a:lstStyle/>
          <a:p>
            <a:r>
              <a:rPr kumimoji="1" lang="en-US" altLang="zh-CN" dirty="0"/>
              <a:t>forPM2.5</a:t>
            </a:r>
            <a:r>
              <a:rPr kumimoji="1" lang="zh-CN" altLang="en-US" dirty="0"/>
              <a:t> </a:t>
            </a:r>
            <a:r>
              <a:rPr kumimoji="1" lang="en-US" altLang="zh-CN" dirty="0"/>
              <a:t>measurement</a:t>
            </a:r>
            <a:r>
              <a:rPr kumimoji="1" lang="zh-CN" altLang="en-US" dirty="0"/>
              <a:t>：</a:t>
            </a:r>
            <a:r>
              <a:rPr kumimoji="1" lang="en-US" altLang="zh-CN" dirty="0"/>
              <a:t>GZ</a:t>
            </a:r>
            <a:r>
              <a:rPr kumimoji="1" lang="zh-CN" altLang="en-US" dirty="0"/>
              <a:t>：</a:t>
            </a:r>
            <a:r>
              <a:rPr kumimoji="1" lang="en-US" altLang="zh-CN" dirty="0"/>
              <a:t>2010</a:t>
            </a:r>
            <a:r>
              <a:rPr kumimoji="1" lang="zh-CN" altLang="en-US" dirty="0"/>
              <a:t>；</a:t>
            </a:r>
            <a:r>
              <a:rPr kumimoji="1" lang="en-US" altLang="zh-CN" dirty="0"/>
              <a:t>20133</a:t>
            </a:r>
            <a:r>
              <a:rPr kumimoji="1" lang="zh-CN" altLang="en-US" dirty="0"/>
              <a:t>；</a:t>
            </a:r>
            <a:r>
              <a:rPr kumimoji="1" lang="en-US" altLang="zh-CN" dirty="0"/>
              <a:t>2014</a:t>
            </a:r>
            <a:r>
              <a:rPr kumimoji="1" lang="zh-CN" altLang="en-US" dirty="0"/>
              <a:t>；</a:t>
            </a:r>
            <a:r>
              <a:rPr kumimoji="1" lang="en-US" altLang="zh-CN" dirty="0"/>
              <a:t>2017</a:t>
            </a:r>
          </a:p>
          <a:p>
            <a:r>
              <a:rPr kumimoji="1" lang="zh-CN" altLang="en-US" dirty="0"/>
              <a:t>                                         </a:t>
            </a:r>
            <a:r>
              <a:rPr kumimoji="1" lang="en-US" altLang="zh-CN" dirty="0"/>
              <a:t>NS</a:t>
            </a:r>
            <a:r>
              <a:rPr kumimoji="1" lang="zh-CN" altLang="en-US" dirty="0"/>
              <a:t>：</a:t>
            </a:r>
            <a:r>
              <a:rPr kumimoji="1" lang="en-US" altLang="zh-CN" dirty="0"/>
              <a:t>2010</a:t>
            </a:r>
            <a:r>
              <a:rPr kumimoji="1" lang="zh-CN" altLang="en-US" dirty="0"/>
              <a:t>；</a:t>
            </a:r>
            <a:r>
              <a:rPr kumimoji="1" lang="en-US" altLang="zh-CN" dirty="0"/>
              <a:t>2013-2017</a:t>
            </a:r>
            <a:endParaRPr kumimoji="1" lang="zh-CN" altLang="en-US" dirty="0"/>
          </a:p>
        </p:txBody>
      </p:sp>
      <p:pic>
        <p:nvPicPr>
          <p:cNvPr id="15" name="图片 14">
            <a:extLst>
              <a:ext uri="{FF2B5EF4-FFF2-40B4-BE49-F238E27FC236}">
                <a16:creationId xmlns:a16="http://schemas.microsoft.com/office/drawing/2014/main" id="{6E3B9C91-CF16-24FB-FFE8-0815DC587662}"/>
              </a:ext>
            </a:extLst>
          </p:cNvPr>
          <p:cNvPicPr>
            <a:picLocks noChangeAspect="1"/>
          </p:cNvPicPr>
          <p:nvPr/>
        </p:nvPicPr>
        <p:blipFill>
          <a:blip r:embed="rId7"/>
          <a:stretch>
            <a:fillRect/>
          </a:stretch>
        </p:blipFill>
        <p:spPr>
          <a:xfrm>
            <a:off x="92597" y="6294565"/>
            <a:ext cx="11476769" cy="314579"/>
          </a:xfrm>
          <a:prstGeom prst="rect">
            <a:avLst/>
          </a:prstGeom>
        </p:spPr>
      </p:pic>
    </p:spTree>
    <p:extLst>
      <p:ext uri="{BB962C8B-B14F-4D97-AF65-F5344CB8AC3E}">
        <p14:creationId xmlns:p14="http://schemas.microsoft.com/office/powerpoint/2010/main" val="2367230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4E53F-0327-A0B0-CD9F-F7D9AA535B61}"/>
              </a:ext>
            </a:extLst>
          </p:cNvPr>
          <p:cNvSpPr>
            <a:spLocks noGrp="1"/>
          </p:cNvSpPr>
          <p:nvPr>
            <p:ph type="title"/>
          </p:nvPr>
        </p:nvSpPr>
        <p:spPr/>
        <p:txBody>
          <a:bodyPr/>
          <a:lstStyle/>
          <a:p>
            <a:endParaRPr kumimoji="1" lang="zh-CN" altLang="en-US"/>
          </a:p>
        </p:txBody>
      </p:sp>
      <p:pic>
        <p:nvPicPr>
          <p:cNvPr id="5" name="内容占位符 4" descr="图表, 散点图&#10;&#10;描述已自动生成">
            <a:extLst>
              <a:ext uri="{FF2B5EF4-FFF2-40B4-BE49-F238E27FC236}">
                <a16:creationId xmlns:a16="http://schemas.microsoft.com/office/drawing/2014/main" id="{BBA0AB40-BE9C-C156-0DF5-50B7DB6275E4}"/>
              </a:ext>
            </a:extLst>
          </p:cNvPr>
          <p:cNvPicPr>
            <a:picLocks noGrp="1" noChangeAspect="1"/>
          </p:cNvPicPr>
          <p:nvPr>
            <p:ph idx="1"/>
          </p:nvPr>
        </p:nvPicPr>
        <p:blipFill>
          <a:blip r:embed="rId2"/>
          <a:stretch>
            <a:fillRect/>
          </a:stretch>
        </p:blipFill>
        <p:spPr>
          <a:xfrm>
            <a:off x="210147" y="2150650"/>
            <a:ext cx="8193073" cy="4079444"/>
          </a:xfrm>
        </p:spPr>
      </p:pic>
      <p:sp>
        <p:nvSpPr>
          <p:cNvPr id="6" name="文本框 5">
            <a:extLst>
              <a:ext uri="{FF2B5EF4-FFF2-40B4-BE49-F238E27FC236}">
                <a16:creationId xmlns:a16="http://schemas.microsoft.com/office/drawing/2014/main" id="{E93C7D5F-DE5F-FDEF-CD59-57A6F7D2A1D0}"/>
              </a:ext>
            </a:extLst>
          </p:cNvPr>
          <p:cNvSpPr txBox="1"/>
          <p:nvPr/>
        </p:nvSpPr>
        <p:spPr>
          <a:xfrm>
            <a:off x="9097701" y="2777924"/>
            <a:ext cx="2754775" cy="646331"/>
          </a:xfrm>
          <a:prstGeom prst="rect">
            <a:avLst/>
          </a:prstGeom>
          <a:noFill/>
        </p:spPr>
        <p:txBody>
          <a:bodyPr wrap="square" rtlCol="0">
            <a:spAutoFit/>
          </a:bodyPr>
          <a:lstStyle/>
          <a:p>
            <a:r>
              <a:rPr kumimoji="1" lang="en-US" altLang="zh-CN" dirty="0"/>
              <a:t>Red: (NH4)2SO4</a:t>
            </a:r>
          </a:p>
          <a:p>
            <a:r>
              <a:rPr kumimoji="1" lang="en-US" altLang="zh-CN" dirty="0"/>
              <a:t>Blue: NH4HSO4</a:t>
            </a:r>
            <a:endParaRPr kumimoji="1" lang="zh-CN" altLang="en-US" dirty="0"/>
          </a:p>
        </p:txBody>
      </p:sp>
    </p:spTree>
    <p:extLst>
      <p:ext uri="{BB962C8B-B14F-4D97-AF65-F5344CB8AC3E}">
        <p14:creationId xmlns:p14="http://schemas.microsoft.com/office/powerpoint/2010/main" val="277626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3AD5D-735E-43FF-F42E-86EC8C84A521}"/>
              </a:ext>
            </a:extLst>
          </p:cNvPr>
          <p:cNvSpPr>
            <a:spLocks noGrp="1"/>
          </p:cNvSpPr>
          <p:nvPr>
            <p:ph type="title"/>
          </p:nvPr>
        </p:nvSpPr>
        <p:spPr/>
        <p:txBody>
          <a:bodyPr/>
          <a:lstStyle/>
          <a:p>
            <a:endParaRPr kumimoji="1" lang="zh-CN" altLang="en-US"/>
          </a:p>
        </p:txBody>
      </p:sp>
      <p:pic>
        <p:nvPicPr>
          <p:cNvPr id="5" name="内容占位符 4" descr="图表, 散点图&#10;&#10;描述已自动生成">
            <a:extLst>
              <a:ext uri="{FF2B5EF4-FFF2-40B4-BE49-F238E27FC236}">
                <a16:creationId xmlns:a16="http://schemas.microsoft.com/office/drawing/2014/main" id="{DB650210-14AC-16DA-A611-5E4DE71EBAC0}"/>
              </a:ext>
            </a:extLst>
          </p:cNvPr>
          <p:cNvPicPr>
            <a:picLocks noGrp="1" noChangeAspect="1"/>
          </p:cNvPicPr>
          <p:nvPr>
            <p:ph idx="1"/>
          </p:nvPr>
        </p:nvPicPr>
        <p:blipFill>
          <a:blip r:embed="rId2"/>
          <a:stretch>
            <a:fillRect/>
          </a:stretch>
        </p:blipFill>
        <p:spPr>
          <a:xfrm>
            <a:off x="1627225" y="1825625"/>
            <a:ext cx="8937549" cy="4351338"/>
          </a:xfrm>
        </p:spPr>
      </p:pic>
    </p:spTree>
    <p:extLst>
      <p:ext uri="{BB962C8B-B14F-4D97-AF65-F5344CB8AC3E}">
        <p14:creationId xmlns:p14="http://schemas.microsoft.com/office/powerpoint/2010/main" val="3991812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EBF7A0-7129-0872-3019-1175264AF006}"/>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97FAE351-79F2-7EE5-9120-AD6297F6BAB1}"/>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831861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29D18-DE5D-8753-59FE-44B65806EF8D}"/>
              </a:ext>
            </a:extLst>
          </p:cNvPr>
          <p:cNvSpPr>
            <a:spLocks noGrp="1"/>
          </p:cNvSpPr>
          <p:nvPr>
            <p:ph type="title"/>
          </p:nvPr>
        </p:nvSpPr>
        <p:spPr/>
        <p:txBody>
          <a:bodyPr/>
          <a:lstStyle/>
          <a:p>
            <a:endParaRPr kumimoji="1" lang="zh-CN" altLang="en-US"/>
          </a:p>
        </p:txBody>
      </p:sp>
      <p:pic>
        <p:nvPicPr>
          <p:cNvPr id="5" name="内容占位符 4" descr="图形用户界面, 文本, 应用程序, 电子邮件&#10;&#10;描述已自动生成">
            <a:extLst>
              <a:ext uri="{FF2B5EF4-FFF2-40B4-BE49-F238E27FC236}">
                <a16:creationId xmlns:a16="http://schemas.microsoft.com/office/drawing/2014/main" id="{268FE07C-3403-3873-ECDF-3BC8C7E05CE0}"/>
              </a:ext>
            </a:extLst>
          </p:cNvPr>
          <p:cNvPicPr>
            <a:picLocks noGrp="1" noChangeAspect="1"/>
          </p:cNvPicPr>
          <p:nvPr>
            <p:ph idx="1"/>
          </p:nvPr>
        </p:nvPicPr>
        <p:blipFill>
          <a:blip r:embed="rId2"/>
          <a:stretch>
            <a:fillRect/>
          </a:stretch>
        </p:blipFill>
        <p:spPr>
          <a:xfrm>
            <a:off x="5388429" y="365125"/>
            <a:ext cx="6803571" cy="2217195"/>
          </a:xfrm>
        </p:spPr>
      </p:pic>
      <p:pic>
        <p:nvPicPr>
          <p:cNvPr id="6" name="图片 5">
            <a:extLst>
              <a:ext uri="{FF2B5EF4-FFF2-40B4-BE49-F238E27FC236}">
                <a16:creationId xmlns:a16="http://schemas.microsoft.com/office/drawing/2014/main" id="{B2937012-A57A-B652-E7E0-8F5BE15F23C3}"/>
              </a:ext>
            </a:extLst>
          </p:cNvPr>
          <p:cNvPicPr>
            <a:picLocks noChangeAspect="1"/>
          </p:cNvPicPr>
          <p:nvPr/>
        </p:nvPicPr>
        <p:blipFill>
          <a:blip r:embed="rId3"/>
          <a:stretch>
            <a:fillRect/>
          </a:stretch>
        </p:blipFill>
        <p:spPr>
          <a:xfrm>
            <a:off x="276679" y="2582320"/>
            <a:ext cx="5419159" cy="4090080"/>
          </a:xfrm>
          <a:prstGeom prst="rect">
            <a:avLst/>
          </a:prstGeom>
        </p:spPr>
      </p:pic>
      <p:sp>
        <p:nvSpPr>
          <p:cNvPr id="7" name="文本框 6">
            <a:extLst>
              <a:ext uri="{FF2B5EF4-FFF2-40B4-BE49-F238E27FC236}">
                <a16:creationId xmlns:a16="http://schemas.microsoft.com/office/drawing/2014/main" id="{211D256C-5313-2733-E55C-77A57A5C7CB5}"/>
              </a:ext>
            </a:extLst>
          </p:cNvPr>
          <p:cNvSpPr txBox="1"/>
          <p:nvPr/>
        </p:nvSpPr>
        <p:spPr>
          <a:xfrm>
            <a:off x="6496164" y="3056792"/>
            <a:ext cx="4975678" cy="2585323"/>
          </a:xfrm>
          <a:prstGeom prst="rect">
            <a:avLst/>
          </a:prstGeom>
          <a:noFill/>
        </p:spPr>
        <p:txBody>
          <a:bodyPr wrap="square" rtlCol="0">
            <a:spAutoFit/>
          </a:bodyPr>
          <a:lstStyle/>
          <a:p>
            <a:r>
              <a:rPr kumimoji="1" lang="en-US" altLang="zh-CN" dirty="0"/>
              <a:t>This study utilized monthly PM2.5 and MDA8 O3 data from nine cities in the PRD, Hong Kong, and Macao spanning from 2015 to 2019. These data were obtained from two sources: https://</a:t>
            </a:r>
            <a:r>
              <a:rPr kumimoji="1" lang="en-US" altLang="zh-CN" dirty="0" err="1"/>
              <a:t>quotsoft.net</a:t>
            </a:r>
            <a:r>
              <a:rPr kumimoji="1" lang="en-US" altLang="zh-CN" dirty="0"/>
              <a:t>/air/ and the monitoring results reports of the Guangdong-Hong Kong-Macao Pearl River Delta Regional Air Quality Monitoring Network (http://</a:t>
            </a:r>
            <a:r>
              <a:rPr kumimoji="1" lang="en-US" altLang="zh-CN" dirty="0" err="1"/>
              <a:t>gdee.gd.gov.cn</a:t>
            </a:r>
            <a:r>
              <a:rPr kumimoji="1" lang="en-US" altLang="zh-CN" dirty="0"/>
              <a:t>/</a:t>
            </a:r>
            <a:r>
              <a:rPr kumimoji="1" lang="en-US" altLang="zh-CN" dirty="0" err="1"/>
              <a:t>kqjc</a:t>
            </a:r>
            <a:r>
              <a:rPr kumimoji="1" lang="en-US" altLang="zh-CN" dirty="0"/>
              <a:t>/</a:t>
            </a:r>
            <a:r>
              <a:rPr kumimoji="1" lang="en-US" altLang="zh-CN" dirty="0" err="1"/>
              <a:t>index.html</a:t>
            </a:r>
            <a:r>
              <a:rPr kumimoji="1" lang="en-US" altLang="zh-CN" dirty="0"/>
              <a:t>)</a:t>
            </a:r>
            <a:endParaRPr kumimoji="1" lang="zh-CN" altLang="en-US" dirty="0"/>
          </a:p>
        </p:txBody>
      </p:sp>
    </p:spTree>
    <p:extLst>
      <p:ext uri="{BB962C8B-B14F-4D97-AF65-F5344CB8AC3E}">
        <p14:creationId xmlns:p14="http://schemas.microsoft.com/office/powerpoint/2010/main" val="3246525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26A6CA-6FBA-E818-AF00-7239BB3F10A1}"/>
              </a:ext>
            </a:extLst>
          </p:cNvPr>
          <p:cNvSpPr>
            <a:spLocks noGrp="1"/>
          </p:cNvSpPr>
          <p:nvPr>
            <p:ph type="title"/>
          </p:nvPr>
        </p:nvSpPr>
        <p:spPr/>
        <p:txBody>
          <a:bodyPr>
            <a:noAutofit/>
          </a:bodyPr>
          <a:lstStyle/>
          <a:p>
            <a:r>
              <a:rPr kumimoji="1" lang="en-US" altLang="zh-CN" sz="1800" dirty="0"/>
              <a:t>Figure 2. </a:t>
            </a:r>
            <a:r>
              <a:rPr kumimoji="1" lang="en-US" altLang="zh-CN" sz="1800" dirty="0" err="1"/>
              <a:t>Spatio</a:t>
            </a:r>
            <a:r>
              <a:rPr kumimoji="1" lang="en-US" altLang="zh-CN" sz="1800" dirty="0"/>
              <a:t>-temporal distribution of PM2.5 and MDA8 O3 in each city from 2015 to 2019 (The map was generated by ArcGIS 10.7 https://</a:t>
            </a:r>
            <a:r>
              <a:rPr kumimoji="1" lang="en-US" altLang="zh-CN" sz="1800" dirty="0" err="1"/>
              <a:t>www.esri.com</a:t>
            </a:r>
            <a:r>
              <a:rPr kumimoji="1" lang="en-US" altLang="zh-CN" sz="1800" dirty="0"/>
              <a:t>/</a:t>
            </a:r>
            <a:r>
              <a:rPr kumimoji="1" lang="en-US" altLang="zh-CN" sz="1800" dirty="0" err="1"/>
              <a:t>en</a:t>
            </a:r>
            <a:r>
              <a:rPr kumimoji="1" lang="en-US" altLang="zh-CN" sz="1800" dirty="0"/>
              <a:t>-us/</a:t>
            </a:r>
            <a:r>
              <a:rPr kumimoji="1" lang="en-US" altLang="zh-CN" sz="1800" dirty="0" err="1"/>
              <a:t>arcgis</a:t>
            </a:r>
            <a:r>
              <a:rPr kumimoji="1" lang="en-US" altLang="zh-CN" sz="1800" dirty="0"/>
              <a:t>/products/</a:t>
            </a:r>
            <a:r>
              <a:rPr kumimoji="1" lang="en-US" altLang="zh-CN" sz="1800" dirty="0" err="1"/>
              <a:t>arcgis</a:t>
            </a:r>
            <a:r>
              <a:rPr kumimoji="1" lang="en-US" altLang="zh-CN" sz="1800" dirty="0"/>
              <a:t>-desktop/resources).</a:t>
            </a:r>
            <a:endParaRPr kumimoji="1" lang="zh-CN" altLang="en-US" sz="1800" dirty="0"/>
          </a:p>
        </p:txBody>
      </p:sp>
      <p:pic>
        <p:nvPicPr>
          <p:cNvPr id="5" name="内容占位符 4" descr="地图&#10;&#10;描述已自动生成">
            <a:extLst>
              <a:ext uri="{FF2B5EF4-FFF2-40B4-BE49-F238E27FC236}">
                <a16:creationId xmlns:a16="http://schemas.microsoft.com/office/drawing/2014/main" id="{9A96BED4-2AE8-3561-79AD-678A6F39F221}"/>
              </a:ext>
            </a:extLst>
          </p:cNvPr>
          <p:cNvPicPr>
            <a:picLocks noGrp="1" noChangeAspect="1"/>
          </p:cNvPicPr>
          <p:nvPr>
            <p:ph idx="1"/>
          </p:nvPr>
        </p:nvPicPr>
        <p:blipFill>
          <a:blip r:embed="rId2"/>
          <a:stretch>
            <a:fillRect/>
          </a:stretch>
        </p:blipFill>
        <p:spPr>
          <a:xfrm>
            <a:off x="341149" y="2141537"/>
            <a:ext cx="5684812" cy="4351338"/>
          </a:xfrm>
        </p:spPr>
      </p:pic>
      <p:pic>
        <p:nvPicPr>
          <p:cNvPr id="7" name="图片 6" descr="地图&#10;&#10;描述已自动生成">
            <a:extLst>
              <a:ext uri="{FF2B5EF4-FFF2-40B4-BE49-F238E27FC236}">
                <a16:creationId xmlns:a16="http://schemas.microsoft.com/office/drawing/2014/main" id="{DE18B382-E1FD-A944-20F3-956D32910971}"/>
              </a:ext>
            </a:extLst>
          </p:cNvPr>
          <p:cNvPicPr>
            <a:picLocks noChangeAspect="1"/>
          </p:cNvPicPr>
          <p:nvPr/>
        </p:nvPicPr>
        <p:blipFill>
          <a:blip r:embed="rId3"/>
          <a:stretch>
            <a:fillRect/>
          </a:stretch>
        </p:blipFill>
        <p:spPr>
          <a:xfrm>
            <a:off x="6621490" y="2341582"/>
            <a:ext cx="5343661" cy="3951247"/>
          </a:xfrm>
          <a:prstGeom prst="rect">
            <a:avLst/>
          </a:prstGeom>
        </p:spPr>
      </p:pic>
    </p:spTree>
    <p:extLst>
      <p:ext uri="{BB962C8B-B14F-4D97-AF65-F5344CB8AC3E}">
        <p14:creationId xmlns:p14="http://schemas.microsoft.com/office/powerpoint/2010/main" val="1025415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B86C13-D6EB-D917-30B8-71C347AB8721}"/>
              </a:ext>
            </a:extLst>
          </p:cNvPr>
          <p:cNvSpPr>
            <a:spLocks noGrp="1"/>
          </p:cNvSpPr>
          <p:nvPr>
            <p:ph type="title"/>
          </p:nvPr>
        </p:nvSpPr>
        <p:spPr/>
        <p:txBody>
          <a:bodyPr/>
          <a:lstStyle/>
          <a:p>
            <a:r>
              <a:rPr kumimoji="1" lang="en-US" altLang="zh-CN" dirty="0"/>
              <a:t>Figure 3. Monthly variation characteristics of PM2.5 and MDA8 O3 in the GBA.</a:t>
            </a:r>
            <a:endParaRPr kumimoji="1" lang="zh-CN" altLang="en-US" dirty="0"/>
          </a:p>
        </p:txBody>
      </p:sp>
      <p:pic>
        <p:nvPicPr>
          <p:cNvPr id="5" name="内容占位符 4" descr="图表, 条形图&#10;&#10;描述已自动生成">
            <a:extLst>
              <a:ext uri="{FF2B5EF4-FFF2-40B4-BE49-F238E27FC236}">
                <a16:creationId xmlns:a16="http://schemas.microsoft.com/office/drawing/2014/main" id="{95F1B0C3-52C1-95BA-91F3-F22211D5D3FC}"/>
              </a:ext>
            </a:extLst>
          </p:cNvPr>
          <p:cNvPicPr>
            <a:picLocks noGrp="1" noChangeAspect="1"/>
          </p:cNvPicPr>
          <p:nvPr>
            <p:ph idx="1"/>
          </p:nvPr>
        </p:nvPicPr>
        <p:blipFill>
          <a:blip r:embed="rId2"/>
          <a:stretch>
            <a:fillRect/>
          </a:stretch>
        </p:blipFill>
        <p:spPr>
          <a:xfrm>
            <a:off x="2643476" y="1825625"/>
            <a:ext cx="6905048" cy="4351338"/>
          </a:xfrm>
        </p:spPr>
      </p:pic>
    </p:spTree>
    <p:extLst>
      <p:ext uri="{BB962C8B-B14F-4D97-AF65-F5344CB8AC3E}">
        <p14:creationId xmlns:p14="http://schemas.microsoft.com/office/powerpoint/2010/main" val="1102559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045AC-3102-1D47-012C-835A5D52809D}"/>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A662542E-2592-3EEA-40B6-A647B5626022}"/>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4035488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9AC91-9598-A866-3F70-59485275965B}"/>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855CFBE0-3080-B4F7-AB5A-ED9A44EF296C}"/>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835052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形用户界面, 文本&#10;&#10;描述已自动生成">
            <a:extLst>
              <a:ext uri="{FF2B5EF4-FFF2-40B4-BE49-F238E27FC236}">
                <a16:creationId xmlns:a16="http://schemas.microsoft.com/office/drawing/2014/main" id="{3E446B5B-1328-8BD2-F0AB-FAB628ACD716}"/>
              </a:ext>
            </a:extLst>
          </p:cNvPr>
          <p:cNvPicPr>
            <a:picLocks noGrp="1" noChangeAspect="1"/>
          </p:cNvPicPr>
          <p:nvPr>
            <p:ph idx="1"/>
          </p:nvPr>
        </p:nvPicPr>
        <p:blipFill>
          <a:blip r:embed="rId3"/>
          <a:stretch>
            <a:fillRect/>
          </a:stretch>
        </p:blipFill>
        <p:spPr>
          <a:xfrm>
            <a:off x="3365126" y="87450"/>
            <a:ext cx="8826874" cy="2318832"/>
          </a:xfrm>
        </p:spPr>
      </p:pic>
      <p:graphicFrame>
        <p:nvGraphicFramePr>
          <p:cNvPr id="6" name="表格 5">
            <a:extLst>
              <a:ext uri="{FF2B5EF4-FFF2-40B4-BE49-F238E27FC236}">
                <a16:creationId xmlns:a16="http://schemas.microsoft.com/office/drawing/2014/main" id="{D0B43480-97DE-7DB5-ED36-BC498AFADF74}"/>
              </a:ext>
            </a:extLst>
          </p:cNvPr>
          <p:cNvGraphicFramePr>
            <a:graphicFrameLocks noGrp="1"/>
          </p:cNvGraphicFramePr>
          <p:nvPr>
            <p:extLst>
              <p:ext uri="{D42A27DB-BD31-4B8C-83A1-F6EECF244321}">
                <p14:modId xmlns:p14="http://schemas.microsoft.com/office/powerpoint/2010/main" val="1305401859"/>
              </p:ext>
            </p:extLst>
          </p:nvPr>
        </p:nvGraphicFramePr>
        <p:xfrm>
          <a:off x="2610734" y="3478783"/>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74914295"/>
                    </a:ext>
                  </a:extLst>
                </a:gridCol>
                <a:gridCol w="2709333">
                  <a:extLst>
                    <a:ext uri="{9D8B030D-6E8A-4147-A177-3AD203B41FA5}">
                      <a16:colId xmlns:a16="http://schemas.microsoft.com/office/drawing/2014/main" val="2253394385"/>
                    </a:ext>
                  </a:extLst>
                </a:gridCol>
                <a:gridCol w="2709333">
                  <a:extLst>
                    <a:ext uri="{9D8B030D-6E8A-4147-A177-3AD203B41FA5}">
                      <a16:colId xmlns:a16="http://schemas.microsoft.com/office/drawing/2014/main" val="4043302078"/>
                    </a:ext>
                  </a:extLst>
                </a:gridCol>
              </a:tblGrid>
              <a:tr h="370840">
                <a:tc>
                  <a:txBody>
                    <a:bodyPr/>
                    <a:lstStyle/>
                    <a:p>
                      <a:r>
                        <a:rPr lang="en-US" altLang="zh-CN" dirty="0"/>
                        <a:t>urban</a:t>
                      </a:r>
                      <a:endParaRPr lang="zh-CN" altLang="en-US" dirty="0"/>
                    </a:p>
                  </a:txBody>
                  <a:tcPr/>
                </a:tc>
                <a:tc>
                  <a:txBody>
                    <a:bodyPr/>
                    <a:lstStyle/>
                    <a:p>
                      <a:r>
                        <a:rPr lang="en-US" altLang="zh-CN" dirty="0"/>
                        <a:t>rural</a:t>
                      </a:r>
                      <a:endParaRPr lang="zh-CN" altLang="en-US" dirty="0"/>
                    </a:p>
                  </a:txBody>
                  <a:tcPr/>
                </a:tc>
                <a:tc>
                  <a:txBody>
                    <a:bodyPr/>
                    <a:lstStyle/>
                    <a:p>
                      <a:r>
                        <a:rPr lang="en-US" altLang="zh-CN" dirty="0" err="1"/>
                        <a:t>forestl</a:t>
                      </a:r>
                      <a:endParaRPr lang="zh-CN" altLang="en-US" dirty="0"/>
                    </a:p>
                  </a:txBody>
                  <a:tcPr/>
                </a:tc>
                <a:extLst>
                  <a:ext uri="{0D108BD9-81ED-4DB2-BD59-A6C34878D82A}">
                    <a16:rowId xmlns:a16="http://schemas.microsoft.com/office/drawing/2014/main" val="3196435159"/>
                  </a:ext>
                </a:extLst>
              </a:tr>
              <a:tr h="370840">
                <a:tc>
                  <a:txBody>
                    <a:bodyPr/>
                    <a:lstStyle/>
                    <a:p>
                      <a:r>
                        <a:rPr lang="en-US" altLang="zh-CN" dirty="0"/>
                        <a:t>39.8</a:t>
                      </a:r>
                      <a:endParaRPr lang="zh-CN" altLang="en-US" dirty="0"/>
                    </a:p>
                  </a:txBody>
                  <a:tcPr/>
                </a:tc>
                <a:tc>
                  <a:txBody>
                    <a:bodyPr/>
                    <a:lstStyle/>
                    <a:p>
                      <a:r>
                        <a:rPr lang="en-US" altLang="zh-CN" dirty="0"/>
                        <a:t>33.8</a:t>
                      </a:r>
                      <a:endParaRPr lang="zh-CN" altLang="en-US" dirty="0"/>
                    </a:p>
                  </a:txBody>
                  <a:tcPr/>
                </a:tc>
                <a:tc>
                  <a:txBody>
                    <a:bodyPr/>
                    <a:lstStyle/>
                    <a:p>
                      <a:r>
                        <a:rPr lang="en-US" altLang="zh-CN" dirty="0"/>
                        <a:t>52</a:t>
                      </a:r>
                      <a:endParaRPr lang="zh-CN" altLang="en-US" dirty="0"/>
                    </a:p>
                  </a:txBody>
                  <a:tcPr/>
                </a:tc>
                <a:extLst>
                  <a:ext uri="{0D108BD9-81ED-4DB2-BD59-A6C34878D82A}">
                    <a16:rowId xmlns:a16="http://schemas.microsoft.com/office/drawing/2014/main" val="3180135585"/>
                  </a:ext>
                </a:extLst>
              </a:tr>
            </a:tbl>
          </a:graphicData>
        </a:graphic>
      </p:graphicFrame>
      <p:sp>
        <p:nvSpPr>
          <p:cNvPr id="7" name="文本框 6">
            <a:extLst>
              <a:ext uri="{FF2B5EF4-FFF2-40B4-BE49-F238E27FC236}">
                <a16:creationId xmlns:a16="http://schemas.microsoft.com/office/drawing/2014/main" id="{140341D6-75C3-5334-8051-4C6E0C1C9850}"/>
              </a:ext>
            </a:extLst>
          </p:cNvPr>
          <p:cNvSpPr txBox="1"/>
          <p:nvPr/>
        </p:nvSpPr>
        <p:spPr>
          <a:xfrm>
            <a:off x="2483413" y="2882096"/>
            <a:ext cx="10329762" cy="3970318"/>
          </a:xfrm>
          <a:prstGeom prst="rect">
            <a:avLst/>
          </a:prstGeom>
          <a:noFill/>
        </p:spPr>
        <p:txBody>
          <a:bodyPr wrap="square" rtlCol="0">
            <a:spAutoFit/>
          </a:bodyPr>
          <a:lstStyle/>
          <a:p>
            <a:r>
              <a:rPr kumimoji="1" lang="en-US" altLang="zh-CN" dirty="0"/>
              <a:t>Annual total dissolved N deposition (kg N /ha year·)</a:t>
            </a:r>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kumimoji="1" lang="en-US" altLang="zh-CN" dirty="0"/>
              <a:t>Contribution to total N deposition</a:t>
            </a:r>
          </a:p>
          <a:p>
            <a:endParaRPr kumimoji="1" lang="en-US" altLang="zh-CN" dirty="0"/>
          </a:p>
          <a:p>
            <a:endParaRPr kumimoji="1" lang="en-US" altLang="zh-CN" dirty="0"/>
          </a:p>
          <a:p>
            <a:endParaRPr kumimoji="1" lang="en-US" altLang="zh-CN" dirty="0"/>
          </a:p>
          <a:p>
            <a:endParaRPr kumimoji="1" lang="en-US" altLang="zh-CN" dirty="0"/>
          </a:p>
          <a:p>
            <a:r>
              <a:rPr kumimoji="1" lang="en-US" altLang="zh-CN" dirty="0"/>
              <a:t>Water-soluble organic N in PRD is among the highest in the developed regions, </a:t>
            </a:r>
          </a:p>
          <a:p>
            <a:r>
              <a:rPr kumimoji="1" lang="en-US" altLang="zh-CN" dirty="0"/>
              <a:t>but inorganic nitrogen in the PRD is in the range of IN deposition across China </a:t>
            </a:r>
          </a:p>
          <a:p>
            <a:r>
              <a:rPr kumimoji="1" lang="en-US" altLang="zh-CN" dirty="0"/>
              <a:t>Proportion of WSON is significantly higher during harvest seasons (enhanced biomass burning)</a:t>
            </a:r>
            <a:endParaRPr kumimoji="1" lang="zh-CN" altLang="en-US" dirty="0"/>
          </a:p>
        </p:txBody>
      </p:sp>
      <p:graphicFrame>
        <p:nvGraphicFramePr>
          <p:cNvPr id="10" name="表格 9">
            <a:extLst>
              <a:ext uri="{FF2B5EF4-FFF2-40B4-BE49-F238E27FC236}">
                <a16:creationId xmlns:a16="http://schemas.microsoft.com/office/drawing/2014/main" id="{3C4F3C71-9CB2-A86C-7FA8-F87DAA0F79AE}"/>
              </a:ext>
            </a:extLst>
          </p:cNvPr>
          <p:cNvGraphicFramePr>
            <a:graphicFrameLocks noGrp="1"/>
          </p:cNvGraphicFramePr>
          <p:nvPr>
            <p:extLst>
              <p:ext uri="{D42A27DB-BD31-4B8C-83A1-F6EECF244321}">
                <p14:modId xmlns:p14="http://schemas.microsoft.com/office/powerpoint/2010/main" val="2386828973"/>
              </p:ext>
            </p:extLst>
          </p:nvPr>
        </p:nvGraphicFramePr>
        <p:xfrm>
          <a:off x="2610734" y="5027099"/>
          <a:ext cx="8373642" cy="741680"/>
        </p:xfrm>
        <a:graphic>
          <a:graphicData uri="http://schemas.openxmlformats.org/drawingml/2006/table">
            <a:tbl>
              <a:tblPr firstRow="1" bandRow="1">
                <a:tableStyleId>{5C22544A-7EE6-4342-B048-85BDC9FD1C3A}</a:tableStyleId>
              </a:tblPr>
              <a:tblGrid>
                <a:gridCol w="2791214">
                  <a:extLst>
                    <a:ext uri="{9D8B030D-6E8A-4147-A177-3AD203B41FA5}">
                      <a16:colId xmlns:a16="http://schemas.microsoft.com/office/drawing/2014/main" val="2974914295"/>
                    </a:ext>
                  </a:extLst>
                </a:gridCol>
                <a:gridCol w="2791214">
                  <a:extLst>
                    <a:ext uri="{9D8B030D-6E8A-4147-A177-3AD203B41FA5}">
                      <a16:colId xmlns:a16="http://schemas.microsoft.com/office/drawing/2014/main" val="2253394385"/>
                    </a:ext>
                  </a:extLst>
                </a:gridCol>
                <a:gridCol w="2791214">
                  <a:extLst>
                    <a:ext uri="{9D8B030D-6E8A-4147-A177-3AD203B41FA5}">
                      <a16:colId xmlns:a16="http://schemas.microsoft.com/office/drawing/2014/main" val="4043302078"/>
                    </a:ext>
                  </a:extLst>
                </a:gridCol>
              </a:tblGrid>
              <a:tr h="370840">
                <a:tc>
                  <a:txBody>
                    <a:bodyPr/>
                    <a:lstStyle/>
                    <a:p>
                      <a:r>
                        <a:rPr lang="en-US" altLang="zh-CN" dirty="0"/>
                        <a:t>NO3-</a:t>
                      </a:r>
                      <a:endParaRPr lang="zh-CN" altLang="en-US" dirty="0"/>
                    </a:p>
                  </a:txBody>
                  <a:tcPr/>
                </a:tc>
                <a:tc>
                  <a:txBody>
                    <a:bodyPr/>
                    <a:lstStyle/>
                    <a:p>
                      <a:r>
                        <a:rPr lang="en-US" altLang="zh-CN" dirty="0"/>
                        <a:t>NH4+</a:t>
                      </a:r>
                      <a:endParaRPr lang="zh-CN" altLang="en-US" dirty="0"/>
                    </a:p>
                  </a:txBody>
                  <a:tcPr/>
                </a:tc>
                <a:tc>
                  <a:txBody>
                    <a:bodyPr/>
                    <a:lstStyle/>
                    <a:p>
                      <a:r>
                        <a:rPr lang="en-US" altLang="zh-CN" dirty="0"/>
                        <a:t>Water-soluble organic N</a:t>
                      </a:r>
                      <a:endParaRPr lang="zh-CN" altLang="en-US" dirty="0"/>
                    </a:p>
                  </a:txBody>
                  <a:tcPr/>
                </a:tc>
                <a:extLst>
                  <a:ext uri="{0D108BD9-81ED-4DB2-BD59-A6C34878D82A}">
                    <a16:rowId xmlns:a16="http://schemas.microsoft.com/office/drawing/2014/main" val="3196435159"/>
                  </a:ext>
                </a:extLst>
              </a:tr>
              <a:tr h="370840">
                <a:tc>
                  <a:txBody>
                    <a:bodyPr/>
                    <a:lstStyle/>
                    <a:p>
                      <a:r>
                        <a:rPr lang="en-US" altLang="zh-CN" dirty="0"/>
                        <a:t>26.7-37.8%</a:t>
                      </a:r>
                      <a:endParaRPr lang="zh-CN" altLang="en-US" dirty="0"/>
                    </a:p>
                  </a:txBody>
                  <a:tcPr/>
                </a:tc>
                <a:tc>
                  <a:txBody>
                    <a:bodyPr/>
                    <a:lstStyle/>
                    <a:p>
                      <a:r>
                        <a:rPr lang="en-US" altLang="zh-CN" dirty="0"/>
                        <a:t>34.6 – 40.9%</a:t>
                      </a:r>
                      <a:endParaRPr lang="zh-CN" altLang="en-US" dirty="0"/>
                    </a:p>
                  </a:txBody>
                  <a:tcPr/>
                </a:tc>
                <a:tc>
                  <a:txBody>
                    <a:bodyPr/>
                    <a:lstStyle/>
                    <a:p>
                      <a:r>
                        <a:rPr lang="en-US" altLang="zh-CN" dirty="0"/>
                        <a:t>26.1 – 32.3%</a:t>
                      </a:r>
                      <a:endParaRPr lang="zh-CN" altLang="en-US" dirty="0"/>
                    </a:p>
                  </a:txBody>
                  <a:tcPr/>
                </a:tc>
                <a:extLst>
                  <a:ext uri="{0D108BD9-81ED-4DB2-BD59-A6C34878D82A}">
                    <a16:rowId xmlns:a16="http://schemas.microsoft.com/office/drawing/2014/main" val="3180135585"/>
                  </a:ext>
                </a:extLst>
              </a:tr>
            </a:tbl>
          </a:graphicData>
        </a:graphic>
      </p:graphicFrame>
      <p:pic>
        <p:nvPicPr>
          <p:cNvPr id="12" name="图片 11" descr="图示&#10;&#10;中度可信度描述已自动生成">
            <a:extLst>
              <a:ext uri="{FF2B5EF4-FFF2-40B4-BE49-F238E27FC236}">
                <a16:creationId xmlns:a16="http://schemas.microsoft.com/office/drawing/2014/main" id="{151DCE85-709D-8060-CA46-6CF951390B27}"/>
              </a:ext>
            </a:extLst>
          </p:cNvPr>
          <p:cNvPicPr>
            <a:picLocks noChangeAspect="1"/>
          </p:cNvPicPr>
          <p:nvPr/>
        </p:nvPicPr>
        <p:blipFill>
          <a:blip r:embed="rId4"/>
          <a:stretch>
            <a:fillRect/>
          </a:stretch>
        </p:blipFill>
        <p:spPr>
          <a:xfrm>
            <a:off x="-1675488" y="58838"/>
            <a:ext cx="4615458" cy="2571662"/>
          </a:xfrm>
          <a:prstGeom prst="rect">
            <a:avLst/>
          </a:prstGeom>
        </p:spPr>
      </p:pic>
      <p:sp>
        <p:nvSpPr>
          <p:cNvPr id="13" name="文本框 12">
            <a:extLst>
              <a:ext uri="{FF2B5EF4-FFF2-40B4-BE49-F238E27FC236}">
                <a16:creationId xmlns:a16="http://schemas.microsoft.com/office/drawing/2014/main" id="{CCEDAA71-80C3-521F-E314-1DC742546EAD}"/>
              </a:ext>
            </a:extLst>
          </p:cNvPr>
          <p:cNvSpPr txBox="1"/>
          <p:nvPr/>
        </p:nvSpPr>
        <p:spPr>
          <a:xfrm>
            <a:off x="364603" y="3478783"/>
            <a:ext cx="2055150" cy="1477328"/>
          </a:xfrm>
          <a:prstGeom prst="rect">
            <a:avLst/>
          </a:prstGeom>
          <a:noFill/>
        </p:spPr>
        <p:txBody>
          <a:bodyPr wrap="square" rtlCol="0">
            <a:spAutoFit/>
          </a:bodyPr>
          <a:lstStyle/>
          <a:p>
            <a:pPr marL="285750" indent="-285750">
              <a:buFont typeface="Wingdings" pitchFamily="2" charset="2"/>
              <a:buChar char="l"/>
            </a:pPr>
            <a:r>
              <a:rPr kumimoji="1" lang="en-US" altLang="zh-CN" dirty="0"/>
              <a:t>DHS: subtropical forest</a:t>
            </a:r>
          </a:p>
          <a:p>
            <a:pPr marL="285750" indent="-285750">
              <a:buFont typeface="Wingdings" pitchFamily="2" charset="2"/>
              <a:buChar char="l"/>
            </a:pPr>
            <a:r>
              <a:rPr kumimoji="1" lang="en-US" altLang="zh-CN" dirty="0"/>
              <a:t>GIG: urban </a:t>
            </a:r>
          </a:p>
          <a:p>
            <a:pPr marL="285750" indent="-285750">
              <a:buFont typeface="Wingdings" pitchFamily="2" charset="2"/>
              <a:buChar char="l"/>
            </a:pPr>
            <a:r>
              <a:rPr kumimoji="1" lang="en-US" altLang="zh-CN" dirty="0"/>
              <a:t>WQS: rural</a:t>
            </a:r>
            <a:endParaRPr kumimoji="1" lang="zh-CN" altLang="en-US" dirty="0"/>
          </a:p>
        </p:txBody>
      </p:sp>
    </p:spTree>
    <p:extLst>
      <p:ext uri="{BB962C8B-B14F-4D97-AF65-F5344CB8AC3E}">
        <p14:creationId xmlns:p14="http://schemas.microsoft.com/office/powerpoint/2010/main" val="32349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9896918D-FE40-F96A-41AE-FBABC0814E7B}"/>
              </a:ext>
            </a:extLst>
          </p:cNvPr>
          <p:cNvPicPr>
            <a:picLocks noChangeAspect="1"/>
          </p:cNvPicPr>
          <p:nvPr/>
        </p:nvPicPr>
        <p:blipFill>
          <a:blip r:embed="rId2"/>
          <a:stretch>
            <a:fillRect/>
          </a:stretch>
        </p:blipFill>
        <p:spPr>
          <a:xfrm>
            <a:off x="3300249" y="-16954"/>
            <a:ext cx="5433490" cy="3317130"/>
          </a:xfrm>
          <a:prstGeom prst="rect">
            <a:avLst/>
          </a:prstGeom>
        </p:spPr>
      </p:pic>
      <p:pic>
        <p:nvPicPr>
          <p:cNvPr id="4" name="图片 3">
            <a:extLst>
              <a:ext uri="{FF2B5EF4-FFF2-40B4-BE49-F238E27FC236}">
                <a16:creationId xmlns:a16="http://schemas.microsoft.com/office/drawing/2014/main" id="{5754DF87-BF1E-4F09-ABD2-C0C205AA698E}"/>
              </a:ext>
            </a:extLst>
          </p:cNvPr>
          <p:cNvPicPr>
            <a:picLocks noChangeAspect="1"/>
          </p:cNvPicPr>
          <p:nvPr/>
        </p:nvPicPr>
        <p:blipFill>
          <a:blip r:embed="rId3"/>
          <a:stretch>
            <a:fillRect/>
          </a:stretch>
        </p:blipFill>
        <p:spPr>
          <a:xfrm>
            <a:off x="-35643" y="3184318"/>
            <a:ext cx="6017523" cy="3673682"/>
          </a:xfrm>
          <a:prstGeom prst="rect">
            <a:avLst/>
          </a:prstGeom>
        </p:spPr>
      </p:pic>
      <p:sp>
        <p:nvSpPr>
          <p:cNvPr id="5" name="文本框 4">
            <a:extLst>
              <a:ext uri="{FF2B5EF4-FFF2-40B4-BE49-F238E27FC236}">
                <a16:creationId xmlns:a16="http://schemas.microsoft.com/office/drawing/2014/main" id="{3162B80B-F077-9722-EFFB-F741AA14880A}"/>
              </a:ext>
            </a:extLst>
          </p:cNvPr>
          <p:cNvSpPr txBox="1"/>
          <p:nvPr/>
        </p:nvSpPr>
        <p:spPr>
          <a:xfrm>
            <a:off x="448962" y="3263604"/>
            <a:ext cx="2990335" cy="646331"/>
          </a:xfrm>
          <a:prstGeom prst="rect">
            <a:avLst/>
          </a:prstGeom>
          <a:noFill/>
        </p:spPr>
        <p:txBody>
          <a:bodyPr wrap="square" rtlCol="0">
            <a:spAutoFit/>
          </a:bodyPr>
          <a:lstStyle/>
          <a:p>
            <a:r>
              <a:rPr kumimoji="1" lang="en-US" altLang="zh-CN" dirty="0" err="1"/>
              <a:t>Baiyun</a:t>
            </a:r>
            <a:endParaRPr kumimoji="1" lang="en-US" altLang="zh-CN" dirty="0"/>
          </a:p>
          <a:p>
            <a:endParaRPr kumimoji="1" lang="zh-CN" altLang="en-US" dirty="0"/>
          </a:p>
        </p:txBody>
      </p:sp>
      <p:pic>
        <p:nvPicPr>
          <p:cNvPr id="6" name="图片 5">
            <a:extLst>
              <a:ext uri="{FF2B5EF4-FFF2-40B4-BE49-F238E27FC236}">
                <a16:creationId xmlns:a16="http://schemas.microsoft.com/office/drawing/2014/main" id="{F601EA97-4DC0-9AF3-3826-3BEB980147CF}"/>
              </a:ext>
            </a:extLst>
          </p:cNvPr>
          <p:cNvPicPr>
            <a:picLocks noChangeAspect="1"/>
          </p:cNvPicPr>
          <p:nvPr/>
        </p:nvPicPr>
        <p:blipFill>
          <a:blip r:embed="rId4"/>
          <a:stretch>
            <a:fillRect/>
          </a:stretch>
        </p:blipFill>
        <p:spPr>
          <a:xfrm>
            <a:off x="6232634" y="3184318"/>
            <a:ext cx="6000901" cy="3673681"/>
          </a:xfrm>
          <a:prstGeom prst="rect">
            <a:avLst/>
          </a:prstGeom>
        </p:spPr>
      </p:pic>
      <p:sp>
        <p:nvSpPr>
          <p:cNvPr id="7" name="文本框 6">
            <a:extLst>
              <a:ext uri="{FF2B5EF4-FFF2-40B4-BE49-F238E27FC236}">
                <a16:creationId xmlns:a16="http://schemas.microsoft.com/office/drawing/2014/main" id="{299D6064-FFCE-85DA-BC63-E69CFEBE283A}"/>
              </a:ext>
            </a:extLst>
          </p:cNvPr>
          <p:cNvSpPr txBox="1"/>
          <p:nvPr/>
        </p:nvSpPr>
        <p:spPr>
          <a:xfrm>
            <a:off x="6435038" y="3244334"/>
            <a:ext cx="2458995" cy="369332"/>
          </a:xfrm>
          <a:prstGeom prst="rect">
            <a:avLst/>
          </a:prstGeom>
          <a:noFill/>
        </p:spPr>
        <p:txBody>
          <a:bodyPr wrap="square" rtlCol="0">
            <a:spAutoFit/>
          </a:bodyPr>
          <a:lstStyle/>
          <a:p>
            <a:r>
              <a:rPr kumimoji="1" lang="en-US" altLang="zh-CN" dirty="0"/>
              <a:t>Beijing</a:t>
            </a:r>
            <a:endParaRPr kumimoji="1" lang="zh-CN" altLang="en-US" dirty="0"/>
          </a:p>
        </p:txBody>
      </p:sp>
      <p:sp>
        <p:nvSpPr>
          <p:cNvPr id="9" name="文本框 8">
            <a:extLst>
              <a:ext uri="{FF2B5EF4-FFF2-40B4-BE49-F238E27FC236}">
                <a16:creationId xmlns:a16="http://schemas.microsoft.com/office/drawing/2014/main" id="{F5B3CCDD-6793-5D0C-9B87-D67C15C38EB7}"/>
              </a:ext>
            </a:extLst>
          </p:cNvPr>
          <p:cNvSpPr txBox="1"/>
          <p:nvPr/>
        </p:nvSpPr>
        <p:spPr>
          <a:xfrm>
            <a:off x="3439298" y="105103"/>
            <a:ext cx="1038110" cy="369332"/>
          </a:xfrm>
          <a:prstGeom prst="rect">
            <a:avLst/>
          </a:prstGeom>
          <a:noFill/>
        </p:spPr>
        <p:txBody>
          <a:bodyPr wrap="square" rtlCol="0">
            <a:spAutoFit/>
          </a:bodyPr>
          <a:lstStyle/>
          <a:p>
            <a:r>
              <a:rPr kumimoji="1" lang="en-US" altLang="zh-CN" dirty="0" err="1"/>
              <a:t>Fenghua</a:t>
            </a:r>
            <a:endParaRPr kumimoji="1" lang="zh-CN" altLang="en-US" dirty="0"/>
          </a:p>
        </p:txBody>
      </p:sp>
    </p:spTree>
    <p:extLst>
      <p:ext uri="{BB962C8B-B14F-4D97-AF65-F5344CB8AC3E}">
        <p14:creationId xmlns:p14="http://schemas.microsoft.com/office/powerpoint/2010/main" val="4062070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10B6C3-B72F-B944-56B2-A4D9F0D6D702}"/>
              </a:ext>
            </a:extLst>
          </p:cNvPr>
          <p:cNvSpPr>
            <a:spLocks noGrp="1"/>
          </p:cNvSpPr>
          <p:nvPr>
            <p:ph type="title"/>
          </p:nvPr>
        </p:nvSpPr>
        <p:spPr/>
        <p:txBody>
          <a:bodyPr/>
          <a:lstStyle/>
          <a:p>
            <a:endParaRPr kumimoji="1" lang="zh-CN" altLang="en-US"/>
          </a:p>
        </p:txBody>
      </p:sp>
      <p:graphicFrame>
        <p:nvGraphicFramePr>
          <p:cNvPr id="7" name="内容占位符 6">
            <a:extLst>
              <a:ext uri="{FF2B5EF4-FFF2-40B4-BE49-F238E27FC236}">
                <a16:creationId xmlns:a16="http://schemas.microsoft.com/office/drawing/2014/main" id="{47809A94-E3E1-9E17-3D4B-7AB7BD9633BA}"/>
              </a:ext>
            </a:extLst>
          </p:cNvPr>
          <p:cNvGraphicFramePr>
            <a:graphicFrameLocks noGrp="1"/>
          </p:cNvGraphicFramePr>
          <p:nvPr>
            <p:ph idx="1"/>
            <p:extLst>
              <p:ext uri="{D42A27DB-BD31-4B8C-83A1-F6EECF244321}">
                <p14:modId xmlns:p14="http://schemas.microsoft.com/office/powerpoint/2010/main" val="2443601200"/>
              </p:ext>
            </p:extLst>
          </p:nvPr>
        </p:nvGraphicFramePr>
        <p:xfrm>
          <a:off x="838200" y="1825625"/>
          <a:ext cx="10515600" cy="11125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807500118"/>
                    </a:ext>
                  </a:extLst>
                </a:gridCol>
                <a:gridCol w="2628900">
                  <a:extLst>
                    <a:ext uri="{9D8B030D-6E8A-4147-A177-3AD203B41FA5}">
                      <a16:colId xmlns:a16="http://schemas.microsoft.com/office/drawing/2014/main" val="2492727621"/>
                    </a:ext>
                  </a:extLst>
                </a:gridCol>
                <a:gridCol w="2628900">
                  <a:extLst>
                    <a:ext uri="{9D8B030D-6E8A-4147-A177-3AD203B41FA5}">
                      <a16:colId xmlns:a16="http://schemas.microsoft.com/office/drawing/2014/main" val="1056921610"/>
                    </a:ext>
                  </a:extLst>
                </a:gridCol>
                <a:gridCol w="2628900">
                  <a:extLst>
                    <a:ext uri="{9D8B030D-6E8A-4147-A177-3AD203B41FA5}">
                      <a16:colId xmlns:a16="http://schemas.microsoft.com/office/drawing/2014/main" val="1749506600"/>
                    </a:ext>
                  </a:extLst>
                </a:gridCol>
              </a:tblGrid>
              <a:tr h="370840">
                <a:tc>
                  <a:txBody>
                    <a:bodyPr/>
                    <a:lstStyle/>
                    <a:p>
                      <a:r>
                        <a:rPr lang="en-US" altLang="zh-CN" dirty="0"/>
                        <a:t>Kg N/ha year</a:t>
                      </a:r>
                      <a:endParaRPr lang="zh-CN" altLang="en-US" dirty="0"/>
                    </a:p>
                  </a:txBody>
                  <a:tcPr/>
                </a:tc>
                <a:tc>
                  <a:txBody>
                    <a:bodyPr/>
                    <a:lstStyle/>
                    <a:p>
                      <a:r>
                        <a:rPr lang="en-US" altLang="zh-CN" dirty="0"/>
                        <a:t>urban</a:t>
                      </a:r>
                      <a:endParaRPr lang="zh-CN" altLang="en-US" dirty="0"/>
                    </a:p>
                  </a:txBody>
                  <a:tcPr/>
                </a:tc>
                <a:tc>
                  <a:txBody>
                    <a:bodyPr/>
                    <a:lstStyle/>
                    <a:p>
                      <a:r>
                        <a:rPr lang="en-US" altLang="zh-CN" dirty="0"/>
                        <a:t>rural</a:t>
                      </a:r>
                      <a:endParaRPr lang="zh-CN" altLang="en-US" dirty="0"/>
                    </a:p>
                  </a:txBody>
                  <a:tcPr/>
                </a:tc>
                <a:tc>
                  <a:txBody>
                    <a:bodyPr/>
                    <a:lstStyle/>
                    <a:p>
                      <a:r>
                        <a:rPr lang="en-US" altLang="zh-CN" dirty="0"/>
                        <a:t>forest</a:t>
                      </a:r>
                      <a:endParaRPr lang="zh-CN" altLang="en-US" dirty="0"/>
                    </a:p>
                  </a:txBody>
                  <a:tcPr/>
                </a:tc>
                <a:extLst>
                  <a:ext uri="{0D108BD9-81ED-4DB2-BD59-A6C34878D82A}">
                    <a16:rowId xmlns:a16="http://schemas.microsoft.com/office/drawing/2014/main" val="1459539395"/>
                  </a:ext>
                </a:extLst>
              </a:tr>
              <a:tr h="370840">
                <a:tc>
                  <a:txBody>
                    <a:bodyPr/>
                    <a:lstStyle/>
                    <a:p>
                      <a:r>
                        <a:rPr lang="en-US" altLang="zh-CN" dirty="0"/>
                        <a:t>Wet N dep </a:t>
                      </a:r>
                      <a:endParaRPr lang="zh-CN" altLang="en-US" dirty="0"/>
                    </a:p>
                  </a:txBody>
                  <a:tcPr/>
                </a:tc>
                <a:tc>
                  <a:txBody>
                    <a:bodyPr/>
                    <a:lstStyle/>
                    <a:p>
                      <a:r>
                        <a:rPr lang="en-US" altLang="zh-CN" dirty="0"/>
                        <a:t>26.1</a:t>
                      </a:r>
                      <a:endParaRPr lang="zh-CN" altLang="en-US" dirty="0"/>
                    </a:p>
                  </a:txBody>
                  <a:tcPr/>
                </a:tc>
                <a:tc>
                  <a:txBody>
                    <a:bodyPr/>
                    <a:lstStyle/>
                    <a:p>
                      <a:r>
                        <a:rPr lang="en-US" altLang="zh-CN" dirty="0"/>
                        <a:t>18.2</a:t>
                      </a:r>
                      <a:endParaRPr lang="zh-CN" altLang="en-US" dirty="0"/>
                    </a:p>
                  </a:txBody>
                  <a:tcPr/>
                </a:tc>
                <a:tc>
                  <a:txBody>
                    <a:bodyPr/>
                    <a:lstStyle/>
                    <a:p>
                      <a:r>
                        <a:rPr lang="en-US" altLang="zh-CN" dirty="0"/>
                        <a:t>35.6</a:t>
                      </a:r>
                      <a:endParaRPr lang="zh-CN" altLang="en-US" dirty="0"/>
                    </a:p>
                  </a:txBody>
                  <a:tcPr/>
                </a:tc>
                <a:extLst>
                  <a:ext uri="{0D108BD9-81ED-4DB2-BD59-A6C34878D82A}">
                    <a16:rowId xmlns:a16="http://schemas.microsoft.com/office/drawing/2014/main" val="818814557"/>
                  </a:ext>
                </a:extLst>
              </a:tr>
              <a:tr h="370840">
                <a:tc>
                  <a:txBody>
                    <a:bodyPr/>
                    <a:lstStyle/>
                    <a:p>
                      <a:r>
                        <a:rPr lang="en-US" altLang="zh-CN" dirty="0"/>
                        <a:t>dry</a:t>
                      </a:r>
                      <a:endParaRPr lang="zh-CN" altLang="en-US" dirty="0"/>
                    </a:p>
                  </a:txBody>
                  <a:tcPr/>
                </a:tc>
                <a:tc>
                  <a:txBody>
                    <a:bodyPr/>
                    <a:lstStyle/>
                    <a:p>
                      <a:r>
                        <a:rPr lang="en-US" altLang="zh-CN" dirty="0"/>
                        <a:t>13.7</a:t>
                      </a:r>
                      <a:endParaRPr lang="zh-CN" altLang="en-US" dirty="0"/>
                    </a:p>
                  </a:txBody>
                  <a:tcPr/>
                </a:tc>
                <a:tc>
                  <a:txBody>
                    <a:bodyPr/>
                    <a:lstStyle/>
                    <a:p>
                      <a:r>
                        <a:rPr lang="en-US" altLang="zh-CN" dirty="0"/>
                        <a:t>15.6</a:t>
                      </a:r>
                      <a:endParaRPr lang="zh-CN" altLang="en-US" dirty="0"/>
                    </a:p>
                  </a:txBody>
                  <a:tcPr/>
                </a:tc>
                <a:tc>
                  <a:txBody>
                    <a:bodyPr/>
                    <a:lstStyle/>
                    <a:p>
                      <a:r>
                        <a:rPr lang="en-US" altLang="zh-CN" dirty="0"/>
                        <a:t>16.4</a:t>
                      </a:r>
                      <a:endParaRPr lang="zh-CN" altLang="en-US" dirty="0"/>
                    </a:p>
                  </a:txBody>
                  <a:tcPr/>
                </a:tc>
                <a:extLst>
                  <a:ext uri="{0D108BD9-81ED-4DB2-BD59-A6C34878D82A}">
                    <a16:rowId xmlns:a16="http://schemas.microsoft.com/office/drawing/2014/main" val="3950585374"/>
                  </a:ext>
                </a:extLst>
              </a:tr>
            </a:tbl>
          </a:graphicData>
        </a:graphic>
      </p:graphicFrame>
      <p:sp>
        <p:nvSpPr>
          <p:cNvPr id="8" name="文本框 7">
            <a:extLst>
              <a:ext uri="{FF2B5EF4-FFF2-40B4-BE49-F238E27FC236}">
                <a16:creationId xmlns:a16="http://schemas.microsoft.com/office/drawing/2014/main" id="{06168BB1-8990-CCA5-32BE-F7CF0B93887C}"/>
              </a:ext>
            </a:extLst>
          </p:cNvPr>
          <p:cNvSpPr txBox="1"/>
          <p:nvPr/>
        </p:nvSpPr>
        <p:spPr>
          <a:xfrm>
            <a:off x="1388961" y="3264061"/>
            <a:ext cx="8750461" cy="2862322"/>
          </a:xfrm>
          <a:prstGeom prst="rect">
            <a:avLst/>
          </a:prstGeom>
          <a:noFill/>
        </p:spPr>
        <p:txBody>
          <a:bodyPr wrap="square" rtlCol="0">
            <a:spAutoFit/>
          </a:bodyPr>
          <a:lstStyle/>
          <a:p>
            <a:r>
              <a:rPr kumimoji="1" lang="en-US" altLang="zh-CN" dirty="0"/>
              <a:t>Average total N deposition is 41.9 kg N/ha year</a:t>
            </a:r>
          </a:p>
          <a:p>
            <a:endParaRPr kumimoji="1" lang="en-US" altLang="zh-CN" dirty="0"/>
          </a:p>
          <a:p>
            <a:endParaRPr kumimoji="1" lang="en-US" altLang="zh-CN" dirty="0"/>
          </a:p>
          <a:p>
            <a:r>
              <a:rPr kumimoji="1" lang="en-US" altLang="zh-CN" dirty="0"/>
              <a:t>N dep in PRD comparable to other developed regions in China, but higher than in Europe and America</a:t>
            </a:r>
          </a:p>
          <a:p>
            <a:endParaRPr kumimoji="1" lang="en-US" altLang="zh-CN" dirty="0"/>
          </a:p>
          <a:p>
            <a:r>
              <a:rPr kumimoji="1" lang="en-US" altLang="zh-CN" dirty="0"/>
              <a:t>Wet N deposition highest in spring and summer (high precipitation)</a:t>
            </a:r>
          </a:p>
          <a:p>
            <a:r>
              <a:rPr kumimoji="1" lang="en-US" altLang="zh-CN" dirty="0"/>
              <a:t>Wet organic N highest in fall. (biomass burning)</a:t>
            </a:r>
          </a:p>
          <a:p>
            <a:endParaRPr kumimoji="1" lang="en-US" altLang="zh-CN" dirty="0"/>
          </a:p>
          <a:p>
            <a:r>
              <a:rPr kumimoji="1" lang="en-US" altLang="zh-CN" dirty="0"/>
              <a:t>From 2008 to 2009, annual NO3- deposition decreased by about 4 kg N /ha</a:t>
            </a:r>
          </a:p>
        </p:txBody>
      </p:sp>
    </p:spTree>
    <p:extLst>
      <p:ext uri="{BB962C8B-B14F-4D97-AF65-F5344CB8AC3E}">
        <p14:creationId xmlns:p14="http://schemas.microsoft.com/office/powerpoint/2010/main" val="2744050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表格&#10;&#10;描述已自动生成">
            <a:extLst>
              <a:ext uri="{FF2B5EF4-FFF2-40B4-BE49-F238E27FC236}">
                <a16:creationId xmlns:a16="http://schemas.microsoft.com/office/drawing/2014/main" id="{CF3E7B73-B9A7-7DF4-BB04-9DE1E1C9AC20}"/>
              </a:ext>
            </a:extLst>
          </p:cNvPr>
          <p:cNvPicPr>
            <a:picLocks noGrp="1" noChangeAspect="1"/>
          </p:cNvPicPr>
          <p:nvPr>
            <p:ph idx="1"/>
          </p:nvPr>
        </p:nvPicPr>
        <p:blipFill>
          <a:blip r:embed="rId2"/>
          <a:stretch>
            <a:fillRect/>
          </a:stretch>
        </p:blipFill>
        <p:spPr>
          <a:xfrm>
            <a:off x="838200" y="2908462"/>
            <a:ext cx="10515600" cy="3584413"/>
          </a:xfrm>
        </p:spPr>
      </p:pic>
      <p:sp>
        <p:nvSpPr>
          <p:cNvPr id="6" name="文本框 5">
            <a:extLst>
              <a:ext uri="{FF2B5EF4-FFF2-40B4-BE49-F238E27FC236}">
                <a16:creationId xmlns:a16="http://schemas.microsoft.com/office/drawing/2014/main" id="{CA75AB19-999A-AE1E-5BB4-9964725C1311}"/>
              </a:ext>
            </a:extLst>
          </p:cNvPr>
          <p:cNvSpPr txBox="1"/>
          <p:nvPr/>
        </p:nvSpPr>
        <p:spPr>
          <a:xfrm>
            <a:off x="937502" y="455132"/>
            <a:ext cx="10076329" cy="2308324"/>
          </a:xfrm>
          <a:prstGeom prst="rect">
            <a:avLst/>
          </a:prstGeom>
          <a:noFill/>
        </p:spPr>
        <p:txBody>
          <a:bodyPr wrap="square" rtlCol="0">
            <a:spAutoFit/>
          </a:bodyPr>
          <a:lstStyle/>
          <a:p>
            <a:r>
              <a:rPr kumimoji="1" lang="en-US" altLang="zh-CN" dirty="0"/>
              <a:t>Sept. 2016 -  Aug. 2018</a:t>
            </a:r>
          </a:p>
          <a:p>
            <a:r>
              <a:rPr kumimoji="1" lang="en-US" altLang="zh-CN" dirty="0"/>
              <a:t>Wet N deposition accounted for 54-68% in total N deposition</a:t>
            </a:r>
          </a:p>
          <a:p>
            <a:r>
              <a:rPr kumimoji="1" lang="en-US" altLang="zh-CN" dirty="0"/>
              <a:t>NOx concentration lower at forest then urban</a:t>
            </a:r>
          </a:p>
          <a:p>
            <a:r>
              <a:rPr kumimoji="1" lang="en-US" altLang="zh-CN" dirty="0"/>
              <a:t>NH4+ deposition rate higher at urban than rural  (more fossil fuel combustion)</a:t>
            </a:r>
          </a:p>
          <a:p>
            <a:r>
              <a:rPr kumimoji="1" lang="en-US" altLang="zh-CN" dirty="0"/>
              <a:t>Deposition rate of organic nitrogen higher in PRD than in other regions</a:t>
            </a:r>
          </a:p>
          <a:p>
            <a:endParaRPr kumimoji="1" lang="en-US" altLang="zh-CN" dirty="0"/>
          </a:p>
          <a:p>
            <a:r>
              <a:rPr kumimoji="1" lang="en-US" altLang="zh-CN" dirty="0"/>
              <a:t>The deposition rate of WSON in urban Guangzhou was much higher than those at other urban sites, and same for the rural sites</a:t>
            </a:r>
            <a:endParaRPr kumimoji="1" lang="zh-CN" altLang="en-US" dirty="0"/>
          </a:p>
        </p:txBody>
      </p:sp>
    </p:spTree>
    <p:extLst>
      <p:ext uri="{BB962C8B-B14F-4D97-AF65-F5344CB8AC3E}">
        <p14:creationId xmlns:p14="http://schemas.microsoft.com/office/powerpoint/2010/main" val="220616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515381-4BAB-56A5-55A6-CA2DE76185AD}"/>
              </a:ext>
            </a:extLst>
          </p:cNvPr>
          <p:cNvSpPr>
            <a:spLocks noGrp="1"/>
          </p:cNvSpPr>
          <p:nvPr>
            <p:ph type="title"/>
          </p:nvPr>
        </p:nvSpPr>
        <p:spPr/>
        <p:txBody>
          <a:bodyPr/>
          <a:lstStyle/>
          <a:p>
            <a:endParaRPr kumimoji="1" lang="zh-CN" altLang="en-US" dirty="0"/>
          </a:p>
        </p:txBody>
      </p:sp>
      <p:sp>
        <p:nvSpPr>
          <p:cNvPr id="3" name="内容占位符 2">
            <a:extLst>
              <a:ext uri="{FF2B5EF4-FFF2-40B4-BE49-F238E27FC236}">
                <a16:creationId xmlns:a16="http://schemas.microsoft.com/office/drawing/2014/main" id="{743CE965-9118-B88E-9B5A-0293D4C0E6A0}"/>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4162605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7A26F3C-E018-6DA3-BAEB-AB5DCD67E354}"/>
              </a:ext>
            </a:extLst>
          </p:cNvPr>
          <p:cNvSpPr>
            <a:spLocks noGrp="1"/>
          </p:cNvSpPr>
          <p:nvPr>
            <p:ph idx="1"/>
          </p:nvPr>
        </p:nvSpPr>
        <p:spPr>
          <a:xfrm>
            <a:off x="554420" y="280603"/>
            <a:ext cx="10515600" cy="6204279"/>
          </a:xfrm>
        </p:spPr>
        <p:txBody>
          <a:bodyPr>
            <a:normAutofit fontScale="92500" lnSpcReduction="20000"/>
          </a:bodyPr>
          <a:lstStyle/>
          <a:p>
            <a:r>
              <a:rPr kumimoji="1" lang="en-US" altLang="zh-CN" dirty="0"/>
              <a:t>Ecological effects:</a:t>
            </a:r>
          </a:p>
          <a:p>
            <a:r>
              <a:rPr kumimoji="1" lang="en-US" altLang="zh-CN" dirty="0" err="1"/>
              <a:t>NHx</a:t>
            </a:r>
            <a:r>
              <a:rPr kumimoji="1" lang="en-US" altLang="zh-CN" dirty="0"/>
              <a:t> deposition: plant diversity</a:t>
            </a:r>
          </a:p>
          <a:p>
            <a:r>
              <a:rPr kumimoji="1" lang="en-US" altLang="zh-CN" dirty="0"/>
              <a:t>         more likely to be toxic to </a:t>
            </a:r>
            <a:r>
              <a:rPr kumimoji="1" lang="en-US" altLang="zh-CN" dirty="0" err="1"/>
              <a:t>plnt</a:t>
            </a:r>
            <a:r>
              <a:rPr kumimoji="1" lang="en-US" altLang="zh-CN" dirty="0"/>
              <a:t> foliar and root</a:t>
            </a:r>
          </a:p>
          <a:p>
            <a:r>
              <a:rPr kumimoji="1" lang="en-US" altLang="zh-CN" dirty="0" err="1"/>
              <a:t>NOy</a:t>
            </a:r>
            <a:r>
              <a:rPr kumimoji="1" lang="en-US" altLang="zh-CN" dirty="0"/>
              <a:t>: forest vegetation</a:t>
            </a:r>
          </a:p>
          <a:p>
            <a:r>
              <a:rPr kumimoji="1" lang="en-US" altLang="zh-CN" dirty="0"/>
              <a:t>         </a:t>
            </a:r>
          </a:p>
          <a:p>
            <a:r>
              <a:rPr lang="en-US" altLang="zh-CN" dirty="0"/>
              <a:t>agriculture:  NH3</a:t>
            </a:r>
          </a:p>
          <a:p>
            <a:r>
              <a:rPr lang="en-US" altLang="zh-CN" dirty="0"/>
              <a:t>combustion NOX</a:t>
            </a:r>
          </a:p>
          <a:p>
            <a:r>
              <a:rPr lang="en-US" altLang="zh-CN" dirty="0"/>
              <a:t>emissions  -&gt; non-linear chemistry -&gt; sulfate-nitrate-ammonium</a:t>
            </a:r>
          </a:p>
          <a:p>
            <a:r>
              <a:rPr lang="en-US" altLang="zh-CN" dirty="0"/>
              <a:t>NOx + SO2 -&gt; HNO3</a:t>
            </a:r>
            <a:r>
              <a:rPr lang="zh-CN" altLang="en-US" dirty="0"/>
              <a:t> </a:t>
            </a:r>
            <a:r>
              <a:rPr lang="en-US" altLang="zh-CN" dirty="0"/>
              <a:t>+HSO4</a:t>
            </a:r>
          </a:p>
          <a:p>
            <a:r>
              <a:rPr lang="en-US" altLang="zh-CN" dirty="0"/>
              <a:t>H2SO4 + NH3 -&gt; NH4NO3 + (NH4)2SO4 + NH4HSO4  (preferred)</a:t>
            </a:r>
          </a:p>
          <a:p>
            <a:r>
              <a:rPr lang="en-US" altLang="zh-CN" dirty="0"/>
              <a:t>NH3 &amp; HNO3 -&gt; water- soluble -&gt; reduce N dep at source</a:t>
            </a:r>
          </a:p>
          <a:p>
            <a:endParaRPr lang="en-US" altLang="zh-CN" dirty="0"/>
          </a:p>
          <a:p>
            <a:r>
              <a:rPr lang="en-US" altLang="zh-CN" dirty="0" err="1"/>
              <a:t>NOy</a:t>
            </a:r>
            <a:r>
              <a:rPr lang="en-US" altLang="zh-CN" dirty="0"/>
              <a:t> begin to decrease after 2010 (NOx emission reduction)</a:t>
            </a:r>
          </a:p>
          <a:p>
            <a:r>
              <a:rPr lang="en-US" altLang="zh-CN" dirty="0"/>
              <a:t>Shift from wet to dry deposition of </a:t>
            </a:r>
            <a:r>
              <a:rPr lang="en-US" altLang="zh-CN" dirty="0" err="1"/>
              <a:t>NHx</a:t>
            </a:r>
            <a:r>
              <a:rPr lang="en-US" altLang="zh-CN" dirty="0"/>
              <a:t> (reduced SNA formation &amp; SO2 emission)</a:t>
            </a:r>
          </a:p>
          <a:p>
            <a:endParaRPr kumimoji="1" lang="en-US" altLang="zh-CN" dirty="0"/>
          </a:p>
          <a:p>
            <a:endParaRPr kumimoji="1" lang="zh-CN" altLang="en-US" dirty="0"/>
          </a:p>
        </p:txBody>
      </p:sp>
      <p:pic>
        <p:nvPicPr>
          <p:cNvPr id="4" name="图片 3" descr="文本&#10;&#10;描述已自动生成">
            <a:extLst>
              <a:ext uri="{FF2B5EF4-FFF2-40B4-BE49-F238E27FC236}">
                <a16:creationId xmlns:a16="http://schemas.microsoft.com/office/drawing/2014/main" id="{3E9428A7-D3DC-7E96-A09E-C50355372488}"/>
              </a:ext>
            </a:extLst>
          </p:cNvPr>
          <p:cNvPicPr>
            <a:picLocks noChangeAspect="1"/>
          </p:cNvPicPr>
          <p:nvPr/>
        </p:nvPicPr>
        <p:blipFill>
          <a:blip r:embed="rId2"/>
          <a:stretch>
            <a:fillRect/>
          </a:stretch>
        </p:blipFill>
        <p:spPr>
          <a:xfrm>
            <a:off x="4646141" y="1606378"/>
            <a:ext cx="7545859" cy="1353118"/>
          </a:xfrm>
          <a:prstGeom prst="rect">
            <a:avLst/>
          </a:prstGeom>
        </p:spPr>
      </p:pic>
    </p:spTree>
    <p:extLst>
      <p:ext uri="{BB962C8B-B14F-4D97-AF65-F5344CB8AC3E}">
        <p14:creationId xmlns:p14="http://schemas.microsoft.com/office/powerpoint/2010/main" val="2468535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表格&#10;&#10;描述已自动生成">
            <a:extLst>
              <a:ext uri="{FF2B5EF4-FFF2-40B4-BE49-F238E27FC236}">
                <a16:creationId xmlns:a16="http://schemas.microsoft.com/office/drawing/2014/main" id="{2095F881-E560-CA9A-8A2B-4D5C789DF907}"/>
              </a:ext>
            </a:extLst>
          </p:cNvPr>
          <p:cNvPicPr>
            <a:picLocks noGrp="1" noChangeAspect="1"/>
          </p:cNvPicPr>
          <p:nvPr>
            <p:ph idx="1"/>
          </p:nvPr>
        </p:nvPicPr>
        <p:blipFill>
          <a:blip r:embed="rId2"/>
          <a:stretch>
            <a:fillRect/>
          </a:stretch>
        </p:blipFill>
        <p:spPr>
          <a:xfrm>
            <a:off x="5974061" y="1473101"/>
            <a:ext cx="5831690" cy="4351338"/>
          </a:xfrm>
        </p:spPr>
      </p:pic>
      <p:sp>
        <p:nvSpPr>
          <p:cNvPr id="6" name="文本框 5">
            <a:extLst>
              <a:ext uri="{FF2B5EF4-FFF2-40B4-BE49-F238E27FC236}">
                <a16:creationId xmlns:a16="http://schemas.microsoft.com/office/drawing/2014/main" id="{78ECB14A-5273-A917-FA53-789F021E6441}"/>
              </a:ext>
            </a:extLst>
          </p:cNvPr>
          <p:cNvSpPr txBox="1"/>
          <p:nvPr/>
        </p:nvSpPr>
        <p:spPr>
          <a:xfrm>
            <a:off x="620946" y="727060"/>
            <a:ext cx="4901164" cy="6217087"/>
          </a:xfrm>
          <a:prstGeom prst="rect">
            <a:avLst/>
          </a:prstGeom>
          <a:noFill/>
        </p:spPr>
        <p:txBody>
          <a:bodyPr wrap="square" rtlCol="0">
            <a:spAutoFit/>
          </a:bodyPr>
          <a:lstStyle/>
          <a:p>
            <a:r>
              <a:rPr kumimoji="1" lang="en-US" altLang="zh-CN" sz="2000" dirty="0"/>
              <a:t>Removal of </a:t>
            </a:r>
            <a:r>
              <a:rPr kumimoji="1" lang="en-US" altLang="zh-CN" sz="2000" dirty="0" err="1"/>
              <a:t>NHx</a:t>
            </a:r>
            <a:r>
              <a:rPr kumimoji="1" lang="en-US" altLang="zh-CN" sz="2000" dirty="0"/>
              <a:t> is dominated by NH4+ (wet)</a:t>
            </a:r>
          </a:p>
          <a:p>
            <a:r>
              <a:rPr kumimoji="1" lang="en-US" altLang="zh-CN" sz="2000" dirty="0"/>
              <a:t>Removal of  </a:t>
            </a:r>
            <a:r>
              <a:rPr kumimoji="1" lang="en-US" altLang="zh-CN" sz="2000" dirty="0" err="1"/>
              <a:t>NOy</a:t>
            </a:r>
            <a:r>
              <a:rPr kumimoji="1" lang="en-US" altLang="zh-CN" sz="2000" dirty="0"/>
              <a:t> is dominated by NO3- (wet)</a:t>
            </a:r>
          </a:p>
          <a:p>
            <a:r>
              <a:rPr kumimoji="1" lang="en-US" altLang="zh-CN" sz="2000" dirty="0"/>
              <a:t>Dry dep of NH4+ and NO3- aerosols take up less than 6%</a:t>
            </a:r>
          </a:p>
          <a:p>
            <a:endParaRPr kumimoji="1" lang="en-US" altLang="zh-CN" sz="2000" dirty="0"/>
          </a:p>
          <a:p>
            <a:r>
              <a:rPr kumimoji="1" lang="en-US" altLang="zh-CN" sz="2000" dirty="0"/>
              <a:t>Increase in </a:t>
            </a:r>
            <a:r>
              <a:rPr kumimoji="1" lang="en-US" altLang="zh-CN" sz="2000" dirty="0" err="1"/>
              <a:t>NHx</a:t>
            </a:r>
            <a:r>
              <a:rPr kumimoji="1" lang="en-US" altLang="zh-CN" sz="2000" dirty="0"/>
              <a:t> dry dep is due to the increase of NH3 (gas), NH4+ (aerosol) decrease</a:t>
            </a:r>
          </a:p>
          <a:p>
            <a:endParaRPr kumimoji="1" lang="en-US" altLang="zh-CN" sz="2000" dirty="0"/>
          </a:p>
          <a:p>
            <a:r>
              <a:rPr kumimoji="1" lang="en-US" altLang="zh-CN" sz="2000" dirty="0"/>
              <a:t>N dep inter-annual variation do not follow the changes in the corresponding emissions</a:t>
            </a:r>
          </a:p>
          <a:p>
            <a:endParaRPr kumimoji="1" lang="en-US" altLang="zh-CN" sz="2000" dirty="0"/>
          </a:p>
          <a:p>
            <a:r>
              <a:rPr kumimoji="1" lang="en-US" altLang="zh-CN" sz="2000" dirty="0"/>
              <a:t>Linear relationship between changes in N dep and </a:t>
            </a:r>
            <a:r>
              <a:rPr kumimoji="1" lang="en-US" altLang="zh-CN" sz="2000" dirty="0" err="1"/>
              <a:t>anthro</a:t>
            </a:r>
            <a:r>
              <a:rPr kumimoji="1" lang="en-US" altLang="zh-CN" sz="2000" dirty="0"/>
              <a:t> emissions</a:t>
            </a:r>
          </a:p>
          <a:p>
            <a:endParaRPr kumimoji="1" lang="en-US" altLang="zh-CN" sz="2000" dirty="0"/>
          </a:p>
          <a:p>
            <a:endParaRPr kumimoji="1" lang="en-US" altLang="zh-CN" sz="2000" dirty="0"/>
          </a:p>
          <a:p>
            <a:endParaRPr kumimoji="1" lang="zh-CN" altLang="en-US" sz="2000" dirty="0"/>
          </a:p>
        </p:txBody>
      </p:sp>
    </p:spTree>
    <p:extLst>
      <p:ext uri="{BB962C8B-B14F-4D97-AF65-F5344CB8AC3E}">
        <p14:creationId xmlns:p14="http://schemas.microsoft.com/office/powerpoint/2010/main" val="1075773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8D1E2B1-AB46-CF94-E60B-F1864EAF19B5}"/>
              </a:ext>
            </a:extLst>
          </p:cNvPr>
          <p:cNvSpPr>
            <a:spLocks noGrp="1"/>
          </p:cNvSpPr>
          <p:nvPr>
            <p:ph idx="1"/>
          </p:nvPr>
        </p:nvSpPr>
        <p:spPr>
          <a:xfrm>
            <a:off x="390231" y="968866"/>
            <a:ext cx="11709589" cy="6342664"/>
          </a:xfrm>
        </p:spPr>
        <p:txBody>
          <a:bodyPr>
            <a:normAutofit/>
          </a:bodyPr>
          <a:lstStyle/>
          <a:p>
            <a:r>
              <a:rPr kumimoji="1" lang="en-US" altLang="zh-CN" dirty="0"/>
              <a:t>2005-2015, averages </a:t>
            </a:r>
            <a:r>
              <a:rPr kumimoji="1" lang="en-US" altLang="zh-CN" dirty="0" err="1"/>
              <a:t>tot_N</a:t>
            </a:r>
            <a:r>
              <a:rPr kumimoji="1" lang="en-US" altLang="zh-CN" dirty="0"/>
              <a:t> dep = 14.3 </a:t>
            </a:r>
            <a:r>
              <a:rPr kumimoji="1" lang="en-US" altLang="zh-CN" dirty="0" err="1"/>
              <a:t>Tg</a:t>
            </a:r>
            <a:r>
              <a:rPr kumimoji="1" lang="en-US" altLang="zh-CN" dirty="0"/>
              <a:t> N /</a:t>
            </a:r>
            <a:r>
              <a:rPr kumimoji="1" lang="en-US" altLang="zh-CN" dirty="0" err="1"/>
              <a:t>yr</a:t>
            </a:r>
            <a:endParaRPr kumimoji="1" lang="en-US" altLang="zh-CN" dirty="0"/>
          </a:p>
          <a:p>
            <a:r>
              <a:rPr kumimoji="1" lang="en-US" altLang="zh-CN" dirty="0"/>
              <a:t>66% wet deposition, 61% contributed by </a:t>
            </a:r>
            <a:r>
              <a:rPr kumimoji="1" lang="en-US" altLang="zh-CN" dirty="0" err="1"/>
              <a:t>NHx</a:t>
            </a:r>
            <a:endParaRPr kumimoji="1" lang="en-US" altLang="zh-CN" dirty="0"/>
          </a:p>
          <a:p>
            <a:r>
              <a:rPr kumimoji="1" lang="en-US" altLang="zh-CN" dirty="0"/>
              <a:t>Increase (0.75 </a:t>
            </a:r>
            <a:r>
              <a:rPr kumimoji="1" lang="en-US" altLang="zh-CN" dirty="0" err="1"/>
              <a:t>Yg</a:t>
            </a:r>
            <a:r>
              <a:rPr kumimoji="1" lang="en-US" altLang="zh-CN" dirty="0"/>
              <a:t> N /</a:t>
            </a:r>
            <a:r>
              <a:rPr kumimoji="1" lang="en-US" altLang="zh-CN" dirty="0" err="1"/>
              <a:t>yr</a:t>
            </a:r>
            <a:r>
              <a:rPr kumimoji="1" lang="en-US" altLang="zh-CN" dirty="0"/>
              <a:t>) NH4+ wet dep lead by precipitation</a:t>
            </a:r>
          </a:p>
          <a:p>
            <a:r>
              <a:rPr kumimoji="1" lang="en-US" altLang="zh-CN" dirty="0"/>
              <a:t>0.39 </a:t>
            </a:r>
            <a:r>
              <a:rPr kumimoji="1" lang="en-US" altLang="zh-CN" dirty="0" err="1"/>
              <a:t>Tg</a:t>
            </a:r>
            <a:r>
              <a:rPr kumimoji="1" lang="en-US" altLang="zh-CN" dirty="0"/>
              <a:t> N / </a:t>
            </a:r>
            <a:r>
              <a:rPr kumimoji="1" lang="en-US" altLang="zh-CN" dirty="0" err="1"/>
              <a:t>yr</a:t>
            </a:r>
            <a:r>
              <a:rPr kumimoji="1" lang="en-US" altLang="zh-CN" dirty="0"/>
              <a:t> increase in </a:t>
            </a:r>
            <a:r>
              <a:rPr kumimoji="1" lang="en-US" altLang="zh-CN" dirty="0" err="1"/>
              <a:t>NHx</a:t>
            </a:r>
            <a:r>
              <a:rPr kumimoji="1" lang="en-US" altLang="zh-CN" dirty="0"/>
              <a:t> dry deposition is dominated by the decrease in SO2 emissions</a:t>
            </a:r>
          </a:p>
          <a:p>
            <a:r>
              <a:rPr kumimoji="1" lang="en-US" altLang="zh-CN" dirty="0" err="1"/>
              <a:t>NOy</a:t>
            </a:r>
            <a:r>
              <a:rPr kumimoji="1" lang="en-US" altLang="zh-CN" dirty="0"/>
              <a:t> wet and dry deposition peaked in 2011, following the changes in NOx emissions</a:t>
            </a:r>
          </a:p>
          <a:p>
            <a:r>
              <a:rPr kumimoji="1" lang="en-US" altLang="zh-CN" dirty="0"/>
              <a:t>Nr deposition show linear relations with emissions of NH3, </a:t>
            </a:r>
            <a:r>
              <a:rPr kumimoji="1" lang="en-US" altLang="zh-CN" dirty="0" err="1"/>
              <a:t>Nox</a:t>
            </a:r>
            <a:r>
              <a:rPr kumimoji="1" lang="en-US" altLang="zh-CN" dirty="0"/>
              <a:t>. SO2</a:t>
            </a:r>
          </a:p>
          <a:p>
            <a:r>
              <a:rPr kumimoji="1" lang="en-US" altLang="zh-CN" dirty="0"/>
              <a:t>emission policies can reduce </a:t>
            </a:r>
            <a:r>
              <a:rPr kumimoji="1" lang="en-US" altLang="zh-CN" dirty="0" err="1"/>
              <a:t>NOy</a:t>
            </a:r>
            <a:r>
              <a:rPr kumimoji="1" lang="en-US" altLang="zh-CN" dirty="0"/>
              <a:t> deposition, but small effect on </a:t>
            </a:r>
            <a:r>
              <a:rPr kumimoji="1" lang="en-US" altLang="zh-CN" dirty="0" err="1"/>
              <a:t>NHx</a:t>
            </a:r>
            <a:r>
              <a:rPr kumimoji="1" lang="en-US" altLang="zh-CN" dirty="0"/>
              <a:t> deposition</a:t>
            </a:r>
          </a:p>
          <a:p>
            <a:r>
              <a:rPr kumimoji="1" lang="en-US" altLang="zh-CN" dirty="0"/>
              <a:t>Decrease in NOx and SO2 emissions enhance </a:t>
            </a:r>
            <a:r>
              <a:rPr kumimoji="1" lang="en-US" altLang="zh-CN" dirty="0" err="1"/>
              <a:t>NHx</a:t>
            </a:r>
            <a:r>
              <a:rPr kumimoji="1" lang="en-US" altLang="zh-CN" dirty="0"/>
              <a:t> deposition.   </a:t>
            </a:r>
            <a:r>
              <a:rPr kumimoji="1" lang="en-US" altLang="zh-CN" dirty="0">
                <a:sym typeface="Wingdings" pitchFamily="2" charset="2"/>
              </a:rPr>
              <a:t> stricter policies in agricultural NH3 emissions</a:t>
            </a:r>
          </a:p>
          <a:p>
            <a:endParaRPr kumimoji="1" lang="en-US" altLang="zh-CN" dirty="0">
              <a:sym typeface="Wingdings" pitchFamily="2" charset="2"/>
            </a:endParaRPr>
          </a:p>
          <a:p>
            <a:endParaRPr kumimoji="1" lang="zh-CN" altLang="en-US" dirty="0"/>
          </a:p>
        </p:txBody>
      </p:sp>
      <p:pic>
        <p:nvPicPr>
          <p:cNvPr id="5" name="图片 4" descr="文本&#10;&#10;描述已自动生成">
            <a:extLst>
              <a:ext uri="{FF2B5EF4-FFF2-40B4-BE49-F238E27FC236}">
                <a16:creationId xmlns:a16="http://schemas.microsoft.com/office/drawing/2014/main" id="{F9B26126-B0C0-C8E5-C87B-0D37E8A27A5E}"/>
              </a:ext>
            </a:extLst>
          </p:cNvPr>
          <p:cNvPicPr>
            <a:picLocks noChangeAspect="1"/>
          </p:cNvPicPr>
          <p:nvPr/>
        </p:nvPicPr>
        <p:blipFill>
          <a:blip r:embed="rId2"/>
          <a:stretch>
            <a:fillRect/>
          </a:stretch>
        </p:blipFill>
        <p:spPr>
          <a:xfrm>
            <a:off x="7105135" y="0"/>
            <a:ext cx="5086865" cy="912173"/>
          </a:xfrm>
          <a:prstGeom prst="rect">
            <a:avLst/>
          </a:prstGeom>
        </p:spPr>
      </p:pic>
    </p:spTree>
    <p:extLst>
      <p:ext uri="{BB962C8B-B14F-4D97-AF65-F5344CB8AC3E}">
        <p14:creationId xmlns:p14="http://schemas.microsoft.com/office/powerpoint/2010/main" val="4008814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图示&#10;&#10;描述已自动生成">
            <a:extLst>
              <a:ext uri="{FF2B5EF4-FFF2-40B4-BE49-F238E27FC236}">
                <a16:creationId xmlns:a16="http://schemas.microsoft.com/office/drawing/2014/main" id="{7DB2CC7A-8D31-0A59-280C-66DB66F70F99}"/>
              </a:ext>
            </a:extLst>
          </p:cNvPr>
          <p:cNvPicPr>
            <a:picLocks noGrp="1" noChangeAspect="1"/>
          </p:cNvPicPr>
          <p:nvPr>
            <p:ph idx="1"/>
          </p:nvPr>
        </p:nvPicPr>
        <p:blipFill>
          <a:blip r:embed="rId2"/>
          <a:stretch>
            <a:fillRect/>
          </a:stretch>
        </p:blipFill>
        <p:spPr>
          <a:xfrm>
            <a:off x="413735" y="0"/>
            <a:ext cx="3012637" cy="2790743"/>
          </a:xfrm>
        </p:spPr>
      </p:pic>
      <p:sp>
        <p:nvSpPr>
          <p:cNvPr id="6" name="文本框 5">
            <a:extLst>
              <a:ext uri="{FF2B5EF4-FFF2-40B4-BE49-F238E27FC236}">
                <a16:creationId xmlns:a16="http://schemas.microsoft.com/office/drawing/2014/main" id="{7925B690-AFDA-D4D2-63FE-F301B7071468}"/>
              </a:ext>
            </a:extLst>
          </p:cNvPr>
          <p:cNvSpPr txBox="1"/>
          <p:nvPr/>
        </p:nvSpPr>
        <p:spPr>
          <a:xfrm>
            <a:off x="5328745" y="651641"/>
            <a:ext cx="4508938" cy="3416320"/>
          </a:xfrm>
          <a:prstGeom prst="rect">
            <a:avLst/>
          </a:prstGeom>
          <a:noFill/>
        </p:spPr>
        <p:txBody>
          <a:bodyPr wrap="square" rtlCol="0">
            <a:spAutoFit/>
          </a:bodyPr>
          <a:lstStyle/>
          <a:p>
            <a:pPr marL="285750" indent="-285750">
              <a:buFont typeface="Wingdings" pitchFamily="2" charset="2"/>
              <a:buChar char="l"/>
            </a:pPr>
            <a:r>
              <a:rPr kumimoji="1" lang="en-US" altLang="zh-CN" dirty="0"/>
              <a:t>Average tot N dep = 14.3 </a:t>
            </a:r>
            <a:r>
              <a:rPr kumimoji="1" lang="en-US" altLang="zh-CN" dirty="0" err="1"/>
              <a:t>Tg</a:t>
            </a:r>
            <a:r>
              <a:rPr kumimoji="1" lang="en-US" altLang="zh-CN" dirty="0"/>
              <a:t> N /</a:t>
            </a:r>
            <a:r>
              <a:rPr kumimoji="1" lang="en-US" altLang="zh-CN" dirty="0" err="1"/>
              <a:t>yr</a:t>
            </a:r>
            <a:endParaRPr kumimoji="1" lang="en-US" altLang="zh-CN" dirty="0"/>
          </a:p>
          <a:p>
            <a:pPr marL="285750" indent="-285750">
              <a:buFont typeface="Wingdings" pitchFamily="2" charset="2"/>
              <a:buChar char="l"/>
            </a:pPr>
            <a:r>
              <a:rPr kumimoji="1" lang="en-US" altLang="zh-CN" dirty="0"/>
              <a:t>Mainly in southern and eastern parts</a:t>
            </a:r>
          </a:p>
          <a:p>
            <a:pPr marL="285750" indent="-285750">
              <a:buFont typeface="Wingdings" pitchFamily="2" charset="2"/>
              <a:buChar char="l"/>
            </a:pPr>
            <a:endParaRPr kumimoji="1" lang="en-US" altLang="zh-CN" dirty="0"/>
          </a:p>
          <a:p>
            <a:pPr marL="285750" indent="-285750">
              <a:buFont typeface="Wingdings" pitchFamily="2" charset="2"/>
              <a:buChar char="l"/>
            </a:pPr>
            <a:endParaRPr kumimoji="1" lang="en-US" altLang="zh-CN" dirty="0"/>
          </a:p>
          <a:p>
            <a:pPr marL="285750" indent="-285750">
              <a:buFont typeface="Wingdings" pitchFamily="2" charset="2"/>
              <a:buChar char="l"/>
            </a:pPr>
            <a:endParaRPr kumimoji="1" lang="en-US" altLang="zh-CN" dirty="0"/>
          </a:p>
          <a:p>
            <a:pPr marL="285750" indent="-285750">
              <a:buFont typeface="Wingdings" pitchFamily="2" charset="2"/>
              <a:buChar char="l"/>
            </a:pPr>
            <a:endParaRPr kumimoji="1" lang="en-US" altLang="zh-CN" dirty="0"/>
          </a:p>
          <a:p>
            <a:pPr marL="285750" indent="-285750">
              <a:buFont typeface="Wingdings" pitchFamily="2" charset="2"/>
              <a:buChar char="l"/>
            </a:pPr>
            <a:endParaRPr kumimoji="1" lang="en-US" altLang="zh-CN" dirty="0"/>
          </a:p>
          <a:p>
            <a:pPr marL="285750" indent="-285750">
              <a:buFont typeface="Wingdings" pitchFamily="2" charset="2"/>
              <a:buChar char="l"/>
            </a:pPr>
            <a:endParaRPr kumimoji="1" lang="en-US" altLang="zh-CN" dirty="0"/>
          </a:p>
          <a:p>
            <a:pPr marL="285750" indent="-285750">
              <a:buFont typeface="Wingdings" pitchFamily="2" charset="2"/>
              <a:buChar char="l"/>
            </a:pPr>
            <a:endParaRPr kumimoji="1" lang="en-US" altLang="zh-CN" dirty="0"/>
          </a:p>
          <a:p>
            <a:pPr marL="285750" indent="-285750">
              <a:buFont typeface="Wingdings" pitchFamily="2" charset="2"/>
              <a:buChar char="l"/>
            </a:pPr>
            <a:r>
              <a:rPr kumimoji="1" lang="en-US" altLang="zh-CN" dirty="0"/>
              <a:t>Small inter-annual tot deposition variations</a:t>
            </a:r>
          </a:p>
          <a:p>
            <a:pPr marL="285750" indent="-285750">
              <a:buFont typeface="Wingdings" pitchFamily="2" charset="2"/>
              <a:buChar char="l"/>
            </a:pPr>
            <a:r>
              <a:rPr kumimoji="1" lang="en-US" altLang="zh-CN" dirty="0"/>
              <a:t>Peak in 2012 due to precipitation</a:t>
            </a:r>
            <a:endParaRPr kumimoji="1" lang="zh-CN" altLang="en-US" dirty="0"/>
          </a:p>
        </p:txBody>
      </p:sp>
      <p:pic>
        <p:nvPicPr>
          <p:cNvPr id="8" name="图片 7" descr="图表, 条形图&#10;&#10;描述已自动生成">
            <a:extLst>
              <a:ext uri="{FF2B5EF4-FFF2-40B4-BE49-F238E27FC236}">
                <a16:creationId xmlns:a16="http://schemas.microsoft.com/office/drawing/2014/main" id="{3989000C-E4D8-96F4-C91E-CA7F3394EEA0}"/>
              </a:ext>
            </a:extLst>
          </p:cNvPr>
          <p:cNvPicPr>
            <a:picLocks noChangeAspect="1"/>
          </p:cNvPicPr>
          <p:nvPr/>
        </p:nvPicPr>
        <p:blipFill>
          <a:blip r:embed="rId3"/>
          <a:stretch>
            <a:fillRect/>
          </a:stretch>
        </p:blipFill>
        <p:spPr>
          <a:xfrm>
            <a:off x="413735" y="2529955"/>
            <a:ext cx="3117741" cy="2685579"/>
          </a:xfrm>
          <a:prstGeom prst="rect">
            <a:avLst/>
          </a:prstGeom>
        </p:spPr>
      </p:pic>
      <p:graphicFrame>
        <p:nvGraphicFramePr>
          <p:cNvPr id="9" name="表格 8">
            <a:extLst>
              <a:ext uri="{FF2B5EF4-FFF2-40B4-BE49-F238E27FC236}">
                <a16:creationId xmlns:a16="http://schemas.microsoft.com/office/drawing/2014/main" id="{B792F49E-2EDA-CB01-55FB-7C386BEB9EB6}"/>
              </a:ext>
            </a:extLst>
          </p:cNvPr>
          <p:cNvGraphicFramePr>
            <a:graphicFrameLocks noGrp="1"/>
          </p:cNvGraphicFramePr>
          <p:nvPr>
            <p:extLst>
              <p:ext uri="{D42A27DB-BD31-4B8C-83A1-F6EECF244321}">
                <p14:modId xmlns:p14="http://schemas.microsoft.com/office/powerpoint/2010/main" val="965488509"/>
              </p:ext>
            </p:extLst>
          </p:nvPr>
        </p:nvGraphicFramePr>
        <p:xfrm>
          <a:off x="4960880" y="4246179"/>
          <a:ext cx="5717629" cy="2194560"/>
        </p:xfrm>
        <a:graphic>
          <a:graphicData uri="http://schemas.openxmlformats.org/drawingml/2006/table">
            <a:tbl>
              <a:tblPr firstRow="1" bandRow="1">
                <a:tableStyleId>{5C22544A-7EE6-4342-B048-85BDC9FD1C3A}</a:tableStyleId>
              </a:tblPr>
              <a:tblGrid>
                <a:gridCol w="2779403">
                  <a:extLst>
                    <a:ext uri="{9D8B030D-6E8A-4147-A177-3AD203B41FA5}">
                      <a16:colId xmlns:a16="http://schemas.microsoft.com/office/drawing/2014/main" val="3482823494"/>
                    </a:ext>
                  </a:extLst>
                </a:gridCol>
                <a:gridCol w="2938226">
                  <a:extLst>
                    <a:ext uri="{9D8B030D-6E8A-4147-A177-3AD203B41FA5}">
                      <a16:colId xmlns:a16="http://schemas.microsoft.com/office/drawing/2014/main" val="2525997803"/>
                    </a:ext>
                  </a:extLst>
                </a:gridCol>
              </a:tblGrid>
              <a:tr h="324167">
                <a:tc>
                  <a:txBody>
                    <a:bodyPr/>
                    <a:lstStyle/>
                    <a:p>
                      <a:endParaRPr lang="zh-CN" altLang="en-US" dirty="0"/>
                    </a:p>
                  </a:txBody>
                  <a:tcPr/>
                </a:tc>
                <a:tc>
                  <a:txBody>
                    <a:bodyPr/>
                    <a:lstStyle/>
                    <a:p>
                      <a:r>
                        <a:rPr lang="en-US" altLang="zh-CN" dirty="0"/>
                        <a:t>Deposition (</a:t>
                      </a:r>
                      <a:r>
                        <a:rPr lang="en-US" altLang="zh-CN" dirty="0" err="1"/>
                        <a:t>Tg</a:t>
                      </a:r>
                      <a:r>
                        <a:rPr lang="en-US" altLang="zh-CN" dirty="0"/>
                        <a:t> N /</a:t>
                      </a:r>
                      <a:r>
                        <a:rPr lang="en-US" altLang="zh-CN" dirty="0" err="1"/>
                        <a:t>yr</a:t>
                      </a:r>
                      <a:r>
                        <a:rPr lang="en-US" altLang="zh-CN" dirty="0"/>
                        <a:t>)</a:t>
                      </a:r>
                      <a:endParaRPr lang="zh-CN" altLang="en-US" dirty="0"/>
                    </a:p>
                  </a:txBody>
                  <a:tcPr/>
                </a:tc>
                <a:extLst>
                  <a:ext uri="{0D108BD9-81ED-4DB2-BD59-A6C34878D82A}">
                    <a16:rowId xmlns:a16="http://schemas.microsoft.com/office/drawing/2014/main" val="3216022371"/>
                  </a:ext>
                </a:extLst>
              </a:tr>
              <a:tr h="335069">
                <a:tc>
                  <a:txBody>
                    <a:bodyPr/>
                    <a:lstStyle/>
                    <a:p>
                      <a:r>
                        <a:rPr lang="en-US" altLang="zh-CN" dirty="0"/>
                        <a:t>Total Nitrogen deposition</a:t>
                      </a:r>
                    </a:p>
                  </a:txBody>
                  <a:tcPr/>
                </a:tc>
                <a:tc>
                  <a:txBody>
                    <a:bodyPr/>
                    <a:lstStyle/>
                    <a:p>
                      <a:r>
                        <a:rPr lang="en-US" altLang="zh-CN" dirty="0"/>
                        <a:t>14.3</a:t>
                      </a:r>
                      <a:endParaRPr lang="zh-CN" altLang="en-US" dirty="0"/>
                    </a:p>
                  </a:txBody>
                  <a:tcPr/>
                </a:tc>
                <a:extLst>
                  <a:ext uri="{0D108BD9-81ED-4DB2-BD59-A6C34878D82A}">
                    <a16:rowId xmlns:a16="http://schemas.microsoft.com/office/drawing/2014/main" val="3525556531"/>
                  </a:ext>
                </a:extLst>
              </a:tr>
              <a:tr h="335069">
                <a:tc>
                  <a:txBody>
                    <a:bodyPr/>
                    <a:lstStyle/>
                    <a:p>
                      <a:r>
                        <a:rPr lang="en-US" altLang="zh-CN" dirty="0"/>
                        <a:t>NH4+ wet</a:t>
                      </a:r>
                      <a:endParaRPr lang="zh-CN" altLang="en-US" dirty="0"/>
                    </a:p>
                  </a:txBody>
                  <a:tcPr/>
                </a:tc>
                <a:tc>
                  <a:txBody>
                    <a:bodyPr/>
                    <a:lstStyle/>
                    <a:p>
                      <a:r>
                        <a:rPr lang="en-US" altLang="zh-CN" dirty="0"/>
                        <a:t>6.1</a:t>
                      </a:r>
                      <a:endParaRPr lang="zh-CN" altLang="en-US" dirty="0"/>
                    </a:p>
                  </a:txBody>
                  <a:tcPr/>
                </a:tc>
                <a:extLst>
                  <a:ext uri="{0D108BD9-81ED-4DB2-BD59-A6C34878D82A}">
                    <a16:rowId xmlns:a16="http://schemas.microsoft.com/office/drawing/2014/main" val="1246904795"/>
                  </a:ext>
                </a:extLst>
              </a:tr>
              <a:tr h="335069">
                <a:tc>
                  <a:txBody>
                    <a:bodyPr/>
                    <a:lstStyle/>
                    <a:p>
                      <a:r>
                        <a:rPr lang="en-US" altLang="zh-CN" dirty="0"/>
                        <a:t>NH3 gas</a:t>
                      </a:r>
                      <a:endParaRPr lang="zh-CN" altLang="en-US" dirty="0"/>
                    </a:p>
                  </a:txBody>
                  <a:tcPr/>
                </a:tc>
                <a:tc>
                  <a:txBody>
                    <a:bodyPr/>
                    <a:lstStyle/>
                    <a:p>
                      <a:r>
                        <a:rPr lang="en-US" altLang="zh-CN" dirty="0"/>
                        <a:t>1.9</a:t>
                      </a:r>
                      <a:endParaRPr lang="zh-CN" altLang="en-US" dirty="0"/>
                    </a:p>
                  </a:txBody>
                  <a:tcPr/>
                </a:tc>
                <a:extLst>
                  <a:ext uri="{0D108BD9-81ED-4DB2-BD59-A6C34878D82A}">
                    <a16:rowId xmlns:a16="http://schemas.microsoft.com/office/drawing/2014/main" val="2428303699"/>
                  </a:ext>
                </a:extLst>
              </a:tr>
              <a:tr h="335069">
                <a:tc>
                  <a:txBody>
                    <a:bodyPr/>
                    <a:lstStyle/>
                    <a:p>
                      <a:r>
                        <a:rPr lang="en-US" altLang="zh-CN" dirty="0"/>
                        <a:t>NO3- wet</a:t>
                      </a:r>
                      <a:endParaRPr lang="zh-CN" altLang="en-US" dirty="0"/>
                    </a:p>
                  </a:txBody>
                  <a:tcPr/>
                </a:tc>
                <a:tc>
                  <a:txBody>
                    <a:bodyPr/>
                    <a:lstStyle/>
                    <a:p>
                      <a:r>
                        <a:rPr lang="en-US" altLang="zh-CN" dirty="0"/>
                        <a:t>3.3</a:t>
                      </a:r>
                      <a:endParaRPr lang="zh-CN" altLang="en-US" dirty="0"/>
                    </a:p>
                  </a:txBody>
                  <a:tcPr/>
                </a:tc>
                <a:extLst>
                  <a:ext uri="{0D108BD9-81ED-4DB2-BD59-A6C34878D82A}">
                    <a16:rowId xmlns:a16="http://schemas.microsoft.com/office/drawing/2014/main" val="1497964590"/>
                  </a:ext>
                </a:extLst>
              </a:tr>
              <a:tr h="335069">
                <a:tc>
                  <a:txBody>
                    <a:bodyPr/>
                    <a:lstStyle/>
                    <a:p>
                      <a:r>
                        <a:rPr lang="en-US" altLang="zh-CN" dirty="0"/>
                        <a:t>HNO3 gas</a:t>
                      </a:r>
                      <a:endParaRPr lang="zh-CN" altLang="en-US" dirty="0"/>
                    </a:p>
                  </a:txBody>
                  <a:tcPr/>
                </a:tc>
                <a:tc>
                  <a:txBody>
                    <a:bodyPr/>
                    <a:lstStyle/>
                    <a:p>
                      <a:r>
                        <a:rPr lang="en-US" altLang="zh-CN" dirty="0"/>
                        <a:t>1.5</a:t>
                      </a:r>
                      <a:endParaRPr lang="zh-CN" altLang="en-US" dirty="0"/>
                    </a:p>
                  </a:txBody>
                  <a:tcPr/>
                </a:tc>
                <a:extLst>
                  <a:ext uri="{0D108BD9-81ED-4DB2-BD59-A6C34878D82A}">
                    <a16:rowId xmlns:a16="http://schemas.microsoft.com/office/drawing/2014/main" val="2507252274"/>
                  </a:ext>
                </a:extLst>
              </a:tr>
            </a:tbl>
          </a:graphicData>
        </a:graphic>
      </p:graphicFrame>
    </p:spTree>
    <p:extLst>
      <p:ext uri="{BB962C8B-B14F-4D97-AF65-F5344CB8AC3E}">
        <p14:creationId xmlns:p14="http://schemas.microsoft.com/office/powerpoint/2010/main" val="2721058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表, 折线图&#10;&#10;描述已自动生成">
            <a:extLst>
              <a:ext uri="{FF2B5EF4-FFF2-40B4-BE49-F238E27FC236}">
                <a16:creationId xmlns:a16="http://schemas.microsoft.com/office/drawing/2014/main" id="{7727DD64-E929-60FC-2EB6-2DADBE1938D4}"/>
              </a:ext>
            </a:extLst>
          </p:cNvPr>
          <p:cNvPicPr>
            <a:picLocks noGrp="1" noChangeAspect="1"/>
          </p:cNvPicPr>
          <p:nvPr>
            <p:ph idx="1"/>
          </p:nvPr>
        </p:nvPicPr>
        <p:blipFill>
          <a:blip r:embed="rId3"/>
          <a:stretch>
            <a:fillRect/>
          </a:stretch>
        </p:blipFill>
        <p:spPr>
          <a:xfrm>
            <a:off x="271297" y="150333"/>
            <a:ext cx="4405151" cy="2395784"/>
          </a:xfrm>
        </p:spPr>
      </p:pic>
      <p:sp>
        <p:nvSpPr>
          <p:cNvPr id="6" name="文本框 5">
            <a:extLst>
              <a:ext uri="{FF2B5EF4-FFF2-40B4-BE49-F238E27FC236}">
                <a16:creationId xmlns:a16="http://schemas.microsoft.com/office/drawing/2014/main" id="{964EC47A-7560-78E9-F951-6F4A2EA72A1A}"/>
              </a:ext>
            </a:extLst>
          </p:cNvPr>
          <p:cNvSpPr txBox="1"/>
          <p:nvPr/>
        </p:nvSpPr>
        <p:spPr>
          <a:xfrm>
            <a:off x="271297" y="2606351"/>
            <a:ext cx="4405151" cy="738664"/>
          </a:xfrm>
          <a:prstGeom prst="rect">
            <a:avLst/>
          </a:prstGeom>
          <a:noFill/>
        </p:spPr>
        <p:txBody>
          <a:bodyPr wrap="square" rtlCol="0">
            <a:spAutoFit/>
          </a:bodyPr>
          <a:lstStyle/>
          <a:p>
            <a:r>
              <a:rPr kumimoji="1" lang="en-US" altLang="zh-CN" sz="1400" dirty="0"/>
              <a:t>The contribution of anthropogenic emissions of NH3 (green), NOx (light blue), and SO2 (red) to the changes in NH4+ wet</a:t>
            </a:r>
            <a:endParaRPr kumimoji="1" lang="zh-CN" altLang="en-US" sz="1400" dirty="0"/>
          </a:p>
        </p:txBody>
      </p:sp>
      <p:sp>
        <p:nvSpPr>
          <p:cNvPr id="7" name="文本框 6">
            <a:extLst>
              <a:ext uri="{FF2B5EF4-FFF2-40B4-BE49-F238E27FC236}">
                <a16:creationId xmlns:a16="http://schemas.microsoft.com/office/drawing/2014/main" id="{F26FE1D4-8F3C-1A62-B546-25A71ACC060A}"/>
              </a:ext>
            </a:extLst>
          </p:cNvPr>
          <p:cNvSpPr txBox="1"/>
          <p:nvPr/>
        </p:nvSpPr>
        <p:spPr>
          <a:xfrm>
            <a:off x="5202621" y="620110"/>
            <a:ext cx="5749158" cy="2031325"/>
          </a:xfrm>
          <a:prstGeom prst="rect">
            <a:avLst/>
          </a:prstGeom>
          <a:noFill/>
        </p:spPr>
        <p:txBody>
          <a:bodyPr wrap="square" rtlCol="0">
            <a:spAutoFit/>
          </a:bodyPr>
          <a:lstStyle/>
          <a:p>
            <a:pPr marL="285750" indent="-285750">
              <a:buFont typeface="Wingdings" pitchFamily="2" charset="2"/>
              <a:buChar char="l"/>
            </a:pPr>
            <a:r>
              <a:rPr kumimoji="1" lang="en-US" altLang="zh-CN" dirty="0"/>
              <a:t>After 2007, decrease in SO2 emissions reduces the formation of NH4+ aerosols, shifting </a:t>
            </a:r>
            <a:r>
              <a:rPr kumimoji="1" lang="en-US" altLang="zh-CN" dirty="0" err="1"/>
              <a:t>NHx</a:t>
            </a:r>
            <a:r>
              <a:rPr kumimoji="1" lang="en-US" altLang="zh-CN" dirty="0"/>
              <a:t> deposition from wet to dry</a:t>
            </a:r>
          </a:p>
          <a:p>
            <a:pPr marL="285750" indent="-285750">
              <a:buFont typeface="Wingdings" pitchFamily="2" charset="2"/>
              <a:buChar char="l"/>
            </a:pPr>
            <a:r>
              <a:rPr kumimoji="1" lang="en-US" altLang="zh-CN" dirty="0"/>
              <a:t>decrease in SO2 emissions lead to a larger decrease in NH4+ wet deposition than NH3 emission change</a:t>
            </a:r>
          </a:p>
          <a:p>
            <a:pPr marL="285750" indent="-285750">
              <a:buFont typeface="Wingdings" pitchFamily="2" charset="2"/>
              <a:buChar char="l"/>
            </a:pPr>
            <a:r>
              <a:rPr kumimoji="1" lang="en-US" altLang="zh-CN" dirty="0"/>
              <a:t>SO2 reduction from 2007-2015 lead to a 0.19 </a:t>
            </a:r>
            <a:r>
              <a:rPr kumimoji="1" lang="en-US" altLang="zh-CN" dirty="0" err="1"/>
              <a:t>Tg</a:t>
            </a:r>
            <a:r>
              <a:rPr kumimoji="1" lang="en-US" altLang="zh-CN" dirty="0"/>
              <a:t> N /</a:t>
            </a:r>
            <a:r>
              <a:rPr kumimoji="1" lang="en-US" altLang="zh-CN" dirty="0" err="1"/>
              <a:t>yr</a:t>
            </a:r>
            <a:r>
              <a:rPr kumimoji="1" lang="en-US" altLang="zh-CN" dirty="0"/>
              <a:t> net increase in </a:t>
            </a:r>
            <a:r>
              <a:rPr kumimoji="1" lang="en-US" altLang="zh-CN" dirty="0" err="1"/>
              <a:t>NHx</a:t>
            </a:r>
            <a:r>
              <a:rPr kumimoji="1" lang="en-US" altLang="zh-CN" dirty="0"/>
              <a:t> deposition</a:t>
            </a:r>
            <a:endParaRPr kumimoji="1" lang="zh-CN" altLang="en-US" dirty="0"/>
          </a:p>
        </p:txBody>
      </p:sp>
      <p:pic>
        <p:nvPicPr>
          <p:cNvPr id="9" name="图片 8" descr="图表, 折线图&#10;&#10;描述已自动生成">
            <a:extLst>
              <a:ext uri="{FF2B5EF4-FFF2-40B4-BE49-F238E27FC236}">
                <a16:creationId xmlns:a16="http://schemas.microsoft.com/office/drawing/2014/main" id="{65CC9B70-21FE-3EFE-48AF-AA19A16CC254}"/>
              </a:ext>
            </a:extLst>
          </p:cNvPr>
          <p:cNvPicPr>
            <a:picLocks noChangeAspect="1"/>
          </p:cNvPicPr>
          <p:nvPr/>
        </p:nvPicPr>
        <p:blipFill>
          <a:blip r:embed="rId4"/>
          <a:stretch>
            <a:fillRect/>
          </a:stretch>
        </p:blipFill>
        <p:spPr>
          <a:xfrm>
            <a:off x="1816318" y="3345015"/>
            <a:ext cx="7992754" cy="2151895"/>
          </a:xfrm>
          <a:prstGeom prst="rect">
            <a:avLst/>
          </a:prstGeom>
        </p:spPr>
      </p:pic>
      <p:graphicFrame>
        <p:nvGraphicFramePr>
          <p:cNvPr id="10" name="表格 9">
            <a:extLst>
              <a:ext uri="{FF2B5EF4-FFF2-40B4-BE49-F238E27FC236}">
                <a16:creationId xmlns:a16="http://schemas.microsoft.com/office/drawing/2014/main" id="{5B1F812A-E86C-6E4E-D20C-EA4FC20C8385}"/>
              </a:ext>
            </a:extLst>
          </p:cNvPr>
          <p:cNvGraphicFramePr>
            <a:graphicFrameLocks noGrp="1"/>
          </p:cNvGraphicFramePr>
          <p:nvPr>
            <p:extLst>
              <p:ext uri="{D42A27DB-BD31-4B8C-83A1-F6EECF244321}">
                <p14:modId xmlns:p14="http://schemas.microsoft.com/office/powerpoint/2010/main" val="647337389"/>
              </p:ext>
            </p:extLst>
          </p:nvPr>
        </p:nvGraphicFramePr>
        <p:xfrm>
          <a:off x="2813270" y="5681854"/>
          <a:ext cx="6565460" cy="1107440"/>
        </p:xfrm>
        <a:graphic>
          <a:graphicData uri="http://schemas.openxmlformats.org/drawingml/2006/table">
            <a:tbl>
              <a:tblPr firstRow="1" bandRow="1">
                <a:tableStyleId>{5C22544A-7EE6-4342-B048-85BDC9FD1C3A}</a:tableStyleId>
              </a:tblPr>
              <a:tblGrid>
                <a:gridCol w="1296113">
                  <a:extLst>
                    <a:ext uri="{9D8B030D-6E8A-4147-A177-3AD203B41FA5}">
                      <a16:colId xmlns:a16="http://schemas.microsoft.com/office/drawing/2014/main" val="1894147453"/>
                    </a:ext>
                  </a:extLst>
                </a:gridCol>
                <a:gridCol w="2494616">
                  <a:extLst>
                    <a:ext uri="{9D8B030D-6E8A-4147-A177-3AD203B41FA5}">
                      <a16:colId xmlns:a16="http://schemas.microsoft.com/office/drawing/2014/main" val="1048832162"/>
                    </a:ext>
                  </a:extLst>
                </a:gridCol>
                <a:gridCol w="2774731">
                  <a:extLst>
                    <a:ext uri="{9D8B030D-6E8A-4147-A177-3AD203B41FA5}">
                      <a16:colId xmlns:a16="http://schemas.microsoft.com/office/drawing/2014/main" val="1852896874"/>
                    </a:ext>
                  </a:extLst>
                </a:gridCol>
              </a:tblGrid>
              <a:tr h="0">
                <a:tc>
                  <a:txBody>
                    <a:bodyPr/>
                    <a:lstStyle/>
                    <a:p>
                      <a:endParaRPr lang="zh-CN" altLang="en-US"/>
                    </a:p>
                  </a:txBody>
                  <a:tcPr/>
                </a:tc>
                <a:tc>
                  <a:txBody>
                    <a:bodyPr/>
                    <a:lstStyle/>
                    <a:p>
                      <a:r>
                        <a:rPr lang="en-US" altLang="zh-CN" dirty="0"/>
                        <a:t>NO3- wet</a:t>
                      </a:r>
                      <a:endParaRPr lang="zh-CN" altLang="en-US" dirty="0"/>
                    </a:p>
                  </a:txBody>
                  <a:tcPr/>
                </a:tc>
                <a:tc>
                  <a:txBody>
                    <a:bodyPr/>
                    <a:lstStyle/>
                    <a:p>
                      <a:r>
                        <a:rPr lang="en-US" altLang="zh-CN" dirty="0" err="1"/>
                        <a:t>NOy</a:t>
                      </a:r>
                      <a:r>
                        <a:rPr lang="en-US" altLang="zh-CN" dirty="0"/>
                        <a:t> dry</a:t>
                      </a:r>
                      <a:endParaRPr lang="zh-CN" altLang="en-US" dirty="0"/>
                    </a:p>
                  </a:txBody>
                  <a:tcPr/>
                </a:tc>
                <a:extLst>
                  <a:ext uri="{0D108BD9-81ED-4DB2-BD59-A6C34878D82A}">
                    <a16:rowId xmlns:a16="http://schemas.microsoft.com/office/drawing/2014/main" val="149692752"/>
                  </a:ext>
                </a:extLst>
              </a:tr>
              <a:tr h="370840">
                <a:tc>
                  <a:txBody>
                    <a:bodyPr/>
                    <a:lstStyle/>
                    <a:p>
                      <a:r>
                        <a:rPr lang="en-US" altLang="zh-CN" dirty="0"/>
                        <a:t>2005-2011</a:t>
                      </a:r>
                      <a:endParaRPr lang="zh-CN" altLang="en-US" dirty="0"/>
                    </a:p>
                  </a:txBody>
                  <a:tcPr/>
                </a:tc>
                <a:tc>
                  <a:txBody>
                    <a:bodyPr/>
                    <a:lstStyle/>
                    <a:p>
                      <a:r>
                        <a:rPr lang="en-US" altLang="zh-CN" dirty="0"/>
                        <a:t>+0.95 </a:t>
                      </a:r>
                      <a:r>
                        <a:rPr lang="en-US" altLang="zh-CN" dirty="0" err="1"/>
                        <a:t>Tg</a:t>
                      </a:r>
                      <a:r>
                        <a:rPr lang="en-US" altLang="zh-CN" dirty="0"/>
                        <a:t> N /</a:t>
                      </a:r>
                      <a:r>
                        <a:rPr lang="en-US" altLang="zh-CN" dirty="0" err="1"/>
                        <a:t>yr</a:t>
                      </a:r>
                      <a:endParaRPr lang="zh-CN" altLang="en-US" dirty="0"/>
                    </a:p>
                  </a:txBody>
                  <a:tcPr/>
                </a:tc>
                <a:tc>
                  <a:txBody>
                    <a:bodyPr/>
                    <a:lstStyle/>
                    <a:p>
                      <a:r>
                        <a:rPr lang="en-US" altLang="zh-CN" dirty="0"/>
                        <a:t>+0.98</a:t>
                      </a:r>
                      <a:endParaRPr lang="zh-CN" altLang="en-US" dirty="0"/>
                    </a:p>
                  </a:txBody>
                  <a:tcPr/>
                </a:tc>
                <a:extLst>
                  <a:ext uri="{0D108BD9-81ED-4DB2-BD59-A6C34878D82A}">
                    <a16:rowId xmlns:a16="http://schemas.microsoft.com/office/drawing/2014/main" val="398418840"/>
                  </a:ext>
                </a:extLst>
              </a:tr>
              <a:tr h="370840">
                <a:tc>
                  <a:txBody>
                    <a:bodyPr/>
                    <a:lstStyle/>
                    <a:p>
                      <a:r>
                        <a:rPr lang="en-US" altLang="zh-CN" dirty="0"/>
                        <a:t>2011-2015</a:t>
                      </a:r>
                      <a:endParaRPr lang="zh-CN" altLang="en-US" dirty="0"/>
                    </a:p>
                  </a:txBody>
                  <a:tcPr/>
                </a:tc>
                <a:tc>
                  <a:txBody>
                    <a:bodyPr/>
                    <a:lstStyle/>
                    <a:p>
                      <a:r>
                        <a:rPr lang="en-US" altLang="zh-CN" dirty="0"/>
                        <a:t>-0.78</a:t>
                      </a:r>
                      <a:endParaRPr lang="zh-CN" altLang="en-US" dirty="0"/>
                    </a:p>
                  </a:txBody>
                  <a:tcPr/>
                </a:tc>
                <a:tc>
                  <a:txBody>
                    <a:bodyPr/>
                    <a:lstStyle/>
                    <a:p>
                      <a:r>
                        <a:rPr lang="en-US" altLang="zh-CN" dirty="0"/>
                        <a:t>-0.81</a:t>
                      </a:r>
                      <a:endParaRPr lang="zh-CN" altLang="en-US" dirty="0"/>
                    </a:p>
                  </a:txBody>
                  <a:tcPr/>
                </a:tc>
                <a:extLst>
                  <a:ext uri="{0D108BD9-81ED-4DB2-BD59-A6C34878D82A}">
                    <a16:rowId xmlns:a16="http://schemas.microsoft.com/office/drawing/2014/main" val="489560301"/>
                  </a:ext>
                </a:extLst>
              </a:tr>
            </a:tbl>
          </a:graphicData>
        </a:graphic>
      </p:graphicFrame>
    </p:spTree>
    <p:extLst>
      <p:ext uri="{BB962C8B-B14F-4D97-AF65-F5344CB8AC3E}">
        <p14:creationId xmlns:p14="http://schemas.microsoft.com/office/powerpoint/2010/main" val="3580285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表, 散点图&#10;&#10;描述已自动生成">
            <a:extLst>
              <a:ext uri="{FF2B5EF4-FFF2-40B4-BE49-F238E27FC236}">
                <a16:creationId xmlns:a16="http://schemas.microsoft.com/office/drawing/2014/main" id="{991E1EAC-225F-B9D6-8E4F-720C8E39F4D1}"/>
              </a:ext>
            </a:extLst>
          </p:cNvPr>
          <p:cNvPicPr>
            <a:picLocks noGrp="1" noChangeAspect="1"/>
          </p:cNvPicPr>
          <p:nvPr>
            <p:ph idx="1"/>
          </p:nvPr>
        </p:nvPicPr>
        <p:blipFill>
          <a:blip r:embed="rId2"/>
          <a:stretch>
            <a:fillRect/>
          </a:stretch>
        </p:blipFill>
        <p:spPr>
          <a:xfrm>
            <a:off x="2389549" y="0"/>
            <a:ext cx="9019313" cy="4896450"/>
          </a:xfrm>
        </p:spPr>
      </p:pic>
      <p:sp>
        <p:nvSpPr>
          <p:cNvPr id="6" name="文本框 5">
            <a:extLst>
              <a:ext uri="{FF2B5EF4-FFF2-40B4-BE49-F238E27FC236}">
                <a16:creationId xmlns:a16="http://schemas.microsoft.com/office/drawing/2014/main" id="{3F58604F-F4B0-F0C5-7A3D-8FFC388DD1FE}"/>
              </a:ext>
            </a:extLst>
          </p:cNvPr>
          <p:cNvSpPr txBox="1"/>
          <p:nvPr/>
        </p:nvSpPr>
        <p:spPr>
          <a:xfrm>
            <a:off x="730586" y="4896450"/>
            <a:ext cx="9785133" cy="1754326"/>
          </a:xfrm>
          <a:prstGeom prst="rect">
            <a:avLst/>
          </a:prstGeom>
          <a:noFill/>
        </p:spPr>
        <p:txBody>
          <a:bodyPr wrap="square" rtlCol="0">
            <a:spAutoFit/>
          </a:bodyPr>
          <a:lstStyle/>
          <a:p>
            <a:pPr marL="285750" indent="-285750">
              <a:buFont typeface="Wingdings" pitchFamily="2" charset="2"/>
              <a:buChar char="l"/>
            </a:pPr>
            <a:r>
              <a:rPr kumimoji="1" lang="en-US" altLang="zh-CN" dirty="0"/>
              <a:t>1.0 </a:t>
            </a:r>
            <a:r>
              <a:rPr kumimoji="1" lang="en-US" altLang="zh-CN" dirty="0" err="1"/>
              <a:t>Tg</a:t>
            </a:r>
            <a:r>
              <a:rPr kumimoji="1" lang="en-US" altLang="zh-CN" dirty="0"/>
              <a:t> N /</a:t>
            </a:r>
            <a:r>
              <a:rPr kumimoji="1" lang="en-US" altLang="zh-CN" dirty="0" err="1"/>
              <a:t>yr</a:t>
            </a:r>
            <a:r>
              <a:rPr kumimoji="1" lang="en-US" altLang="zh-CN" dirty="0"/>
              <a:t>  NH3 emission </a:t>
            </a:r>
            <a:r>
              <a:rPr kumimoji="1" lang="en-US" altLang="zh-CN" dirty="0">
                <a:sym typeface="Wingdings" pitchFamily="2" charset="2"/>
              </a:rPr>
              <a:t> 0.42 </a:t>
            </a:r>
            <a:r>
              <a:rPr kumimoji="1" lang="en-US" altLang="zh-CN" dirty="0" err="1">
                <a:sym typeface="Wingdings" pitchFamily="2" charset="2"/>
              </a:rPr>
              <a:t>Tg</a:t>
            </a:r>
            <a:r>
              <a:rPr kumimoji="1" lang="en-US" altLang="zh-CN" dirty="0">
                <a:sym typeface="Wingdings" pitchFamily="2" charset="2"/>
              </a:rPr>
              <a:t> N /</a:t>
            </a:r>
            <a:r>
              <a:rPr kumimoji="1" lang="en-US" altLang="zh-CN" dirty="0" err="1">
                <a:sym typeface="Wingdings" pitchFamily="2" charset="2"/>
              </a:rPr>
              <a:t>yr</a:t>
            </a:r>
            <a:r>
              <a:rPr kumimoji="1" lang="en-US" altLang="zh-CN" dirty="0">
                <a:sym typeface="Wingdings" pitchFamily="2" charset="2"/>
              </a:rPr>
              <a:t> NH4+ </a:t>
            </a:r>
            <a:r>
              <a:rPr kumimoji="1" lang="en-US" altLang="zh-CN" dirty="0" err="1">
                <a:sym typeface="Wingdings" pitchFamily="2" charset="2"/>
              </a:rPr>
              <a:t>wet_dep</a:t>
            </a:r>
            <a:r>
              <a:rPr kumimoji="1" lang="en-US" altLang="zh-CN" dirty="0">
                <a:sym typeface="Wingdings" pitchFamily="2" charset="2"/>
              </a:rPr>
              <a:t> + 0.35 </a:t>
            </a:r>
            <a:r>
              <a:rPr kumimoji="1" lang="en-US" altLang="zh-CN" dirty="0" err="1">
                <a:sym typeface="Wingdings" pitchFamily="2" charset="2"/>
              </a:rPr>
              <a:t>Tg</a:t>
            </a:r>
            <a:r>
              <a:rPr kumimoji="1" lang="en-US" altLang="zh-CN" dirty="0">
                <a:sym typeface="Wingdings" pitchFamily="2" charset="2"/>
              </a:rPr>
              <a:t> N /</a:t>
            </a:r>
            <a:r>
              <a:rPr kumimoji="1" lang="en-US" altLang="zh-CN" dirty="0" err="1">
                <a:sym typeface="Wingdings" pitchFamily="2" charset="2"/>
              </a:rPr>
              <a:t>yr</a:t>
            </a:r>
            <a:r>
              <a:rPr kumimoji="1" lang="en-US" altLang="zh-CN" dirty="0">
                <a:sym typeface="Wingdings" pitchFamily="2" charset="2"/>
              </a:rPr>
              <a:t> </a:t>
            </a:r>
            <a:r>
              <a:rPr kumimoji="1" lang="en-US" altLang="zh-CN" dirty="0" err="1">
                <a:sym typeface="Wingdings" pitchFamily="2" charset="2"/>
              </a:rPr>
              <a:t>NHx</a:t>
            </a:r>
            <a:r>
              <a:rPr kumimoji="1" lang="en-US" altLang="zh-CN" dirty="0">
                <a:sym typeface="Wingdings" pitchFamily="2" charset="2"/>
              </a:rPr>
              <a:t> </a:t>
            </a:r>
            <a:r>
              <a:rPr kumimoji="1" lang="en-US" altLang="zh-CN" dirty="0" err="1">
                <a:sym typeface="Wingdings" pitchFamily="2" charset="2"/>
              </a:rPr>
              <a:t>dey_dep</a:t>
            </a:r>
            <a:endParaRPr kumimoji="1" lang="en-US" altLang="zh-CN" dirty="0">
              <a:sym typeface="Wingdings" pitchFamily="2" charset="2"/>
            </a:endParaRPr>
          </a:p>
          <a:p>
            <a:r>
              <a:rPr kumimoji="1" lang="en-US" altLang="zh-CN" dirty="0">
                <a:sym typeface="Wingdings" pitchFamily="2" charset="2"/>
              </a:rPr>
              <a:t>                                                 +0.04Tg N /</a:t>
            </a:r>
            <a:r>
              <a:rPr kumimoji="1" lang="en-US" altLang="zh-CN" dirty="0" err="1">
                <a:sym typeface="Wingdings" pitchFamily="2" charset="2"/>
              </a:rPr>
              <a:t>yr</a:t>
            </a:r>
            <a:r>
              <a:rPr kumimoji="1" lang="en-US" altLang="zh-CN" dirty="0">
                <a:sym typeface="Wingdings" pitchFamily="2" charset="2"/>
              </a:rPr>
              <a:t> NO3- </a:t>
            </a:r>
            <a:r>
              <a:rPr kumimoji="1" lang="en-US" altLang="zh-CN" dirty="0" err="1">
                <a:sym typeface="Wingdings" pitchFamily="2" charset="2"/>
              </a:rPr>
              <a:t>wet_dep</a:t>
            </a:r>
            <a:r>
              <a:rPr kumimoji="1" lang="en-US" altLang="zh-CN" dirty="0">
                <a:sym typeface="Wingdings" pitchFamily="2" charset="2"/>
              </a:rPr>
              <a:t> + -0.1 </a:t>
            </a:r>
            <a:r>
              <a:rPr kumimoji="1" lang="en-US" altLang="zh-CN" dirty="0" err="1">
                <a:sym typeface="Wingdings" pitchFamily="2" charset="2"/>
              </a:rPr>
              <a:t>Tg</a:t>
            </a:r>
            <a:r>
              <a:rPr kumimoji="1" lang="en-US" altLang="zh-CN" dirty="0">
                <a:sym typeface="Wingdings" pitchFamily="2" charset="2"/>
              </a:rPr>
              <a:t> N /</a:t>
            </a:r>
            <a:r>
              <a:rPr kumimoji="1" lang="en-US" altLang="zh-CN" dirty="0" err="1">
                <a:sym typeface="Wingdings" pitchFamily="2" charset="2"/>
              </a:rPr>
              <a:t>yr</a:t>
            </a:r>
            <a:r>
              <a:rPr kumimoji="1" lang="en-US" altLang="zh-CN" dirty="0">
                <a:sym typeface="Wingdings" pitchFamily="2" charset="2"/>
              </a:rPr>
              <a:t> </a:t>
            </a:r>
            <a:r>
              <a:rPr kumimoji="1" lang="en-US" altLang="zh-CN" dirty="0" err="1">
                <a:sym typeface="Wingdings" pitchFamily="2" charset="2"/>
              </a:rPr>
              <a:t>NOy</a:t>
            </a:r>
            <a:r>
              <a:rPr kumimoji="1" lang="en-US" altLang="zh-CN" dirty="0">
                <a:sym typeface="Wingdings" pitchFamily="2" charset="2"/>
              </a:rPr>
              <a:t> </a:t>
            </a:r>
            <a:r>
              <a:rPr kumimoji="1" lang="en-US" altLang="zh-CN" dirty="0" err="1">
                <a:sym typeface="Wingdings" pitchFamily="2" charset="2"/>
              </a:rPr>
              <a:t>dry_dep</a:t>
            </a:r>
            <a:endParaRPr kumimoji="1" lang="en-US" altLang="zh-CN" dirty="0">
              <a:sym typeface="Wingdings" pitchFamily="2" charset="2"/>
            </a:endParaRPr>
          </a:p>
          <a:p>
            <a:pPr marL="285750" indent="-285750">
              <a:buFont typeface="Wingdings" pitchFamily="2" charset="2"/>
              <a:buChar char="l"/>
            </a:pPr>
            <a:r>
              <a:rPr kumimoji="1" lang="en-US" altLang="zh-CN" dirty="0"/>
              <a:t>1.0 </a:t>
            </a:r>
            <a:r>
              <a:rPr kumimoji="1" lang="en-US" altLang="zh-CN" dirty="0" err="1"/>
              <a:t>Tg</a:t>
            </a:r>
            <a:r>
              <a:rPr kumimoji="1" lang="en-US" altLang="zh-CN" dirty="0"/>
              <a:t> N /</a:t>
            </a:r>
            <a:r>
              <a:rPr kumimoji="1" lang="en-US" altLang="zh-CN" dirty="0" err="1"/>
              <a:t>yr</a:t>
            </a:r>
            <a:r>
              <a:rPr kumimoji="1" lang="en-US" altLang="zh-CN" dirty="0"/>
              <a:t> NOx emissions </a:t>
            </a:r>
            <a:r>
              <a:rPr kumimoji="1" lang="en-US" altLang="zh-CN" dirty="0">
                <a:sym typeface="Wingdings" pitchFamily="2" charset="2"/>
              </a:rPr>
              <a:t> </a:t>
            </a:r>
            <a:r>
              <a:rPr kumimoji="1" lang="en-US" altLang="zh-CN" dirty="0"/>
              <a:t>0.38 </a:t>
            </a:r>
            <a:r>
              <a:rPr kumimoji="1" lang="en-US" altLang="zh-CN" dirty="0" err="1"/>
              <a:t>Tg</a:t>
            </a:r>
            <a:r>
              <a:rPr kumimoji="1" lang="en-US" altLang="zh-CN" dirty="0"/>
              <a:t> N /</a:t>
            </a:r>
            <a:r>
              <a:rPr kumimoji="1" lang="en-US" altLang="zh-CN" dirty="0" err="1"/>
              <a:t>yr</a:t>
            </a:r>
            <a:r>
              <a:rPr kumimoji="1" lang="en-US" altLang="zh-CN" dirty="0"/>
              <a:t> NO3- </a:t>
            </a:r>
            <a:r>
              <a:rPr kumimoji="1" lang="en-US" altLang="zh-CN" dirty="0" err="1"/>
              <a:t>wet_dep</a:t>
            </a:r>
            <a:r>
              <a:rPr kumimoji="1" lang="en-US" altLang="zh-CN" dirty="0"/>
              <a:t> + 0.34 </a:t>
            </a:r>
            <a:r>
              <a:rPr kumimoji="1" lang="en-US" altLang="zh-CN" dirty="0" err="1"/>
              <a:t>Tg</a:t>
            </a:r>
            <a:r>
              <a:rPr kumimoji="1" lang="en-US" altLang="zh-CN" dirty="0"/>
              <a:t> N /</a:t>
            </a:r>
            <a:r>
              <a:rPr kumimoji="1" lang="en-US" altLang="zh-CN" dirty="0" err="1"/>
              <a:t>yr</a:t>
            </a:r>
            <a:r>
              <a:rPr kumimoji="1" lang="en-US" altLang="zh-CN" dirty="0"/>
              <a:t> </a:t>
            </a:r>
            <a:r>
              <a:rPr kumimoji="1" lang="en-US" altLang="zh-CN" dirty="0" err="1"/>
              <a:t>NOy</a:t>
            </a:r>
            <a:r>
              <a:rPr kumimoji="1" lang="en-US" altLang="zh-CN" dirty="0"/>
              <a:t> </a:t>
            </a:r>
            <a:r>
              <a:rPr kumimoji="1" lang="en-US" altLang="zh-CN" dirty="0" err="1"/>
              <a:t>dry_dep</a:t>
            </a:r>
            <a:endParaRPr kumimoji="1" lang="en-US" altLang="zh-CN" dirty="0"/>
          </a:p>
          <a:p>
            <a:r>
              <a:rPr kumimoji="1" lang="en-US" altLang="zh-CN" dirty="0"/>
              <a:t>                                                 </a:t>
            </a:r>
            <a:r>
              <a:rPr kumimoji="1" lang="en-US" altLang="zh-CN" dirty="0">
                <a:sym typeface="Wingdings" pitchFamily="2" charset="2"/>
              </a:rPr>
              <a:t> +0.03 </a:t>
            </a:r>
            <a:r>
              <a:rPr kumimoji="1" lang="en-US" altLang="zh-CN" dirty="0" err="1">
                <a:sym typeface="Wingdings" pitchFamily="2" charset="2"/>
              </a:rPr>
              <a:t>Tg</a:t>
            </a:r>
            <a:r>
              <a:rPr kumimoji="1" lang="en-US" altLang="zh-CN" dirty="0">
                <a:sym typeface="Wingdings" pitchFamily="2" charset="2"/>
              </a:rPr>
              <a:t> N /</a:t>
            </a:r>
            <a:r>
              <a:rPr kumimoji="1" lang="en-US" altLang="zh-CN" dirty="0" err="1">
                <a:sym typeface="Wingdings" pitchFamily="2" charset="2"/>
              </a:rPr>
              <a:t>yr</a:t>
            </a:r>
            <a:r>
              <a:rPr kumimoji="1" lang="en-US" altLang="zh-CN" dirty="0">
                <a:sym typeface="Wingdings" pitchFamily="2" charset="2"/>
              </a:rPr>
              <a:t> NH4+ </a:t>
            </a:r>
            <a:r>
              <a:rPr kumimoji="1" lang="en-US" altLang="zh-CN" dirty="0" err="1">
                <a:sym typeface="Wingdings" pitchFamily="2" charset="2"/>
              </a:rPr>
              <a:t>wet_dep</a:t>
            </a:r>
            <a:r>
              <a:rPr kumimoji="1" lang="en-US" altLang="zh-CN" dirty="0">
                <a:sym typeface="Wingdings" pitchFamily="2" charset="2"/>
              </a:rPr>
              <a:t>+ -0.05 </a:t>
            </a:r>
            <a:r>
              <a:rPr kumimoji="1" lang="en-US" altLang="zh-CN" dirty="0" err="1">
                <a:sym typeface="Wingdings" pitchFamily="2" charset="2"/>
              </a:rPr>
              <a:t>Tg</a:t>
            </a:r>
            <a:r>
              <a:rPr kumimoji="1" lang="en-US" altLang="zh-CN" dirty="0">
                <a:sym typeface="Wingdings" pitchFamily="2" charset="2"/>
              </a:rPr>
              <a:t> N /</a:t>
            </a:r>
            <a:r>
              <a:rPr kumimoji="1" lang="en-US" altLang="zh-CN" dirty="0" err="1">
                <a:sym typeface="Wingdings" pitchFamily="2" charset="2"/>
              </a:rPr>
              <a:t>yr</a:t>
            </a:r>
            <a:r>
              <a:rPr kumimoji="1" lang="en-US" altLang="zh-CN" dirty="0">
                <a:sym typeface="Wingdings" pitchFamily="2" charset="2"/>
              </a:rPr>
              <a:t> </a:t>
            </a:r>
            <a:r>
              <a:rPr kumimoji="1" lang="en-US" altLang="zh-CN" dirty="0" err="1">
                <a:sym typeface="Wingdings" pitchFamily="2" charset="2"/>
              </a:rPr>
              <a:t>NHx</a:t>
            </a:r>
            <a:r>
              <a:rPr kumimoji="1" lang="en-US" altLang="zh-CN" dirty="0">
                <a:sym typeface="Wingdings" pitchFamily="2" charset="2"/>
              </a:rPr>
              <a:t> </a:t>
            </a:r>
            <a:r>
              <a:rPr kumimoji="1" lang="en-US" altLang="zh-CN" dirty="0" err="1">
                <a:sym typeface="Wingdings" pitchFamily="2" charset="2"/>
              </a:rPr>
              <a:t>dry_dep</a:t>
            </a:r>
            <a:endParaRPr kumimoji="1" lang="en-US" altLang="zh-CN" dirty="0">
              <a:sym typeface="Wingdings" pitchFamily="2" charset="2"/>
            </a:endParaRPr>
          </a:p>
          <a:p>
            <a:pPr marL="285750" indent="-285750">
              <a:buFont typeface="Wingdings" pitchFamily="2" charset="2"/>
              <a:buChar char="l"/>
            </a:pPr>
            <a:r>
              <a:rPr kumimoji="1" lang="en-US" altLang="zh-CN" dirty="0"/>
              <a:t>1.0 </a:t>
            </a:r>
            <a:r>
              <a:rPr kumimoji="1" lang="en-US" altLang="zh-CN" dirty="0" err="1"/>
              <a:t>Tg</a:t>
            </a:r>
            <a:r>
              <a:rPr kumimoji="1" lang="en-US" altLang="zh-CN" dirty="0"/>
              <a:t> S /</a:t>
            </a:r>
            <a:r>
              <a:rPr kumimoji="1" lang="en-US" altLang="zh-CN" dirty="0" err="1"/>
              <a:t>yr</a:t>
            </a:r>
            <a:r>
              <a:rPr kumimoji="1" lang="en-US" altLang="zh-CN" dirty="0"/>
              <a:t> SO2 emission </a:t>
            </a:r>
            <a:r>
              <a:rPr kumimoji="1" lang="en-US" altLang="zh-CN" dirty="0">
                <a:sym typeface="Wingdings" pitchFamily="2" charset="2"/>
              </a:rPr>
              <a:t> </a:t>
            </a:r>
            <a:r>
              <a:rPr kumimoji="1" lang="en-US" altLang="zh-CN" dirty="0"/>
              <a:t>reduce </a:t>
            </a:r>
            <a:r>
              <a:rPr kumimoji="1" lang="en-US" altLang="zh-CN" dirty="0" err="1"/>
              <a:t>NHx</a:t>
            </a:r>
            <a:r>
              <a:rPr kumimoji="1" lang="en-US" altLang="zh-CN" dirty="0"/>
              <a:t> </a:t>
            </a:r>
            <a:r>
              <a:rPr kumimoji="1" lang="en-US" altLang="zh-CN" dirty="0" err="1"/>
              <a:t>dry_dep</a:t>
            </a:r>
            <a:r>
              <a:rPr kumimoji="1" lang="en-US" altLang="zh-CN" dirty="0"/>
              <a:t> by 0.04 </a:t>
            </a:r>
            <a:r>
              <a:rPr kumimoji="1" lang="en-US" altLang="zh-CN" dirty="0" err="1"/>
              <a:t>Tg</a:t>
            </a:r>
            <a:r>
              <a:rPr kumimoji="1" lang="en-US" altLang="zh-CN" dirty="0"/>
              <a:t> N /</a:t>
            </a:r>
            <a:r>
              <a:rPr kumimoji="1" lang="en-US" altLang="zh-CN" dirty="0" err="1"/>
              <a:t>yr</a:t>
            </a:r>
            <a:endParaRPr kumimoji="1" lang="en-US" altLang="zh-CN" dirty="0"/>
          </a:p>
          <a:p>
            <a:r>
              <a:rPr kumimoji="1" lang="en-US" altLang="zh-CN" dirty="0"/>
              <a:t>                                               </a:t>
            </a:r>
            <a:r>
              <a:rPr kumimoji="1" lang="en-US" altLang="zh-CN" b="1" dirty="0"/>
              <a:t>=</a:t>
            </a:r>
            <a:r>
              <a:rPr kumimoji="1" lang="en-US" altLang="zh-CN" dirty="0"/>
              <a:t> 0.03 </a:t>
            </a:r>
            <a:r>
              <a:rPr kumimoji="1" lang="en-US" altLang="zh-CN" dirty="0" err="1"/>
              <a:t>Tg</a:t>
            </a:r>
            <a:r>
              <a:rPr kumimoji="1" lang="en-US" altLang="zh-CN" dirty="0"/>
              <a:t> N /</a:t>
            </a:r>
            <a:r>
              <a:rPr kumimoji="1" lang="en-US" altLang="zh-CN" dirty="0" err="1"/>
              <a:t>yr</a:t>
            </a:r>
            <a:r>
              <a:rPr kumimoji="1" lang="en-US" altLang="zh-CN" dirty="0"/>
              <a:t> NH4+ </a:t>
            </a:r>
            <a:r>
              <a:rPr kumimoji="1" lang="en-US" altLang="zh-CN" dirty="0" err="1"/>
              <a:t>wet_dep</a:t>
            </a:r>
            <a:r>
              <a:rPr kumimoji="1" lang="en-US" altLang="zh-CN" dirty="0"/>
              <a:t> + 0.01 </a:t>
            </a:r>
            <a:r>
              <a:rPr kumimoji="1" lang="en-US" altLang="zh-CN" dirty="0" err="1"/>
              <a:t>Tg</a:t>
            </a:r>
            <a:r>
              <a:rPr kumimoji="1" lang="en-US" altLang="zh-CN" dirty="0"/>
              <a:t> N /</a:t>
            </a:r>
            <a:r>
              <a:rPr kumimoji="1" lang="en-US" altLang="zh-CN" dirty="0" err="1"/>
              <a:t>yr</a:t>
            </a:r>
            <a:r>
              <a:rPr kumimoji="1" lang="en-US" altLang="zh-CN" dirty="0"/>
              <a:t> transport</a:t>
            </a:r>
            <a:endParaRPr kumimoji="1" lang="zh-CN" altLang="en-US" dirty="0"/>
          </a:p>
        </p:txBody>
      </p:sp>
      <p:sp>
        <p:nvSpPr>
          <p:cNvPr id="7" name="文本框 6">
            <a:extLst>
              <a:ext uri="{FF2B5EF4-FFF2-40B4-BE49-F238E27FC236}">
                <a16:creationId xmlns:a16="http://schemas.microsoft.com/office/drawing/2014/main" id="{11C2DF16-8E75-8E91-A315-E8B5D44A023F}"/>
              </a:ext>
            </a:extLst>
          </p:cNvPr>
          <p:cNvSpPr txBox="1"/>
          <p:nvPr/>
        </p:nvSpPr>
        <p:spPr>
          <a:xfrm>
            <a:off x="344204" y="1650124"/>
            <a:ext cx="2335934" cy="1754326"/>
          </a:xfrm>
          <a:prstGeom prst="rect">
            <a:avLst/>
          </a:prstGeom>
          <a:noFill/>
        </p:spPr>
        <p:txBody>
          <a:bodyPr wrap="square" rtlCol="0">
            <a:spAutoFit/>
          </a:bodyPr>
          <a:lstStyle/>
          <a:p>
            <a:r>
              <a:rPr kumimoji="1" lang="en-US" altLang="zh-CN" dirty="0"/>
              <a:t>Linear relation between change in emissions and changes in N deposition</a:t>
            </a:r>
          </a:p>
          <a:p>
            <a:endParaRPr kumimoji="1" lang="zh-CN" altLang="en-US" dirty="0"/>
          </a:p>
        </p:txBody>
      </p:sp>
    </p:spTree>
    <p:extLst>
      <p:ext uri="{BB962C8B-B14F-4D97-AF65-F5344CB8AC3E}">
        <p14:creationId xmlns:p14="http://schemas.microsoft.com/office/powerpoint/2010/main" val="357064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27152-FD0F-9973-EBD2-E432889303A9}"/>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33FBC38C-EDC2-2CBE-E616-021C0836419F}"/>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907840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表&#10;&#10;描述已自动生成">
            <a:extLst>
              <a:ext uri="{FF2B5EF4-FFF2-40B4-BE49-F238E27FC236}">
                <a16:creationId xmlns:a16="http://schemas.microsoft.com/office/drawing/2014/main" id="{0E09D1F3-A3DB-A8C1-CF5E-1EF9EC1E1AE1}"/>
              </a:ext>
            </a:extLst>
          </p:cNvPr>
          <p:cNvPicPr>
            <a:picLocks noGrp="1" noChangeAspect="1"/>
          </p:cNvPicPr>
          <p:nvPr>
            <p:ph idx="1"/>
          </p:nvPr>
        </p:nvPicPr>
        <p:blipFill>
          <a:blip r:embed="rId2"/>
          <a:stretch>
            <a:fillRect/>
          </a:stretch>
        </p:blipFill>
        <p:spPr>
          <a:xfrm>
            <a:off x="3513417" y="26988"/>
            <a:ext cx="5461000" cy="3327400"/>
          </a:xfrm>
        </p:spPr>
      </p:pic>
      <p:sp>
        <p:nvSpPr>
          <p:cNvPr id="6" name="文本框 5">
            <a:extLst>
              <a:ext uri="{FF2B5EF4-FFF2-40B4-BE49-F238E27FC236}">
                <a16:creationId xmlns:a16="http://schemas.microsoft.com/office/drawing/2014/main" id="{700A1B35-D635-6D1B-A32C-86493449EEBD}"/>
              </a:ext>
            </a:extLst>
          </p:cNvPr>
          <p:cNvSpPr txBox="1"/>
          <p:nvPr/>
        </p:nvSpPr>
        <p:spPr>
          <a:xfrm>
            <a:off x="1546412" y="833718"/>
            <a:ext cx="1680882" cy="369332"/>
          </a:xfrm>
          <a:prstGeom prst="rect">
            <a:avLst/>
          </a:prstGeom>
          <a:noFill/>
        </p:spPr>
        <p:txBody>
          <a:bodyPr wrap="square" rtlCol="0">
            <a:spAutoFit/>
          </a:bodyPr>
          <a:lstStyle/>
          <a:p>
            <a:r>
              <a:rPr kumimoji="1" lang="en-US" altLang="zh-CN" dirty="0"/>
              <a:t>Beijing</a:t>
            </a:r>
            <a:endParaRPr kumimoji="1" lang="zh-CN" altLang="en-US" dirty="0"/>
          </a:p>
        </p:txBody>
      </p:sp>
      <p:pic>
        <p:nvPicPr>
          <p:cNvPr id="8" name="图片 7" descr="图表&#10;&#10;描述已自动生成">
            <a:extLst>
              <a:ext uri="{FF2B5EF4-FFF2-40B4-BE49-F238E27FC236}">
                <a16:creationId xmlns:a16="http://schemas.microsoft.com/office/drawing/2014/main" id="{AD9CEF02-6EF5-FDBF-DC9B-421F1FBB2C68}"/>
              </a:ext>
            </a:extLst>
          </p:cNvPr>
          <p:cNvPicPr>
            <a:picLocks noChangeAspect="1"/>
          </p:cNvPicPr>
          <p:nvPr/>
        </p:nvPicPr>
        <p:blipFill>
          <a:blip r:embed="rId3"/>
          <a:stretch>
            <a:fillRect/>
          </a:stretch>
        </p:blipFill>
        <p:spPr>
          <a:xfrm>
            <a:off x="909917" y="3429000"/>
            <a:ext cx="5334000" cy="3175000"/>
          </a:xfrm>
          <a:prstGeom prst="rect">
            <a:avLst/>
          </a:prstGeom>
        </p:spPr>
      </p:pic>
      <p:sp>
        <p:nvSpPr>
          <p:cNvPr id="9" name="文本框 8">
            <a:extLst>
              <a:ext uri="{FF2B5EF4-FFF2-40B4-BE49-F238E27FC236}">
                <a16:creationId xmlns:a16="http://schemas.microsoft.com/office/drawing/2014/main" id="{872ED5CC-C995-B98A-CFF3-9CFDC313A4CA}"/>
              </a:ext>
            </a:extLst>
          </p:cNvPr>
          <p:cNvSpPr txBox="1"/>
          <p:nvPr/>
        </p:nvSpPr>
        <p:spPr>
          <a:xfrm>
            <a:off x="1053354" y="3169722"/>
            <a:ext cx="1680882" cy="369332"/>
          </a:xfrm>
          <a:prstGeom prst="rect">
            <a:avLst/>
          </a:prstGeom>
          <a:noFill/>
        </p:spPr>
        <p:txBody>
          <a:bodyPr wrap="square" rtlCol="0">
            <a:spAutoFit/>
          </a:bodyPr>
          <a:lstStyle/>
          <a:p>
            <a:r>
              <a:rPr kumimoji="1" lang="en-US" altLang="zh-CN" dirty="0" err="1"/>
              <a:t>Baiyun</a:t>
            </a:r>
            <a:endParaRPr kumimoji="1" lang="zh-CN" altLang="en-US" dirty="0"/>
          </a:p>
        </p:txBody>
      </p:sp>
      <p:pic>
        <p:nvPicPr>
          <p:cNvPr id="15" name="图片 14" descr="图表&#10;&#10;描述已自动生成">
            <a:extLst>
              <a:ext uri="{FF2B5EF4-FFF2-40B4-BE49-F238E27FC236}">
                <a16:creationId xmlns:a16="http://schemas.microsoft.com/office/drawing/2014/main" id="{9054D91F-E6B0-3E5E-2D48-6492B97C7F7F}"/>
              </a:ext>
            </a:extLst>
          </p:cNvPr>
          <p:cNvPicPr>
            <a:picLocks noChangeAspect="1"/>
          </p:cNvPicPr>
          <p:nvPr/>
        </p:nvPicPr>
        <p:blipFill>
          <a:blip r:embed="rId4"/>
          <a:stretch>
            <a:fillRect/>
          </a:stretch>
        </p:blipFill>
        <p:spPr>
          <a:xfrm>
            <a:off x="7048843" y="3429000"/>
            <a:ext cx="5384800" cy="3187700"/>
          </a:xfrm>
          <a:prstGeom prst="rect">
            <a:avLst/>
          </a:prstGeom>
        </p:spPr>
      </p:pic>
      <p:sp>
        <p:nvSpPr>
          <p:cNvPr id="2" name="文本框 1">
            <a:extLst>
              <a:ext uri="{FF2B5EF4-FFF2-40B4-BE49-F238E27FC236}">
                <a16:creationId xmlns:a16="http://schemas.microsoft.com/office/drawing/2014/main" id="{5CE9A953-81DD-498E-7645-847B178F8894}"/>
              </a:ext>
            </a:extLst>
          </p:cNvPr>
          <p:cNvSpPr txBox="1"/>
          <p:nvPr/>
        </p:nvSpPr>
        <p:spPr>
          <a:xfrm>
            <a:off x="9457764" y="2837696"/>
            <a:ext cx="1680882" cy="369332"/>
          </a:xfrm>
          <a:prstGeom prst="rect">
            <a:avLst/>
          </a:prstGeom>
          <a:noFill/>
        </p:spPr>
        <p:txBody>
          <a:bodyPr wrap="square" rtlCol="0">
            <a:spAutoFit/>
          </a:bodyPr>
          <a:lstStyle/>
          <a:p>
            <a:r>
              <a:rPr kumimoji="1" lang="en-US" altLang="zh-CN" dirty="0" err="1"/>
              <a:t>Fenghua</a:t>
            </a:r>
            <a:endParaRPr kumimoji="1" lang="zh-CN" altLang="en-US" dirty="0"/>
          </a:p>
        </p:txBody>
      </p:sp>
      <p:sp>
        <p:nvSpPr>
          <p:cNvPr id="3" name="文本框 2">
            <a:extLst>
              <a:ext uri="{FF2B5EF4-FFF2-40B4-BE49-F238E27FC236}">
                <a16:creationId xmlns:a16="http://schemas.microsoft.com/office/drawing/2014/main" id="{6E59434D-2E21-8ABC-4E20-B79DF38F2787}"/>
              </a:ext>
            </a:extLst>
          </p:cNvPr>
          <p:cNvSpPr txBox="1"/>
          <p:nvPr/>
        </p:nvSpPr>
        <p:spPr>
          <a:xfrm>
            <a:off x="9906000" y="241300"/>
            <a:ext cx="2153154" cy="646331"/>
          </a:xfrm>
          <a:prstGeom prst="rect">
            <a:avLst/>
          </a:prstGeom>
          <a:noFill/>
        </p:spPr>
        <p:txBody>
          <a:bodyPr wrap="none" rtlCol="0">
            <a:spAutoFit/>
          </a:bodyPr>
          <a:lstStyle/>
          <a:p>
            <a:r>
              <a:rPr kumimoji="1" lang="en-US" altLang="zh-CN" dirty="0"/>
              <a:t>Units in </a:t>
            </a:r>
          </a:p>
          <a:p>
            <a:r>
              <a:rPr kumimoji="1" lang="en-US" altLang="zh-CN" dirty="0"/>
              <a:t>kg N ha-1 month-1</a:t>
            </a:r>
            <a:endParaRPr kumimoji="1" lang="zh-CN" altLang="en-US" dirty="0"/>
          </a:p>
        </p:txBody>
      </p:sp>
    </p:spTree>
    <p:extLst>
      <p:ext uri="{BB962C8B-B14F-4D97-AF65-F5344CB8AC3E}">
        <p14:creationId xmlns:p14="http://schemas.microsoft.com/office/powerpoint/2010/main" val="302773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941FF-F26F-8AD5-8D46-ED2952BE1CC1}"/>
              </a:ext>
            </a:extLst>
          </p:cNvPr>
          <p:cNvSpPr>
            <a:spLocks noGrp="1"/>
          </p:cNvSpPr>
          <p:nvPr>
            <p:ph type="title"/>
          </p:nvPr>
        </p:nvSpPr>
        <p:spPr/>
        <p:txBody>
          <a:bodyPr/>
          <a:lstStyle/>
          <a:p>
            <a:endParaRPr kumimoji="1" lang="zh-CN" altLang="en-US"/>
          </a:p>
        </p:txBody>
      </p:sp>
      <p:pic>
        <p:nvPicPr>
          <p:cNvPr id="5" name="内容占位符 4" descr="图表, 饼图&#10;&#10;描述已自动生成">
            <a:extLst>
              <a:ext uri="{FF2B5EF4-FFF2-40B4-BE49-F238E27FC236}">
                <a16:creationId xmlns:a16="http://schemas.microsoft.com/office/drawing/2014/main" id="{FF9B0F90-7D5C-E9E3-6B7C-87A49169CE3E}"/>
              </a:ext>
            </a:extLst>
          </p:cNvPr>
          <p:cNvPicPr>
            <a:picLocks noGrp="1" noChangeAspect="1"/>
          </p:cNvPicPr>
          <p:nvPr>
            <p:ph idx="1"/>
          </p:nvPr>
        </p:nvPicPr>
        <p:blipFill>
          <a:blip r:embed="rId2"/>
          <a:stretch>
            <a:fillRect/>
          </a:stretch>
        </p:blipFill>
        <p:spPr>
          <a:xfrm>
            <a:off x="695247" y="2141537"/>
            <a:ext cx="4571526" cy="4351338"/>
          </a:xfrm>
        </p:spPr>
      </p:pic>
      <p:pic>
        <p:nvPicPr>
          <p:cNvPr id="7" name="图片 6" descr="图表, 饼图&#10;&#10;描述已自动生成">
            <a:extLst>
              <a:ext uri="{FF2B5EF4-FFF2-40B4-BE49-F238E27FC236}">
                <a16:creationId xmlns:a16="http://schemas.microsoft.com/office/drawing/2014/main" id="{E8B36A6C-DB55-15F1-5106-BC0EB1AF7CFE}"/>
              </a:ext>
            </a:extLst>
          </p:cNvPr>
          <p:cNvPicPr>
            <a:picLocks noChangeAspect="1"/>
          </p:cNvPicPr>
          <p:nvPr/>
        </p:nvPicPr>
        <p:blipFill>
          <a:blip r:embed="rId3"/>
          <a:stretch>
            <a:fillRect/>
          </a:stretch>
        </p:blipFill>
        <p:spPr>
          <a:xfrm>
            <a:off x="5472793" y="1412875"/>
            <a:ext cx="5753100" cy="5080000"/>
          </a:xfrm>
          <a:prstGeom prst="rect">
            <a:avLst/>
          </a:prstGeom>
        </p:spPr>
      </p:pic>
    </p:spTree>
    <p:extLst>
      <p:ext uri="{BB962C8B-B14F-4D97-AF65-F5344CB8AC3E}">
        <p14:creationId xmlns:p14="http://schemas.microsoft.com/office/powerpoint/2010/main" val="2061037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7260F6-2423-B417-F711-163BDB78CA58}"/>
              </a:ext>
            </a:extLst>
          </p:cNvPr>
          <p:cNvSpPr>
            <a:spLocks noGrp="1"/>
          </p:cNvSpPr>
          <p:nvPr>
            <p:ph type="title"/>
          </p:nvPr>
        </p:nvSpPr>
        <p:spPr/>
        <p:txBody>
          <a:bodyPr/>
          <a:lstStyle/>
          <a:p>
            <a:endParaRPr kumimoji="1" lang="zh-CN" altLang="en-US"/>
          </a:p>
        </p:txBody>
      </p:sp>
      <p:pic>
        <p:nvPicPr>
          <p:cNvPr id="5" name="内容占位符 4" descr="图表, 直方图&#10;&#10;描述已自动生成">
            <a:extLst>
              <a:ext uri="{FF2B5EF4-FFF2-40B4-BE49-F238E27FC236}">
                <a16:creationId xmlns:a16="http://schemas.microsoft.com/office/drawing/2014/main" id="{8146811A-CAD0-FC3F-E4CC-3A4169D265E2}"/>
              </a:ext>
            </a:extLst>
          </p:cNvPr>
          <p:cNvPicPr>
            <a:picLocks noGrp="1" noChangeAspect="1"/>
          </p:cNvPicPr>
          <p:nvPr>
            <p:ph idx="1"/>
          </p:nvPr>
        </p:nvPicPr>
        <p:blipFill>
          <a:blip r:embed="rId2"/>
          <a:stretch>
            <a:fillRect/>
          </a:stretch>
        </p:blipFill>
        <p:spPr>
          <a:xfrm>
            <a:off x="185518" y="1782516"/>
            <a:ext cx="5910482" cy="4351338"/>
          </a:xfrm>
        </p:spPr>
      </p:pic>
      <p:pic>
        <p:nvPicPr>
          <p:cNvPr id="7" name="图片 6" descr="图表&#10;&#10;描述已自动生成">
            <a:extLst>
              <a:ext uri="{FF2B5EF4-FFF2-40B4-BE49-F238E27FC236}">
                <a16:creationId xmlns:a16="http://schemas.microsoft.com/office/drawing/2014/main" id="{F3E4E86A-76FA-1852-08C9-423A1DE09B50}"/>
              </a:ext>
            </a:extLst>
          </p:cNvPr>
          <p:cNvPicPr>
            <a:picLocks noChangeAspect="1"/>
          </p:cNvPicPr>
          <p:nvPr/>
        </p:nvPicPr>
        <p:blipFill>
          <a:blip r:embed="rId3"/>
          <a:stretch>
            <a:fillRect/>
          </a:stretch>
        </p:blipFill>
        <p:spPr>
          <a:xfrm>
            <a:off x="4936094" y="456953"/>
            <a:ext cx="7378700" cy="6134100"/>
          </a:xfrm>
          <a:prstGeom prst="rect">
            <a:avLst/>
          </a:prstGeom>
        </p:spPr>
      </p:pic>
    </p:spTree>
    <p:extLst>
      <p:ext uri="{BB962C8B-B14F-4D97-AF65-F5344CB8AC3E}">
        <p14:creationId xmlns:p14="http://schemas.microsoft.com/office/powerpoint/2010/main" val="3015785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437F5-EBD1-9534-CD35-64A4537A7264}"/>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07657DA4-32A8-0D88-26D3-010A25E1CD1A}"/>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791648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1D680-A795-C6C4-3B54-9440D6B9CC0F}"/>
              </a:ext>
            </a:extLst>
          </p:cNvPr>
          <p:cNvSpPr>
            <a:spLocks noGrp="1"/>
          </p:cNvSpPr>
          <p:nvPr>
            <p:ph type="title"/>
          </p:nvPr>
        </p:nvSpPr>
        <p:spPr/>
        <p:txBody>
          <a:bodyPr>
            <a:normAutofit fontScale="90000"/>
          </a:bodyPr>
          <a:lstStyle/>
          <a:p>
            <a:r>
              <a:rPr kumimoji="1" lang="en-US" altLang="zh-CN" dirty="0"/>
              <a:t>/Users/</a:t>
            </a:r>
            <a:r>
              <a:rPr kumimoji="1" lang="en-US" altLang="zh-CN" dirty="0" err="1"/>
              <a:t>hrd</a:t>
            </a:r>
            <a:r>
              <a:rPr kumimoji="1" lang="en-US" altLang="zh-CN" dirty="0"/>
              <a:t>/Documents/N Dep/PM25Guangdong/PRD NS+GZ 2007-2020/</a:t>
            </a:r>
            <a:r>
              <a:rPr kumimoji="1" lang="en-US" altLang="zh-CN" dirty="0" err="1"/>
              <a:t>Untitled.ipynb</a:t>
            </a:r>
            <a:endParaRPr kumimoji="1" lang="zh-CN" altLang="en-US" dirty="0"/>
          </a:p>
        </p:txBody>
      </p:sp>
      <p:pic>
        <p:nvPicPr>
          <p:cNvPr id="7" name="内容占位符 6" descr="图表, 折线图&#10;&#10;描述已自动生成">
            <a:extLst>
              <a:ext uri="{FF2B5EF4-FFF2-40B4-BE49-F238E27FC236}">
                <a16:creationId xmlns:a16="http://schemas.microsoft.com/office/drawing/2014/main" id="{4FE3B752-12A8-C77B-80B6-B636434B24CD}"/>
              </a:ext>
            </a:extLst>
          </p:cNvPr>
          <p:cNvPicPr>
            <a:picLocks noGrp="1" noChangeAspect="1"/>
          </p:cNvPicPr>
          <p:nvPr>
            <p:ph idx="1"/>
          </p:nvPr>
        </p:nvPicPr>
        <p:blipFill>
          <a:blip r:embed="rId3"/>
          <a:stretch>
            <a:fillRect/>
          </a:stretch>
        </p:blipFill>
        <p:spPr>
          <a:xfrm>
            <a:off x="2111516" y="2141537"/>
            <a:ext cx="5781777" cy="4351338"/>
          </a:xfrm>
        </p:spPr>
      </p:pic>
    </p:spTree>
    <p:extLst>
      <p:ext uri="{BB962C8B-B14F-4D97-AF65-F5344CB8AC3E}">
        <p14:creationId xmlns:p14="http://schemas.microsoft.com/office/powerpoint/2010/main" val="814108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2310F-FC9D-FD62-A884-C0C212C524AC}"/>
              </a:ext>
            </a:extLst>
          </p:cNvPr>
          <p:cNvSpPr>
            <a:spLocks noGrp="1"/>
          </p:cNvSpPr>
          <p:nvPr>
            <p:ph type="title"/>
          </p:nvPr>
        </p:nvSpPr>
        <p:spPr/>
        <p:txBody>
          <a:bodyPr/>
          <a:lstStyle/>
          <a:p>
            <a:endParaRPr kumimoji="1" lang="zh-CN" altLang="en-US" dirty="0"/>
          </a:p>
        </p:txBody>
      </p:sp>
      <p:pic>
        <p:nvPicPr>
          <p:cNvPr id="6" name="内容占位符 5" descr="图表, 折线图&#10;&#10;描述已自动生成">
            <a:extLst>
              <a:ext uri="{FF2B5EF4-FFF2-40B4-BE49-F238E27FC236}">
                <a16:creationId xmlns:a16="http://schemas.microsoft.com/office/drawing/2014/main" id="{9D072C5D-8DC5-A727-0470-53172B1CA023}"/>
              </a:ext>
            </a:extLst>
          </p:cNvPr>
          <p:cNvPicPr>
            <a:picLocks noGrp="1" noChangeAspect="1"/>
          </p:cNvPicPr>
          <p:nvPr>
            <p:ph idx="1"/>
          </p:nvPr>
        </p:nvPicPr>
        <p:blipFill>
          <a:blip r:embed="rId2"/>
          <a:stretch>
            <a:fillRect/>
          </a:stretch>
        </p:blipFill>
        <p:spPr>
          <a:xfrm>
            <a:off x="4677508" y="91827"/>
            <a:ext cx="4477592" cy="3391175"/>
          </a:xfrm>
        </p:spPr>
      </p:pic>
      <p:pic>
        <p:nvPicPr>
          <p:cNvPr id="4" name="内容占位符 4" descr="图表, 折线图&#10;&#10;描述已自动生成">
            <a:extLst>
              <a:ext uri="{FF2B5EF4-FFF2-40B4-BE49-F238E27FC236}">
                <a16:creationId xmlns:a16="http://schemas.microsoft.com/office/drawing/2014/main" id="{DB02CC5B-2489-39A7-BDAD-0B9FEF334EC1}"/>
              </a:ext>
            </a:extLst>
          </p:cNvPr>
          <p:cNvPicPr>
            <a:picLocks noChangeAspect="1"/>
          </p:cNvPicPr>
          <p:nvPr/>
        </p:nvPicPr>
        <p:blipFill>
          <a:blip r:embed="rId3"/>
          <a:stretch>
            <a:fillRect/>
          </a:stretch>
        </p:blipFill>
        <p:spPr>
          <a:xfrm>
            <a:off x="113806" y="91827"/>
            <a:ext cx="4160037" cy="3337173"/>
          </a:xfrm>
          <a:prstGeom prst="rect">
            <a:avLst/>
          </a:prstGeom>
        </p:spPr>
      </p:pic>
      <p:pic>
        <p:nvPicPr>
          <p:cNvPr id="8" name="图片 7" descr="图表, 折线图&#10;&#10;描述已自动生成">
            <a:extLst>
              <a:ext uri="{FF2B5EF4-FFF2-40B4-BE49-F238E27FC236}">
                <a16:creationId xmlns:a16="http://schemas.microsoft.com/office/drawing/2014/main" id="{8A93C057-2AB3-6BDA-57D2-A605F4958F8E}"/>
              </a:ext>
            </a:extLst>
          </p:cNvPr>
          <p:cNvPicPr>
            <a:picLocks noChangeAspect="1"/>
          </p:cNvPicPr>
          <p:nvPr/>
        </p:nvPicPr>
        <p:blipFill>
          <a:blip r:embed="rId4"/>
          <a:stretch>
            <a:fillRect/>
          </a:stretch>
        </p:blipFill>
        <p:spPr>
          <a:xfrm>
            <a:off x="113806" y="3520826"/>
            <a:ext cx="3603171" cy="2907939"/>
          </a:xfrm>
          <a:prstGeom prst="rect">
            <a:avLst/>
          </a:prstGeom>
        </p:spPr>
      </p:pic>
      <p:pic>
        <p:nvPicPr>
          <p:cNvPr id="5" name="图片 4" descr="图表, 折线图&#10;&#10;描述已自动生成">
            <a:extLst>
              <a:ext uri="{FF2B5EF4-FFF2-40B4-BE49-F238E27FC236}">
                <a16:creationId xmlns:a16="http://schemas.microsoft.com/office/drawing/2014/main" id="{38FAEC28-B6B6-2760-A303-51F00E07F405}"/>
              </a:ext>
            </a:extLst>
          </p:cNvPr>
          <p:cNvPicPr>
            <a:picLocks noChangeAspect="1"/>
          </p:cNvPicPr>
          <p:nvPr/>
        </p:nvPicPr>
        <p:blipFill>
          <a:blip r:embed="rId5"/>
          <a:stretch>
            <a:fillRect/>
          </a:stretch>
        </p:blipFill>
        <p:spPr>
          <a:xfrm>
            <a:off x="5045528" y="3520826"/>
            <a:ext cx="3982604" cy="3081016"/>
          </a:xfrm>
          <a:prstGeom prst="rect">
            <a:avLst/>
          </a:prstGeom>
        </p:spPr>
      </p:pic>
    </p:spTree>
    <p:extLst>
      <p:ext uri="{BB962C8B-B14F-4D97-AF65-F5344CB8AC3E}">
        <p14:creationId xmlns:p14="http://schemas.microsoft.com/office/powerpoint/2010/main" val="2916430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217C7-F5A8-8772-0612-2C7AE48F72F8}"/>
              </a:ext>
            </a:extLst>
          </p:cNvPr>
          <p:cNvSpPr>
            <a:spLocks noGrp="1"/>
          </p:cNvSpPr>
          <p:nvPr>
            <p:ph type="title"/>
          </p:nvPr>
        </p:nvSpPr>
        <p:spPr/>
        <p:txBody>
          <a:bodyPr/>
          <a:lstStyle/>
          <a:p>
            <a:endParaRPr kumimoji="1" lang="zh-CN" altLang="en-US"/>
          </a:p>
        </p:txBody>
      </p:sp>
      <p:pic>
        <p:nvPicPr>
          <p:cNvPr id="5" name="内容占位符 4" descr="图表, 饼图&#10;&#10;描述已自动生成">
            <a:extLst>
              <a:ext uri="{FF2B5EF4-FFF2-40B4-BE49-F238E27FC236}">
                <a16:creationId xmlns:a16="http://schemas.microsoft.com/office/drawing/2014/main" id="{AAF37E3A-06BC-9CCE-3459-4652F17DD2EE}"/>
              </a:ext>
            </a:extLst>
          </p:cNvPr>
          <p:cNvPicPr>
            <a:picLocks noGrp="1" noChangeAspect="1"/>
          </p:cNvPicPr>
          <p:nvPr>
            <p:ph idx="1"/>
          </p:nvPr>
        </p:nvPicPr>
        <p:blipFill>
          <a:blip r:embed="rId2"/>
          <a:stretch>
            <a:fillRect/>
          </a:stretch>
        </p:blipFill>
        <p:spPr>
          <a:xfrm>
            <a:off x="951700" y="1849071"/>
            <a:ext cx="4802199" cy="4351338"/>
          </a:xfrm>
        </p:spPr>
      </p:pic>
      <p:pic>
        <p:nvPicPr>
          <p:cNvPr id="7" name="图片 6" descr="图表, 饼图&#10;&#10;描述已自动生成">
            <a:extLst>
              <a:ext uri="{FF2B5EF4-FFF2-40B4-BE49-F238E27FC236}">
                <a16:creationId xmlns:a16="http://schemas.microsoft.com/office/drawing/2014/main" id="{ADA28589-DD37-EA7D-2269-844692FBE41A}"/>
              </a:ext>
            </a:extLst>
          </p:cNvPr>
          <p:cNvPicPr>
            <a:picLocks noChangeAspect="1"/>
          </p:cNvPicPr>
          <p:nvPr/>
        </p:nvPicPr>
        <p:blipFill>
          <a:blip r:embed="rId3"/>
          <a:stretch>
            <a:fillRect/>
          </a:stretch>
        </p:blipFill>
        <p:spPr>
          <a:xfrm>
            <a:off x="5627914" y="1027906"/>
            <a:ext cx="5867400" cy="5422900"/>
          </a:xfrm>
          <a:prstGeom prst="rect">
            <a:avLst/>
          </a:prstGeom>
        </p:spPr>
      </p:pic>
    </p:spTree>
    <p:extLst>
      <p:ext uri="{BB962C8B-B14F-4D97-AF65-F5344CB8AC3E}">
        <p14:creationId xmlns:p14="http://schemas.microsoft.com/office/powerpoint/2010/main" val="2914507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74E7CE-B86E-3193-E435-BFD82F77E24C}"/>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C36F35ED-4F52-6970-9468-615CD6B78066}"/>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210545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5509E-CC50-055E-8BF8-ACFBE35C898C}"/>
              </a:ext>
            </a:extLst>
          </p:cNvPr>
          <p:cNvSpPr>
            <a:spLocks noGrp="1"/>
          </p:cNvSpPr>
          <p:nvPr>
            <p:ph type="title"/>
          </p:nvPr>
        </p:nvSpPr>
        <p:spPr/>
        <p:txBody>
          <a:bodyPr/>
          <a:lstStyle/>
          <a:p>
            <a:endParaRPr kumimoji="1" lang="zh-CN" altLang="en-US"/>
          </a:p>
        </p:txBody>
      </p:sp>
      <p:graphicFrame>
        <p:nvGraphicFramePr>
          <p:cNvPr id="4" name="内容占位符 3">
            <a:extLst>
              <a:ext uri="{FF2B5EF4-FFF2-40B4-BE49-F238E27FC236}">
                <a16:creationId xmlns:a16="http://schemas.microsoft.com/office/drawing/2014/main" id="{EC800551-1F8D-A2EA-7F64-5A8CDABD905B}"/>
              </a:ext>
            </a:extLst>
          </p:cNvPr>
          <p:cNvGraphicFramePr>
            <a:graphicFrameLocks noGrp="1"/>
          </p:cNvGraphicFramePr>
          <p:nvPr>
            <p:ph idx="1"/>
            <p:extLst>
              <p:ext uri="{D42A27DB-BD31-4B8C-83A1-F6EECF244321}">
                <p14:modId xmlns:p14="http://schemas.microsoft.com/office/powerpoint/2010/main" val="2145105008"/>
              </p:ext>
            </p:extLst>
          </p:nvPr>
        </p:nvGraphicFramePr>
        <p:xfrm>
          <a:off x="838200" y="3822591"/>
          <a:ext cx="10515600" cy="14833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987508168"/>
                    </a:ext>
                  </a:extLst>
                </a:gridCol>
                <a:gridCol w="2103120">
                  <a:extLst>
                    <a:ext uri="{9D8B030D-6E8A-4147-A177-3AD203B41FA5}">
                      <a16:colId xmlns:a16="http://schemas.microsoft.com/office/drawing/2014/main" val="211488546"/>
                    </a:ext>
                  </a:extLst>
                </a:gridCol>
                <a:gridCol w="2103120">
                  <a:extLst>
                    <a:ext uri="{9D8B030D-6E8A-4147-A177-3AD203B41FA5}">
                      <a16:colId xmlns:a16="http://schemas.microsoft.com/office/drawing/2014/main" val="2888176529"/>
                    </a:ext>
                  </a:extLst>
                </a:gridCol>
                <a:gridCol w="2103120">
                  <a:extLst>
                    <a:ext uri="{9D8B030D-6E8A-4147-A177-3AD203B41FA5}">
                      <a16:colId xmlns:a16="http://schemas.microsoft.com/office/drawing/2014/main" val="1724805475"/>
                    </a:ext>
                  </a:extLst>
                </a:gridCol>
                <a:gridCol w="2103120">
                  <a:extLst>
                    <a:ext uri="{9D8B030D-6E8A-4147-A177-3AD203B41FA5}">
                      <a16:colId xmlns:a16="http://schemas.microsoft.com/office/drawing/2014/main" val="734742722"/>
                    </a:ext>
                  </a:extLst>
                </a:gridCol>
              </a:tblGrid>
              <a:tr h="370840">
                <a:tc>
                  <a:txBody>
                    <a:bodyPr/>
                    <a:lstStyle/>
                    <a:p>
                      <a:r>
                        <a:rPr lang="en-US" altLang="zh-CN" dirty="0"/>
                        <a:t>paper</a:t>
                      </a:r>
                      <a:endParaRPr lang="zh-CN" altLang="en-US" dirty="0"/>
                    </a:p>
                  </a:txBody>
                  <a:tcPr/>
                </a:tc>
                <a:tc>
                  <a:txBody>
                    <a:bodyPr/>
                    <a:lstStyle/>
                    <a:p>
                      <a:r>
                        <a:rPr lang="en-US" altLang="zh-CN" dirty="0" err="1"/>
                        <a:t>doi</a:t>
                      </a:r>
                      <a:endParaRPr lang="zh-CN" altLang="en-US" dirty="0"/>
                    </a:p>
                  </a:txBody>
                  <a:tcPr/>
                </a:tc>
                <a:tc>
                  <a:txBody>
                    <a:bodyPr/>
                    <a:lstStyle/>
                    <a:p>
                      <a:r>
                        <a:rPr lang="en-US" altLang="zh-CN" dirty="0"/>
                        <a:t>concentration</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736772813"/>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685324460"/>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881457418"/>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135021369"/>
                  </a:ext>
                </a:extLst>
              </a:tr>
            </a:tbl>
          </a:graphicData>
        </a:graphic>
      </p:graphicFrame>
      <p:sp>
        <p:nvSpPr>
          <p:cNvPr id="5" name="文本框 4">
            <a:extLst>
              <a:ext uri="{FF2B5EF4-FFF2-40B4-BE49-F238E27FC236}">
                <a16:creationId xmlns:a16="http://schemas.microsoft.com/office/drawing/2014/main" id="{B7EA8B3A-787D-6BFC-66F5-BF4DEC62EF68}"/>
              </a:ext>
            </a:extLst>
          </p:cNvPr>
          <p:cNvSpPr txBox="1"/>
          <p:nvPr/>
        </p:nvSpPr>
        <p:spPr>
          <a:xfrm>
            <a:off x="1187668" y="1891862"/>
            <a:ext cx="7598979" cy="646331"/>
          </a:xfrm>
          <a:prstGeom prst="rect">
            <a:avLst/>
          </a:prstGeom>
          <a:noFill/>
        </p:spPr>
        <p:txBody>
          <a:bodyPr wrap="square" rtlCol="0">
            <a:spAutoFit/>
          </a:bodyPr>
          <a:lstStyle/>
          <a:p>
            <a:r>
              <a:rPr kumimoji="1" lang="en-US" altLang="zh-CN" dirty="0"/>
              <a:t>NO3- positive relation with </a:t>
            </a:r>
            <a:r>
              <a:rPr kumimoji="1" lang="en-US" altLang="zh-CN" dirty="0" err="1"/>
              <a:t>atmos</a:t>
            </a:r>
            <a:r>
              <a:rPr kumimoji="1" lang="en-US" altLang="zh-CN" dirty="0"/>
              <a:t> concentration of NO2 and  NH3 </a:t>
            </a:r>
          </a:p>
          <a:p>
            <a:r>
              <a:rPr kumimoji="1" lang="en-US" altLang="zh-CN" dirty="0"/>
              <a:t>NH4+ negative relation</a:t>
            </a:r>
            <a:endParaRPr kumimoji="1" lang="zh-CN" altLang="en-US" dirty="0"/>
          </a:p>
        </p:txBody>
      </p:sp>
    </p:spTree>
    <p:extLst>
      <p:ext uri="{BB962C8B-B14F-4D97-AF65-F5344CB8AC3E}">
        <p14:creationId xmlns:p14="http://schemas.microsoft.com/office/powerpoint/2010/main" val="334688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DDF6A-7E56-D97D-AD15-5FE0DB3A400F}"/>
              </a:ext>
            </a:extLst>
          </p:cNvPr>
          <p:cNvSpPr>
            <a:spLocks noGrp="1"/>
          </p:cNvSpPr>
          <p:nvPr>
            <p:ph type="title"/>
          </p:nvPr>
        </p:nvSpPr>
        <p:spPr/>
        <p:txBody>
          <a:bodyPr/>
          <a:lstStyle/>
          <a:p>
            <a:endParaRPr kumimoji="1" lang="zh-CN" altLang="en-US"/>
          </a:p>
        </p:txBody>
      </p:sp>
      <p:sp>
        <p:nvSpPr>
          <p:cNvPr id="4" name="文本框 3">
            <a:extLst>
              <a:ext uri="{FF2B5EF4-FFF2-40B4-BE49-F238E27FC236}">
                <a16:creationId xmlns:a16="http://schemas.microsoft.com/office/drawing/2014/main" id="{D04FAF48-F71C-F7CB-6368-B7D6455B1267}"/>
              </a:ext>
            </a:extLst>
          </p:cNvPr>
          <p:cNvSpPr txBox="1"/>
          <p:nvPr/>
        </p:nvSpPr>
        <p:spPr>
          <a:xfrm>
            <a:off x="1668162" y="2075935"/>
            <a:ext cx="2990335" cy="646331"/>
          </a:xfrm>
          <a:prstGeom prst="rect">
            <a:avLst/>
          </a:prstGeom>
          <a:noFill/>
        </p:spPr>
        <p:txBody>
          <a:bodyPr wrap="square" rtlCol="0">
            <a:spAutoFit/>
          </a:bodyPr>
          <a:lstStyle/>
          <a:p>
            <a:r>
              <a:rPr kumimoji="1" lang="en-US" altLang="zh-CN" dirty="0" err="1"/>
              <a:t>Baiyun</a:t>
            </a:r>
            <a:endParaRPr kumimoji="1" lang="en-US" altLang="zh-CN" dirty="0"/>
          </a:p>
          <a:p>
            <a:endParaRPr kumimoji="1" lang="zh-CN" altLang="en-US" dirty="0"/>
          </a:p>
        </p:txBody>
      </p:sp>
      <p:pic>
        <p:nvPicPr>
          <p:cNvPr id="5" name="图片 4">
            <a:extLst>
              <a:ext uri="{FF2B5EF4-FFF2-40B4-BE49-F238E27FC236}">
                <a16:creationId xmlns:a16="http://schemas.microsoft.com/office/drawing/2014/main" id="{F8338BBD-7257-2DED-8B6D-C41F33D3AE63}"/>
              </a:ext>
            </a:extLst>
          </p:cNvPr>
          <p:cNvPicPr>
            <a:picLocks noChangeAspect="1"/>
          </p:cNvPicPr>
          <p:nvPr/>
        </p:nvPicPr>
        <p:blipFill>
          <a:blip r:embed="rId2"/>
          <a:stretch>
            <a:fillRect/>
          </a:stretch>
        </p:blipFill>
        <p:spPr>
          <a:xfrm>
            <a:off x="0" y="2671502"/>
            <a:ext cx="6096000" cy="3821373"/>
          </a:xfrm>
          <a:prstGeom prst="rect">
            <a:avLst/>
          </a:prstGeom>
        </p:spPr>
      </p:pic>
      <p:pic>
        <p:nvPicPr>
          <p:cNvPr id="6" name="图片 5">
            <a:extLst>
              <a:ext uri="{FF2B5EF4-FFF2-40B4-BE49-F238E27FC236}">
                <a16:creationId xmlns:a16="http://schemas.microsoft.com/office/drawing/2014/main" id="{90BACBAF-9BFC-426E-BC91-F3D950EFE4E0}"/>
              </a:ext>
            </a:extLst>
          </p:cNvPr>
          <p:cNvPicPr>
            <a:picLocks noChangeAspect="1"/>
          </p:cNvPicPr>
          <p:nvPr/>
        </p:nvPicPr>
        <p:blipFill>
          <a:blip r:embed="rId3"/>
          <a:stretch>
            <a:fillRect/>
          </a:stretch>
        </p:blipFill>
        <p:spPr>
          <a:xfrm>
            <a:off x="6096000" y="2661972"/>
            <a:ext cx="6096000" cy="3830903"/>
          </a:xfrm>
          <a:prstGeom prst="rect">
            <a:avLst/>
          </a:prstGeom>
        </p:spPr>
      </p:pic>
      <p:sp>
        <p:nvSpPr>
          <p:cNvPr id="7" name="文本框 6">
            <a:extLst>
              <a:ext uri="{FF2B5EF4-FFF2-40B4-BE49-F238E27FC236}">
                <a16:creationId xmlns:a16="http://schemas.microsoft.com/office/drawing/2014/main" id="{C95EE48C-FC1A-EA6D-A6BD-2B2C5627688B}"/>
              </a:ext>
            </a:extLst>
          </p:cNvPr>
          <p:cNvSpPr txBox="1"/>
          <p:nvPr/>
        </p:nvSpPr>
        <p:spPr>
          <a:xfrm>
            <a:off x="8106032" y="1940011"/>
            <a:ext cx="2458995" cy="369332"/>
          </a:xfrm>
          <a:prstGeom prst="rect">
            <a:avLst/>
          </a:prstGeom>
          <a:noFill/>
        </p:spPr>
        <p:txBody>
          <a:bodyPr wrap="square" rtlCol="0">
            <a:spAutoFit/>
          </a:bodyPr>
          <a:lstStyle/>
          <a:p>
            <a:r>
              <a:rPr kumimoji="1" lang="en-US" altLang="zh-CN" dirty="0"/>
              <a:t>Beijing</a:t>
            </a:r>
            <a:endParaRPr kumimoji="1" lang="zh-CN" altLang="en-US" dirty="0"/>
          </a:p>
        </p:txBody>
      </p:sp>
      <p:pic>
        <p:nvPicPr>
          <p:cNvPr id="8" name="图片 7">
            <a:extLst>
              <a:ext uri="{FF2B5EF4-FFF2-40B4-BE49-F238E27FC236}">
                <a16:creationId xmlns:a16="http://schemas.microsoft.com/office/drawing/2014/main" id="{3D84219E-A6FF-1BA7-F9AF-B5CF50C226E5}"/>
              </a:ext>
            </a:extLst>
          </p:cNvPr>
          <p:cNvPicPr>
            <a:picLocks noChangeAspect="1"/>
          </p:cNvPicPr>
          <p:nvPr/>
        </p:nvPicPr>
        <p:blipFill>
          <a:blip r:embed="rId4"/>
          <a:stretch>
            <a:fillRect/>
          </a:stretch>
        </p:blipFill>
        <p:spPr>
          <a:xfrm>
            <a:off x="4658496" y="0"/>
            <a:ext cx="4485503" cy="2811808"/>
          </a:xfrm>
          <a:prstGeom prst="rect">
            <a:avLst/>
          </a:prstGeom>
        </p:spPr>
      </p:pic>
    </p:spTree>
    <p:extLst>
      <p:ext uri="{BB962C8B-B14F-4D97-AF65-F5344CB8AC3E}">
        <p14:creationId xmlns:p14="http://schemas.microsoft.com/office/powerpoint/2010/main" val="3295365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62C2F-103C-3EBD-CE84-46271D8FA137}"/>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7091F844-E340-264F-7A6F-DCDD95ED8468}"/>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44555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6CEB4-40ED-AE15-1E03-FC42BFC16AFC}"/>
              </a:ext>
            </a:extLst>
          </p:cNvPr>
          <p:cNvSpPr>
            <a:spLocks noGrp="1"/>
          </p:cNvSpPr>
          <p:nvPr>
            <p:ph type="title"/>
          </p:nvPr>
        </p:nvSpPr>
        <p:spPr/>
        <p:txBody>
          <a:bodyPr/>
          <a:lstStyle/>
          <a:p>
            <a:endParaRPr kumimoji="1" lang="zh-CN" altLang="en-US"/>
          </a:p>
        </p:txBody>
      </p:sp>
      <p:pic>
        <p:nvPicPr>
          <p:cNvPr id="5" name="内容占位符 4" descr="文本&#10;&#10;描述已自动生成">
            <a:extLst>
              <a:ext uri="{FF2B5EF4-FFF2-40B4-BE49-F238E27FC236}">
                <a16:creationId xmlns:a16="http://schemas.microsoft.com/office/drawing/2014/main" id="{97F3BD28-C321-E88B-9131-A9A630201D16}"/>
              </a:ext>
            </a:extLst>
          </p:cNvPr>
          <p:cNvPicPr>
            <a:picLocks noGrp="1" noChangeAspect="1"/>
          </p:cNvPicPr>
          <p:nvPr>
            <p:ph idx="1"/>
          </p:nvPr>
        </p:nvPicPr>
        <p:blipFill>
          <a:blip r:embed="rId2"/>
          <a:stretch>
            <a:fillRect/>
          </a:stretch>
        </p:blipFill>
        <p:spPr>
          <a:xfrm>
            <a:off x="628135" y="0"/>
            <a:ext cx="10515600" cy="2115564"/>
          </a:xfrm>
        </p:spPr>
      </p:pic>
      <p:sp>
        <p:nvSpPr>
          <p:cNvPr id="6" name="文本框 5">
            <a:extLst>
              <a:ext uri="{FF2B5EF4-FFF2-40B4-BE49-F238E27FC236}">
                <a16:creationId xmlns:a16="http://schemas.microsoft.com/office/drawing/2014/main" id="{E0B1AB4D-B3EF-2EB5-B88B-3D83A525D4E1}"/>
              </a:ext>
            </a:extLst>
          </p:cNvPr>
          <p:cNvSpPr txBox="1"/>
          <p:nvPr/>
        </p:nvSpPr>
        <p:spPr>
          <a:xfrm>
            <a:off x="1260389" y="2458995"/>
            <a:ext cx="6437870" cy="923330"/>
          </a:xfrm>
          <a:prstGeom prst="rect">
            <a:avLst/>
          </a:prstGeom>
          <a:noFill/>
        </p:spPr>
        <p:txBody>
          <a:bodyPr wrap="square" rtlCol="0">
            <a:spAutoFit/>
          </a:bodyPr>
          <a:lstStyle/>
          <a:p>
            <a:r>
              <a:rPr kumimoji="1" lang="en-US" altLang="zh-CN" dirty="0"/>
              <a:t>2000 – 2019, PRD</a:t>
            </a:r>
          </a:p>
          <a:p>
            <a:r>
              <a:rPr kumimoji="1" lang="en-US" altLang="zh-CN" dirty="0"/>
              <a:t>Spatiotemporal change of the main compositions of PM2.5</a:t>
            </a:r>
          </a:p>
          <a:p>
            <a:r>
              <a:rPr kumimoji="1" lang="en-US" altLang="zh-CN" dirty="0"/>
              <a:t>Published PM2.5 and its chemical composition data</a:t>
            </a:r>
            <a:endParaRPr kumimoji="1" lang="zh-CN" altLang="en-US" dirty="0"/>
          </a:p>
        </p:txBody>
      </p:sp>
      <p:sp>
        <p:nvSpPr>
          <p:cNvPr id="7" name="文本框 6">
            <a:extLst>
              <a:ext uri="{FF2B5EF4-FFF2-40B4-BE49-F238E27FC236}">
                <a16:creationId xmlns:a16="http://schemas.microsoft.com/office/drawing/2014/main" id="{FF6C9A93-13C7-BA85-9EBC-EEAC14B92FCB}"/>
              </a:ext>
            </a:extLst>
          </p:cNvPr>
          <p:cNvSpPr txBox="1"/>
          <p:nvPr/>
        </p:nvSpPr>
        <p:spPr>
          <a:xfrm>
            <a:off x="1045177" y="3725756"/>
            <a:ext cx="6897130" cy="1477328"/>
          </a:xfrm>
          <a:prstGeom prst="rect">
            <a:avLst/>
          </a:prstGeom>
          <a:noFill/>
        </p:spPr>
        <p:txBody>
          <a:bodyPr wrap="square" rtlCol="0">
            <a:spAutoFit/>
          </a:bodyPr>
          <a:lstStyle/>
          <a:p>
            <a:r>
              <a:rPr kumimoji="1" lang="en-US" altLang="zh-CN" dirty="0"/>
              <a:t>Guangdong-Hong Kong-Macao PRD Regional Air Quality Monitoring Network</a:t>
            </a:r>
          </a:p>
          <a:p>
            <a:r>
              <a:rPr kumimoji="1" lang="en-US" altLang="zh-CN" dirty="0"/>
              <a:t>OMI</a:t>
            </a:r>
          </a:p>
          <a:p>
            <a:endParaRPr kumimoji="1" lang="en-US" altLang="zh-CN" dirty="0"/>
          </a:p>
          <a:p>
            <a:endParaRPr kumimoji="1" lang="zh-CN" altLang="en-US" dirty="0"/>
          </a:p>
        </p:txBody>
      </p:sp>
      <p:pic>
        <p:nvPicPr>
          <p:cNvPr id="9" name="图片 8" descr="地图&#10;&#10;描述已自动生成">
            <a:extLst>
              <a:ext uri="{FF2B5EF4-FFF2-40B4-BE49-F238E27FC236}">
                <a16:creationId xmlns:a16="http://schemas.microsoft.com/office/drawing/2014/main" id="{25C7E7C0-7BF5-104C-77C0-447AAE1D2214}"/>
              </a:ext>
            </a:extLst>
          </p:cNvPr>
          <p:cNvPicPr>
            <a:picLocks noChangeAspect="1"/>
          </p:cNvPicPr>
          <p:nvPr/>
        </p:nvPicPr>
        <p:blipFill>
          <a:blip r:embed="rId3"/>
          <a:stretch>
            <a:fillRect/>
          </a:stretch>
        </p:blipFill>
        <p:spPr>
          <a:xfrm>
            <a:off x="7698259" y="2055813"/>
            <a:ext cx="3898900" cy="3835400"/>
          </a:xfrm>
          <a:prstGeom prst="rect">
            <a:avLst/>
          </a:prstGeom>
        </p:spPr>
      </p:pic>
      <p:sp>
        <p:nvSpPr>
          <p:cNvPr id="10" name="文本框 9">
            <a:extLst>
              <a:ext uri="{FF2B5EF4-FFF2-40B4-BE49-F238E27FC236}">
                <a16:creationId xmlns:a16="http://schemas.microsoft.com/office/drawing/2014/main" id="{DE0D8C43-4D80-25F8-243B-8119E570E818}"/>
              </a:ext>
            </a:extLst>
          </p:cNvPr>
          <p:cNvSpPr txBox="1"/>
          <p:nvPr/>
        </p:nvSpPr>
        <p:spPr>
          <a:xfrm>
            <a:off x="1234978" y="5014211"/>
            <a:ext cx="5370786" cy="923330"/>
          </a:xfrm>
          <a:prstGeom prst="rect">
            <a:avLst/>
          </a:prstGeom>
          <a:noFill/>
        </p:spPr>
        <p:txBody>
          <a:bodyPr wrap="square" rtlCol="0">
            <a:spAutoFit/>
          </a:bodyPr>
          <a:lstStyle/>
          <a:p>
            <a:r>
              <a:rPr kumimoji="1" lang="en-US" altLang="zh-CN" dirty="0"/>
              <a:t>annual average concentration of PM2.5 in the PRD changed from 49.8 ± 17.0 to 33.4± 10.3 </a:t>
            </a:r>
            <a:r>
              <a:rPr kumimoji="1" lang="el-GR" altLang="zh-CN" dirty="0"/>
              <a:t>μ</a:t>
            </a:r>
            <a:r>
              <a:rPr kumimoji="1" lang="en-US" altLang="zh-CN" dirty="0"/>
              <a:t>g/ m3, with a mean value of 60.3 ± 16.8 </a:t>
            </a:r>
            <a:r>
              <a:rPr kumimoji="1" lang="el-GR" altLang="zh-CN" dirty="0"/>
              <a:t>μ</a:t>
            </a:r>
            <a:r>
              <a:rPr kumimoji="1" lang="en-US" altLang="zh-CN" dirty="0"/>
              <a:t>g/m3.</a:t>
            </a:r>
            <a:endParaRPr kumimoji="1" lang="zh-CN" altLang="en-US" dirty="0"/>
          </a:p>
        </p:txBody>
      </p:sp>
    </p:spTree>
    <p:extLst>
      <p:ext uri="{BB962C8B-B14F-4D97-AF65-F5344CB8AC3E}">
        <p14:creationId xmlns:p14="http://schemas.microsoft.com/office/powerpoint/2010/main" val="311123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512B1-1F60-6BFA-99CA-B28673380E91}"/>
              </a:ext>
            </a:extLst>
          </p:cNvPr>
          <p:cNvSpPr>
            <a:spLocks noGrp="1"/>
          </p:cNvSpPr>
          <p:nvPr>
            <p:ph type="title"/>
          </p:nvPr>
        </p:nvSpPr>
        <p:spPr/>
        <p:txBody>
          <a:bodyPr/>
          <a:lstStyle/>
          <a:p>
            <a:endParaRPr kumimoji="1" lang="zh-CN" altLang="en-US" dirty="0"/>
          </a:p>
        </p:txBody>
      </p:sp>
      <p:graphicFrame>
        <p:nvGraphicFramePr>
          <p:cNvPr id="4" name="内容占位符 3">
            <a:extLst>
              <a:ext uri="{FF2B5EF4-FFF2-40B4-BE49-F238E27FC236}">
                <a16:creationId xmlns:a16="http://schemas.microsoft.com/office/drawing/2014/main" id="{61B3D25F-CF8C-D69F-DC88-50D4A5ADA1B9}"/>
              </a:ext>
            </a:extLst>
          </p:cNvPr>
          <p:cNvGraphicFramePr>
            <a:graphicFrameLocks noGrp="1"/>
          </p:cNvGraphicFramePr>
          <p:nvPr>
            <p:ph idx="1"/>
            <p:extLst>
              <p:ext uri="{D42A27DB-BD31-4B8C-83A1-F6EECF244321}">
                <p14:modId xmlns:p14="http://schemas.microsoft.com/office/powerpoint/2010/main" val="363064895"/>
              </p:ext>
            </p:extLst>
          </p:nvPr>
        </p:nvGraphicFramePr>
        <p:xfrm>
          <a:off x="838200" y="1825625"/>
          <a:ext cx="10515597" cy="14833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985172690"/>
                    </a:ext>
                  </a:extLst>
                </a:gridCol>
                <a:gridCol w="3505199">
                  <a:extLst>
                    <a:ext uri="{9D8B030D-6E8A-4147-A177-3AD203B41FA5}">
                      <a16:colId xmlns:a16="http://schemas.microsoft.com/office/drawing/2014/main" val="2080468275"/>
                    </a:ext>
                  </a:extLst>
                </a:gridCol>
                <a:gridCol w="3505199">
                  <a:extLst>
                    <a:ext uri="{9D8B030D-6E8A-4147-A177-3AD203B41FA5}">
                      <a16:colId xmlns:a16="http://schemas.microsoft.com/office/drawing/2014/main" val="3519119185"/>
                    </a:ext>
                  </a:extLst>
                </a:gridCol>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575255568"/>
                  </a:ext>
                </a:extLst>
              </a:tr>
              <a:tr h="370840">
                <a:tc>
                  <a:txBody>
                    <a:bodyPr/>
                    <a:lstStyle/>
                    <a:p>
                      <a:r>
                        <a:rPr lang="en-US" altLang="zh-CN" dirty="0"/>
                        <a:t>PM2.5(PRD)</a:t>
                      </a:r>
                      <a:endParaRPr lang="zh-CN" altLang="en-US" dirty="0"/>
                    </a:p>
                  </a:txBody>
                  <a:tcPr/>
                </a:tc>
                <a:tc>
                  <a:txBody>
                    <a:bodyPr/>
                    <a:lstStyle/>
                    <a:p>
                      <a:r>
                        <a:rPr lang="en-US" altLang="zh-CN" dirty="0"/>
                        <a:t>60.3+-16.8</a:t>
                      </a:r>
                      <a:r>
                        <a:rPr lang="zh-CN" altLang="en-US" dirty="0"/>
                        <a:t> </a:t>
                      </a:r>
                      <a:r>
                        <a:rPr lang="en-US" altLang="zh-CN" dirty="0" err="1"/>
                        <a:t>miug</a:t>
                      </a:r>
                      <a:r>
                        <a:rPr lang="en-US" altLang="zh-CN" dirty="0"/>
                        <a:t>/m3</a:t>
                      </a:r>
                      <a:endParaRPr lang="zh-CN" altLang="en-US" dirty="0"/>
                    </a:p>
                  </a:txBody>
                  <a:tcPr/>
                </a:tc>
                <a:tc>
                  <a:txBody>
                    <a:bodyPr/>
                    <a:lstStyle/>
                    <a:p>
                      <a:r>
                        <a:rPr lang="en-US" altLang="zh-CN" dirty="0"/>
                        <a:t>Decrease 3.9 per year 2004-2009</a:t>
                      </a:r>
                      <a:endParaRPr lang="zh-CN" altLang="en-US" dirty="0"/>
                    </a:p>
                  </a:txBody>
                  <a:tcPr/>
                </a:tc>
                <a:extLst>
                  <a:ext uri="{0D108BD9-81ED-4DB2-BD59-A6C34878D82A}">
                    <a16:rowId xmlns:a16="http://schemas.microsoft.com/office/drawing/2014/main" val="120017039"/>
                  </a:ext>
                </a:extLst>
              </a:tr>
              <a:tr h="370840">
                <a:tc>
                  <a:txBody>
                    <a:bodyPr/>
                    <a:lstStyle/>
                    <a:p>
                      <a:r>
                        <a:rPr lang="en-US" altLang="zh-CN" dirty="0"/>
                        <a:t>Proportion of secondary species</a:t>
                      </a:r>
                      <a:endParaRPr lang="zh-CN" altLang="en-US" dirty="0"/>
                    </a:p>
                  </a:txBody>
                  <a:tcPr/>
                </a:tc>
                <a:tc>
                  <a:txBody>
                    <a:bodyPr/>
                    <a:lstStyle/>
                    <a:p>
                      <a:r>
                        <a:rPr lang="en-US" altLang="zh-CN" dirty="0"/>
                        <a:t>73%(average)</a:t>
                      </a:r>
                      <a:endParaRPr lang="zh-CN" altLang="en-US" dirty="0"/>
                    </a:p>
                  </a:txBody>
                  <a:tcPr/>
                </a:tc>
                <a:tc>
                  <a:txBody>
                    <a:bodyPr/>
                    <a:lstStyle/>
                    <a:p>
                      <a:r>
                        <a:rPr lang="en-US" altLang="zh-CN" dirty="0"/>
                        <a:t>83%</a:t>
                      </a:r>
                      <a:r>
                        <a:rPr lang="en-US" altLang="zh-CN" dirty="0">
                          <a:sym typeface="Wingdings" pitchFamily="2" charset="2"/>
                        </a:rPr>
                        <a:t>55%(2010.2005)</a:t>
                      </a:r>
                      <a:endParaRPr lang="zh-CN" altLang="en-US" dirty="0"/>
                    </a:p>
                  </a:txBody>
                  <a:tcPr/>
                </a:tc>
                <a:extLst>
                  <a:ext uri="{0D108BD9-81ED-4DB2-BD59-A6C34878D82A}">
                    <a16:rowId xmlns:a16="http://schemas.microsoft.com/office/drawing/2014/main" val="405021112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46126290"/>
                  </a:ext>
                </a:extLst>
              </a:tr>
            </a:tbl>
          </a:graphicData>
        </a:graphic>
      </p:graphicFrame>
      <p:sp>
        <p:nvSpPr>
          <p:cNvPr id="3" name="文本框 2">
            <a:extLst>
              <a:ext uri="{FF2B5EF4-FFF2-40B4-BE49-F238E27FC236}">
                <a16:creationId xmlns:a16="http://schemas.microsoft.com/office/drawing/2014/main" id="{B699205E-45B1-574B-E627-DEF65B82D7FE}"/>
              </a:ext>
            </a:extLst>
          </p:cNvPr>
          <p:cNvSpPr txBox="1"/>
          <p:nvPr/>
        </p:nvSpPr>
        <p:spPr>
          <a:xfrm>
            <a:off x="1177159" y="3731172"/>
            <a:ext cx="10176638" cy="923330"/>
          </a:xfrm>
          <a:prstGeom prst="rect">
            <a:avLst/>
          </a:prstGeom>
          <a:noFill/>
        </p:spPr>
        <p:txBody>
          <a:bodyPr wrap="square" rtlCol="0">
            <a:spAutoFit/>
          </a:bodyPr>
          <a:lstStyle/>
          <a:p>
            <a:r>
              <a:rPr kumimoji="1" lang="en-US" altLang="zh-CN" dirty="0"/>
              <a:t>PM2.5 in PRD  and YRD showed higher abundance of SIA than carbonaceous particle matter</a:t>
            </a:r>
          </a:p>
          <a:p>
            <a:endParaRPr kumimoji="1" lang="en-US" altLang="zh-CN" dirty="0"/>
          </a:p>
          <a:p>
            <a:r>
              <a:rPr kumimoji="1" lang="en-US" altLang="zh-CN" dirty="0"/>
              <a:t>PM2.5 concentration in PRD is lower than other Chinese megalopolises</a:t>
            </a:r>
            <a:endParaRPr kumimoji="1" lang="zh-CN" altLang="en-US" dirty="0"/>
          </a:p>
        </p:txBody>
      </p:sp>
      <p:sp>
        <p:nvSpPr>
          <p:cNvPr id="6" name="文本框 5">
            <a:extLst>
              <a:ext uri="{FF2B5EF4-FFF2-40B4-BE49-F238E27FC236}">
                <a16:creationId xmlns:a16="http://schemas.microsoft.com/office/drawing/2014/main" id="{BC6EA2DE-5720-CADF-5E72-23B45F37FBF6}"/>
              </a:ext>
            </a:extLst>
          </p:cNvPr>
          <p:cNvSpPr txBox="1"/>
          <p:nvPr/>
        </p:nvSpPr>
        <p:spPr>
          <a:xfrm>
            <a:off x="977462" y="5023945"/>
            <a:ext cx="10079421" cy="1200329"/>
          </a:xfrm>
          <a:prstGeom prst="rect">
            <a:avLst/>
          </a:prstGeom>
          <a:noFill/>
        </p:spPr>
        <p:txBody>
          <a:bodyPr wrap="square" rtlCol="0">
            <a:spAutoFit/>
          </a:bodyPr>
          <a:lstStyle/>
          <a:p>
            <a:r>
              <a:rPr kumimoji="1" lang="en-US" altLang="zh-CN" dirty="0"/>
              <a:t>The proportion of each secondary inorganic compositions showed a decrease in the proportion of SO4(2-) is corresponding to an increase in the ratio of NO3 and NH4+.</a:t>
            </a:r>
          </a:p>
          <a:p>
            <a:endParaRPr kumimoji="1" lang="en-US" altLang="zh-CN" dirty="0"/>
          </a:p>
          <a:p>
            <a:r>
              <a:rPr kumimoji="1" lang="en-US" altLang="zh-CN" dirty="0"/>
              <a:t>Emission decrease </a:t>
            </a:r>
            <a:r>
              <a:rPr kumimoji="1" lang="en-US" altLang="zh-CN" dirty="0">
                <a:sym typeface="Wingdings" pitchFamily="2" charset="2"/>
              </a:rPr>
              <a:t> SO2decrease, but SO4(2-) limited decline</a:t>
            </a:r>
            <a:endParaRPr kumimoji="1" lang="zh-CN" altLang="en-US" dirty="0"/>
          </a:p>
        </p:txBody>
      </p:sp>
    </p:spTree>
    <p:extLst>
      <p:ext uri="{BB962C8B-B14F-4D97-AF65-F5344CB8AC3E}">
        <p14:creationId xmlns:p14="http://schemas.microsoft.com/office/powerpoint/2010/main" val="1721313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表, 直方图&#10;&#10;描述已自动生成">
            <a:extLst>
              <a:ext uri="{FF2B5EF4-FFF2-40B4-BE49-F238E27FC236}">
                <a16:creationId xmlns:a16="http://schemas.microsoft.com/office/drawing/2014/main" id="{88361CD9-1A67-24CB-7AC6-3920A481A906}"/>
              </a:ext>
            </a:extLst>
          </p:cNvPr>
          <p:cNvPicPr>
            <a:picLocks noGrp="1" noChangeAspect="1"/>
          </p:cNvPicPr>
          <p:nvPr>
            <p:ph idx="1"/>
          </p:nvPr>
        </p:nvPicPr>
        <p:blipFill>
          <a:blip r:embed="rId2"/>
          <a:stretch>
            <a:fillRect/>
          </a:stretch>
        </p:blipFill>
        <p:spPr>
          <a:xfrm>
            <a:off x="284729" y="434782"/>
            <a:ext cx="3701476" cy="5471748"/>
          </a:xfrm>
        </p:spPr>
      </p:pic>
      <p:sp>
        <p:nvSpPr>
          <p:cNvPr id="6" name="文本框 5">
            <a:extLst>
              <a:ext uri="{FF2B5EF4-FFF2-40B4-BE49-F238E27FC236}">
                <a16:creationId xmlns:a16="http://schemas.microsoft.com/office/drawing/2014/main" id="{57D642F9-97C8-BFA6-3777-FED01EEAE7AF}"/>
              </a:ext>
            </a:extLst>
          </p:cNvPr>
          <p:cNvSpPr txBox="1"/>
          <p:nvPr/>
        </p:nvSpPr>
        <p:spPr>
          <a:xfrm>
            <a:off x="4744994" y="766119"/>
            <a:ext cx="6364439" cy="5355312"/>
          </a:xfrm>
          <a:prstGeom prst="rect">
            <a:avLst/>
          </a:prstGeom>
          <a:noFill/>
        </p:spPr>
        <p:txBody>
          <a:bodyPr wrap="square" rtlCol="0">
            <a:spAutoFit/>
          </a:bodyPr>
          <a:lstStyle/>
          <a:p>
            <a:pPr marL="285750" indent="-285750">
              <a:buFont typeface="Wingdings" pitchFamily="2" charset="2"/>
              <a:buChar char="l"/>
            </a:pPr>
            <a:r>
              <a:rPr kumimoji="1" lang="en-US" altLang="zh-CN" dirty="0"/>
              <a:t>The proportion of secondary species in PM2.5 ranged between 83% (in 2010) and 55% (in 2005), with an average value of 73%</a:t>
            </a:r>
          </a:p>
          <a:p>
            <a:pPr marL="285750" indent="-285750">
              <a:buFont typeface="Wingdings" pitchFamily="2" charset="2"/>
              <a:buChar char="l"/>
            </a:pPr>
            <a:endParaRPr kumimoji="1" lang="en-US" altLang="zh-CN" dirty="0"/>
          </a:p>
          <a:p>
            <a:pPr marL="285750" indent="-285750">
              <a:buFont typeface="Wingdings" pitchFamily="2" charset="2"/>
              <a:buChar char="l"/>
            </a:pPr>
            <a:r>
              <a:rPr kumimoji="1" lang="en-US" altLang="zh-CN" dirty="0"/>
              <a:t>Peak of PM in 2005</a:t>
            </a:r>
          </a:p>
          <a:p>
            <a:pPr marL="285750" indent="-285750">
              <a:buFont typeface="Wingdings" pitchFamily="2" charset="2"/>
              <a:buChar char="l"/>
            </a:pPr>
            <a:endParaRPr kumimoji="1" lang="en-US" altLang="zh-CN" dirty="0"/>
          </a:p>
          <a:p>
            <a:pPr marL="285750" indent="-285750">
              <a:buFont typeface="Wingdings" pitchFamily="2" charset="2"/>
              <a:buChar char="l"/>
            </a:pPr>
            <a:r>
              <a:rPr kumimoji="1" lang="en-US" altLang="zh-CN" dirty="0"/>
              <a:t>Period I: 2000 -2005</a:t>
            </a:r>
          </a:p>
          <a:p>
            <a:r>
              <a:rPr kumimoji="1" lang="en-US" altLang="zh-CN" dirty="0"/>
              <a:t>	secondary species declined declined 3% per year</a:t>
            </a:r>
          </a:p>
          <a:p>
            <a:r>
              <a:rPr kumimoji="1" lang="en-US" altLang="zh-CN" dirty="0"/>
              <a:t>	(higher primary emissions)</a:t>
            </a:r>
          </a:p>
          <a:p>
            <a:endParaRPr kumimoji="1" lang="en-US" altLang="zh-CN" dirty="0"/>
          </a:p>
          <a:p>
            <a:pPr marL="285750" indent="-285750">
              <a:buFont typeface="Wingdings" pitchFamily="2" charset="2"/>
              <a:buChar char="l"/>
            </a:pPr>
            <a:r>
              <a:rPr kumimoji="1" lang="en-US" altLang="zh-CN" dirty="0"/>
              <a:t>Period II: 2005-2008</a:t>
            </a:r>
          </a:p>
          <a:p>
            <a:r>
              <a:rPr kumimoji="1" lang="en-US" altLang="zh-CN" dirty="0"/>
              <a:t>	Secondary species percentage doubled</a:t>
            </a:r>
          </a:p>
          <a:p>
            <a:r>
              <a:rPr kumimoji="1" lang="en-US" altLang="zh-CN" dirty="0"/>
              <a:t>	Lowest percentage of SP in 2005</a:t>
            </a:r>
          </a:p>
          <a:p>
            <a:endParaRPr kumimoji="1" lang="en-US" altLang="zh-CN" dirty="0"/>
          </a:p>
          <a:p>
            <a:pPr marL="285750" indent="-285750">
              <a:buFont typeface="Wingdings" pitchFamily="2" charset="2"/>
              <a:buChar char="l"/>
            </a:pPr>
            <a:r>
              <a:rPr kumimoji="1" lang="en-US" altLang="zh-CN" dirty="0"/>
              <a:t>Period III: 2008 -2019</a:t>
            </a:r>
          </a:p>
          <a:p>
            <a:r>
              <a:rPr kumimoji="1" lang="en-US" altLang="zh-CN" dirty="0"/>
              <a:t>	Stability of 80%</a:t>
            </a:r>
          </a:p>
          <a:p>
            <a:endParaRPr kumimoji="1" lang="en-US" altLang="zh-CN" dirty="0"/>
          </a:p>
          <a:p>
            <a:pPr marL="285750" indent="-285750">
              <a:buFont typeface="Wingdings" pitchFamily="2" charset="2"/>
              <a:buChar char="l"/>
            </a:pPr>
            <a:r>
              <a:rPr kumimoji="1" lang="en-US" altLang="zh-CN" dirty="0"/>
              <a:t>Average SIA </a:t>
            </a:r>
            <a:r>
              <a:rPr kumimoji="1" lang="el-GR" altLang="zh-CN" dirty="0"/>
              <a:t>(22.1 ± 5.1 μ</a:t>
            </a:r>
            <a:r>
              <a:rPr kumimoji="1" lang="en-US" altLang="zh-CN" dirty="0"/>
              <a:t>g/m3) concentration slightly higher than SOA concentration </a:t>
            </a:r>
            <a:r>
              <a:rPr kumimoji="1" lang="el-GR" altLang="zh-CN" dirty="0"/>
              <a:t>(21.2 ± 5.9 μ</a:t>
            </a:r>
            <a:r>
              <a:rPr kumimoji="1" lang="en-US" altLang="zh-CN" dirty="0"/>
              <a:t>g/m3)</a:t>
            </a:r>
          </a:p>
        </p:txBody>
      </p:sp>
    </p:spTree>
    <p:extLst>
      <p:ext uri="{BB962C8B-B14F-4D97-AF65-F5344CB8AC3E}">
        <p14:creationId xmlns:p14="http://schemas.microsoft.com/office/powerpoint/2010/main" val="282904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7375F-053A-BB02-F0B5-E7F083D7A79C}"/>
              </a:ext>
            </a:extLst>
          </p:cNvPr>
          <p:cNvSpPr>
            <a:spLocks noGrp="1"/>
          </p:cNvSpPr>
          <p:nvPr>
            <p:ph type="title"/>
          </p:nvPr>
        </p:nvSpPr>
        <p:spPr/>
        <p:txBody>
          <a:bodyPr/>
          <a:lstStyle/>
          <a:p>
            <a:endParaRPr kumimoji="1" lang="zh-CN" altLang="en-US"/>
          </a:p>
        </p:txBody>
      </p:sp>
      <p:pic>
        <p:nvPicPr>
          <p:cNvPr id="5" name="内容占位符 4">
            <a:extLst>
              <a:ext uri="{FF2B5EF4-FFF2-40B4-BE49-F238E27FC236}">
                <a16:creationId xmlns:a16="http://schemas.microsoft.com/office/drawing/2014/main" id="{01B4BD77-4005-33C6-4BEE-DC4F54B8C286}"/>
              </a:ext>
            </a:extLst>
          </p:cNvPr>
          <p:cNvPicPr>
            <a:picLocks noGrp="1" noChangeAspect="1"/>
          </p:cNvPicPr>
          <p:nvPr>
            <p:ph idx="1"/>
          </p:nvPr>
        </p:nvPicPr>
        <p:blipFill>
          <a:blip r:embed="rId2"/>
          <a:stretch>
            <a:fillRect/>
          </a:stretch>
        </p:blipFill>
        <p:spPr>
          <a:xfrm>
            <a:off x="0" y="5173561"/>
            <a:ext cx="6400800" cy="330200"/>
          </a:xfrm>
          <a:prstGeom prst="rect">
            <a:avLst/>
          </a:prstGeom>
        </p:spPr>
      </p:pic>
      <p:pic>
        <p:nvPicPr>
          <p:cNvPr id="4" name="图片 3">
            <a:extLst>
              <a:ext uri="{FF2B5EF4-FFF2-40B4-BE49-F238E27FC236}">
                <a16:creationId xmlns:a16="http://schemas.microsoft.com/office/drawing/2014/main" id="{14580B11-C2CF-8D17-D807-4F228B276FC1}"/>
              </a:ext>
            </a:extLst>
          </p:cNvPr>
          <p:cNvPicPr>
            <a:picLocks noChangeAspect="1"/>
          </p:cNvPicPr>
          <p:nvPr/>
        </p:nvPicPr>
        <p:blipFill>
          <a:blip r:embed="rId3"/>
          <a:stretch>
            <a:fillRect/>
          </a:stretch>
        </p:blipFill>
        <p:spPr>
          <a:xfrm>
            <a:off x="5080000" y="0"/>
            <a:ext cx="7112000" cy="6858000"/>
          </a:xfrm>
          <a:prstGeom prst="rect">
            <a:avLst/>
          </a:prstGeom>
        </p:spPr>
      </p:pic>
      <p:sp>
        <p:nvSpPr>
          <p:cNvPr id="7" name="文本框 6">
            <a:extLst>
              <a:ext uri="{FF2B5EF4-FFF2-40B4-BE49-F238E27FC236}">
                <a16:creationId xmlns:a16="http://schemas.microsoft.com/office/drawing/2014/main" id="{7B9FF58D-A8A5-9FB6-2E1C-181A310090BB}"/>
              </a:ext>
            </a:extLst>
          </p:cNvPr>
          <p:cNvSpPr txBox="1"/>
          <p:nvPr/>
        </p:nvSpPr>
        <p:spPr>
          <a:xfrm>
            <a:off x="1898249" y="5497973"/>
            <a:ext cx="2095018" cy="307777"/>
          </a:xfrm>
          <a:prstGeom prst="rect">
            <a:avLst/>
          </a:prstGeom>
          <a:noFill/>
        </p:spPr>
        <p:txBody>
          <a:bodyPr wrap="square" rtlCol="0">
            <a:spAutoFit/>
          </a:bodyPr>
          <a:lstStyle/>
          <a:p>
            <a:r>
              <a:rPr kumimoji="1" lang="en-US" altLang="zh-CN" sz="1400" dirty="0"/>
              <a:t>113.16’; 23.9’</a:t>
            </a:r>
            <a:endParaRPr kumimoji="1" lang="zh-CN" altLang="en-US" sz="1400" dirty="0"/>
          </a:p>
        </p:txBody>
      </p:sp>
      <p:graphicFrame>
        <p:nvGraphicFramePr>
          <p:cNvPr id="10" name="表格 9">
            <a:extLst>
              <a:ext uri="{FF2B5EF4-FFF2-40B4-BE49-F238E27FC236}">
                <a16:creationId xmlns:a16="http://schemas.microsoft.com/office/drawing/2014/main" id="{D5B476A8-234B-ABAA-06A0-966793DBF20F}"/>
              </a:ext>
            </a:extLst>
          </p:cNvPr>
          <p:cNvGraphicFramePr>
            <a:graphicFrameLocks noGrp="1"/>
          </p:cNvGraphicFramePr>
          <p:nvPr>
            <p:extLst>
              <p:ext uri="{D42A27DB-BD31-4B8C-83A1-F6EECF244321}">
                <p14:modId xmlns:p14="http://schemas.microsoft.com/office/powerpoint/2010/main" val="3461043279"/>
              </p:ext>
            </p:extLst>
          </p:nvPr>
        </p:nvGraphicFramePr>
        <p:xfrm>
          <a:off x="106743" y="2887915"/>
          <a:ext cx="5425956" cy="2123440"/>
        </p:xfrm>
        <a:graphic>
          <a:graphicData uri="http://schemas.openxmlformats.org/drawingml/2006/table">
            <a:tbl>
              <a:tblPr firstRow="1" bandRow="1">
                <a:tableStyleId>{5C22544A-7EE6-4342-B048-85BDC9FD1C3A}</a:tableStyleId>
              </a:tblPr>
              <a:tblGrid>
                <a:gridCol w="2712978">
                  <a:extLst>
                    <a:ext uri="{9D8B030D-6E8A-4147-A177-3AD203B41FA5}">
                      <a16:colId xmlns:a16="http://schemas.microsoft.com/office/drawing/2014/main" val="3383108818"/>
                    </a:ext>
                  </a:extLst>
                </a:gridCol>
                <a:gridCol w="2712978">
                  <a:extLst>
                    <a:ext uri="{9D8B030D-6E8A-4147-A177-3AD203B41FA5}">
                      <a16:colId xmlns:a16="http://schemas.microsoft.com/office/drawing/2014/main" val="2403215297"/>
                    </a:ext>
                  </a:extLst>
                </a:gridCol>
              </a:tblGrid>
              <a:tr h="370840">
                <a:tc>
                  <a:txBody>
                    <a:bodyPr/>
                    <a:lstStyle/>
                    <a:p>
                      <a:r>
                        <a:rPr lang="en-US" altLang="zh-CN" dirty="0"/>
                        <a:t>GZ (Guangzhou)</a:t>
                      </a:r>
                      <a:endParaRPr lang="zh-CN" altLang="en-US" dirty="0"/>
                    </a:p>
                  </a:txBody>
                  <a:tcPr/>
                </a:tc>
                <a:tc>
                  <a:txBody>
                    <a:bodyPr/>
                    <a:lstStyle/>
                    <a:p>
                      <a:r>
                        <a:rPr lang="en-US" altLang="zh-CN" dirty="0"/>
                        <a:t>20070724-20171227</a:t>
                      </a:r>
                      <a:endParaRPr lang="zh-CN" altLang="en-US" dirty="0"/>
                    </a:p>
                  </a:txBody>
                  <a:tcPr/>
                </a:tc>
                <a:extLst>
                  <a:ext uri="{0D108BD9-81ED-4DB2-BD59-A6C34878D82A}">
                    <a16:rowId xmlns:a16="http://schemas.microsoft.com/office/drawing/2014/main" val="2177719149"/>
                  </a:ext>
                </a:extLst>
              </a:tr>
              <a:tr h="370840">
                <a:tc>
                  <a:txBody>
                    <a:bodyPr/>
                    <a:lstStyle/>
                    <a:p>
                      <a:r>
                        <a:rPr lang="en-US" altLang="zh-CN" dirty="0"/>
                        <a:t>NS (Nanshan)</a:t>
                      </a:r>
                      <a:endParaRPr lang="zh-CN" altLang="en-US" dirty="0"/>
                    </a:p>
                  </a:txBody>
                  <a:tcPr/>
                </a:tc>
                <a:tc>
                  <a:txBody>
                    <a:bodyPr/>
                    <a:lstStyle/>
                    <a:p>
                      <a:r>
                        <a:rPr lang="en-US" altLang="zh-CN" dirty="0"/>
                        <a:t>20070724-20171227</a:t>
                      </a:r>
                      <a:endParaRPr lang="zh-CN" altLang="en-US" dirty="0"/>
                    </a:p>
                  </a:txBody>
                  <a:tcPr/>
                </a:tc>
                <a:extLst>
                  <a:ext uri="{0D108BD9-81ED-4DB2-BD59-A6C34878D82A}">
                    <a16:rowId xmlns:a16="http://schemas.microsoft.com/office/drawing/2014/main" val="2585027669"/>
                  </a:ext>
                </a:extLst>
              </a:tr>
              <a:tr h="370840">
                <a:tc>
                  <a:txBody>
                    <a:bodyPr/>
                    <a:lstStyle/>
                    <a:p>
                      <a:r>
                        <a:rPr lang="en-US" altLang="zh-CN" dirty="0"/>
                        <a:t>NH (</a:t>
                      </a:r>
                      <a:r>
                        <a:rPr lang="en-US" altLang="zh-CN" dirty="0" err="1"/>
                        <a:t>Nanhai</a:t>
                      </a:r>
                      <a:r>
                        <a:rPr lang="en-US" altLang="zh-CN" dirty="0"/>
                        <a:t>)</a:t>
                      </a:r>
                      <a:endParaRPr lang="zh-CN" altLang="en-US" dirty="0"/>
                    </a:p>
                  </a:txBody>
                  <a:tcPr/>
                </a:tc>
                <a:tc>
                  <a:txBody>
                    <a:bodyPr/>
                    <a:lstStyle/>
                    <a:p>
                      <a:r>
                        <a:rPr lang="en-US" altLang="zh-CN" dirty="0"/>
                        <a:t>20080114-20141227; 2017</a:t>
                      </a:r>
                      <a:endParaRPr lang="zh-CN" altLang="en-US" dirty="0"/>
                    </a:p>
                  </a:txBody>
                  <a:tcPr/>
                </a:tc>
                <a:extLst>
                  <a:ext uri="{0D108BD9-81ED-4DB2-BD59-A6C34878D82A}">
                    <a16:rowId xmlns:a16="http://schemas.microsoft.com/office/drawing/2014/main" val="2579008174"/>
                  </a:ext>
                </a:extLst>
              </a:tr>
              <a:tr h="370840">
                <a:tc>
                  <a:txBody>
                    <a:bodyPr/>
                    <a:lstStyle/>
                    <a:p>
                      <a:r>
                        <a:rPr lang="en-US" altLang="zh-CN" dirty="0"/>
                        <a:t>DG (Dongguan)</a:t>
                      </a:r>
                      <a:endParaRPr lang="zh-CN" altLang="en-US" dirty="0"/>
                    </a:p>
                  </a:txBody>
                  <a:tcPr/>
                </a:tc>
                <a:tc>
                  <a:txBody>
                    <a:bodyPr/>
                    <a:lstStyle/>
                    <a:p>
                      <a:r>
                        <a:rPr lang="en-US" altLang="zh-CN" dirty="0"/>
                        <a:t>20080706-20141127</a:t>
                      </a:r>
                      <a:endParaRPr lang="zh-CN" altLang="en-US" dirty="0"/>
                    </a:p>
                  </a:txBody>
                  <a:tcPr/>
                </a:tc>
                <a:extLst>
                  <a:ext uri="{0D108BD9-81ED-4DB2-BD59-A6C34878D82A}">
                    <a16:rowId xmlns:a16="http://schemas.microsoft.com/office/drawing/2014/main" val="3293517403"/>
                  </a:ext>
                </a:extLst>
              </a:tr>
              <a:tr h="370840">
                <a:tc>
                  <a:txBody>
                    <a:bodyPr/>
                    <a:lstStyle/>
                    <a:p>
                      <a:r>
                        <a:rPr lang="en-US" altLang="zh-CN" dirty="0"/>
                        <a:t>TW (Tsuen Wan)</a:t>
                      </a:r>
                      <a:endParaRPr lang="zh-CN" altLang="en-US" dirty="0"/>
                    </a:p>
                  </a:txBody>
                  <a:tcPr/>
                </a:tc>
                <a:tc>
                  <a:txBody>
                    <a:bodyPr/>
                    <a:lstStyle/>
                    <a:p>
                      <a:r>
                        <a:rPr lang="en-US" altLang="zh-CN" dirty="0"/>
                        <a:t>20070805</a:t>
                      </a:r>
                      <a:endParaRPr lang="zh-CN" altLang="en-US" dirty="0"/>
                    </a:p>
                  </a:txBody>
                  <a:tcPr/>
                </a:tc>
                <a:extLst>
                  <a:ext uri="{0D108BD9-81ED-4DB2-BD59-A6C34878D82A}">
                    <a16:rowId xmlns:a16="http://schemas.microsoft.com/office/drawing/2014/main" val="1431787785"/>
                  </a:ext>
                </a:extLst>
              </a:tr>
            </a:tbl>
          </a:graphicData>
        </a:graphic>
      </p:graphicFrame>
    </p:spTree>
    <p:extLst>
      <p:ext uri="{BB962C8B-B14F-4D97-AF65-F5344CB8AC3E}">
        <p14:creationId xmlns:p14="http://schemas.microsoft.com/office/powerpoint/2010/main" val="38366102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113607</TotalTime>
  <Words>1364</Words>
  <Application>Microsoft Macintosh PowerPoint</Application>
  <PresentationFormat>宽屏</PresentationFormat>
  <Paragraphs>205</Paragraphs>
  <Slides>37</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37</vt:i4>
      </vt:variant>
    </vt:vector>
  </HeadingPairs>
  <TitlesOfParts>
    <vt:vector size="42" baseType="lpstr">
      <vt:lpstr>等线</vt:lpstr>
      <vt:lpstr>等线 Light</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Figure 2. Spatio-temporal distribution of PM2.5 and MDA8 O3 in each city from 2015 to 2019 (The map was generated by ArcGIS 10.7 https://www.esri.com/en-us/arcgis/products/arcgis-desktop/resources).</vt:lpstr>
      <vt:lpstr>Figure 3. Monthly variation characteristics of PM2.5 and MDA8 O3 in the GBA.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/Users/hrd/Documents/N Dep/PM25Guangdong/PRD NS+GZ 2007-2020/Untitled.ipynb</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DUAN, Hanrui</dc:creator>
  <cp:lastModifiedBy>DUAN, Hanrui</cp:lastModifiedBy>
  <cp:revision>62</cp:revision>
  <dcterms:created xsi:type="dcterms:W3CDTF">2024-05-07T10:07:19Z</dcterms:created>
  <dcterms:modified xsi:type="dcterms:W3CDTF">2024-07-25T07:37:40Z</dcterms:modified>
</cp:coreProperties>
</file>