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7" r:id="rId2"/>
    <p:sldId id="259" r:id="rId3"/>
    <p:sldId id="260" r:id="rId4"/>
    <p:sldId id="261" r:id="rId5"/>
    <p:sldId id="262" r:id="rId6"/>
    <p:sldId id="294" r:id="rId7"/>
    <p:sldId id="293" r:id="rId8"/>
    <p:sldId id="292" r:id="rId9"/>
    <p:sldId id="263" r:id="rId10"/>
    <p:sldId id="299" r:id="rId11"/>
    <p:sldId id="270" r:id="rId12"/>
    <p:sldId id="295" r:id="rId13"/>
    <p:sldId id="296" r:id="rId14"/>
    <p:sldId id="271" r:id="rId15"/>
    <p:sldId id="264" r:id="rId16"/>
    <p:sldId id="298" r:id="rId17"/>
    <p:sldId id="297" r:id="rId18"/>
    <p:sldId id="300" r:id="rId19"/>
  </p:sldIdLst>
  <p:sldSz cx="9144000" cy="5143500" type="screen16x9"/>
  <p:notesSz cx="6858000" cy="9144000"/>
  <p:embeddedFontLst>
    <p:embeddedFont>
      <p:font typeface="Century Gothic" panose="020B050202020202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97AA84-9C8C-4F81-85BF-B82D6C603A11}">
  <a:tblStyle styleId="{2997AA84-9C8C-4F81-85BF-B82D6C603A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7" autoAdjust="0"/>
  </p:normalViewPr>
  <p:slideViewPr>
    <p:cSldViewPr snapToGrid="0" showGuides="1">
      <p:cViewPr varScale="1">
        <p:scale>
          <a:sx n="104" d="100"/>
          <a:sy n="104" d="100"/>
        </p:scale>
        <p:origin x="198" y="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70562d682_2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70562d682_2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Our team is called 4Csi Consulting and it’s made up of myself, Jess, Joe, Terence, Daniel and Rafique.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f70562d682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f70562d682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rgbClr val="6A7069"/>
                </a:solidFill>
              </a:rPr>
              <a:t>one of the key factors influencing the number of guests are the holidays.</a:t>
            </a:r>
            <a:endParaRPr sz="1200">
              <a:solidFill>
                <a:srgbClr val="6A7069"/>
              </a:solidFill>
            </a:endParaRPr>
          </a:p>
          <a:p>
            <a:pPr marL="0" lvl="0" indent="0" algn="l" rtl="0">
              <a:lnSpc>
                <a:spcPct val="115000"/>
              </a:lnSpc>
              <a:spcBef>
                <a:spcPts val="1200"/>
              </a:spcBef>
              <a:spcAft>
                <a:spcPts val="1200"/>
              </a:spcAft>
              <a:buClr>
                <a:schemeClr val="dk1"/>
              </a:buClr>
              <a:buSzPts val="1100"/>
              <a:buFont typeface="Arial"/>
              <a:buNone/>
            </a:pPr>
            <a:endParaRPr sz="1200">
              <a:solidFill>
                <a:srgbClr val="6A7069"/>
              </a:solidFill>
            </a:endParaRPr>
          </a:p>
        </p:txBody>
      </p:sp>
    </p:spTree>
    <p:extLst>
      <p:ext uri="{BB962C8B-B14F-4D97-AF65-F5344CB8AC3E}">
        <p14:creationId xmlns:p14="http://schemas.microsoft.com/office/powerpoint/2010/main" val="75094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70562d6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70562d6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200" dirty="0">
                <a:solidFill>
                  <a:srgbClr val="6A7069"/>
                </a:solidFill>
              </a:rPr>
              <a:t>An overall historical statistics report is able to help users identify the features affecting the number of guests.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70562d6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70562d6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200" dirty="0">
                <a:solidFill>
                  <a:srgbClr val="6A7069"/>
                </a:solidFill>
              </a:rPr>
              <a:t>An overall historical statistics report is able to help users identify the features affecting the number of guests.</a:t>
            </a:r>
            <a:endParaRPr dirty="0"/>
          </a:p>
        </p:txBody>
      </p:sp>
    </p:spTree>
    <p:extLst>
      <p:ext uri="{BB962C8B-B14F-4D97-AF65-F5344CB8AC3E}">
        <p14:creationId xmlns:p14="http://schemas.microsoft.com/office/powerpoint/2010/main" val="28770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70562d6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70562d6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200" dirty="0">
                <a:solidFill>
                  <a:srgbClr val="6A7069"/>
                </a:solidFill>
              </a:rPr>
              <a:t>An overall historical statistics report is able to help users identify the features affecting the number of guests.</a:t>
            </a:r>
            <a:endParaRPr dirty="0"/>
          </a:p>
        </p:txBody>
      </p:sp>
    </p:spTree>
    <p:extLst>
      <p:ext uri="{BB962C8B-B14F-4D97-AF65-F5344CB8AC3E}">
        <p14:creationId xmlns:p14="http://schemas.microsoft.com/office/powerpoint/2010/main" val="2572473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70562d682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f70562d682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sz="1200" dirty="0">
                <a:solidFill>
                  <a:srgbClr val="6A7069"/>
                </a:solidFill>
              </a:rPr>
              <a:t>From this report, we can draw a number of insights.</a:t>
            </a:r>
            <a:r>
              <a:rPr lang="en-US" sz="1200" dirty="0">
                <a:solidFill>
                  <a:srgbClr val="6A7069"/>
                </a:solidFill>
              </a:rPr>
              <a:t> </a:t>
            </a:r>
          </a:p>
          <a:p>
            <a:pPr marL="457200" lvl="0" indent="0" algn="l" rtl="0">
              <a:lnSpc>
                <a:spcPct val="115000"/>
              </a:lnSpc>
              <a:spcBef>
                <a:spcPts val="1200"/>
              </a:spcBef>
              <a:spcAft>
                <a:spcPts val="0"/>
              </a:spcAft>
              <a:buNone/>
            </a:pPr>
            <a:endParaRPr lang="en-US" sz="1200" dirty="0">
              <a:solidFill>
                <a:srgbClr val="6A7069"/>
              </a:solidFill>
            </a:endParaRPr>
          </a:p>
          <a:p>
            <a:pPr marL="457200" lvl="0" indent="0" algn="l" rtl="0">
              <a:lnSpc>
                <a:spcPct val="115000"/>
              </a:lnSpc>
              <a:spcBef>
                <a:spcPts val="1200"/>
              </a:spcBef>
              <a:spcAft>
                <a:spcPts val="0"/>
              </a:spcAft>
              <a:buNone/>
            </a:pPr>
            <a:r>
              <a:rPr lang="en-US" sz="1200" dirty="0">
                <a:solidFill>
                  <a:srgbClr val="6A7069"/>
                </a:solidFill>
              </a:rPr>
              <a:t>We can see, for example, that: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71354eed2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71354eed2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rgbClr val="6A7069"/>
                </a:solidFill>
              </a:rPr>
              <a:t>Now the bus travels from beach station to siloso point at 0807hr, with 10 people from the previous stop. At siloso point, there are 35 people boarding and 8 people alighting, creating a netflow of 27. Now there are 37 people onboard.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71354eed2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71354eed2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rgbClr val="6A7069"/>
                </a:solidFill>
              </a:rPr>
              <a:t>Now the bus travels from beach station to siloso point at 0807hr, with 10 people from the previous stop. At siloso point, there are 35 people boarding and 8 people alighting, creating a netflow of 27. Now there are 37 people onboard.</a:t>
            </a:r>
            <a:endParaRPr/>
          </a:p>
        </p:txBody>
      </p:sp>
    </p:spTree>
    <p:extLst>
      <p:ext uri="{BB962C8B-B14F-4D97-AF65-F5344CB8AC3E}">
        <p14:creationId xmlns:p14="http://schemas.microsoft.com/office/powerpoint/2010/main" val="190114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71354eed2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71354eed2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rgbClr val="6A7069"/>
                </a:solidFill>
              </a:rPr>
              <a:t>Now the bus travels from beach station to siloso point at 0807hr, with 10 people from the previous stop. At siloso point, there are 35 people boarding and 8 people alighting, creating a netflow of 27. Now there are 37 people onboard.</a:t>
            </a:r>
            <a:endParaRPr/>
          </a:p>
        </p:txBody>
      </p:sp>
    </p:spTree>
    <p:extLst>
      <p:ext uri="{BB962C8B-B14F-4D97-AF65-F5344CB8AC3E}">
        <p14:creationId xmlns:p14="http://schemas.microsoft.com/office/powerpoint/2010/main" val="310029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590a7c2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590a7c2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rgbClr val="6A7069"/>
                </a:solidFill>
              </a:rPr>
              <a:t>Sentosa Island is managed by Sentosa Development Corporation (SDC for short). One of SDC’s responsibilities is to oversee the day-to-day bus transport operations on Sentosa</a:t>
            </a:r>
            <a:r>
              <a:rPr lang="en" sz="1300" dirty="0">
                <a:solidFill>
                  <a:srgbClr val="6A7069"/>
                </a:solidFill>
              </a:rPr>
              <a:t>.</a:t>
            </a:r>
          </a:p>
          <a:p>
            <a:pPr marL="0" lvl="0" indent="0" algn="l" rtl="0">
              <a:lnSpc>
                <a:spcPct val="115000"/>
              </a:lnSpc>
              <a:spcBef>
                <a:spcPts val="0"/>
              </a:spcBef>
              <a:spcAft>
                <a:spcPts val="0"/>
              </a:spcAft>
              <a:buNone/>
            </a:pPr>
            <a:endParaRPr sz="1300" dirty="0">
              <a:solidFill>
                <a:srgbClr val="6A7069"/>
              </a:solidFill>
            </a:endParaRPr>
          </a:p>
          <a:p>
            <a:pPr marL="0" lvl="0" indent="0" algn="l" rtl="0">
              <a:lnSpc>
                <a:spcPct val="115000"/>
              </a:lnSpc>
              <a:spcBef>
                <a:spcPts val="1200"/>
              </a:spcBef>
              <a:spcAft>
                <a:spcPts val="0"/>
              </a:spcAft>
              <a:buNone/>
            </a:pPr>
            <a:r>
              <a:rPr lang="en" sz="1200" dirty="0">
                <a:solidFill>
                  <a:schemeClr val="dk1"/>
                </a:solidFill>
              </a:rPr>
              <a:t>During peak periods, Sentosa faces difficulties meeting the bus demand, with sometimes large numbers of guests queuing up at bus stops. On the other hand, there are also dips in demand when the buses are underutilised.</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1600"/>
              </a:spcAft>
              <a:buClr>
                <a:schemeClr val="dk1"/>
              </a:buClr>
              <a:buSzPts val="1100"/>
              <a:buFont typeface="Arial"/>
              <a:buNone/>
            </a:pPr>
            <a:r>
              <a:rPr lang="en" sz="1200" b="1" dirty="0">
                <a:solidFill>
                  <a:srgbClr val="6A7069"/>
                </a:solidFill>
              </a:rPr>
              <a:t>So, the question we are trying to answer is: how can we</a:t>
            </a:r>
            <a:r>
              <a:rPr lang="en" sz="1200" dirty="0">
                <a:solidFill>
                  <a:srgbClr val="6A7069"/>
                </a:solidFill>
              </a:rPr>
              <a:t> forecast the passenger demand for buses </a:t>
            </a:r>
            <a:r>
              <a:rPr lang="en" sz="1200" b="1" dirty="0">
                <a:solidFill>
                  <a:srgbClr val="6A7069"/>
                </a:solidFill>
              </a:rPr>
              <a:t>to enable </a:t>
            </a:r>
            <a:r>
              <a:rPr lang="en" sz="1200" dirty="0">
                <a:solidFill>
                  <a:srgbClr val="6A7069"/>
                </a:solidFill>
              </a:rPr>
              <a:t>SDC to optimize their bus operations in order to achieve better guest satisfaction and operational efficiency?</a:t>
            </a:r>
            <a:endParaRPr sz="1200" dirty="0">
              <a:solidFill>
                <a:srgbClr val="6A706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590a7c27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590a7c27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rgbClr val="6A7069"/>
                </a:solidFill>
              </a:rPr>
              <a:t>To answer this question we prepared for you two recommendations.</a:t>
            </a:r>
          </a:p>
          <a:p>
            <a:pPr marL="0" lvl="0" indent="0" algn="l" rtl="0">
              <a:lnSpc>
                <a:spcPct val="115000"/>
              </a:lnSpc>
              <a:spcBef>
                <a:spcPts val="0"/>
              </a:spcBef>
              <a:spcAft>
                <a:spcPts val="0"/>
              </a:spcAft>
              <a:buNone/>
            </a:pPr>
            <a:endParaRPr sz="1200" dirty="0">
              <a:solidFill>
                <a:srgbClr val="6A7069"/>
              </a:solidFill>
            </a:endParaRPr>
          </a:p>
          <a:p>
            <a:pPr marL="0" lvl="0" indent="0" algn="l" rtl="0">
              <a:lnSpc>
                <a:spcPct val="115000"/>
              </a:lnSpc>
              <a:spcBef>
                <a:spcPts val="1600"/>
              </a:spcBef>
              <a:spcAft>
                <a:spcPts val="0"/>
              </a:spcAft>
              <a:buNone/>
            </a:pPr>
            <a:r>
              <a:rPr lang="en" sz="1200" dirty="0">
                <a:solidFill>
                  <a:srgbClr val="6A7069"/>
                </a:solidFill>
              </a:rPr>
              <a:t>The first one is to adopt a data-informed approach to the decision-making process for bus operations. The second one, is to synthesise and visualise the available data so that non-technical users can draw insights to guide them in their daily work.</a:t>
            </a:r>
          </a:p>
          <a:p>
            <a:pPr marL="0" lvl="0" indent="0" algn="l" rtl="0">
              <a:lnSpc>
                <a:spcPct val="115000"/>
              </a:lnSpc>
              <a:spcBef>
                <a:spcPts val="1600"/>
              </a:spcBef>
              <a:spcAft>
                <a:spcPts val="0"/>
              </a:spcAft>
              <a:buNone/>
            </a:pPr>
            <a:endParaRPr sz="1200" dirty="0">
              <a:solidFill>
                <a:srgbClr val="6A7069"/>
              </a:solidFill>
            </a:endParaRPr>
          </a:p>
          <a:p>
            <a:pPr marL="0" lvl="0" indent="0" algn="l" rtl="0">
              <a:lnSpc>
                <a:spcPct val="115000"/>
              </a:lnSpc>
              <a:spcBef>
                <a:spcPts val="1600"/>
              </a:spcBef>
              <a:spcAft>
                <a:spcPts val="1600"/>
              </a:spcAft>
              <a:buClr>
                <a:schemeClr val="dk1"/>
              </a:buClr>
              <a:buSzPts val="1100"/>
              <a:buFont typeface="Arial"/>
              <a:buNone/>
            </a:pPr>
            <a:r>
              <a:rPr lang="en" sz="1200" dirty="0">
                <a:solidFill>
                  <a:srgbClr val="6A7069"/>
                </a:solidFill>
              </a:rPr>
              <a:t>In the next series of slides we will explain both of these recommendations in more depth.</a:t>
            </a:r>
            <a:endParaRPr sz="1200" dirty="0">
              <a:solidFill>
                <a:srgbClr val="6A706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590a7c27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590a7c27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rgbClr val="6A7069"/>
                </a:solidFill>
              </a:rPr>
              <a:t>The first recommendation is data-driven decision-making - and it’s crux is using a model to forecast ridership. That model will be used by Sentosa’s operations team to inform their decision-making with regards to bus frequency and scheduling requirements.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602ae49b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602ae49b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rgbClr val="6A7069"/>
                </a:solidFill>
              </a:rPr>
              <a:t>To create our model, we used bus frequency which is the number of trips a bus makes each hour. Multiplying this frequency by the bus capacity gives us the aggregated hourly on board capacity.</a:t>
            </a:r>
          </a:p>
          <a:p>
            <a:pPr marL="0" lvl="0" indent="0" algn="l" rtl="0">
              <a:lnSpc>
                <a:spcPct val="115000"/>
              </a:lnSpc>
              <a:spcBef>
                <a:spcPts val="0"/>
              </a:spcBef>
              <a:spcAft>
                <a:spcPts val="0"/>
              </a:spcAft>
              <a:buNone/>
            </a:pPr>
            <a:endParaRPr sz="1200" dirty="0">
              <a:solidFill>
                <a:srgbClr val="6A7069"/>
              </a:solidFill>
            </a:endParaRPr>
          </a:p>
          <a:p>
            <a:pPr marL="0" lvl="0" indent="0" algn="l" rtl="0">
              <a:lnSpc>
                <a:spcPct val="115000"/>
              </a:lnSpc>
              <a:spcBef>
                <a:spcPts val="1600"/>
              </a:spcBef>
              <a:spcAft>
                <a:spcPts val="0"/>
              </a:spcAft>
              <a:buNone/>
            </a:pPr>
            <a:r>
              <a:rPr lang="en" sz="1200" dirty="0">
                <a:solidFill>
                  <a:srgbClr val="6A7069"/>
                </a:solidFill>
              </a:rPr>
              <a:t>To understand the utilization rate of buses, we also need to know how many people would be on board at any one time.</a:t>
            </a:r>
            <a:endParaRPr sz="1200" dirty="0">
              <a:solidFill>
                <a:srgbClr val="6A7069"/>
              </a:solidFill>
            </a:endParaRPr>
          </a:p>
          <a:p>
            <a:pPr marL="0" lvl="0" indent="0" algn="l" rtl="0">
              <a:lnSpc>
                <a:spcPct val="115000"/>
              </a:lnSpc>
              <a:spcBef>
                <a:spcPts val="1600"/>
              </a:spcBef>
              <a:spcAft>
                <a:spcPts val="1600"/>
              </a:spcAft>
              <a:buClr>
                <a:schemeClr val="dk1"/>
              </a:buClr>
              <a:buSzPts val="1100"/>
              <a:buFont typeface="Arial"/>
              <a:buNone/>
            </a:pPr>
            <a:r>
              <a:rPr lang="en" sz="1200" dirty="0">
                <a:solidFill>
                  <a:srgbClr val="6A7069"/>
                </a:solidFill>
              </a:rPr>
              <a:t>And that is where our model comes in: it forecasts the peak number of people who would be onboard so that the Sentosa team can infer the frequency of buses required to meet demand.</a:t>
            </a:r>
            <a:endParaRPr sz="1200" dirty="0">
              <a:solidFill>
                <a:srgbClr val="6A706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70562d6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70562d6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dirty="0">
                <a:solidFill>
                  <a:srgbClr val="6A7069"/>
                </a:solidFill>
              </a:rPr>
              <a:t>From our key observation , Weekend and Public Holidays have the highest correlation with the peak ridership. Peaked riderships are observed to be at interchanges and not at stops with most attractions. For example</a:t>
            </a:r>
          </a:p>
          <a:p>
            <a:pPr marL="457200" lvl="0" indent="0" algn="l" rtl="0">
              <a:lnSpc>
                <a:spcPct val="115000"/>
              </a:lnSpc>
              <a:spcBef>
                <a:spcPts val="0"/>
              </a:spcBef>
              <a:spcAft>
                <a:spcPts val="0"/>
              </a:spcAft>
              <a:buNone/>
            </a:pPr>
            <a:endParaRPr sz="1200" dirty="0">
              <a:solidFill>
                <a:srgbClr val="6A7069"/>
              </a:solidFill>
            </a:endParaRPr>
          </a:p>
          <a:p>
            <a:pPr marL="914400" lvl="1" indent="-304800" algn="l" rtl="0">
              <a:spcBef>
                <a:spcPts val="1600"/>
              </a:spcBef>
              <a:spcAft>
                <a:spcPts val="0"/>
              </a:spcAft>
              <a:buClr>
                <a:srgbClr val="6A7069"/>
              </a:buClr>
              <a:buSzPts val="1200"/>
              <a:buFont typeface="Century Gothic"/>
              <a:buAutoNum type="alphaLcPeriod"/>
            </a:pPr>
            <a:r>
              <a:rPr lang="en" sz="1200" dirty="0">
                <a:solidFill>
                  <a:srgbClr val="6A7069"/>
                </a:solidFill>
              </a:rPr>
              <a:t>Imbiah , Siloso are Cable Car Station</a:t>
            </a:r>
            <a:endParaRPr sz="1200" dirty="0">
              <a:solidFill>
                <a:srgbClr val="6A7069"/>
              </a:solidFill>
            </a:endParaRPr>
          </a:p>
          <a:p>
            <a:pPr marL="914400" lvl="1" indent="-304800" algn="l" rtl="0">
              <a:spcBef>
                <a:spcPts val="0"/>
              </a:spcBef>
              <a:spcAft>
                <a:spcPts val="0"/>
              </a:spcAft>
              <a:buClr>
                <a:srgbClr val="6A7069"/>
              </a:buClr>
              <a:buSzPts val="1200"/>
              <a:buFont typeface="Century Gothic"/>
              <a:buAutoNum type="alphaLcPeriod"/>
            </a:pPr>
            <a:r>
              <a:rPr lang="en" sz="1200" dirty="0">
                <a:solidFill>
                  <a:srgbClr val="6A7069"/>
                </a:solidFill>
              </a:rPr>
              <a:t>Beach Station is a bus interchange</a:t>
            </a:r>
            <a:endParaRPr sz="1200" dirty="0">
              <a:solidFill>
                <a:srgbClr val="6A7069"/>
              </a:solidFill>
            </a:endParaRPr>
          </a:p>
        </p:txBody>
      </p:sp>
    </p:spTree>
    <p:extLst>
      <p:ext uri="{BB962C8B-B14F-4D97-AF65-F5344CB8AC3E}">
        <p14:creationId xmlns:p14="http://schemas.microsoft.com/office/powerpoint/2010/main" val="91928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70562d6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70562d6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dirty="0">
                <a:solidFill>
                  <a:srgbClr val="6A7069"/>
                </a:solidFill>
              </a:rPr>
              <a:t>From our key observation , Weekend and Public Holidays have the highest correlation with the peak ridership. Peaked riderships are observed to be at interchanges and not at stops with most attractions. For example</a:t>
            </a:r>
          </a:p>
          <a:p>
            <a:pPr marL="457200" lvl="0" indent="0" algn="l" rtl="0">
              <a:lnSpc>
                <a:spcPct val="115000"/>
              </a:lnSpc>
              <a:spcBef>
                <a:spcPts val="0"/>
              </a:spcBef>
              <a:spcAft>
                <a:spcPts val="0"/>
              </a:spcAft>
              <a:buNone/>
            </a:pPr>
            <a:endParaRPr sz="1200" dirty="0">
              <a:solidFill>
                <a:srgbClr val="6A7069"/>
              </a:solidFill>
            </a:endParaRPr>
          </a:p>
          <a:p>
            <a:pPr marL="914400" lvl="1" indent="-304800" algn="l" rtl="0">
              <a:spcBef>
                <a:spcPts val="1600"/>
              </a:spcBef>
              <a:spcAft>
                <a:spcPts val="0"/>
              </a:spcAft>
              <a:buClr>
                <a:srgbClr val="6A7069"/>
              </a:buClr>
              <a:buSzPts val="1200"/>
              <a:buFont typeface="Century Gothic"/>
              <a:buAutoNum type="alphaLcPeriod"/>
            </a:pPr>
            <a:r>
              <a:rPr lang="en" sz="1200" dirty="0">
                <a:solidFill>
                  <a:srgbClr val="6A7069"/>
                </a:solidFill>
              </a:rPr>
              <a:t>Imbiah , Siloso are Cable Car Station</a:t>
            </a:r>
            <a:endParaRPr sz="1200" dirty="0">
              <a:solidFill>
                <a:srgbClr val="6A7069"/>
              </a:solidFill>
            </a:endParaRPr>
          </a:p>
          <a:p>
            <a:pPr marL="914400" lvl="1" indent="-304800" algn="l" rtl="0">
              <a:spcBef>
                <a:spcPts val="0"/>
              </a:spcBef>
              <a:spcAft>
                <a:spcPts val="0"/>
              </a:spcAft>
              <a:buClr>
                <a:srgbClr val="6A7069"/>
              </a:buClr>
              <a:buSzPts val="1200"/>
              <a:buFont typeface="Century Gothic"/>
              <a:buAutoNum type="alphaLcPeriod"/>
            </a:pPr>
            <a:r>
              <a:rPr lang="en" sz="1200" dirty="0">
                <a:solidFill>
                  <a:srgbClr val="6A7069"/>
                </a:solidFill>
              </a:rPr>
              <a:t>Beach Station is a bus interchange</a:t>
            </a:r>
            <a:endParaRPr sz="1200" dirty="0">
              <a:solidFill>
                <a:srgbClr val="6A7069"/>
              </a:solidFill>
            </a:endParaRPr>
          </a:p>
        </p:txBody>
      </p:sp>
    </p:spTree>
    <p:extLst>
      <p:ext uri="{BB962C8B-B14F-4D97-AF65-F5344CB8AC3E}">
        <p14:creationId xmlns:p14="http://schemas.microsoft.com/office/powerpoint/2010/main" val="289385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70562d6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70562d6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dirty="0">
                <a:solidFill>
                  <a:srgbClr val="6A7069"/>
                </a:solidFill>
              </a:rPr>
              <a:t>From our key observation , Weekend and Public Holidays have the highest correlation with the peak ridership. Peaked riderships are observed to be at interchanges and not at stops with most attractions. For example</a:t>
            </a:r>
          </a:p>
          <a:p>
            <a:pPr marL="457200" lvl="0" indent="0" algn="l" rtl="0">
              <a:lnSpc>
                <a:spcPct val="115000"/>
              </a:lnSpc>
              <a:spcBef>
                <a:spcPts val="0"/>
              </a:spcBef>
              <a:spcAft>
                <a:spcPts val="0"/>
              </a:spcAft>
              <a:buNone/>
            </a:pPr>
            <a:endParaRPr sz="1200" dirty="0">
              <a:solidFill>
                <a:srgbClr val="6A7069"/>
              </a:solidFill>
            </a:endParaRPr>
          </a:p>
          <a:p>
            <a:pPr marL="914400" lvl="1" indent="-304800" algn="l" rtl="0">
              <a:spcBef>
                <a:spcPts val="1600"/>
              </a:spcBef>
              <a:spcAft>
                <a:spcPts val="0"/>
              </a:spcAft>
              <a:buClr>
                <a:srgbClr val="6A7069"/>
              </a:buClr>
              <a:buSzPts val="1200"/>
              <a:buFont typeface="Century Gothic"/>
              <a:buAutoNum type="alphaLcPeriod"/>
            </a:pPr>
            <a:r>
              <a:rPr lang="en" sz="1200" dirty="0">
                <a:solidFill>
                  <a:srgbClr val="6A7069"/>
                </a:solidFill>
              </a:rPr>
              <a:t>Imbiah , Siloso are Cable Car Station</a:t>
            </a:r>
            <a:endParaRPr sz="1200" dirty="0">
              <a:solidFill>
                <a:srgbClr val="6A7069"/>
              </a:solidFill>
            </a:endParaRPr>
          </a:p>
          <a:p>
            <a:pPr marL="914400" lvl="1" indent="-304800" algn="l" rtl="0">
              <a:spcBef>
                <a:spcPts val="0"/>
              </a:spcBef>
              <a:spcAft>
                <a:spcPts val="0"/>
              </a:spcAft>
              <a:buClr>
                <a:srgbClr val="6A7069"/>
              </a:buClr>
              <a:buSzPts val="1200"/>
              <a:buFont typeface="Century Gothic"/>
              <a:buAutoNum type="alphaLcPeriod"/>
            </a:pPr>
            <a:r>
              <a:rPr lang="en" sz="1200" dirty="0">
                <a:solidFill>
                  <a:srgbClr val="6A7069"/>
                </a:solidFill>
              </a:rPr>
              <a:t>Beach Station is a bus interchange</a:t>
            </a:r>
            <a:endParaRPr sz="1200" dirty="0">
              <a:solidFill>
                <a:srgbClr val="6A7069"/>
              </a:solidFill>
            </a:endParaRPr>
          </a:p>
        </p:txBody>
      </p:sp>
    </p:spTree>
    <p:extLst>
      <p:ext uri="{BB962C8B-B14F-4D97-AF65-F5344CB8AC3E}">
        <p14:creationId xmlns:p14="http://schemas.microsoft.com/office/powerpoint/2010/main" val="140108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70562d682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70562d682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rgbClr val="6A7069"/>
                </a:solidFill>
              </a:rPr>
              <a:t>Imagine we are at Beach Station with an empty bus at 0800hr. There are 10 people waiting to board the bus. So the netflow is 10 and the current peak people onboard is 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6.jfi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implysarafina.blogspot.com/2011/04/thank-you-thursday.html" TargetMode="External"/><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p:nvPr/>
        </p:nvSpPr>
        <p:spPr>
          <a:xfrm>
            <a:off x="2159717" y="125300"/>
            <a:ext cx="4393500" cy="12310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dirty="0">
                <a:solidFill>
                  <a:srgbClr val="F8A909"/>
                </a:solidFill>
                <a:latin typeface="Century Gothic"/>
                <a:ea typeface="Century Gothic"/>
                <a:cs typeface="Century Gothic"/>
                <a:sym typeface="Century Gothic"/>
              </a:rPr>
              <a:t>Reddit as a Window into Ancient Worlds</a:t>
            </a:r>
            <a:endParaRPr sz="1700" dirty="0">
              <a:solidFill>
                <a:srgbClr val="6A7069"/>
              </a:solidFill>
              <a:latin typeface="Century Gothic"/>
              <a:ea typeface="Century Gothic"/>
              <a:cs typeface="Century Gothic"/>
              <a:sym typeface="Century Gothic"/>
            </a:endParaRPr>
          </a:p>
        </p:txBody>
      </p:sp>
      <p:sp>
        <p:nvSpPr>
          <p:cNvPr id="84" name="Google Shape;84;p14"/>
          <p:cNvSpPr txBox="1"/>
          <p:nvPr/>
        </p:nvSpPr>
        <p:spPr>
          <a:xfrm>
            <a:off x="6929175" y="4126526"/>
            <a:ext cx="1322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6A7069"/>
                </a:solidFill>
                <a:latin typeface="Century Gothic"/>
                <a:ea typeface="Century Gothic"/>
                <a:cs typeface="Century Gothic"/>
                <a:sym typeface="Century Gothic"/>
              </a:rPr>
              <a:t>BY HARRY DZEBA</a:t>
            </a:r>
            <a:endParaRPr sz="1000" dirty="0">
              <a:solidFill>
                <a:srgbClr val="6A7069"/>
              </a:solidFill>
              <a:latin typeface="Century Gothic"/>
              <a:ea typeface="Century Gothic"/>
              <a:cs typeface="Century Gothic"/>
              <a:sym typeface="Century Gothic"/>
            </a:endParaRPr>
          </a:p>
        </p:txBody>
      </p:sp>
      <p:pic>
        <p:nvPicPr>
          <p:cNvPr id="3" name="Picture 2" descr="Logo, company name&#10;&#10;Description automatically generated">
            <a:extLst>
              <a:ext uri="{FF2B5EF4-FFF2-40B4-BE49-F238E27FC236}">
                <a16:creationId xmlns:a16="http://schemas.microsoft.com/office/drawing/2014/main" id="{85068DB1-6CEF-454A-A969-CD2E02E04B84}"/>
              </a:ext>
            </a:extLst>
          </p:cNvPr>
          <p:cNvPicPr>
            <a:picLocks noChangeAspect="1"/>
          </p:cNvPicPr>
          <p:nvPr/>
        </p:nvPicPr>
        <p:blipFill>
          <a:blip r:embed="rId3"/>
          <a:stretch>
            <a:fillRect/>
          </a:stretch>
        </p:blipFill>
        <p:spPr>
          <a:xfrm>
            <a:off x="1620187" y="1233444"/>
            <a:ext cx="5472561" cy="2676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29"/>
          <p:cNvSpPr/>
          <p:nvPr/>
        </p:nvSpPr>
        <p:spPr>
          <a:xfrm>
            <a:off x="6893125" y="0"/>
            <a:ext cx="22506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txBox="1"/>
          <p:nvPr/>
        </p:nvSpPr>
        <p:spPr>
          <a:xfrm>
            <a:off x="6973375" y="1999350"/>
            <a:ext cx="2090100" cy="10020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solidFill>
                  <a:srgbClr val="6A7069"/>
                </a:solidFill>
                <a:latin typeface="Century Gothic"/>
                <a:ea typeface="Century Gothic"/>
                <a:cs typeface="Century Gothic"/>
                <a:sym typeface="Century Gothic"/>
              </a:rPr>
              <a:t>Key Influencer:</a:t>
            </a:r>
            <a:endParaRPr sz="1200" b="1" dirty="0">
              <a:solidFill>
                <a:srgbClr val="6A7069"/>
              </a:solidFill>
              <a:latin typeface="Century Gothic"/>
              <a:ea typeface="Century Gothic"/>
              <a:cs typeface="Century Gothic"/>
              <a:sym typeface="Century Gothic"/>
            </a:endParaRPr>
          </a:p>
          <a:p>
            <a:pPr marL="0" lvl="0" indent="0" algn="l" rtl="0">
              <a:lnSpc>
                <a:spcPct val="115000"/>
              </a:lnSpc>
              <a:spcBef>
                <a:spcPts val="1600"/>
              </a:spcBef>
              <a:spcAft>
                <a:spcPts val="1600"/>
              </a:spcAft>
              <a:buNone/>
            </a:pPr>
            <a:r>
              <a:rPr lang="en" sz="1100" dirty="0">
                <a:solidFill>
                  <a:srgbClr val="6A7069"/>
                </a:solidFill>
                <a:latin typeface="Century Gothic"/>
                <a:ea typeface="Century Gothic"/>
                <a:cs typeface="Century Gothic"/>
                <a:sym typeface="Century Gothic"/>
              </a:rPr>
              <a:t>Leng</a:t>
            </a:r>
            <a:r>
              <a:rPr lang="en-SG" sz="1100" dirty="0" err="1">
                <a:solidFill>
                  <a:srgbClr val="6A7069"/>
                </a:solidFill>
                <a:latin typeface="Century Gothic"/>
                <a:ea typeface="Century Gothic"/>
                <a:cs typeface="Century Gothic"/>
                <a:sym typeface="Century Gothic"/>
              </a:rPr>
              <a:t>th</a:t>
            </a:r>
            <a:r>
              <a:rPr lang="en" sz="1100" dirty="0">
                <a:solidFill>
                  <a:srgbClr val="6A7069"/>
                </a:solidFill>
                <a:latin typeface="Century Gothic"/>
                <a:ea typeface="Century Gothic"/>
                <a:cs typeface="Century Gothic"/>
                <a:sym typeface="Century Gothic"/>
              </a:rPr>
              <a:t> of posts</a:t>
            </a:r>
            <a:endParaRPr sz="1100" dirty="0">
              <a:solidFill>
                <a:srgbClr val="6A7069"/>
              </a:solidFill>
              <a:latin typeface="Century Gothic"/>
              <a:ea typeface="Century Gothic"/>
              <a:cs typeface="Century Gothic"/>
              <a:sym typeface="Century Gothic"/>
            </a:endParaRPr>
          </a:p>
        </p:txBody>
      </p:sp>
      <p:pic>
        <p:nvPicPr>
          <p:cNvPr id="5" name="Picture 4" descr="Chart, histogram&#10;&#10;Description automatically generated">
            <a:extLst>
              <a:ext uri="{FF2B5EF4-FFF2-40B4-BE49-F238E27FC236}">
                <a16:creationId xmlns:a16="http://schemas.microsoft.com/office/drawing/2014/main" id="{16326D93-1154-47DF-AB10-76DF23D95A61}"/>
              </a:ext>
            </a:extLst>
          </p:cNvPr>
          <p:cNvPicPr>
            <a:picLocks noChangeAspect="1"/>
          </p:cNvPicPr>
          <p:nvPr/>
        </p:nvPicPr>
        <p:blipFill>
          <a:blip r:embed="rId3"/>
          <a:stretch>
            <a:fillRect/>
          </a:stretch>
        </p:blipFill>
        <p:spPr>
          <a:xfrm>
            <a:off x="80525" y="1112535"/>
            <a:ext cx="6166958" cy="3215931"/>
          </a:xfrm>
          <a:prstGeom prst="rect">
            <a:avLst/>
          </a:prstGeom>
        </p:spPr>
      </p:pic>
    </p:spTree>
    <p:extLst>
      <p:ext uri="{BB962C8B-B14F-4D97-AF65-F5344CB8AC3E}">
        <p14:creationId xmlns:p14="http://schemas.microsoft.com/office/powerpoint/2010/main" val="326161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0" name="Google Shape;390;p27"/>
          <p:cNvSpPr/>
          <p:nvPr/>
        </p:nvSpPr>
        <p:spPr>
          <a:xfrm>
            <a:off x="6943063" y="0"/>
            <a:ext cx="22506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p:nvPr/>
        </p:nvSpPr>
        <p:spPr>
          <a:xfrm>
            <a:off x="6943063" y="1329458"/>
            <a:ext cx="2090100" cy="28669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dirty="0">
                <a:solidFill>
                  <a:srgbClr val="6A7069"/>
                </a:solidFill>
                <a:highlight>
                  <a:srgbClr val="00FF00"/>
                </a:highlight>
                <a:latin typeface="Century Gothic"/>
                <a:ea typeface="Century Gothic"/>
                <a:cs typeface="Century Gothic"/>
                <a:sym typeface="Century Gothic"/>
              </a:rPr>
              <a:t>Naïve Bayes</a:t>
            </a:r>
            <a:endParaRPr sz="1600" b="1" dirty="0">
              <a:solidFill>
                <a:srgbClr val="6A7069"/>
              </a:solidFill>
              <a:highlight>
                <a:srgbClr val="00FF00"/>
              </a:highlight>
              <a:latin typeface="Century Gothic"/>
              <a:ea typeface="Century Gothic"/>
              <a:cs typeface="Century Gothic"/>
              <a:sym typeface="Century Gothic"/>
            </a:endParaRPr>
          </a:p>
          <a:p>
            <a:pPr marL="171450" lvl="0" indent="-171450" algn="l" rtl="0">
              <a:lnSpc>
                <a:spcPct val="115000"/>
              </a:lnSpc>
              <a:spcBef>
                <a:spcPts val="1600"/>
              </a:spcBef>
              <a:spcAft>
                <a:spcPts val="1600"/>
              </a:spcAft>
              <a:buFont typeface="Arial" panose="020B0604020202020204" pitchFamily="34" charset="0"/>
              <a:buChar char="•"/>
            </a:pPr>
            <a:r>
              <a:rPr lang="en-SG" sz="1100" dirty="0">
                <a:solidFill>
                  <a:srgbClr val="6A7069"/>
                </a:solidFill>
                <a:latin typeface="Century Gothic"/>
                <a:ea typeface="Century Gothic"/>
                <a:cs typeface="Century Gothic"/>
                <a:sym typeface="Century Gothic"/>
              </a:rPr>
              <a:t>G</a:t>
            </a:r>
            <a:r>
              <a:rPr lang="en" sz="1100" dirty="0">
                <a:solidFill>
                  <a:srgbClr val="6A7069"/>
                </a:solidFill>
                <a:latin typeface="Century Gothic"/>
                <a:ea typeface="Century Gothic"/>
                <a:cs typeface="Century Gothic"/>
                <a:sym typeface="Century Gothic"/>
              </a:rPr>
              <a:t>enerally best performing  group of models</a:t>
            </a:r>
          </a:p>
          <a:p>
            <a:pPr marL="171450" lvl="0" indent="-171450" algn="l" rtl="0">
              <a:lnSpc>
                <a:spcPct val="115000"/>
              </a:lnSpc>
              <a:spcBef>
                <a:spcPts val="1600"/>
              </a:spcBef>
              <a:spcAft>
                <a:spcPts val="1600"/>
              </a:spcAft>
              <a:buFont typeface="Arial" panose="020B0604020202020204" pitchFamily="34" charset="0"/>
              <a:buChar char="•"/>
            </a:pPr>
            <a:r>
              <a:rPr lang="en" sz="1100" dirty="0">
                <a:solidFill>
                  <a:srgbClr val="6A7069"/>
                </a:solidFill>
                <a:latin typeface="Century Gothic"/>
                <a:ea typeface="Century Gothic"/>
                <a:cs typeface="Century Gothic"/>
                <a:sym typeface="Century Gothic"/>
              </a:rPr>
              <a:t>NB no 6 was chosen as our production model</a:t>
            </a:r>
          </a:p>
          <a:p>
            <a:pPr lvl="0" algn="l" rtl="0">
              <a:lnSpc>
                <a:spcPct val="115000"/>
              </a:lnSpc>
              <a:spcBef>
                <a:spcPts val="1600"/>
              </a:spcBef>
              <a:spcAft>
                <a:spcPts val="1600"/>
              </a:spcAft>
            </a:pPr>
            <a:endParaRPr sz="1100" dirty="0">
              <a:solidFill>
                <a:srgbClr val="6A7069"/>
              </a:solidFill>
              <a:latin typeface="Century Gothic"/>
              <a:ea typeface="Century Gothic"/>
              <a:cs typeface="Century Gothic"/>
              <a:sym typeface="Century Gothic"/>
            </a:endParaRPr>
          </a:p>
        </p:txBody>
      </p:sp>
      <p:pic>
        <p:nvPicPr>
          <p:cNvPr id="3" name="Picture 2" descr="Chart, bar chart&#10;&#10;Description automatically generated">
            <a:extLst>
              <a:ext uri="{FF2B5EF4-FFF2-40B4-BE49-F238E27FC236}">
                <a16:creationId xmlns:a16="http://schemas.microsoft.com/office/drawing/2014/main" id="{4031126E-411B-41D9-B0AC-39F1769A1D2B}"/>
              </a:ext>
            </a:extLst>
          </p:cNvPr>
          <p:cNvPicPr>
            <a:picLocks noChangeAspect="1"/>
          </p:cNvPicPr>
          <p:nvPr/>
        </p:nvPicPr>
        <p:blipFill>
          <a:blip r:embed="rId3"/>
          <a:stretch>
            <a:fillRect/>
          </a:stretch>
        </p:blipFill>
        <p:spPr>
          <a:xfrm>
            <a:off x="0" y="991985"/>
            <a:ext cx="3523700" cy="4151515"/>
          </a:xfrm>
          <a:prstGeom prst="rect">
            <a:avLst/>
          </a:prstGeom>
        </p:spPr>
      </p:pic>
      <p:pic>
        <p:nvPicPr>
          <p:cNvPr id="5" name="Picture 4" descr="Chart, bar chart&#10;&#10;Description automatically generated">
            <a:extLst>
              <a:ext uri="{FF2B5EF4-FFF2-40B4-BE49-F238E27FC236}">
                <a16:creationId xmlns:a16="http://schemas.microsoft.com/office/drawing/2014/main" id="{80AB184E-3935-442A-B517-5526B699A0E1}"/>
              </a:ext>
            </a:extLst>
          </p:cNvPr>
          <p:cNvPicPr>
            <a:picLocks noChangeAspect="1"/>
          </p:cNvPicPr>
          <p:nvPr/>
        </p:nvPicPr>
        <p:blipFill>
          <a:blip r:embed="rId4"/>
          <a:stretch>
            <a:fillRect/>
          </a:stretch>
        </p:blipFill>
        <p:spPr>
          <a:xfrm>
            <a:off x="3606889" y="991985"/>
            <a:ext cx="3336174" cy="4131914"/>
          </a:xfrm>
          <a:prstGeom prst="rect">
            <a:avLst/>
          </a:prstGeom>
        </p:spPr>
      </p:pic>
      <p:sp>
        <p:nvSpPr>
          <p:cNvPr id="8" name="TextBox 7">
            <a:extLst>
              <a:ext uri="{FF2B5EF4-FFF2-40B4-BE49-F238E27FC236}">
                <a16:creationId xmlns:a16="http://schemas.microsoft.com/office/drawing/2014/main" id="{A7092CFD-CC23-4BCF-A5D8-3FEAEDA71413}"/>
              </a:ext>
            </a:extLst>
          </p:cNvPr>
          <p:cNvSpPr txBox="1"/>
          <p:nvPr/>
        </p:nvSpPr>
        <p:spPr>
          <a:xfrm>
            <a:off x="293716" y="338051"/>
            <a:ext cx="6073833" cy="307777"/>
          </a:xfrm>
          <a:prstGeom prst="rect">
            <a:avLst/>
          </a:prstGeom>
          <a:noFill/>
        </p:spPr>
        <p:txBody>
          <a:bodyPr wrap="square" rtlCol="0">
            <a:spAutoFit/>
          </a:bodyPr>
          <a:lstStyle/>
          <a:p>
            <a:r>
              <a:rPr lang="en-US" dirty="0"/>
              <a:t>           BEFORE                                                    AFTER</a:t>
            </a:r>
            <a:endParaRPr lang="en-SG" dirty="0"/>
          </a:p>
        </p:txBody>
      </p:sp>
      <p:sp>
        <p:nvSpPr>
          <p:cNvPr id="9" name="Oval 8">
            <a:extLst>
              <a:ext uri="{FF2B5EF4-FFF2-40B4-BE49-F238E27FC236}">
                <a16:creationId xmlns:a16="http://schemas.microsoft.com/office/drawing/2014/main" id="{9543AE46-EAC0-4A86-8726-BBBF065BB2CF}"/>
              </a:ext>
            </a:extLst>
          </p:cNvPr>
          <p:cNvSpPr/>
          <p:nvPr/>
        </p:nvSpPr>
        <p:spPr>
          <a:xfrm>
            <a:off x="551397" y="1190098"/>
            <a:ext cx="289483" cy="202179"/>
          </a:xfrm>
          <a:prstGeom prst="ellipse">
            <a:avLst/>
          </a:prstGeom>
          <a:noFill/>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4" name="Oval 13">
            <a:extLst>
              <a:ext uri="{FF2B5EF4-FFF2-40B4-BE49-F238E27FC236}">
                <a16:creationId xmlns:a16="http://schemas.microsoft.com/office/drawing/2014/main" id="{7E509E6B-F241-466A-A013-4CA43BE75AB4}"/>
              </a:ext>
            </a:extLst>
          </p:cNvPr>
          <p:cNvSpPr/>
          <p:nvPr/>
        </p:nvSpPr>
        <p:spPr>
          <a:xfrm>
            <a:off x="148974" y="3465376"/>
            <a:ext cx="880300" cy="488026"/>
          </a:xfrm>
          <a:prstGeom prst="ellipse">
            <a:avLst/>
          </a:prstGeom>
          <a:noFill/>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5" name="Oval 14">
            <a:extLst>
              <a:ext uri="{FF2B5EF4-FFF2-40B4-BE49-F238E27FC236}">
                <a16:creationId xmlns:a16="http://schemas.microsoft.com/office/drawing/2014/main" id="{A8793180-A5DD-49B4-8303-BC97406E936F}"/>
              </a:ext>
            </a:extLst>
          </p:cNvPr>
          <p:cNvSpPr/>
          <p:nvPr/>
        </p:nvSpPr>
        <p:spPr>
          <a:xfrm>
            <a:off x="429630" y="2675807"/>
            <a:ext cx="411250" cy="202179"/>
          </a:xfrm>
          <a:prstGeom prst="ellipse">
            <a:avLst/>
          </a:prstGeom>
          <a:noFill/>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6" name="Oval 15">
            <a:extLst>
              <a:ext uri="{FF2B5EF4-FFF2-40B4-BE49-F238E27FC236}">
                <a16:creationId xmlns:a16="http://schemas.microsoft.com/office/drawing/2014/main" id="{CD067E7C-1621-4A6B-83A8-2A4DEC7D1A14}"/>
              </a:ext>
            </a:extLst>
          </p:cNvPr>
          <p:cNvSpPr/>
          <p:nvPr/>
        </p:nvSpPr>
        <p:spPr>
          <a:xfrm>
            <a:off x="42120" y="4269689"/>
            <a:ext cx="950395" cy="292119"/>
          </a:xfrm>
          <a:prstGeom prst="ellipse">
            <a:avLst/>
          </a:prstGeom>
          <a:noFill/>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0" name="Google Shape;390;p27"/>
          <p:cNvSpPr/>
          <p:nvPr/>
        </p:nvSpPr>
        <p:spPr>
          <a:xfrm>
            <a:off x="6943063" y="0"/>
            <a:ext cx="22506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p:nvPr/>
        </p:nvSpPr>
        <p:spPr>
          <a:xfrm>
            <a:off x="6943063" y="1329458"/>
            <a:ext cx="2090100" cy="28458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dirty="0">
                <a:solidFill>
                  <a:srgbClr val="6A7069"/>
                </a:solidFill>
                <a:highlight>
                  <a:srgbClr val="00FF00"/>
                </a:highlight>
                <a:latin typeface="Century Gothic"/>
                <a:ea typeface="Century Gothic"/>
                <a:cs typeface="Century Gothic"/>
                <a:sym typeface="Century Gothic"/>
              </a:rPr>
              <a:t>Random Forest</a:t>
            </a:r>
            <a:endParaRPr sz="1600" b="1" dirty="0">
              <a:solidFill>
                <a:srgbClr val="6A7069"/>
              </a:solidFill>
              <a:highlight>
                <a:srgbClr val="00FF00"/>
              </a:highlight>
              <a:latin typeface="Century Gothic"/>
              <a:ea typeface="Century Gothic"/>
              <a:cs typeface="Century Gothic"/>
              <a:sym typeface="Century Gothic"/>
            </a:endParaRPr>
          </a:p>
          <a:p>
            <a:pPr marL="171450" lvl="0" indent="-171450" algn="l" rtl="0">
              <a:lnSpc>
                <a:spcPct val="115000"/>
              </a:lnSpc>
              <a:spcBef>
                <a:spcPts val="1600"/>
              </a:spcBef>
              <a:spcAft>
                <a:spcPts val="1600"/>
              </a:spcAft>
              <a:buFont typeface="Arial" panose="020B0604020202020204" pitchFamily="34" charset="0"/>
              <a:buChar char="•"/>
            </a:pPr>
            <a:r>
              <a:rPr lang="en-SG" sz="1100" dirty="0">
                <a:solidFill>
                  <a:srgbClr val="6A7069"/>
                </a:solidFill>
                <a:latin typeface="Century Gothic"/>
                <a:ea typeface="Century Gothic"/>
                <a:cs typeface="Century Gothic"/>
                <a:sym typeface="Century Gothic"/>
              </a:rPr>
              <a:t>S</a:t>
            </a:r>
            <a:r>
              <a:rPr lang="en" sz="1100" dirty="0">
                <a:solidFill>
                  <a:srgbClr val="6A7069"/>
                </a:solidFill>
                <a:latin typeface="Century Gothic"/>
                <a:ea typeface="Century Gothic"/>
                <a:cs typeface="Century Gothic"/>
                <a:sym typeface="Century Gothic"/>
              </a:rPr>
              <a:t>cores not as high as NB, but less overfitting (0.81 accuracy on the test set, and 0.78 on train)</a:t>
            </a:r>
          </a:p>
          <a:p>
            <a:pPr marL="171450" lvl="0" indent="-171450" algn="l" rtl="0">
              <a:lnSpc>
                <a:spcPct val="115000"/>
              </a:lnSpc>
              <a:spcBef>
                <a:spcPts val="1600"/>
              </a:spcBef>
              <a:spcAft>
                <a:spcPts val="1600"/>
              </a:spcAft>
              <a:buFont typeface="Arial" panose="020B0604020202020204" pitchFamily="34" charset="0"/>
              <a:buChar char="•"/>
            </a:pPr>
            <a:r>
              <a:rPr lang="en" sz="1100" dirty="0">
                <a:solidFill>
                  <a:srgbClr val="6A7069"/>
                </a:solidFill>
                <a:latin typeface="Century Gothic"/>
                <a:ea typeface="Century Gothic"/>
                <a:cs typeface="Century Gothic"/>
                <a:sym typeface="Century Gothic"/>
              </a:rPr>
              <a:t>Confusion matrix is completely changed after adding more stop words</a:t>
            </a:r>
            <a:endParaRPr sz="1100" dirty="0">
              <a:solidFill>
                <a:srgbClr val="6A7069"/>
              </a:solidFill>
              <a:latin typeface="Century Gothic"/>
              <a:ea typeface="Century Gothic"/>
              <a:cs typeface="Century Gothic"/>
              <a:sym typeface="Century Gothic"/>
            </a:endParaRPr>
          </a:p>
        </p:txBody>
      </p:sp>
      <p:sp>
        <p:nvSpPr>
          <p:cNvPr id="8" name="TextBox 7">
            <a:extLst>
              <a:ext uri="{FF2B5EF4-FFF2-40B4-BE49-F238E27FC236}">
                <a16:creationId xmlns:a16="http://schemas.microsoft.com/office/drawing/2014/main" id="{A7092CFD-CC23-4BCF-A5D8-3FEAEDA71413}"/>
              </a:ext>
            </a:extLst>
          </p:cNvPr>
          <p:cNvSpPr txBox="1"/>
          <p:nvPr/>
        </p:nvSpPr>
        <p:spPr>
          <a:xfrm>
            <a:off x="293716" y="338051"/>
            <a:ext cx="6073833" cy="307777"/>
          </a:xfrm>
          <a:prstGeom prst="rect">
            <a:avLst/>
          </a:prstGeom>
          <a:noFill/>
        </p:spPr>
        <p:txBody>
          <a:bodyPr wrap="square" rtlCol="0">
            <a:spAutoFit/>
          </a:bodyPr>
          <a:lstStyle/>
          <a:p>
            <a:r>
              <a:rPr lang="en-US" dirty="0"/>
              <a:t>           BEFORE                                                    AFTER</a:t>
            </a:r>
            <a:endParaRPr lang="en-SG" dirty="0"/>
          </a:p>
        </p:txBody>
      </p:sp>
      <p:pic>
        <p:nvPicPr>
          <p:cNvPr id="4" name="Picture 3" descr="Text&#10;&#10;Description automatically generated with low confidence">
            <a:extLst>
              <a:ext uri="{FF2B5EF4-FFF2-40B4-BE49-F238E27FC236}">
                <a16:creationId xmlns:a16="http://schemas.microsoft.com/office/drawing/2014/main" id="{BE8397BB-5980-47A2-8AAF-BDA2715C40AD}"/>
              </a:ext>
            </a:extLst>
          </p:cNvPr>
          <p:cNvPicPr>
            <a:picLocks noChangeAspect="1"/>
          </p:cNvPicPr>
          <p:nvPr/>
        </p:nvPicPr>
        <p:blipFill>
          <a:blip r:embed="rId3"/>
          <a:stretch>
            <a:fillRect/>
          </a:stretch>
        </p:blipFill>
        <p:spPr>
          <a:xfrm>
            <a:off x="410113" y="791856"/>
            <a:ext cx="2757508" cy="742955"/>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E6523806-B2BD-4B43-9FCD-45270A97D9BB}"/>
              </a:ext>
            </a:extLst>
          </p:cNvPr>
          <p:cNvPicPr>
            <a:picLocks noChangeAspect="1"/>
          </p:cNvPicPr>
          <p:nvPr/>
        </p:nvPicPr>
        <p:blipFill>
          <a:blip r:embed="rId4"/>
          <a:stretch>
            <a:fillRect/>
          </a:stretch>
        </p:blipFill>
        <p:spPr>
          <a:xfrm>
            <a:off x="3455378" y="791856"/>
            <a:ext cx="2833708" cy="742955"/>
          </a:xfrm>
          <a:prstGeom prst="rect">
            <a:avLst/>
          </a:prstGeom>
        </p:spPr>
      </p:pic>
      <p:pic>
        <p:nvPicPr>
          <p:cNvPr id="14" name="Picture 13" descr="A person walking in a foggy forest&#10;&#10;Description automatically generated with medium confidence">
            <a:extLst>
              <a:ext uri="{FF2B5EF4-FFF2-40B4-BE49-F238E27FC236}">
                <a16:creationId xmlns:a16="http://schemas.microsoft.com/office/drawing/2014/main" id="{7F14B4F9-7703-40A2-B9CC-5BEDF55E9779}"/>
              </a:ext>
            </a:extLst>
          </p:cNvPr>
          <p:cNvPicPr>
            <a:picLocks noChangeAspect="1"/>
          </p:cNvPicPr>
          <p:nvPr/>
        </p:nvPicPr>
        <p:blipFill rotWithShape="1">
          <a:blip r:embed="rId5"/>
          <a:srcRect b="7319"/>
          <a:stretch/>
        </p:blipFill>
        <p:spPr>
          <a:xfrm>
            <a:off x="653015" y="1680842"/>
            <a:ext cx="5137266" cy="3462658"/>
          </a:xfrm>
          <a:prstGeom prst="rect">
            <a:avLst/>
          </a:prstGeom>
        </p:spPr>
      </p:pic>
      <p:sp>
        <p:nvSpPr>
          <p:cNvPr id="15" name="Rectangle 14">
            <a:extLst>
              <a:ext uri="{FF2B5EF4-FFF2-40B4-BE49-F238E27FC236}">
                <a16:creationId xmlns:a16="http://schemas.microsoft.com/office/drawing/2014/main" id="{75EFEB6D-1F62-46FD-ACB8-AB9069598960}"/>
              </a:ext>
            </a:extLst>
          </p:cNvPr>
          <p:cNvSpPr/>
          <p:nvPr/>
        </p:nvSpPr>
        <p:spPr>
          <a:xfrm>
            <a:off x="2508856" y="491939"/>
            <a:ext cx="693841" cy="110251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C6D6C3B3-1EFA-4492-A35D-DF8F1EF3CA77}"/>
              </a:ext>
            </a:extLst>
          </p:cNvPr>
          <p:cNvSpPr/>
          <p:nvPr/>
        </p:nvSpPr>
        <p:spPr>
          <a:xfrm>
            <a:off x="4374095" y="601942"/>
            <a:ext cx="892269" cy="103570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437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0" name="Google Shape;390;p27"/>
          <p:cNvSpPr/>
          <p:nvPr/>
        </p:nvSpPr>
        <p:spPr>
          <a:xfrm>
            <a:off x="6973650" y="0"/>
            <a:ext cx="22506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p:nvPr/>
        </p:nvSpPr>
        <p:spPr>
          <a:xfrm>
            <a:off x="6921406" y="3126177"/>
            <a:ext cx="2355087" cy="20318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6A7069"/>
                </a:solidFill>
                <a:highlight>
                  <a:srgbClr val="00FF00"/>
                </a:highlight>
                <a:latin typeface="Century Gothic"/>
                <a:ea typeface="Century Gothic"/>
                <a:cs typeface="Century Gothic"/>
                <a:sym typeface="Century Gothic"/>
              </a:rPr>
              <a:t>Support Vector Machine</a:t>
            </a:r>
            <a:endParaRPr b="1" dirty="0">
              <a:solidFill>
                <a:srgbClr val="6A7069"/>
              </a:solidFill>
              <a:highlight>
                <a:srgbClr val="00FF00"/>
              </a:highlight>
              <a:latin typeface="Century Gothic"/>
              <a:ea typeface="Century Gothic"/>
              <a:cs typeface="Century Gothic"/>
              <a:sym typeface="Century Gothic"/>
            </a:endParaRPr>
          </a:p>
          <a:p>
            <a:pPr marL="171450" lvl="0" indent="-171450" algn="l" rtl="0">
              <a:lnSpc>
                <a:spcPct val="115000"/>
              </a:lnSpc>
              <a:spcBef>
                <a:spcPts val="1600"/>
              </a:spcBef>
              <a:spcAft>
                <a:spcPts val="1600"/>
              </a:spcAft>
              <a:buFont typeface="Arial" panose="020B0604020202020204" pitchFamily="34" charset="0"/>
              <a:buChar char="•"/>
            </a:pPr>
            <a:r>
              <a:rPr lang="en-SG" sz="1100" dirty="0">
                <a:solidFill>
                  <a:srgbClr val="6A7069"/>
                </a:solidFill>
                <a:latin typeface="Century Gothic"/>
                <a:ea typeface="Century Gothic"/>
                <a:cs typeface="Century Gothic"/>
                <a:sym typeface="Century Gothic"/>
              </a:rPr>
              <a:t>V</a:t>
            </a:r>
            <a:r>
              <a:rPr lang="en" sz="1100" dirty="0">
                <a:solidFill>
                  <a:srgbClr val="6A7069"/>
                </a:solidFill>
                <a:latin typeface="Century Gothic"/>
                <a:ea typeface="Century Gothic"/>
                <a:cs typeface="Century Gothic"/>
                <a:sym typeface="Century Gothic"/>
              </a:rPr>
              <a:t>ery big difference between testing and training data</a:t>
            </a:r>
          </a:p>
          <a:p>
            <a:pPr marL="171450" lvl="0" indent="-171450" algn="l" rtl="0">
              <a:lnSpc>
                <a:spcPct val="115000"/>
              </a:lnSpc>
              <a:spcBef>
                <a:spcPts val="1600"/>
              </a:spcBef>
              <a:spcAft>
                <a:spcPts val="1600"/>
              </a:spcAft>
              <a:buFont typeface="Arial" panose="020B0604020202020204" pitchFamily="34" charset="0"/>
              <a:buChar char="•"/>
            </a:pPr>
            <a:r>
              <a:rPr lang="en" sz="1100" dirty="0">
                <a:solidFill>
                  <a:srgbClr val="6A7069"/>
                </a:solidFill>
                <a:latin typeface="Century Gothic"/>
                <a:ea typeface="Century Gothic"/>
                <a:cs typeface="Century Gothic"/>
                <a:sym typeface="Century Gothic"/>
              </a:rPr>
              <a:t>Require lots of tuning. Unreliable</a:t>
            </a:r>
            <a:endParaRPr sz="1100" dirty="0">
              <a:solidFill>
                <a:srgbClr val="6A7069"/>
              </a:solidFill>
              <a:latin typeface="Century Gothic"/>
              <a:ea typeface="Century Gothic"/>
              <a:cs typeface="Century Gothic"/>
              <a:sym typeface="Century Gothic"/>
            </a:endParaRPr>
          </a:p>
        </p:txBody>
      </p:sp>
      <p:pic>
        <p:nvPicPr>
          <p:cNvPr id="3" name="Picture 2" descr="A picture containing table&#10;&#10;Description automatically generated">
            <a:extLst>
              <a:ext uri="{FF2B5EF4-FFF2-40B4-BE49-F238E27FC236}">
                <a16:creationId xmlns:a16="http://schemas.microsoft.com/office/drawing/2014/main" id="{D1CC8185-21B9-43B7-8A58-E3EA62A504CF}"/>
              </a:ext>
            </a:extLst>
          </p:cNvPr>
          <p:cNvPicPr>
            <a:picLocks noChangeAspect="1"/>
          </p:cNvPicPr>
          <p:nvPr/>
        </p:nvPicPr>
        <p:blipFill>
          <a:blip r:embed="rId3"/>
          <a:stretch>
            <a:fillRect/>
          </a:stretch>
        </p:blipFill>
        <p:spPr>
          <a:xfrm>
            <a:off x="2558083" y="3377158"/>
            <a:ext cx="2315822" cy="1627041"/>
          </a:xfrm>
          <a:prstGeom prst="rect">
            <a:avLst/>
          </a:prstGeom>
        </p:spPr>
      </p:pic>
      <p:sp>
        <p:nvSpPr>
          <p:cNvPr id="10" name="Google Shape;391;p27">
            <a:extLst>
              <a:ext uri="{FF2B5EF4-FFF2-40B4-BE49-F238E27FC236}">
                <a16:creationId xmlns:a16="http://schemas.microsoft.com/office/drawing/2014/main" id="{4FBBD750-296B-4530-8838-1E0CCF5AA0E5}"/>
              </a:ext>
            </a:extLst>
          </p:cNvPr>
          <p:cNvSpPr txBox="1"/>
          <p:nvPr/>
        </p:nvSpPr>
        <p:spPr>
          <a:xfrm>
            <a:off x="7053900" y="380668"/>
            <a:ext cx="2090100" cy="20318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6A7069"/>
                </a:solidFill>
                <a:highlight>
                  <a:srgbClr val="00FF00"/>
                </a:highlight>
                <a:latin typeface="Century Gothic"/>
                <a:ea typeface="Century Gothic"/>
                <a:cs typeface="Century Gothic"/>
                <a:sym typeface="Century Gothic"/>
              </a:rPr>
              <a:t>Random Forest Cont’d</a:t>
            </a:r>
            <a:endParaRPr b="1" dirty="0">
              <a:solidFill>
                <a:srgbClr val="6A7069"/>
              </a:solidFill>
              <a:highlight>
                <a:srgbClr val="00FF00"/>
              </a:highlight>
              <a:latin typeface="Century Gothic"/>
              <a:ea typeface="Century Gothic"/>
              <a:cs typeface="Century Gothic"/>
              <a:sym typeface="Century Gothic"/>
            </a:endParaRPr>
          </a:p>
          <a:p>
            <a:pPr marL="171450" lvl="0" indent="-171450" algn="l" rtl="0">
              <a:lnSpc>
                <a:spcPct val="115000"/>
              </a:lnSpc>
              <a:spcBef>
                <a:spcPts val="1600"/>
              </a:spcBef>
              <a:spcAft>
                <a:spcPts val="1600"/>
              </a:spcAft>
              <a:buFont typeface="Arial" panose="020B0604020202020204" pitchFamily="34" charset="0"/>
              <a:buChar char="•"/>
            </a:pPr>
            <a:r>
              <a:rPr lang="en-SG" sz="1100" dirty="0">
                <a:solidFill>
                  <a:srgbClr val="6A7069"/>
                </a:solidFill>
                <a:latin typeface="Century Gothic"/>
                <a:ea typeface="Century Gothic"/>
                <a:cs typeface="Century Gothic"/>
                <a:sym typeface="Century Gothic"/>
              </a:rPr>
              <a:t>Words with the highest predictive value within the model</a:t>
            </a:r>
            <a:endParaRPr lang="en" sz="1100" dirty="0">
              <a:solidFill>
                <a:srgbClr val="6A7069"/>
              </a:solidFill>
              <a:latin typeface="Century Gothic"/>
              <a:ea typeface="Century Gothic"/>
              <a:cs typeface="Century Gothic"/>
              <a:sym typeface="Century Gothic"/>
            </a:endParaRPr>
          </a:p>
          <a:p>
            <a:pPr lvl="0" algn="l" rtl="0">
              <a:lnSpc>
                <a:spcPct val="115000"/>
              </a:lnSpc>
              <a:spcBef>
                <a:spcPts val="1600"/>
              </a:spcBef>
              <a:spcAft>
                <a:spcPts val="1600"/>
              </a:spcAft>
            </a:pPr>
            <a:endParaRPr sz="1100" dirty="0">
              <a:solidFill>
                <a:srgbClr val="6A7069"/>
              </a:solidFill>
              <a:latin typeface="Century Gothic"/>
              <a:ea typeface="Century Gothic"/>
              <a:cs typeface="Century Gothic"/>
              <a:sym typeface="Century Gothic"/>
            </a:endParaRPr>
          </a:p>
        </p:txBody>
      </p:sp>
      <p:pic>
        <p:nvPicPr>
          <p:cNvPr id="6" name="Picture 5" descr="Chart, bar chart&#10;&#10;Description automatically generated">
            <a:extLst>
              <a:ext uri="{FF2B5EF4-FFF2-40B4-BE49-F238E27FC236}">
                <a16:creationId xmlns:a16="http://schemas.microsoft.com/office/drawing/2014/main" id="{12C1FD50-F794-41B3-9A53-1265BC524C10}"/>
              </a:ext>
            </a:extLst>
          </p:cNvPr>
          <p:cNvPicPr>
            <a:picLocks noChangeAspect="1"/>
          </p:cNvPicPr>
          <p:nvPr/>
        </p:nvPicPr>
        <p:blipFill>
          <a:blip r:embed="rId4"/>
          <a:stretch>
            <a:fillRect/>
          </a:stretch>
        </p:blipFill>
        <p:spPr>
          <a:xfrm>
            <a:off x="1876846" y="0"/>
            <a:ext cx="3400375" cy="3114502"/>
          </a:xfrm>
          <a:prstGeom prst="rect">
            <a:avLst/>
          </a:prstGeom>
        </p:spPr>
      </p:pic>
      <p:cxnSp>
        <p:nvCxnSpPr>
          <p:cNvPr id="9" name="Straight Connector 8">
            <a:extLst>
              <a:ext uri="{FF2B5EF4-FFF2-40B4-BE49-F238E27FC236}">
                <a16:creationId xmlns:a16="http://schemas.microsoft.com/office/drawing/2014/main" id="{6CBFAC37-11B0-47DE-8B4D-F00ABAF8D260}"/>
              </a:ext>
            </a:extLst>
          </p:cNvPr>
          <p:cNvCxnSpPr/>
          <p:nvPr/>
        </p:nvCxnSpPr>
        <p:spPr>
          <a:xfrm flipV="1">
            <a:off x="0" y="3075709"/>
            <a:ext cx="9224250" cy="387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1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28"/>
          <p:cNvSpPr/>
          <p:nvPr/>
        </p:nvSpPr>
        <p:spPr>
          <a:xfrm>
            <a:off x="0" y="0"/>
            <a:ext cx="9278481" cy="1124989"/>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Century Gothic"/>
                <a:ea typeface="Century Gothic"/>
                <a:cs typeface="Century Gothic"/>
                <a:sym typeface="Century Gothic"/>
              </a:rPr>
              <a:t>GREECE AND ROME MISCLASSIFIED</a:t>
            </a:r>
            <a:endParaRPr sz="3200" dirty="0"/>
          </a:p>
        </p:txBody>
      </p:sp>
      <p:pic>
        <p:nvPicPr>
          <p:cNvPr id="3" name="Picture 2" descr="Chart, bar chart, funnel chart&#10;&#10;Description automatically generated">
            <a:extLst>
              <a:ext uri="{FF2B5EF4-FFF2-40B4-BE49-F238E27FC236}">
                <a16:creationId xmlns:a16="http://schemas.microsoft.com/office/drawing/2014/main" id="{65F07C3D-41EB-48F8-9C1A-C831D5DAB82C}"/>
              </a:ext>
            </a:extLst>
          </p:cNvPr>
          <p:cNvPicPr>
            <a:picLocks noChangeAspect="1"/>
          </p:cNvPicPr>
          <p:nvPr/>
        </p:nvPicPr>
        <p:blipFill>
          <a:blip r:embed="rId3"/>
          <a:stretch>
            <a:fillRect/>
          </a:stretch>
        </p:blipFill>
        <p:spPr>
          <a:xfrm>
            <a:off x="0" y="1124989"/>
            <a:ext cx="9278481" cy="40185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p:nvPr/>
        </p:nvSpPr>
        <p:spPr>
          <a:xfrm>
            <a:off x="0" y="0"/>
            <a:ext cx="9144000" cy="7080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txBox="1"/>
          <p:nvPr/>
        </p:nvSpPr>
        <p:spPr>
          <a:xfrm>
            <a:off x="0" y="39201"/>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lt1"/>
                </a:solidFill>
                <a:latin typeface="Century Gothic"/>
                <a:ea typeface="Century Gothic"/>
                <a:cs typeface="Century Gothic"/>
                <a:sym typeface="Century Gothic"/>
              </a:rPr>
              <a:t>CONCLUSIONS</a:t>
            </a:r>
            <a:endParaRPr sz="1300" dirty="0">
              <a:solidFill>
                <a:schemeClr val="lt1"/>
              </a:solidFill>
              <a:latin typeface="Century Gothic"/>
              <a:ea typeface="Century Gothic"/>
              <a:cs typeface="Century Gothic"/>
              <a:sym typeface="Century Gothic"/>
            </a:endParaRPr>
          </a:p>
        </p:txBody>
      </p:sp>
      <p:sp>
        <p:nvSpPr>
          <p:cNvPr id="100" name="Google Shape;133;p17">
            <a:extLst>
              <a:ext uri="{FF2B5EF4-FFF2-40B4-BE49-F238E27FC236}">
                <a16:creationId xmlns:a16="http://schemas.microsoft.com/office/drawing/2014/main" id="{0602FA1A-64A0-453C-B522-EA1511C041AA}"/>
              </a:ext>
            </a:extLst>
          </p:cNvPr>
          <p:cNvSpPr txBox="1"/>
          <p:nvPr/>
        </p:nvSpPr>
        <p:spPr>
          <a:xfrm>
            <a:off x="-77585" y="724902"/>
            <a:ext cx="9221585" cy="385846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b="1" dirty="0">
              <a:solidFill>
                <a:srgbClr val="6A7069"/>
              </a:solidFill>
              <a:latin typeface="Century Gothic"/>
              <a:ea typeface="Century Gothic"/>
              <a:cs typeface="Century Gothic"/>
              <a:sym typeface="Century Gothic"/>
            </a:endParaRPr>
          </a:p>
          <a:p>
            <a:pPr marL="457200" lvl="0" indent="-355600" algn="l" rtl="0">
              <a:lnSpc>
                <a:spcPct val="115000"/>
              </a:lnSpc>
              <a:spcBef>
                <a:spcPts val="1600"/>
              </a:spcBef>
              <a:spcAft>
                <a:spcPts val="0"/>
              </a:spcAft>
              <a:buClr>
                <a:srgbClr val="6A7069"/>
              </a:buClr>
              <a:buSzPts val="2000"/>
              <a:buFont typeface="Century Gothic"/>
              <a:buChar char="●"/>
            </a:pPr>
            <a:r>
              <a:rPr lang="en-US" sz="2000" dirty="0">
                <a:solidFill>
                  <a:srgbClr val="6A7069"/>
                </a:solidFill>
                <a:latin typeface="Century Gothic"/>
                <a:ea typeface="Century Gothic"/>
                <a:cs typeface="Century Gothic"/>
                <a:sym typeface="Century Gothic"/>
              </a:rPr>
              <a:t>Proper nouns are 75% of our most import words across models</a:t>
            </a:r>
            <a:endParaRPr lang="en-SG" sz="1600" dirty="0">
              <a:solidFill>
                <a:srgbClr val="6A7069"/>
              </a:solidFill>
              <a:latin typeface="Century Gothic"/>
              <a:ea typeface="Century Gothic"/>
              <a:cs typeface="Century Gothic"/>
              <a:sym typeface="Century Gothic"/>
            </a:endParaRPr>
          </a:p>
          <a:p>
            <a:pPr marL="457200" lvl="0" indent="-355600" algn="l" rtl="0">
              <a:lnSpc>
                <a:spcPct val="115000"/>
              </a:lnSpc>
              <a:spcBef>
                <a:spcPts val="0"/>
              </a:spcBef>
              <a:spcAft>
                <a:spcPts val="0"/>
              </a:spcAft>
              <a:buClr>
                <a:srgbClr val="6A7069"/>
              </a:buClr>
              <a:buSzPts val="2000"/>
              <a:buFont typeface="Century Gothic"/>
              <a:buChar char="●"/>
            </a:pPr>
            <a:r>
              <a:rPr lang="en-US" sz="2000" dirty="0">
                <a:solidFill>
                  <a:srgbClr val="6A7069"/>
                </a:solidFill>
                <a:latin typeface="Century Gothic"/>
                <a:ea typeface="Century Gothic"/>
                <a:cs typeface="Century Gothic"/>
                <a:sym typeface="Century Gothic"/>
              </a:rPr>
              <a:t>Rome and Greece were similar periods in human history, but they had different political structures, which lend themselves to different words used to describe them</a:t>
            </a:r>
            <a:endParaRPr lang="en" sz="2000" dirty="0">
              <a:solidFill>
                <a:srgbClr val="6A7069"/>
              </a:solidFill>
              <a:latin typeface="Century Gothic"/>
              <a:ea typeface="Century Gothic"/>
              <a:cs typeface="Century Gothic"/>
              <a:sym typeface="Century Gothic"/>
            </a:endParaRPr>
          </a:p>
          <a:p>
            <a:pPr marL="457200" lvl="0" indent="-355600" algn="l" rtl="0">
              <a:lnSpc>
                <a:spcPct val="115000"/>
              </a:lnSpc>
              <a:spcBef>
                <a:spcPts val="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Choosing stop words can make or break model. Input from experts ought to be sought before composing the list</a:t>
            </a:r>
          </a:p>
          <a:p>
            <a:pPr marL="457200" lvl="0" indent="-355600" algn="l" rtl="0">
              <a:lnSpc>
                <a:spcPct val="115000"/>
              </a:lnSpc>
              <a:spcBef>
                <a:spcPts val="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Regularly check for the words that cause predictions to be wrong. Exclude them if they hurt the model performance</a:t>
            </a:r>
          </a:p>
          <a:p>
            <a:pPr marL="101600" lvl="0" algn="l" rtl="0">
              <a:lnSpc>
                <a:spcPct val="115000"/>
              </a:lnSpc>
              <a:spcBef>
                <a:spcPts val="0"/>
              </a:spcBef>
              <a:spcAft>
                <a:spcPts val="0"/>
              </a:spcAft>
              <a:buClr>
                <a:srgbClr val="6A7069"/>
              </a:buClr>
              <a:buSzPts val="2000"/>
            </a:pPr>
            <a:endParaRPr sz="2000" dirty="0">
              <a:solidFill>
                <a:srgbClr val="6A7069"/>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p:nvPr/>
        </p:nvSpPr>
        <p:spPr>
          <a:xfrm>
            <a:off x="0" y="0"/>
            <a:ext cx="9144000" cy="7080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txBox="1"/>
          <p:nvPr/>
        </p:nvSpPr>
        <p:spPr>
          <a:xfrm>
            <a:off x="0" y="39201"/>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lt1"/>
                </a:solidFill>
                <a:latin typeface="Century Gothic"/>
                <a:ea typeface="Century Gothic"/>
                <a:cs typeface="Century Gothic"/>
                <a:sym typeface="Century Gothic"/>
              </a:rPr>
              <a:t>MODEL IMPROVEMENTS</a:t>
            </a:r>
            <a:endParaRPr sz="1300" dirty="0">
              <a:solidFill>
                <a:schemeClr val="lt1"/>
              </a:solidFill>
              <a:latin typeface="Century Gothic"/>
              <a:ea typeface="Century Gothic"/>
              <a:cs typeface="Century Gothic"/>
              <a:sym typeface="Century Gothic"/>
            </a:endParaRPr>
          </a:p>
        </p:txBody>
      </p:sp>
      <p:sp>
        <p:nvSpPr>
          <p:cNvPr id="100" name="Google Shape;133;p17">
            <a:extLst>
              <a:ext uri="{FF2B5EF4-FFF2-40B4-BE49-F238E27FC236}">
                <a16:creationId xmlns:a16="http://schemas.microsoft.com/office/drawing/2014/main" id="{0602FA1A-64A0-453C-B522-EA1511C041AA}"/>
              </a:ext>
            </a:extLst>
          </p:cNvPr>
          <p:cNvSpPr txBox="1"/>
          <p:nvPr/>
        </p:nvSpPr>
        <p:spPr>
          <a:xfrm>
            <a:off x="-77585" y="724902"/>
            <a:ext cx="9221585" cy="2215961"/>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600"/>
              </a:spcBef>
              <a:spcAft>
                <a:spcPts val="0"/>
              </a:spcAft>
              <a:buClr>
                <a:srgbClr val="6A7069"/>
              </a:buClr>
              <a:buSzPts val="2000"/>
              <a:buFont typeface="Century Gothic"/>
              <a:buChar char="●"/>
            </a:pPr>
            <a:r>
              <a:rPr lang="en-US" sz="2000" dirty="0">
                <a:solidFill>
                  <a:srgbClr val="6A7069"/>
                </a:solidFill>
                <a:latin typeface="Century Gothic"/>
                <a:ea typeface="Century Gothic"/>
                <a:cs typeface="Century Gothic"/>
                <a:sym typeface="Century Gothic"/>
              </a:rPr>
              <a:t>Recognition of different alphabets and characters</a:t>
            </a:r>
          </a:p>
          <a:p>
            <a:pPr marL="457200" lvl="0" indent="-355600" algn="l" rtl="0">
              <a:lnSpc>
                <a:spcPct val="115000"/>
              </a:lnSpc>
              <a:spcBef>
                <a:spcPts val="160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Have an expert-approved list of stop words</a:t>
            </a:r>
          </a:p>
          <a:p>
            <a:pPr marL="457200" lvl="0" indent="-355600" algn="l" rtl="0">
              <a:lnSpc>
                <a:spcPct val="115000"/>
              </a:lnSpc>
              <a:spcBef>
                <a:spcPts val="160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Automate searching for most common words causing wrong predictions, taking them out of predictors list and re-run the model</a:t>
            </a:r>
          </a:p>
        </p:txBody>
      </p:sp>
    </p:spTree>
    <p:extLst>
      <p:ext uri="{BB962C8B-B14F-4D97-AF65-F5344CB8AC3E}">
        <p14:creationId xmlns:p14="http://schemas.microsoft.com/office/powerpoint/2010/main" val="2592584600"/>
      </p:ext>
    </p:extLst>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p:nvPr/>
        </p:nvSpPr>
        <p:spPr>
          <a:xfrm>
            <a:off x="0" y="0"/>
            <a:ext cx="9144000" cy="7080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txBox="1"/>
          <p:nvPr/>
        </p:nvSpPr>
        <p:spPr>
          <a:xfrm>
            <a:off x="0" y="39201"/>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lt1"/>
                </a:solidFill>
                <a:latin typeface="Century Gothic"/>
                <a:ea typeface="Century Gothic"/>
                <a:cs typeface="Century Gothic"/>
                <a:sym typeface="Century Gothic"/>
              </a:rPr>
              <a:t>NEXT STEPS</a:t>
            </a:r>
            <a:endParaRPr sz="1300" dirty="0">
              <a:solidFill>
                <a:schemeClr val="lt1"/>
              </a:solidFill>
              <a:latin typeface="Century Gothic"/>
              <a:ea typeface="Century Gothic"/>
              <a:cs typeface="Century Gothic"/>
              <a:sym typeface="Century Gothic"/>
            </a:endParaRPr>
          </a:p>
        </p:txBody>
      </p:sp>
      <p:sp>
        <p:nvSpPr>
          <p:cNvPr id="100" name="Google Shape;133;p17">
            <a:extLst>
              <a:ext uri="{FF2B5EF4-FFF2-40B4-BE49-F238E27FC236}">
                <a16:creationId xmlns:a16="http://schemas.microsoft.com/office/drawing/2014/main" id="{0602FA1A-64A0-453C-B522-EA1511C041AA}"/>
              </a:ext>
            </a:extLst>
          </p:cNvPr>
          <p:cNvSpPr txBox="1"/>
          <p:nvPr/>
        </p:nvSpPr>
        <p:spPr>
          <a:xfrm>
            <a:off x="-77585" y="724902"/>
            <a:ext cx="9221585" cy="271148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i="0" dirty="0">
                <a:solidFill>
                  <a:srgbClr val="000000"/>
                </a:solidFill>
                <a:effectLst/>
                <a:latin typeface="Helvetica Neue"/>
              </a:rPr>
              <a:t>We envision this entire project to be just the first step in </a:t>
            </a:r>
            <a:r>
              <a:rPr lang="en-US" b="1" dirty="0">
                <a:latin typeface="Helvetica Neue"/>
              </a:rPr>
              <a:t>developing </a:t>
            </a:r>
            <a:r>
              <a:rPr lang="en-US" b="1" i="0" dirty="0">
                <a:solidFill>
                  <a:srgbClr val="000000"/>
                </a:solidFill>
                <a:effectLst/>
                <a:latin typeface="Helvetica Neue"/>
              </a:rPr>
              <a:t>internet search for any material that relates to any of the University's academic departments. The next steps are:</a:t>
            </a:r>
            <a:endParaRPr b="1" dirty="0">
              <a:solidFill>
                <a:srgbClr val="6A7069"/>
              </a:solidFill>
              <a:latin typeface="Century Gothic"/>
              <a:ea typeface="Century Gothic"/>
              <a:cs typeface="Century Gothic"/>
              <a:sym typeface="Century Gothic"/>
            </a:endParaRPr>
          </a:p>
          <a:p>
            <a:pPr marL="457200" lvl="0" indent="-355600" algn="l" rtl="0">
              <a:lnSpc>
                <a:spcPct val="115000"/>
              </a:lnSpc>
              <a:spcBef>
                <a:spcPts val="1600"/>
              </a:spcBef>
              <a:spcAft>
                <a:spcPts val="0"/>
              </a:spcAft>
              <a:buClr>
                <a:srgbClr val="6A7069"/>
              </a:buClr>
              <a:buSzPts val="2000"/>
              <a:buFont typeface="Century Gothic"/>
              <a:buChar char="●"/>
            </a:pPr>
            <a:r>
              <a:rPr lang="en-US" sz="2000" dirty="0">
                <a:solidFill>
                  <a:srgbClr val="6A7069"/>
                </a:solidFill>
                <a:latin typeface="Century Gothic"/>
                <a:ea typeface="Century Gothic"/>
                <a:cs typeface="Century Gothic"/>
                <a:sym typeface="Century Gothic"/>
              </a:rPr>
              <a:t>Expand the model to more historical topics, work on multiple topics at one time</a:t>
            </a:r>
          </a:p>
          <a:p>
            <a:pPr marL="457200" lvl="0" indent="-355600" algn="l" rtl="0">
              <a:lnSpc>
                <a:spcPct val="115000"/>
              </a:lnSpc>
              <a:spcBef>
                <a:spcPts val="160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Configure the model to recognize ‘others’ category</a:t>
            </a:r>
          </a:p>
          <a:p>
            <a:pPr marL="457200" lvl="0" indent="-355600" algn="l" rtl="0">
              <a:lnSpc>
                <a:spcPct val="115000"/>
              </a:lnSpc>
              <a:spcBef>
                <a:spcPts val="160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Repeat the process for other academic fields</a:t>
            </a:r>
            <a:endParaRPr sz="2000" dirty="0">
              <a:solidFill>
                <a:srgbClr val="6A7069"/>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780781663"/>
      </p:ext>
    </p:extLst>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1E37DF33-084A-454E-A9BB-39AF5C80A65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99560" y="307863"/>
            <a:ext cx="6696525" cy="4443341"/>
          </a:xfrm>
          <a:prstGeom prst="rect">
            <a:avLst/>
          </a:prstGeom>
        </p:spPr>
      </p:pic>
    </p:spTree>
    <p:extLst>
      <p:ext uri="{BB962C8B-B14F-4D97-AF65-F5344CB8AC3E}">
        <p14:creationId xmlns:p14="http://schemas.microsoft.com/office/powerpoint/2010/main" val="377590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descr="Background pointer shape in timeline graphic"/>
          <p:cNvSpPr/>
          <p:nvPr/>
        </p:nvSpPr>
        <p:spPr>
          <a:xfrm>
            <a:off x="340934" y="2199000"/>
            <a:ext cx="1872300" cy="745500"/>
          </a:xfrm>
          <a:prstGeom prst="homePlate">
            <a:avLst>
              <a:gd name="adj" fmla="val 50000"/>
            </a:avLst>
          </a:prstGeom>
          <a:solidFill>
            <a:srgbClr val="F8A909"/>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dirty="0">
                <a:solidFill>
                  <a:srgbClr val="6A7069"/>
                </a:solidFill>
                <a:latin typeface="Century Gothic"/>
                <a:ea typeface="Century Gothic"/>
                <a:cs typeface="Century Gothic"/>
                <a:sym typeface="Century Gothic"/>
              </a:rPr>
              <a:t>BACKGROUND</a:t>
            </a:r>
            <a:endParaRPr sz="1200" b="1" dirty="0">
              <a:solidFill>
                <a:srgbClr val="6A7069"/>
              </a:solidFill>
              <a:latin typeface="Century Gothic"/>
              <a:ea typeface="Century Gothic"/>
              <a:cs typeface="Century Gothic"/>
              <a:sym typeface="Century Gothic"/>
            </a:endParaRPr>
          </a:p>
        </p:txBody>
      </p:sp>
      <p:grpSp>
        <p:nvGrpSpPr>
          <p:cNvPr id="104" name="Google Shape;104;p16"/>
          <p:cNvGrpSpPr/>
          <p:nvPr/>
        </p:nvGrpSpPr>
        <p:grpSpPr>
          <a:xfrm>
            <a:off x="969270" y="1610215"/>
            <a:ext cx="198900" cy="593656"/>
            <a:chOff x="777447" y="1610215"/>
            <a:chExt cx="198900" cy="593656"/>
          </a:xfrm>
        </p:grpSpPr>
        <p:cxnSp>
          <p:nvCxnSpPr>
            <p:cNvPr id="105" name="Google Shape;105;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6" name="Google Shape;106;p16"/>
            <p:cNvSpPr/>
            <p:nvPr/>
          </p:nvSpPr>
          <p:spPr>
            <a:xfrm>
              <a:off x="777447" y="1610215"/>
              <a:ext cx="198900" cy="198900"/>
            </a:xfrm>
            <a:prstGeom prst="ellipse">
              <a:avLst/>
            </a:prstGeom>
            <a:solidFill>
              <a:srgbClr val="F8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6"/>
          <p:cNvSpPr txBox="1">
            <a:spLocks noGrp="1"/>
          </p:cNvSpPr>
          <p:nvPr>
            <p:ph type="body" idx="4294967295"/>
          </p:nvPr>
        </p:nvSpPr>
        <p:spPr>
          <a:xfrm>
            <a:off x="318375" y="385675"/>
            <a:ext cx="3549900" cy="9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6A7069"/>
                </a:solidFill>
                <a:latin typeface="Century Gothic"/>
                <a:ea typeface="Century Gothic"/>
                <a:cs typeface="Century Gothic"/>
                <a:sym typeface="Century Gothic"/>
              </a:rPr>
              <a:t>Researchers at a University have to stay current by keeping up with the latest texts published in their field</a:t>
            </a:r>
            <a:endParaRPr sz="1200" dirty="0">
              <a:solidFill>
                <a:srgbClr val="6A7069"/>
              </a:solidFill>
              <a:latin typeface="Century Gothic"/>
              <a:ea typeface="Century Gothic"/>
              <a:cs typeface="Century Gothic"/>
              <a:sym typeface="Century Gothic"/>
            </a:endParaRPr>
          </a:p>
          <a:p>
            <a:pPr marL="0" lvl="0" indent="0" algn="l" rtl="0">
              <a:spcBef>
                <a:spcPts val="1200"/>
              </a:spcBef>
              <a:spcAft>
                <a:spcPts val="1600"/>
              </a:spcAft>
              <a:buNone/>
            </a:pPr>
            <a:endParaRPr sz="1400" dirty="0">
              <a:solidFill>
                <a:srgbClr val="6A7069"/>
              </a:solidFill>
              <a:latin typeface="Century Gothic"/>
              <a:ea typeface="Century Gothic"/>
              <a:cs typeface="Century Gothic"/>
              <a:sym typeface="Century Gothic"/>
            </a:endParaRPr>
          </a:p>
        </p:txBody>
      </p:sp>
      <p:sp>
        <p:nvSpPr>
          <p:cNvPr id="108" name="Google Shape;108;p16" descr="Background pointer shape in timeline graphic"/>
          <p:cNvSpPr/>
          <p:nvPr/>
        </p:nvSpPr>
        <p:spPr>
          <a:xfrm>
            <a:off x="1817054" y="2199000"/>
            <a:ext cx="2051100" cy="745500"/>
          </a:xfrm>
          <a:prstGeom prst="chevron">
            <a:avLst>
              <a:gd name="adj" fmla="val 50000"/>
            </a:avLst>
          </a:prstGeom>
          <a:solidFill>
            <a:srgbClr val="6A7069"/>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9" name="Google Shape;109;p16" descr="Background pointer shape in timeline graphic"/>
          <p:cNvSpPr/>
          <p:nvPr/>
        </p:nvSpPr>
        <p:spPr>
          <a:xfrm>
            <a:off x="3471973" y="2199000"/>
            <a:ext cx="2051100" cy="745500"/>
          </a:xfrm>
          <a:prstGeom prst="chevron">
            <a:avLst>
              <a:gd name="adj" fmla="val 50000"/>
            </a:avLst>
          </a:prstGeom>
          <a:solidFill>
            <a:srgbClr val="F8A909"/>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body" idx="4294967295"/>
          </p:nvPr>
        </p:nvSpPr>
        <p:spPr>
          <a:xfrm>
            <a:off x="3839780"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dirty="0">
                <a:solidFill>
                  <a:srgbClr val="6A7069"/>
                </a:solidFill>
                <a:latin typeface="Century Gothic"/>
                <a:ea typeface="Century Gothic"/>
                <a:cs typeface="Century Gothic"/>
                <a:sym typeface="Century Gothic"/>
              </a:rPr>
              <a:t>PROBLEM</a:t>
            </a:r>
            <a:endParaRPr sz="1100" b="1" dirty="0">
              <a:solidFill>
                <a:srgbClr val="6A7069"/>
              </a:solidFill>
              <a:latin typeface="Century Gothic"/>
              <a:ea typeface="Century Gothic"/>
              <a:cs typeface="Century Gothic"/>
              <a:sym typeface="Century Gothic"/>
            </a:endParaRPr>
          </a:p>
        </p:txBody>
      </p:sp>
      <p:grpSp>
        <p:nvGrpSpPr>
          <p:cNvPr id="111" name="Google Shape;111;p16"/>
          <p:cNvGrpSpPr/>
          <p:nvPr/>
        </p:nvGrpSpPr>
        <p:grpSpPr>
          <a:xfrm>
            <a:off x="4319557" y="2939633"/>
            <a:ext cx="198900" cy="593656"/>
            <a:chOff x="2223534" y="2938958"/>
            <a:chExt cx="198900" cy="593656"/>
          </a:xfrm>
        </p:grpSpPr>
        <p:cxnSp>
          <p:nvCxnSpPr>
            <p:cNvPr id="112" name="Google Shape;112;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3" name="Google Shape;113;p16"/>
            <p:cNvSpPr/>
            <p:nvPr/>
          </p:nvSpPr>
          <p:spPr>
            <a:xfrm rot="10800000" flipH="1">
              <a:off x="2223534" y="3333714"/>
              <a:ext cx="198900" cy="198900"/>
            </a:xfrm>
            <a:prstGeom prst="ellipse">
              <a:avLst/>
            </a:prstGeom>
            <a:solidFill>
              <a:srgbClr val="F8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6"/>
          <p:cNvSpPr txBox="1">
            <a:spLocks noGrp="1"/>
          </p:cNvSpPr>
          <p:nvPr>
            <p:ph type="body" idx="4294967295"/>
          </p:nvPr>
        </p:nvSpPr>
        <p:spPr>
          <a:xfrm>
            <a:off x="3280280" y="3665975"/>
            <a:ext cx="42264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dirty="0">
                <a:solidFill>
                  <a:srgbClr val="6A7069"/>
                </a:solidFill>
                <a:latin typeface="Century Gothic"/>
                <a:ea typeface="Century Gothic"/>
                <a:cs typeface="Century Gothic"/>
                <a:sym typeface="Century Gothic"/>
              </a:rPr>
              <a:t>With the staggering increase in the amount of info available online, they are finding it increasingly difficult and time-consuming to find all relevant materials that are being published</a:t>
            </a:r>
            <a:endParaRPr sz="1200" dirty="0">
              <a:solidFill>
                <a:srgbClr val="6A7069"/>
              </a:solidFill>
              <a:latin typeface="Century Gothic"/>
              <a:ea typeface="Century Gothic"/>
              <a:cs typeface="Century Gothic"/>
              <a:sym typeface="Century Gothic"/>
            </a:endParaRPr>
          </a:p>
        </p:txBody>
      </p:sp>
      <p:sp>
        <p:nvSpPr>
          <p:cNvPr id="115" name="Google Shape;115;p16" descr="Background pointer shape in timeline graphic"/>
          <p:cNvSpPr/>
          <p:nvPr/>
        </p:nvSpPr>
        <p:spPr>
          <a:xfrm>
            <a:off x="5126893" y="2199000"/>
            <a:ext cx="2051100" cy="745500"/>
          </a:xfrm>
          <a:prstGeom prst="chevron">
            <a:avLst>
              <a:gd name="adj" fmla="val 50000"/>
            </a:avLst>
          </a:prstGeom>
          <a:solidFill>
            <a:srgbClr val="6A7069"/>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6" name="Google Shape;116;p16" descr="Background pointer shape in timeline graphic"/>
          <p:cNvSpPr/>
          <p:nvPr/>
        </p:nvSpPr>
        <p:spPr>
          <a:xfrm>
            <a:off x="6781813" y="2199000"/>
            <a:ext cx="2051100" cy="745500"/>
          </a:xfrm>
          <a:prstGeom prst="chevron">
            <a:avLst>
              <a:gd name="adj" fmla="val 50000"/>
            </a:avLst>
          </a:prstGeom>
          <a:solidFill>
            <a:srgbClr val="F8A909"/>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7" name="Google Shape;117;p16"/>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dirty="0">
                <a:solidFill>
                  <a:srgbClr val="6A7069"/>
                </a:solidFill>
                <a:latin typeface="Century Gothic"/>
                <a:ea typeface="Century Gothic"/>
                <a:cs typeface="Century Gothic"/>
                <a:sym typeface="Century Gothic"/>
              </a:rPr>
              <a:t>TASK</a:t>
            </a:r>
            <a:endParaRPr sz="1200" b="1" dirty="0">
              <a:solidFill>
                <a:srgbClr val="6A7069"/>
              </a:solidFill>
              <a:latin typeface="Century Gothic"/>
              <a:ea typeface="Century Gothic"/>
              <a:cs typeface="Century Gothic"/>
              <a:sym typeface="Century Gothic"/>
            </a:endParaRPr>
          </a:p>
        </p:txBody>
      </p:sp>
      <p:grpSp>
        <p:nvGrpSpPr>
          <p:cNvPr id="118" name="Google Shape;118;p16"/>
          <p:cNvGrpSpPr/>
          <p:nvPr/>
        </p:nvGrpSpPr>
        <p:grpSpPr>
          <a:xfrm>
            <a:off x="7669807" y="1610215"/>
            <a:ext cx="198900" cy="593656"/>
            <a:chOff x="3918084" y="1610215"/>
            <a:chExt cx="198900" cy="593656"/>
          </a:xfrm>
        </p:grpSpPr>
        <p:cxnSp>
          <p:nvCxnSpPr>
            <p:cNvPr id="119" name="Google Shape;119;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0" name="Google Shape;120;p16"/>
            <p:cNvSpPr/>
            <p:nvPr/>
          </p:nvSpPr>
          <p:spPr>
            <a:xfrm>
              <a:off x="3918084" y="1610215"/>
              <a:ext cx="198900" cy="198900"/>
            </a:xfrm>
            <a:prstGeom prst="ellipse">
              <a:avLst/>
            </a:prstGeom>
            <a:solidFill>
              <a:srgbClr val="F8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6"/>
          <p:cNvSpPr txBox="1">
            <a:spLocks noGrp="1"/>
          </p:cNvSpPr>
          <p:nvPr>
            <p:ph type="body" idx="4294967295"/>
          </p:nvPr>
        </p:nvSpPr>
        <p:spPr>
          <a:xfrm>
            <a:off x="5270600" y="265675"/>
            <a:ext cx="3658200" cy="11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solidFill>
                  <a:srgbClr val="6A7069"/>
                </a:solidFill>
                <a:latin typeface="Century Gothic"/>
                <a:ea typeface="Century Gothic"/>
                <a:cs typeface="Century Gothic"/>
                <a:sym typeface="Century Gothic"/>
              </a:rPr>
              <a:t>Leverage </a:t>
            </a:r>
            <a:r>
              <a:rPr lang="en-US" sz="1300" dirty="0">
                <a:solidFill>
                  <a:srgbClr val="6A7069"/>
                </a:solidFill>
                <a:latin typeface="Century Gothic"/>
                <a:ea typeface="Century Gothic"/>
                <a:cs typeface="Century Gothic"/>
                <a:sym typeface="Century Gothic"/>
              </a:rPr>
              <a:t>the power of machine learning and natural text processing to recognize topics relevant to researchers’ work</a:t>
            </a:r>
            <a:endParaRPr sz="1500" b="1" dirty="0">
              <a:solidFill>
                <a:srgbClr val="6A7069"/>
              </a:solidFill>
              <a:latin typeface="Century Gothic"/>
              <a:ea typeface="Century Gothic"/>
              <a:cs typeface="Century Gothic"/>
              <a:sym typeface="Century Gothic"/>
            </a:endParaRPr>
          </a:p>
          <a:p>
            <a:pPr marL="0" lvl="0" indent="0" algn="l" rtl="0">
              <a:spcBef>
                <a:spcPts val="1600"/>
              </a:spcBef>
              <a:spcAft>
                <a:spcPts val="1600"/>
              </a:spcAft>
              <a:buNone/>
            </a:pPr>
            <a:endParaRPr sz="1500" dirty="0">
              <a:solidFill>
                <a:srgbClr val="6A7069"/>
              </a:solidFill>
              <a:latin typeface="Century Gothic"/>
              <a:ea typeface="Century Gothic"/>
              <a:cs typeface="Century Gothic"/>
              <a:sym typeface="Century Gothic"/>
            </a:endParaRPr>
          </a:p>
        </p:txBody>
      </p:sp>
      <p:pic>
        <p:nvPicPr>
          <p:cNvPr id="122" name="Google Shape;122;p16"/>
          <p:cNvPicPr preferRelativeResize="0"/>
          <p:nvPr/>
        </p:nvPicPr>
        <p:blipFill>
          <a:blip r:embed="rId3">
            <a:alphaModFix/>
          </a:blip>
          <a:stretch>
            <a:fillRect/>
          </a:stretch>
        </p:blipFill>
        <p:spPr>
          <a:xfrm>
            <a:off x="5058007" y="2457450"/>
            <a:ext cx="228600" cy="228600"/>
          </a:xfrm>
          <a:prstGeom prst="rect">
            <a:avLst/>
          </a:prstGeom>
          <a:noFill/>
          <a:ln>
            <a:noFill/>
          </a:ln>
        </p:spPr>
      </p:pic>
      <p:pic>
        <p:nvPicPr>
          <p:cNvPr id="123" name="Google Shape;123;p16"/>
          <p:cNvPicPr preferRelativeResize="0"/>
          <p:nvPr/>
        </p:nvPicPr>
        <p:blipFill>
          <a:blip r:embed="rId4">
            <a:alphaModFix/>
          </a:blip>
          <a:stretch>
            <a:fillRect/>
          </a:stretch>
        </p:blipFill>
        <p:spPr>
          <a:xfrm>
            <a:off x="1767128" y="2457450"/>
            <a:ext cx="228600" cy="228600"/>
          </a:xfrm>
          <a:prstGeom prst="rect">
            <a:avLst/>
          </a:prstGeom>
          <a:noFill/>
          <a:ln>
            <a:noFill/>
          </a:ln>
        </p:spPr>
      </p:pic>
      <p:pic>
        <p:nvPicPr>
          <p:cNvPr id="124" name="Google Shape;124;p16"/>
          <p:cNvPicPr preferRelativeResize="0"/>
          <p:nvPr/>
        </p:nvPicPr>
        <p:blipFill>
          <a:blip r:embed="rId5">
            <a:alphaModFix/>
          </a:blip>
          <a:stretch>
            <a:fillRect/>
          </a:stretch>
        </p:blipFill>
        <p:spPr>
          <a:xfrm>
            <a:off x="8198412" y="2457450"/>
            <a:ext cx="228600" cy="22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4572000" y="0"/>
            <a:ext cx="45720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p:nvPr/>
        </p:nvSpPr>
        <p:spPr>
          <a:xfrm>
            <a:off x="113200" y="2055025"/>
            <a:ext cx="43935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dirty="0">
                <a:solidFill>
                  <a:srgbClr val="F8A909"/>
                </a:solidFill>
                <a:latin typeface="Century Gothic"/>
                <a:ea typeface="Century Gothic"/>
                <a:cs typeface="Century Gothic"/>
                <a:sym typeface="Century Gothic"/>
              </a:rPr>
              <a:t>OUR APPROACH</a:t>
            </a:r>
            <a:endParaRPr sz="3200" dirty="0">
              <a:solidFill>
                <a:srgbClr val="6A7069"/>
              </a:solidFill>
              <a:latin typeface="Century Gothic"/>
              <a:ea typeface="Century Gothic"/>
              <a:cs typeface="Century Gothic"/>
              <a:sym typeface="Century Gothic"/>
            </a:endParaRPr>
          </a:p>
        </p:txBody>
      </p:sp>
      <p:sp>
        <p:nvSpPr>
          <p:cNvPr id="133" name="Google Shape;133;p17"/>
          <p:cNvSpPr txBox="1"/>
          <p:nvPr/>
        </p:nvSpPr>
        <p:spPr>
          <a:xfrm>
            <a:off x="4661250" y="594300"/>
            <a:ext cx="4393500" cy="442477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dirty="0">
                <a:solidFill>
                  <a:srgbClr val="6A7069"/>
                </a:solidFill>
                <a:latin typeface="Century Gothic"/>
                <a:ea typeface="Century Gothic"/>
                <a:cs typeface="Century Gothic"/>
                <a:sym typeface="Century Gothic"/>
              </a:rPr>
              <a:t>Start with the history department, as the language used does not change as much as in other disciplines</a:t>
            </a:r>
            <a:endParaRPr sz="1600" b="1" dirty="0">
              <a:solidFill>
                <a:srgbClr val="6A7069"/>
              </a:solidFill>
              <a:latin typeface="Century Gothic"/>
              <a:ea typeface="Century Gothic"/>
              <a:cs typeface="Century Gothic"/>
              <a:sym typeface="Century Gothic"/>
            </a:endParaRPr>
          </a:p>
          <a:p>
            <a:pPr marL="457200" lvl="0" indent="-355600" algn="l" rtl="0">
              <a:lnSpc>
                <a:spcPct val="115000"/>
              </a:lnSpc>
              <a:spcBef>
                <a:spcPts val="1600"/>
              </a:spcBef>
              <a:spcAft>
                <a:spcPts val="0"/>
              </a:spcAft>
              <a:buClr>
                <a:srgbClr val="6A7069"/>
              </a:buClr>
              <a:buSzPts val="2000"/>
              <a:buFont typeface="Century Gothic"/>
              <a:buChar char="●"/>
            </a:pPr>
            <a:r>
              <a:rPr lang="en-US" sz="2000" dirty="0">
                <a:solidFill>
                  <a:srgbClr val="6A7069"/>
                </a:solidFill>
                <a:latin typeface="Century Gothic"/>
                <a:ea typeface="Century Gothic"/>
                <a:cs typeface="Century Gothic"/>
                <a:sym typeface="Century Gothic"/>
              </a:rPr>
              <a:t>Train the model to recognize the difference between Ancient Rome and Greece subreddits</a:t>
            </a:r>
            <a:endParaRPr sz="1600" dirty="0">
              <a:solidFill>
                <a:srgbClr val="6A7069"/>
              </a:solidFill>
              <a:latin typeface="Century Gothic"/>
              <a:ea typeface="Century Gothic"/>
              <a:cs typeface="Century Gothic"/>
              <a:sym typeface="Century Gothic"/>
            </a:endParaRPr>
          </a:p>
          <a:p>
            <a:pPr marL="457200" lvl="0" indent="-355600" algn="l" rtl="0">
              <a:lnSpc>
                <a:spcPct val="115000"/>
              </a:lnSpc>
              <a:spcBef>
                <a:spcPts val="0"/>
              </a:spcBef>
              <a:spcAft>
                <a:spcPts val="0"/>
              </a:spcAft>
              <a:buClr>
                <a:srgbClr val="6A7069"/>
              </a:buClr>
              <a:buSzPts val="2000"/>
              <a:buFont typeface="Century Gothic"/>
              <a:buChar char="●"/>
            </a:pPr>
            <a:r>
              <a:rPr lang="en" sz="2000" dirty="0">
                <a:solidFill>
                  <a:srgbClr val="6A7069"/>
                </a:solidFill>
                <a:latin typeface="Century Gothic"/>
                <a:ea typeface="Century Gothic"/>
                <a:cs typeface="Century Gothic"/>
                <a:sym typeface="Century Gothic"/>
              </a:rPr>
              <a:t>Train the model to recognize multiple historic topics</a:t>
            </a:r>
          </a:p>
          <a:p>
            <a:pPr marL="457200" lvl="0" indent="-355600" algn="l" rtl="0">
              <a:lnSpc>
                <a:spcPct val="115000"/>
              </a:lnSpc>
              <a:spcBef>
                <a:spcPts val="0"/>
              </a:spcBef>
              <a:spcAft>
                <a:spcPts val="0"/>
              </a:spcAft>
              <a:buClr>
                <a:srgbClr val="6A7069"/>
              </a:buClr>
              <a:buSzPts val="2000"/>
              <a:buFont typeface="Century Gothic"/>
              <a:buChar char="●"/>
            </a:pPr>
            <a:r>
              <a:rPr lang="en-SG" sz="2000" dirty="0">
                <a:solidFill>
                  <a:srgbClr val="6A7069"/>
                </a:solidFill>
                <a:latin typeface="Century Gothic"/>
                <a:ea typeface="Century Gothic"/>
                <a:cs typeface="Century Gothic"/>
                <a:sym typeface="Century Gothic"/>
              </a:rPr>
              <a:t>In the final stage, train the model in other academic disciplines</a:t>
            </a:r>
            <a:endParaRPr sz="2000" dirty="0">
              <a:solidFill>
                <a:srgbClr val="6A7069"/>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162100" y="737688"/>
            <a:ext cx="4393500" cy="29228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dirty="0">
                <a:solidFill>
                  <a:srgbClr val="F8A909"/>
                </a:solidFill>
                <a:latin typeface="Century Gothic"/>
                <a:ea typeface="Century Gothic"/>
                <a:cs typeface="Century Gothic"/>
                <a:sym typeface="Century Gothic"/>
              </a:rPr>
              <a:t>DATA CLEANING</a:t>
            </a:r>
            <a:endParaRPr sz="2800" b="1" dirty="0">
              <a:solidFill>
                <a:srgbClr val="F8A909"/>
              </a:solidFill>
              <a:latin typeface="Century Gothic"/>
              <a:ea typeface="Century Gothic"/>
              <a:cs typeface="Century Gothic"/>
              <a:sym typeface="Century Gothic"/>
            </a:endParaRPr>
          </a:p>
          <a:p>
            <a:pPr marL="0" lvl="0" indent="0" algn="ctr" rtl="0">
              <a:lnSpc>
                <a:spcPct val="115000"/>
              </a:lnSpc>
              <a:spcBef>
                <a:spcPts val="0"/>
              </a:spcBef>
              <a:spcAft>
                <a:spcPts val="0"/>
              </a:spcAft>
              <a:buNone/>
            </a:pPr>
            <a:r>
              <a:rPr lang="en-US" sz="1200" b="1" dirty="0">
                <a:solidFill>
                  <a:srgbClr val="6A7069"/>
                </a:solidFill>
                <a:latin typeface="Century Gothic"/>
                <a:ea typeface="Century Gothic"/>
                <a:cs typeface="Century Gothic"/>
                <a:sym typeface="Century Gothic"/>
              </a:rPr>
              <a:t>Find relevant words to input into our model</a:t>
            </a:r>
            <a:endParaRPr sz="1200" dirty="0">
              <a:solidFill>
                <a:srgbClr val="6A7069"/>
              </a:solidFill>
              <a:latin typeface="Century Gothic"/>
              <a:ea typeface="Century Gothic"/>
              <a:cs typeface="Century Gothic"/>
              <a:sym typeface="Century Gothic"/>
            </a:endParaRPr>
          </a:p>
          <a:p>
            <a:pPr marL="457200" lvl="0" indent="-342900" algn="l" rtl="0">
              <a:lnSpc>
                <a:spcPct val="115000"/>
              </a:lnSpc>
              <a:spcBef>
                <a:spcPts val="1600"/>
              </a:spcBef>
              <a:spcAft>
                <a:spcPts val="0"/>
              </a:spcAft>
              <a:buClr>
                <a:srgbClr val="6A7069"/>
              </a:buClr>
              <a:buSzPts val="1800"/>
              <a:buFont typeface="Century Gothic"/>
              <a:buChar char="●"/>
            </a:pPr>
            <a:r>
              <a:rPr lang="en-US" sz="1800" dirty="0">
                <a:solidFill>
                  <a:srgbClr val="6A7069"/>
                </a:solidFill>
                <a:latin typeface="Century Gothic"/>
                <a:ea typeface="Century Gothic"/>
                <a:cs typeface="Century Gothic"/>
                <a:sym typeface="Century Gothic"/>
              </a:rPr>
              <a:t>Scrape Reddit posts</a:t>
            </a:r>
            <a:endParaRPr sz="1800" dirty="0">
              <a:solidFill>
                <a:srgbClr val="6A7069"/>
              </a:solidFill>
              <a:latin typeface="Century Gothic"/>
              <a:ea typeface="Century Gothic"/>
              <a:cs typeface="Century Gothic"/>
              <a:sym typeface="Century Gothic"/>
            </a:endParaRPr>
          </a:p>
          <a:p>
            <a:pPr marL="457200" lvl="0" indent="-342900" algn="l" rtl="0">
              <a:lnSpc>
                <a:spcPct val="115000"/>
              </a:lnSpc>
              <a:spcBef>
                <a:spcPts val="1600"/>
              </a:spcBef>
              <a:spcAft>
                <a:spcPts val="0"/>
              </a:spcAft>
              <a:buClr>
                <a:srgbClr val="6A7069"/>
              </a:buClr>
              <a:buSzPts val="1800"/>
              <a:buFont typeface="Century Gothic"/>
              <a:buChar char="●"/>
            </a:pPr>
            <a:r>
              <a:rPr lang="en-SG" sz="1800" dirty="0">
                <a:solidFill>
                  <a:srgbClr val="6A7069"/>
                </a:solidFill>
                <a:latin typeface="Century Gothic"/>
                <a:ea typeface="Century Gothic"/>
                <a:cs typeface="Century Gothic"/>
                <a:sym typeface="Century Gothic"/>
              </a:rPr>
              <a:t>R</a:t>
            </a:r>
            <a:r>
              <a:rPr lang="en" sz="1800" dirty="0">
                <a:solidFill>
                  <a:srgbClr val="6A7069"/>
                </a:solidFill>
                <a:latin typeface="Century Gothic"/>
                <a:ea typeface="Century Gothic"/>
                <a:cs typeface="Century Gothic"/>
                <a:sym typeface="Century Gothic"/>
              </a:rPr>
              <a:t>emove duplicates</a:t>
            </a:r>
          </a:p>
          <a:p>
            <a:pPr marL="457200" lvl="0" indent="-342900" algn="l" rtl="0">
              <a:lnSpc>
                <a:spcPct val="115000"/>
              </a:lnSpc>
              <a:spcBef>
                <a:spcPts val="1600"/>
              </a:spcBef>
              <a:spcAft>
                <a:spcPts val="0"/>
              </a:spcAft>
              <a:buClr>
                <a:srgbClr val="6A7069"/>
              </a:buClr>
              <a:buSzPts val="1800"/>
              <a:buFont typeface="Century Gothic"/>
              <a:buChar char="●"/>
            </a:pPr>
            <a:r>
              <a:rPr lang="en-SG" sz="1800" dirty="0">
                <a:solidFill>
                  <a:srgbClr val="6A7069"/>
                </a:solidFill>
                <a:latin typeface="Century Gothic"/>
                <a:ea typeface="Century Gothic"/>
                <a:cs typeface="Century Gothic"/>
                <a:sym typeface="Century Gothic"/>
              </a:rPr>
              <a:t>M</a:t>
            </a:r>
            <a:r>
              <a:rPr lang="en" sz="1800" dirty="0">
                <a:solidFill>
                  <a:srgbClr val="6A7069"/>
                </a:solidFill>
                <a:latin typeface="Century Gothic"/>
                <a:ea typeface="Century Gothic"/>
                <a:cs typeface="Century Gothic"/>
                <a:sym typeface="Century Gothic"/>
              </a:rPr>
              <a:t>erge, clean, lemmatize</a:t>
            </a:r>
          </a:p>
          <a:p>
            <a:pPr marL="457200" lvl="0" indent="-342900" algn="l" rtl="0">
              <a:lnSpc>
                <a:spcPct val="115000"/>
              </a:lnSpc>
              <a:spcBef>
                <a:spcPts val="1600"/>
              </a:spcBef>
              <a:spcAft>
                <a:spcPts val="0"/>
              </a:spcAft>
              <a:buClr>
                <a:srgbClr val="6A7069"/>
              </a:buClr>
              <a:buSzPts val="1800"/>
              <a:buFont typeface="Century Gothic"/>
              <a:buChar char="●"/>
            </a:pPr>
            <a:r>
              <a:rPr lang="en-SG" sz="1800" dirty="0">
                <a:solidFill>
                  <a:srgbClr val="6A7069"/>
                </a:solidFill>
                <a:latin typeface="Century Gothic"/>
                <a:ea typeface="Century Gothic"/>
                <a:cs typeface="Century Gothic"/>
                <a:sym typeface="Century Gothic"/>
              </a:rPr>
              <a:t>S</a:t>
            </a:r>
            <a:r>
              <a:rPr lang="en" sz="1800" dirty="0">
                <a:solidFill>
                  <a:srgbClr val="6A7069"/>
                </a:solidFill>
                <a:latin typeface="Century Gothic"/>
                <a:ea typeface="Century Gothic"/>
                <a:cs typeface="Century Gothic"/>
                <a:sym typeface="Century Gothic"/>
              </a:rPr>
              <a:t>top words</a:t>
            </a:r>
            <a:endParaRPr sz="1800" dirty="0">
              <a:solidFill>
                <a:srgbClr val="6A7069"/>
              </a:solidFill>
              <a:latin typeface="Century Gothic"/>
              <a:ea typeface="Century Gothic"/>
              <a:cs typeface="Century Gothic"/>
              <a:sym typeface="Century Gothic"/>
            </a:endParaRPr>
          </a:p>
        </p:txBody>
      </p:sp>
      <p:sp>
        <p:nvSpPr>
          <p:cNvPr id="2" name="Arrow: Curved Right 1">
            <a:extLst>
              <a:ext uri="{FF2B5EF4-FFF2-40B4-BE49-F238E27FC236}">
                <a16:creationId xmlns:a16="http://schemas.microsoft.com/office/drawing/2014/main" id="{25C81B8D-CA7F-4CB4-B552-288FE0944B13}"/>
              </a:ext>
            </a:extLst>
          </p:cNvPr>
          <p:cNvSpPr/>
          <p:nvPr/>
        </p:nvSpPr>
        <p:spPr>
          <a:xfrm>
            <a:off x="28300" y="2266603"/>
            <a:ext cx="458650" cy="7093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 name="Arrow: Curved Right 3">
            <a:extLst>
              <a:ext uri="{FF2B5EF4-FFF2-40B4-BE49-F238E27FC236}">
                <a16:creationId xmlns:a16="http://schemas.microsoft.com/office/drawing/2014/main" id="{44283444-D304-48A8-9AD7-4FC68AA6D3FE}"/>
              </a:ext>
            </a:extLst>
          </p:cNvPr>
          <p:cNvSpPr/>
          <p:nvPr/>
        </p:nvSpPr>
        <p:spPr>
          <a:xfrm rot="10800000">
            <a:off x="3535680" y="2222268"/>
            <a:ext cx="458650" cy="75403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pic>
        <p:nvPicPr>
          <p:cNvPr id="6" name="Picture 5" descr="A picture containing text&#10;&#10;Description automatically generated">
            <a:extLst>
              <a:ext uri="{FF2B5EF4-FFF2-40B4-BE49-F238E27FC236}">
                <a16:creationId xmlns:a16="http://schemas.microsoft.com/office/drawing/2014/main" id="{A29D78B2-C954-49E0-B074-4F6C0A534444}"/>
              </a:ext>
            </a:extLst>
          </p:cNvPr>
          <p:cNvPicPr>
            <a:picLocks noChangeAspect="1"/>
          </p:cNvPicPr>
          <p:nvPr/>
        </p:nvPicPr>
        <p:blipFill>
          <a:blip r:embed="rId3"/>
          <a:stretch>
            <a:fillRect/>
          </a:stretch>
        </p:blipFill>
        <p:spPr>
          <a:xfrm>
            <a:off x="4645644" y="0"/>
            <a:ext cx="4498356"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p:nvPr/>
        </p:nvSpPr>
        <p:spPr>
          <a:xfrm>
            <a:off x="4572000" y="-39201"/>
            <a:ext cx="4572000" cy="51435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b="1">
              <a:solidFill>
                <a:schemeClr val="lt1"/>
              </a:solidFill>
              <a:latin typeface="Century Gothic"/>
              <a:ea typeface="Century Gothic"/>
              <a:cs typeface="Century Gothic"/>
              <a:sym typeface="Century Gothic"/>
            </a:endParaRPr>
          </a:p>
        </p:txBody>
      </p:sp>
      <p:sp>
        <p:nvSpPr>
          <p:cNvPr id="146" name="Google Shape;146;p19"/>
          <p:cNvSpPr txBox="1"/>
          <p:nvPr/>
        </p:nvSpPr>
        <p:spPr>
          <a:xfrm>
            <a:off x="159900" y="1956212"/>
            <a:ext cx="4412100" cy="12310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SG" sz="3400" b="1" dirty="0">
                <a:solidFill>
                  <a:srgbClr val="F8A909"/>
                </a:solidFill>
                <a:latin typeface="Century Gothic"/>
                <a:ea typeface="Century Gothic"/>
                <a:cs typeface="Century Gothic"/>
                <a:sym typeface="Century Gothic"/>
              </a:rPr>
              <a:t>W</a:t>
            </a:r>
            <a:r>
              <a:rPr lang="en" sz="3400" b="1" dirty="0">
                <a:solidFill>
                  <a:srgbClr val="F8A909"/>
                </a:solidFill>
                <a:latin typeface="Century Gothic"/>
                <a:ea typeface="Century Gothic"/>
                <a:cs typeface="Century Gothic"/>
                <a:sym typeface="Century Gothic"/>
              </a:rPr>
              <a:t>hat we uncovered during processing </a:t>
            </a:r>
            <a:endParaRPr sz="1300" dirty="0">
              <a:solidFill>
                <a:srgbClr val="F8A909"/>
              </a:solidFill>
              <a:latin typeface="Century Gothic"/>
              <a:ea typeface="Century Gothic"/>
              <a:cs typeface="Century Gothic"/>
              <a:sym typeface="Century Gothic"/>
            </a:endParaRPr>
          </a:p>
        </p:txBody>
      </p:sp>
      <p:sp>
        <p:nvSpPr>
          <p:cNvPr id="148" name="Google Shape;148;p19"/>
          <p:cNvSpPr txBox="1"/>
          <p:nvPr/>
        </p:nvSpPr>
        <p:spPr>
          <a:xfrm>
            <a:off x="4774727" y="1155234"/>
            <a:ext cx="4266300" cy="3170068"/>
          </a:xfrm>
          <a:prstGeom prst="rect">
            <a:avLst/>
          </a:prstGeom>
          <a:solidFill>
            <a:srgbClr val="F8A90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6A7069"/>
                </a:solidFill>
                <a:latin typeface="Century Gothic"/>
                <a:ea typeface="Century Gothic"/>
                <a:cs typeface="Century Gothic"/>
                <a:sym typeface="Century Gothic"/>
              </a:rPr>
              <a:t>3 key areas of interest:</a:t>
            </a:r>
          </a:p>
          <a:p>
            <a:pPr marL="0" lvl="0" indent="0" algn="l" rtl="0">
              <a:spcBef>
                <a:spcPts val="0"/>
              </a:spcBef>
              <a:spcAft>
                <a:spcPts val="0"/>
              </a:spcAft>
              <a:buNone/>
            </a:pPr>
            <a:endParaRPr sz="1600" b="1" dirty="0">
              <a:solidFill>
                <a:srgbClr val="6A7069"/>
              </a:solidFill>
              <a:latin typeface="Century Gothic"/>
              <a:ea typeface="Century Gothic"/>
              <a:cs typeface="Century Gothic"/>
              <a:sym typeface="Century Gothic"/>
            </a:endParaRPr>
          </a:p>
          <a:p>
            <a:pPr marL="457200" lvl="0" indent="-342900" algn="l" rtl="0">
              <a:spcBef>
                <a:spcPts val="0"/>
              </a:spcBef>
              <a:spcAft>
                <a:spcPts val="0"/>
              </a:spcAft>
              <a:buClr>
                <a:srgbClr val="6A7069"/>
              </a:buClr>
              <a:buSzPts val="1800"/>
              <a:buFont typeface="Century Gothic"/>
              <a:buChar char="●"/>
            </a:pPr>
            <a:r>
              <a:rPr lang="en-US" sz="1800" dirty="0">
                <a:solidFill>
                  <a:srgbClr val="6A7069"/>
                </a:solidFill>
                <a:latin typeface="Century Gothic"/>
                <a:ea typeface="Century Gothic"/>
                <a:cs typeface="Century Gothic"/>
                <a:sym typeface="Century Gothic"/>
              </a:rPr>
              <a:t>Rome/Greece common words</a:t>
            </a:r>
            <a:endParaRPr sz="1800" dirty="0">
              <a:solidFill>
                <a:srgbClr val="6A7069"/>
              </a:solidFill>
              <a:latin typeface="Century Gothic"/>
              <a:ea typeface="Century Gothic"/>
              <a:cs typeface="Century Gothic"/>
              <a:sym typeface="Century Gothic"/>
            </a:endParaRPr>
          </a:p>
          <a:p>
            <a:pPr marL="914400" lvl="1" indent="-342900" algn="l" rtl="0">
              <a:spcBef>
                <a:spcPts val="0"/>
              </a:spcBef>
              <a:spcAft>
                <a:spcPts val="0"/>
              </a:spcAft>
              <a:buClr>
                <a:srgbClr val="6A7069"/>
              </a:buClr>
              <a:buSzPts val="1800"/>
              <a:buFont typeface="Century Gothic"/>
              <a:buChar char="○"/>
            </a:pPr>
            <a:r>
              <a:rPr lang="en" sz="1800" b="1" dirty="0">
                <a:solidFill>
                  <a:srgbClr val="6A7069"/>
                </a:solidFill>
                <a:latin typeface="Century Gothic"/>
                <a:ea typeface="Century Gothic"/>
                <a:cs typeface="Century Gothic"/>
                <a:sym typeface="Century Gothic"/>
              </a:rPr>
              <a:t> 60%</a:t>
            </a:r>
            <a:endParaRPr sz="1800" dirty="0">
              <a:solidFill>
                <a:srgbClr val="6A7069"/>
              </a:solidFill>
              <a:latin typeface="Century Gothic"/>
              <a:ea typeface="Century Gothic"/>
              <a:cs typeface="Century Gothic"/>
              <a:sym typeface="Century Gothic"/>
            </a:endParaRPr>
          </a:p>
          <a:p>
            <a:pPr marL="457200" lvl="0" indent="-342900" algn="l" rtl="0">
              <a:spcBef>
                <a:spcPts val="0"/>
              </a:spcBef>
              <a:spcAft>
                <a:spcPts val="0"/>
              </a:spcAft>
              <a:buClr>
                <a:srgbClr val="6A7069"/>
              </a:buClr>
              <a:buSzPts val="1800"/>
              <a:buFont typeface="Century Gothic"/>
              <a:buChar char="●"/>
            </a:pPr>
            <a:r>
              <a:rPr lang="en-US" sz="1800" dirty="0">
                <a:solidFill>
                  <a:srgbClr val="6A7069"/>
                </a:solidFill>
                <a:latin typeface="Century Gothic"/>
                <a:ea typeface="Century Gothic"/>
                <a:cs typeface="Century Gothic"/>
                <a:sym typeface="Century Gothic"/>
              </a:rPr>
              <a:t>Most common words on each subreddit</a:t>
            </a:r>
            <a:endParaRPr sz="1800" dirty="0">
              <a:solidFill>
                <a:srgbClr val="6A7069"/>
              </a:solidFill>
              <a:latin typeface="Century Gothic"/>
              <a:ea typeface="Century Gothic"/>
              <a:cs typeface="Century Gothic"/>
              <a:sym typeface="Century Gothic"/>
            </a:endParaRPr>
          </a:p>
          <a:p>
            <a:pPr marL="914400" lvl="1" indent="-342900" algn="l" rtl="0">
              <a:spcBef>
                <a:spcPts val="0"/>
              </a:spcBef>
              <a:spcAft>
                <a:spcPts val="0"/>
              </a:spcAft>
              <a:buClr>
                <a:srgbClr val="6A7069"/>
              </a:buClr>
              <a:buSzPts val="1800"/>
              <a:buFont typeface="Century Gothic"/>
              <a:buChar char="○"/>
            </a:pPr>
            <a:r>
              <a:rPr lang="en-US" sz="1800" b="1" dirty="0">
                <a:solidFill>
                  <a:srgbClr val="6A7069"/>
                </a:solidFill>
                <a:latin typeface="Century Gothic"/>
                <a:ea typeface="Century Gothic"/>
                <a:cs typeface="Century Gothic"/>
                <a:sym typeface="Century Gothic"/>
              </a:rPr>
              <a:t>Is it just a word-search?</a:t>
            </a:r>
            <a:endParaRPr sz="1800" b="1" dirty="0">
              <a:solidFill>
                <a:srgbClr val="6A7069"/>
              </a:solidFill>
              <a:latin typeface="Century Gothic"/>
              <a:ea typeface="Century Gothic"/>
              <a:cs typeface="Century Gothic"/>
              <a:sym typeface="Century Gothic"/>
            </a:endParaRPr>
          </a:p>
          <a:p>
            <a:pPr marL="457200" lvl="0" indent="-342900" algn="l" rtl="0">
              <a:spcBef>
                <a:spcPts val="0"/>
              </a:spcBef>
              <a:spcAft>
                <a:spcPts val="0"/>
              </a:spcAft>
              <a:buClr>
                <a:srgbClr val="6A7069"/>
              </a:buClr>
              <a:buSzPts val="1800"/>
              <a:buFont typeface="Century Gothic"/>
              <a:buChar char="●"/>
            </a:pPr>
            <a:r>
              <a:rPr lang="en-US" sz="1800" dirty="0">
                <a:solidFill>
                  <a:srgbClr val="6A7069"/>
                </a:solidFill>
                <a:latin typeface="Century Gothic"/>
                <a:ea typeface="Century Gothic"/>
                <a:cs typeface="Century Gothic"/>
                <a:sym typeface="Century Gothic"/>
              </a:rPr>
              <a:t>Adding stop words</a:t>
            </a:r>
            <a:endParaRPr sz="1800" dirty="0">
              <a:solidFill>
                <a:srgbClr val="6A7069"/>
              </a:solidFill>
              <a:latin typeface="Century Gothic"/>
              <a:ea typeface="Century Gothic"/>
              <a:cs typeface="Century Gothic"/>
              <a:sym typeface="Century Gothic"/>
            </a:endParaRPr>
          </a:p>
          <a:p>
            <a:pPr marL="914400" lvl="1" indent="-342900" algn="l" rtl="0">
              <a:spcBef>
                <a:spcPts val="0"/>
              </a:spcBef>
              <a:spcAft>
                <a:spcPts val="0"/>
              </a:spcAft>
              <a:buClr>
                <a:srgbClr val="6A7069"/>
              </a:buClr>
              <a:buSzPts val="1800"/>
              <a:buFont typeface="Century Gothic"/>
              <a:buChar char="○"/>
            </a:pPr>
            <a:r>
              <a:rPr lang="en-US" sz="1800" b="1" dirty="0">
                <a:solidFill>
                  <a:srgbClr val="6A7069"/>
                </a:solidFill>
                <a:latin typeface="Century Gothic"/>
                <a:ea typeface="Century Gothic"/>
                <a:cs typeface="Century Gothic"/>
                <a:sym typeface="Century Gothic"/>
              </a:rPr>
              <a:t>Turn it into a true machine learning</a:t>
            </a:r>
            <a:endParaRPr sz="1800" b="1" dirty="0">
              <a:solidFill>
                <a:srgbClr val="6A7069"/>
              </a:solidFill>
              <a:latin typeface="Century Gothic"/>
              <a:ea typeface="Century Gothic"/>
              <a:cs typeface="Century Gothic"/>
              <a:sym typeface="Century Gothic"/>
            </a:endParaRPr>
          </a:p>
          <a:p>
            <a:pPr marL="0" lvl="0" indent="0" algn="l" rtl="0">
              <a:spcBef>
                <a:spcPts val="0"/>
              </a:spcBef>
              <a:spcAft>
                <a:spcPts val="0"/>
              </a:spcAft>
              <a:buNone/>
            </a:pPr>
            <a:endParaRPr sz="1800" dirty="0">
              <a:solidFill>
                <a:srgbClr val="6A7069"/>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p:nvPr/>
        </p:nvSpPr>
        <p:spPr>
          <a:xfrm>
            <a:off x="975900" y="4180899"/>
            <a:ext cx="7192200" cy="738633"/>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6A7069"/>
              </a:buClr>
              <a:buSzPts val="1200"/>
              <a:buFont typeface="Century Gothic"/>
              <a:buChar char="●"/>
            </a:pPr>
            <a:r>
              <a:rPr lang="en-US" sz="1200" dirty="0">
                <a:solidFill>
                  <a:srgbClr val="6A7069"/>
                </a:solidFill>
                <a:latin typeface="Century Gothic"/>
                <a:ea typeface="Century Gothic"/>
                <a:cs typeface="Century Gothic"/>
                <a:sym typeface="Century Gothic"/>
              </a:rPr>
              <a:t>Percentage of common frequent words is between 40-60%, depending on how many top words are counted</a:t>
            </a:r>
            <a:endParaRPr sz="1200" dirty="0">
              <a:solidFill>
                <a:srgbClr val="6A7069"/>
              </a:solidFill>
              <a:latin typeface="Century Gothic"/>
              <a:ea typeface="Century Gothic"/>
              <a:cs typeface="Century Gothic"/>
              <a:sym typeface="Century Gothic"/>
            </a:endParaRPr>
          </a:p>
          <a:p>
            <a:pPr marL="457200" lvl="0" indent="-304800" algn="l" rtl="0">
              <a:spcBef>
                <a:spcPts val="0"/>
              </a:spcBef>
              <a:spcAft>
                <a:spcPts val="0"/>
              </a:spcAft>
              <a:buClr>
                <a:srgbClr val="6A7069"/>
              </a:buClr>
              <a:buSzPts val="1200"/>
              <a:buFont typeface="Century Gothic"/>
              <a:buChar char="●"/>
            </a:pPr>
            <a:r>
              <a:rPr lang="en" sz="1200" dirty="0">
                <a:solidFill>
                  <a:srgbClr val="6A7069"/>
                </a:solidFill>
                <a:latin typeface="Century Gothic"/>
                <a:ea typeface="Century Gothic"/>
                <a:cs typeface="Century Gothic"/>
                <a:sym typeface="Century Gothic"/>
              </a:rPr>
              <a:t>These lists do not contain common stopwords, so the true percentage is even higher</a:t>
            </a:r>
          </a:p>
        </p:txBody>
      </p:sp>
      <p:sp>
        <p:nvSpPr>
          <p:cNvPr id="375" name="Google Shape;375;p25"/>
          <p:cNvSpPr txBox="1">
            <a:spLocks noGrp="1"/>
          </p:cNvSpPr>
          <p:nvPr>
            <p:ph type="title" idx="4294967295"/>
          </p:nvPr>
        </p:nvSpPr>
        <p:spPr>
          <a:xfrm>
            <a:off x="260465" y="195438"/>
            <a:ext cx="847344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8A909"/>
                </a:solidFill>
                <a:latin typeface="Century Gothic"/>
                <a:ea typeface="Century Gothic"/>
                <a:cs typeface="Century Gothic"/>
                <a:sym typeface="Century Gothic"/>
              </a:rPr>
              <a:t>KEY OBSERVATION 1: words in common</a:t>
            </a:r>
            <a:br>
              <a:rPr lang="en" dirty="0">
                <a:solidFill>
                  <a:srgbClr val="F8A909"/>
                </a:solidFill>
                <a:latin typeface="Century Gothic"/>
                <a:ea typeface="Century Gothic"/>
                <a:cs typeface="Century Gothic"/>
                <a:sym typeface="Century Gothic"/>
              </a:rPr>
            </a:br>
            <a:endParaRPr dirty="0">
              <a:solidFill>
                <a:srgbClr val="F8A909"/>
              </a:solidFill>
              <a:latin typeface="Century Gothic"/>
              <a:ea typeface="Century Gothic"/>
              <a:cs typeface="Century Gothic"/>
              <a:sym typeface="Century Gothic"/>
            </a:endParaRPr>
          </a:p>
        </p:txBody>
      </p:sp>
      <p:pic>
        <p:nvPicPr>
          <p:cNvPr id="3" name="Picture 2" descr="Chart, bar chart&#10;&#10;Description automatically generated">
            <a:extLst>
              <a:ext uri="{FF2B5EF4-FFF2-40B4-BE49-F238E27FC236}">
                <a16:creationId xmlns:a16="http://schemas.microsoft.com/office/drawing/2014/main" id="{3343D046-FBA4-4640-A4FD-193E29776442}"/>
              </a:ext>
            </a:extLst>
          </p:cNvPr>
          <p:cNvPicPr>
            <a:picLocks noChangeAspect="1"/>
          </p:cNvPicPr>
          <p:nvPr/>
        </p:nvPicPr>
        <p:blipFill>
          <a:blip r:embed="rId3"/>
          <a:stretch>
            <a:fillRect/>
          </a:stretch>
        </p:blipFill>
        <p:spPr>
          <a:xfrm>
            <a:off x="1634837" y="756232"/>
            <a:ext cx="4838008" cy="3215395"/>
          </a:xfrm>
          <a:prstGeom prst="rect">
            <a:avLst/>
          </a:prstGeom>
        </p:spPr>
      </p:pic>
    </p:spTree>
    <p:extLst>
      <p:ext uri="{BB962C8B-B14F-4D97-AF65-F5344CB8AC3E}">
        <p14:creationId xmlns:p14="http://schemas.microsoft.com/office/powerpoint/2010/main" val="13208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p:nvPr/>
        </p:nvSpPr>
        <p:spPr>
          <a:xfrm>
            <a:off x="975900" y="3846063"/>
            <a:ext cx="7192200" cy="738633"/>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6A7069"/>
              </a:buClr>
              <a:buSzPts val="1200"/>
              <a:buFont typeface="Century Gothic"/>
              <a:buChar char="●"/>
            </a:pPr>
            <a:r>
              <a:rPr lang="en-US" sz="1200" dirty="0">
                <a:solidFill>
                  <a:srgbClr val="6A7069"/>
                </a:solidFill>
                <a:latin typeface="Century Gothic"/>
                <a:ea typeface="Century Gothic"/>
                <a:cs typeface="Century Gothic"/>
                <a:sym typeface="Century Gothic"/>
              </a:rPr>
              <a:t>Many of these words like </a:t>
            </a:r>
            <a:r>
              <a:rPr lang="en-US" sz="1200" dirty="0" err="1">
                <a:solidFill>
                  <a:srgbClr val="6A7069"/>
                </a:solidFill>
                <a:latin typeface="Century Gothic"/>
                <a:ea typeface="Century Gothic"/>
                <a:cs typeface="Century Gothic"/>
                <a:sym typeface="Century Gothic"/>
              </a:rPr>
              <a:t>greek</a:t>
            </a:r>
            <a:r>
              <a:rPr lang="en-US" sz="1200" dirty="0">
                <a:solidFill>
                  <a:srgbClr val="6A7069"/>
                </a:solidFill>
                <a:latin typeface="Century Gothic"/>
                <a:ea typeface="Century Gothic"/>
                <a:cs typeface="Century Gothic"/>
                <a:sym typeface="Century Gothic"/>
              </a:rPr>
              <a:t>, roman, Greece, Rome make it too easy for our model to distinguish the two forums. </a:t>
            </a:r>
            <a:endParaRPr sz="1200" dirty="0">
              <a:solidFill>
                <a:srgbClr val="6A7069"/>
              </a:solidFill>
              <a:latin typeface="Century Gothic"/>
              <a:ea typeface="Century Gothic"/>
              <a:cs typeface="Century Gothic"/>
              <a:sym typeface="Century Gothic"/>
            </a:endParaRPr>
          </a:p>
          <a:p>
            <a:pPr marL="457200" lvl="0" indent="-304800" algn="l" rtl="0">
              <a:spcBef>
                <a:spcPts val="0"/>
              </a:spcBef>
              <a:spcAft>
                <a:spcPts val="0"/>
              </a:spcAft>
              <a:buClr>
                <a:srgbClr val="6A7069"/>
              </a:buClr>
              <a:buSzPts val="1200"/>
              <a:buFont typeface="Century Gothic"/>
              <a:buChar char="●"/>
            </a:pPr>
            <a:r>
              <a:rPr lang="en-US" sz="1200" dirty="0">
                <a:solidFill>
                  <a:srgbClr val="6A7069"/>
                </a:solidFill>
                <a:latin typeface="Century Gothic"/>
                <a:ea typeface="Century Gothic"/>
                <a:cs typeface="Century Gothic"/>
                <a:sym typeface="Century Gothic"/>
              </a:rPr>
              <a:t>We will need to add them to stop words</a:t>
            </a:r>
            <a:endParaRPr sz="1200" b="1" dirty="0">
              <a:solidFill>
                <a:srgbClr val="6A7069"/>
              </a:solidFill>
              <a:latin typeface="Century Gothic"/>
              <a:ea typeface="Century Gothic"/>
              <a:cs typeface="Century Gothic"/>
              <a:sym typeface="Century Gothic"/>
            </a:endParaRPr>
          </a:p>
        </p:txBody>
      </p:sp>
      <p:sp>
        <p:nvSpPr>
          <p:cNvPr id="375" name="Google Shape;375;p25"/>
          <p:cNvSpPr txBox="1">
            <a:spLocks noGrp="1"/>
          </p:cNvSpPr>
          <p:nvPr>
            <p:ph type="title" idx="4294967295"/>
          </p:nvPr>
        </p:nvSpPr>
        <p:spPr>
          <a:xfrm>
            <a:off x="486950" y="195438"/>
            <a:ext cx="740785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8A909"/>
                </a:solidFill>
                <a:latin typeface="Century Gothic"/>
                <a:ea typeface="Century Gothic"/>
                <a:cs typeface="Century Gothic"/>
                <a:sym typeface="Century Gothic"/>
              </a:rPr>
              <a:t>KEY OBSERVATION 2: frequent words</a:t>
            </a:r>
            <a:br>
              <a:rPr lang="en" dirty="0">
                <a:solidFill>
                  <a:srgbClr val="F8A909"/>
                </a:solidFill>
                <a:latin typeface="Century Gothic"/>
                <a:ea typeface="Century Gothic"/>
                <a:cs typeface="Century Gothic"/>
                <a:sym typeface="Century Gothic"/>
              </a:rPr>
            </a:br>
            <a:endParaRPr dirty="0">
              <a:solidFill>
                <a:srgbClr val="F8A909"/>
              </a:solidFill>
              <a:latin typeface="Century Gothic"/>
              <a:ea typeface="Century Gothic"/>
              <a:cs typeface="Century Gothic"/>
              <a:sym typeface="Century Gothic"/>
            </a:endParaRPr>
          </a:p>
        </p:txBody>
      </p:sp>
      <p:pic>
        <p:nvPicPr>
          <p:cNvPr id="9" name="Picture 8" descr="Chart, bar chart, histogram&#10;&#10;Description automatically generated">
            <a:extLst>
              <a:ext uri="{FF2B5EF4-FFF2-40B4-BE49-F238E27FC236}">
                <a16:creationId xmlns:a16="http://schemas.microsoft.com/office/drawing/2014/main" id="{1527F857-7667-4646-A036-0FAA11F721A3}"/>
              </a:ext>
            </a:extLst>
          </p:cNvPr>
          <p:cNvPicPr>
            <a:picLocks noChangeAspect="1"/>
          </p:cNvPicPr>
          <p:nvPr/>
        </p:nvPicPr>
        <p:blipFill>
          <a:blip r:embed="rId3"/>
          <a:stretch>
            <a:fillRect/>
          </a:stretch>
        </p:blipFill>
        <p:spPr>
          <a:xfrm>
            <a:off x="569044" y="706438"/>
            <a:ext cx="7461051" cy="3208745"/>
          </a:xfrm>
          <a:prstGeom prst="rect">
            <a:avLst/>
          </a:prstGeom>
        </p:spPr>
      </p:pic>
    </p:spTree>
    <p:extLst>
      <p:ext uri="{BB962C8B-B14F-4D97-AF65-F5344CB8AC3E}">
        <p14:creationId xmlns:p14="http://schemas.microsoft.com/office/powerpoint/2010/main" val="403557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p:nvPr/>
        </p:nvSpPr>
        <p:spPr>
          <a:xfrm>
            <a:off x="4184612" y="3451566"/>
            <a:ext cx="4754340" cy="923299"/>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6A7069"/>
              </a:buClr>
              <a:buSzPts val="1200"/>
              <a:buFont typeface="Century Gothic"/>
              <a:buChar char="●"/>
            </a:pPr>
            <a:r>
              <a:rPr lang="en-US" sz="1200" dirty="0">
                <a:solidFill>
                  <a:srgbClr val="6A7069"/>
                </a:solidFill>
                <a:latin typeface="Century Gothic"/>
                <a:ea typeface="Century Gothic"/>
                <a:cs typeface="Century Gothic"/>
                <a:sym typeface="Century Gothic"/>
              </a:rPr>
              <a:t>On the top of list are some of the ‘easy’ words we excluded</a:t>
            </a:r>
            <a:endParaRPr sz="1200" dirty="0">
              <a:solidFill>
                <a:srgbClr val="6A7069"/>
              </a:solidFill>
              <a:latin typeface="Century Gothic"/>
              <a:ea typeface="Century Gothic"/>
              <a:cs typeface="Century Gothic"/>
              <a:sym typeface="Century Gothic"/>
            </a:endParaRPr>
          </a:p>
          <a:p>
            <a:pPr marL="457200" lvl="0" indent="-304800" algn="l" rtl="0">
              <a:spcBef>
                <a:spcPts val="0"/>
              </a:spcBef>
              <a:spcAft>
                <a:spcPts val="0"/>
              </a:spcAft>
              <a:buClr>
                <a:srgbClr val="6A7069"/>
              </a:buClr>
              <a:buSzPts val="1200"/>
              <a:buFont typeface="Century Gothic"/>
              <a:buChar char="●"/>
            </a:pPr>
            <a:r>
              <a:rPr lang="en-US" sz="1200" dirty="0">
                <a:solidFill>
                  <a:srgbClr val="6A7069"/>
                </a:solidFill>
                <a:latin typeface="Century Gothic"/>
                <a:ea typeface="Century Gothic"/>
                <a:cs typeface="Century Gothic"/>
                <a:sym typeface="Century Gothic"/>
              </a:rPr>
              <a:t>We have another list that doesn’t include Greek-alphabet words</a:t>
            </a:r>
            <a:endParaRPr sz="1200" dirty="0">
              <a:solidFill>
                <a:srgbClr val="6A7069"/>
              </a:solidFill>
              <a:latin typeface="Century Gothic"/>
              <a:ea typeface="Century Gothic"/>
              <a:cs typeface="Century Gothic"/>
              <a:sym typeface="Century Gothic"/>
            </a:endParaRPr>
          </a:p>
        </p:txBody>
      </p:sp>
      <p:sp>
        <p:nvSpPr>
          <p:cNvPr id="375" name="Google Shape;375;p25"/>
          <p:cNvSpPr txBox="1">
            <a:spLocks noGrp="1"/>
          </p:cNvSpPr>
          <p:nvPr>
            <p:ph type="title" idx="4294967295"/>
          </p:nvPr>
        </p:nvSpPr>
        <p:spPr>
          <a:xfrm>
            <a:off x="144087" y="195438"/>
            <a:ext cx="8894618"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8A909"/>
                </a:solidFill>
                <a:latin typeface="Century Gothic"/>
                <a:ea typeface="Century Gothic"/>
                <a:cs typeface="Century Gothic"/>
                <a:sym typeface="Century Gothic"/>
              </a:rPr>
              <a:t>KEY OBSERVATION 3: stop words</a:t>
            </a:r>
            <a:br>
              <a:rPr lang="en" dirty="0">
                <a:solidFill>
                  <a:srgbClr val="F8A909"/>
                </a:solidFill>
                <a:latin typeface="Century Gothic"/>
                <a:ea typeface="Century Gothic"/>
                <a:cs typeface="Century Gothic"/>
                <a:sym typeface="Century Gothic"/>
              </a:rPr>
            </a:br>
            <a:endParaRPr dirty="0">
              <a:solidFill>
                <a:srgbClr val="F8A909"/>
              </a:solidFill>
              <a:latin typeface="Century Gothic"/>
              <a:ea typeface="Century Gothic"/>
              <a:cs typeface="Century Gothic"/>
              <a:sym typeface="Century Gothic"/>
            </a:endParaRPr>
          </a:p>
        </p:txBody>
      </p:sp>
      <p:pic>
        <p:nvPicPr>
          <p:cNvPr id="3" name="Picture 2" descr="A picture containing scatter chart&#10;&#10;Description automatically generated">
            <a:extLst>
              <a:ext uri="{FF2B5EF4-FFF2-40B4-BE49-F238E27FC236}">
                <a16:creationId xmlns:a16="http://schemas.microsoft.com/office/drawing/2014/main" id="{84BF01FC-8574-48F2-B55B-250E4DF9DC81}"/>
              </a:ext>
            </a:extLst>
          </p:cNvPr>
          <p:cNvPicPr>
            <a:picLocks noChangeAspect="1"/>
          </p:cNvPicPr>
          <p:nvPr/>
        </p:nvPicPr>
        <p:blipFill>
          <a:blip r:embed="rId3"/>
          <a:stretch>
            <a:fillRect/>
          </a:stretch>
        </p:blipFill>
        <p:spPr>
          <a:xfrm>
            <a:off x="193975" y="949667"/>
            <a:ext cx="8501125" cy="1641682"/>
          </a:xfrm>
          <a:prstGeom prst="rect">
            <a:avLst/>
          </a:prstGeom>
        </p:spPr>
      </p:pic>
      <p:pic>
        <p:nvPicPr>
          <p:cNvPr id="5" name="Picture 4" descr="Diagram&#10;&#10;Description automatically generated">
            <a:extLst>
              <a:ext uri="{FF2B5EF4-FFF2-40B4-BE49-F238E27FC236}">
                <a16:creationId xmlns:a16="http://schemas.microsoft.com/office/drawing/2014/main" id="{BCACE0F6-2B4C-4907-9E18-0BAD33306C67}"/>
              </a:ext>
            </a:extLst>
          </p:cNvPr>
          <p:cNvPicPr>
            <a:picLocks noChangeAspect="1"/>
          </p:cNvPicPr>
          <p:nvPr/>
        </p:nvPicPr>
        <p:blipFill>
          <a:blip r:embed="rId4"/>
          <a:stretch>
            <a:fillRect/>
          </a:stretch>
        </p:blipFill>
        <p:spPr>
          <a:xfrm>
            <a:off x="144087" y="2791072"/>
            <a:ext cx="4087611" cy="2313227"/>
          </a:xfrm>
          <a:prstGeom prst="rect">
            <a:avLst/>
          </a:prstGeom>
        </p:spPr>
      </p:pic>
    </p:spTree>
    <p:extLst>
      <p:ext uri="{BB962C8B-B14F-4D97-AF65-F5344CB8AC3E}">
        <p14:creationId xmlns:p14="http://schemas.microsoft.com/office/powerpoint/2010/main" val="156609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p:nvPr/>
        </p:nvSpPr>
        <p:spPr>
          <a:xfrm>
            <a:off x="0" y="0"/>
            <a:ext cx="9144000" cy="708000"/>
          </a:xfrm>
          <a:prstGeom prst="rect">
            <a:avLst/>
          </a:prstGeom>
          <a:solidFill>
            <a:srgbClr val="F8A909"/>
          </a:solidFill>
          <a:ln w="9525" cap="flat" cmpd="sng">
            <a:solidFill>
              <a:srgbClr val="F8A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txBox="1"/>
          <p:nvPr/>
        </p:nvSpPr>
        <p:spPr>
          <a:xfrm>
            <a:off x="55418" y="61500"/>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lt1"/>
                </a:solidFill>
                <a:latin typeface="Century Gothic"/>
                <a:ea typeface="Century Gothic"/>
                <a:cs typeface="Century Gothic"/>
                <a:sym typeface="Century Gothic"/>
              </a:rPr>
              <a:t>           MODELS</a:t>
            </a:r>
            <a:endParaRPr sz="1300" dirty="0">
              <a:solidFill>
                <a:schemeClr val="lt1"/>
              </a:solidFill>
              <a:latin typeface="Century Gothic"/>
              <a:ea typeface="Century Gothic"/>
              <a:cs typeface="Century Gothic"/>
              <a:sym typeface="Century Gothic"/>
            </a:endParaRPr>
          </a:p>
        </p:txBody>
      </p:sp>
      <p:pic>
        <p:nvPicPr>
          <p:cNvPr id="3" name="Picture 2" descr="Table&#10;&#10;Description automatically generated">
            <a:extLst>
              <a:ext uri="{FF2B5EF4-FFF2-40B4-BE49-F238E27FC236}">
                <a16:creationId xmlns:a16="http://schemas.microsoft.com/office/drawing/2014/main" id="{51A1A298-6376-4788-A0CC-82E27D0704FF}"/>
              </a:ext>
            </a:extLst>
          </p:cNvPr>
          <p:cNvPicPr>
            <a:picLocks noChangeAspect="1"/>
          </p:cNvPicPr>
          <p:nvPr/>
        </p:nvPicPr>
        <p:blipFill>
          <a:blip r:embed="rId3"/>
          <a:stretch>
            <a:fillRect/>
          </a:stretch>
        </p:blipFill>
        <p:spPr>
          <a:xfrm>
            <a:off x="4067138" y="0"/>
            <a:ext cx="5076862" cy="5112749"/>
          </a:xfrm>
          <a:prstGeom prst="rect">
            <a:avLst/>
          </a:prstGeom>
        </p:spPr>
      </p:pic>
      <p:sp>
        <p:nvSpPr>
          <p:cNvPr id="4" name="Rectangle 3">
            <a:extLst>
              <a:ext uri="{FF2B5EF4-FFF2-40B4-BE49-F238E27FC236}">
                <a16:creationId xmlns:a16="http://schemas.microsoft.com/office/drawing/2014/main" id="{90725DF8-2C0B-4A47-9729-079B41DB02A0}"/>
              </a:ext>
            </a:extLst>
          </p:cNvPr>
          <p:cNvSpPr/>
          <p:nvPr/>
        </p:nvSpPr>
        <p:spPr>
          <a:xfrm>
            <a:off x="1069293" y="1451956"/>
            <a:ext cx="2033569" cy="7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1357</Words>
  <Application>Microsoft Office PowerPoint</Application>
  <PresentationFormat>On-screen Show (16:9)</PresentationFormat>
  <Paragraphs>108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Gothic</vt:lpstr>
      <vt:lpstr>Raleway</vt:lpstr>
      <vt:lpstr>Arial</vt:lpstr>
      <vt:lpstr>Lato</vt:lpstr>
      <vt:lpstr>Helvetica Neue</vt:lpstr>
      <vt:lpstr>Swiss</vt:lpstr>
      <vt:lpstr>PowerPoint Presentation</vt:lpstr>
      <vt:lpstr>PowerPoint Presentation</vt:lpstr>
      <vt:lpstr>PowerPoint Presentation</vt:lpstr>
      <vt:lpstr>PowerPoint Presentation</vt:lpstr>
      <vt:lpstr>PowerPoint Presentation</vt:lpstr>
      <vt:lpstr>KEY OBSERVATION 1: words in common </vt:lpstr>
      <vt:lpstr>KEY OBSERVATION 2: frequent words </vt:lpstr>
      <vt:lpstr>KEY OBSERVATION 3: stop 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Hrvoje Dzeba</dc:creator>
  <cp:lastModifiedBy>Harry Dzeba</cp:lastModifiedBy>
  <cp:revision>9</cp:revision>
  <dcterms:modified xsi:type="dcterms:W3CDTF">2022-01-20T13:48:14Z</dcterms:modified>
</cp:coreProperties>
</file>