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11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571922702296774"/>
          <c:y val="0"/>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effectLst>
                <a:outerShdw blurRad="50800" dist="38100" dir="2700000" algn="tl" rotWithShape="0">
                  <a:prstClr val="black">
                    <a:alpha val="40000"/>
                  </a:prstClr>
                </a:outerShdw>
              </a:effectLst>
              <a:latin typeface="+mn-lt"/>
              <a:ea typeface="+mn-ea"/>
              <a:cs typeface="+mn-cs"/>
            </a:defRPr>
          </a:pPr>
          <a:endParaRPr lang="ja-JP"/>
        </a:p>
      </c:txPr>
    </c:title>
    <c:autoTitleDeleted val="0"/>
    <c:plotArea>
      <c:layout>
        <c:manualLayout>
          <c:layoutTarget val="inner"/>
          <c:xMode val="edge"/>
          <c:yMode val="edge"/>
          <c:x val="0.21191764627155316"/>
          <c:y val="0.12377093582143708"/>
          <c:w val="0.57994175657221314"/>
          <c:h val="0.87622906417856294"/>
        </c:manualLayout>
      </c:layout>
      <c:pieChart>
        <c:varyColors val="1"/>
        <c:ser>
          <c:idx val="0"/>
          <c:order val="0"/>
          <c:tx>
            <c:strRef>
              <c:f>Sheet1!$B$1</c:f>
              <c:strCache>
                <c:ptCount val="1"/>
                <c:pt idx="0">
                  <c:v>確率</c:v>
                </c:pt>
              </c:strCache>
            </c:strRef>
          </c:tx>
          <c:dPt>
            <c:idx val="0"/>
            <c:bubble3D val="0"/>
            <c:spPr>
              <a:solidFill>
                <a:srgbClr val="00B0F0"/>
              </a:solidFill>
              <a:ln w="19050">
                <a:solidFill>
                  <a:schemeClr val="lt1"/>
                </a:solidFill>
              </a:ln>
              <a:effectLst/>
            </c:spPr>
            <c:extLst>
              <c:ext xmlns:c16="http://schemas.microsoft.com/office/drawing/2014/chart" uri="{C3380CC4-5D6E-409C-BE32-E72D297353CC}">
                <c16:uniqueId val="{00000002-BBEC-41AF-9185-8900D6BEA608}"/>
              </c:ext>
            </c:extLst>
          </c:dPt>
          <c:dPt>
            <c:idx val="1"/>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1-BBEC-41AF-9185-8900D6BEA608}"/>
              </c:ext>
            </c:extLst>
          </c:dPt>
          <c:dLbls>
            <c:dLbl>
              <c:idx val="0"/>
              <c:layout>
                <c:manualLayout>
                  <c:x val="-0.15486302880695155"/>
                  <c:y val="-0.25611587211392389"/>
                </c:manualLayout>
              </c:layout>
              <c:tx>
                <c:rich>
                  <a:bodyPr rot="0" spcFirstLastPara="1" vertOverflow="ellipsis" vert="horz" wrap="square" lIns="0" tIns="0" rIns="0" bIns="0" anchor="ctr" anchorCtr="1">
                    <a:noAutofit/>
                  </a:bodyPr>
                  <a:lstStyle/>
                  <a:p>
                    <a:pPr>
                      <a:defRPr sz="1800" b="0" i="0" u="none" strike="noStrike" kern="1200" baseline="0">
                        <a:solidFill>
                          <a:schemeClr val="bg1"/>
                        </a:solidFill>
                        <a:latin typeface="+mn-lt"/>
                        <a:ea typeface="+mn-ea"/>
                        <a:cs typeface="+mn-cs"/>
                      </a:defRPr>
                    </a:pPr>
                    <a:fld id="{614AB4E7-CF5B-424D-BB22-F3B9CCBECFA3}" type="CATEGORYNAME">
                      <a:rPr lang="ja-JP" altLang="en-US" sz="4000" dirty="0">
                        <a:latin typeface="ＤＦ綜藝体W7" panose="040B0709000000000000" pitchFamily="49" charset="-128"/>
                        <a:ea typeface="ＤＦ綜藝体W7" panose="040B0709000000000000" pitchFamily="49" charset="-128"/>
                      </a:rPr>
                      <a:pPr>
                        <a:defRPr sz="1800">
                          <a:solidFill>
                            <a:schemeClr val="bg1"/>
                          </a:solidFill>
                        </a:defRPr>
                      </a:pPr>
                      <a:t>[分類名]</a:t>
                    </a:fld>
                    <a:endParaRPr lang="ja-JP" altLang="en-US"/>
                  </a:p>
                </c:rich>
              </c:tx>
              <c:spPr>
                <a:noFill/>
                <a:ln>
                  <a:noFill/>
                </a:ln>
                <a:effectLst/>
              </c:spPr>
              <c:txPr>
                <a:bodyPr rot="0" spcFirstLastPara="1" vertOverflow="ellipsis" vert="horz" wrap="square" lIns="0" tIns="0" rIns="0" bIns="0" anchor="ctr" anchorCtr="1">
                  <a:noAutofit/>
                </a:bodyPr>
                <a:lstStyle/>
                <a:p>
                  <a:pPr>
                    <a:defRPr sz="1800" b="0" i="0" u="none" strike="noStrike" kern="1200" baseline="0">
                      <a:solidFill>
                        <a:schemeClr val="bg1"/>
                      </a:solidFill>
                      <a:latin typeface="+mn-lt"/>
                      <a:ea typeface="+mn-ea"/>
                      <a:cs typeface="+mn-cs"/>
                    </a:defRPr>
                  </a:pPr>
                  <a:endParaRPr lang="ja-JP"/>
                </a:p>
              </c:txPr>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0.18037231181796323"/>
                      <c:h val="0.11698182057139765"/>
                    </c:manualLayout>
                  </c15:layout>
                  <c15:dlblFieldTable/>
                  <c15:showDataLabelsRange val="0"/>
                </c:ext>
                <c:ext xmlns:c16="http://schemas.microsoft.com/office/drawing/2014/chart" uri="{C3380CC4-5D6E-409C-BE32-E72D297353CC}">
                  <c16:uniqueId val="{00000002-BBEC-41AF-9185-8900D6BEA608}"/>
                </c:ext>
              </c:extLst>
            </c:dLbl>
            <c:dLbl>
              <c:idx val="1"/>
              <c:layout>
                <c:manualLayout>
                  <c:x val="0.16997167138810199"/>
                  <c:y val="0.11900981449483763"/>
                </c:manualLayout>
              </c:layout>
              <c:tx>
                <c:rich>
                  <a:bodyPr/>
                  <a:lstStyle/>
                  <a:p>
                    <a:fld id="{1927EC6C-CA6F-4C94-8C1E-795B9628105F}" type="CATEGORYNAME">
                      <a:rPr lang="ja-JP" altLang="en-US" sz="2400">
                        <a:latin typeface="HGP創英角ﾎﾟｯﾌﾟ体" panose="040B0A00000000000000" pitchFamily="50" charset="-128"/>
                        <a:ea typeface="HGP創英角ﾎﾟｯﾌﾟ体" panose="040B0A00000000000000" pitchFamily="50" charset="-128"/>
                      </a:rPr>
                      <a:pPr/>
                      <a:t>[分類名]</a:t>
                    </a:fld>
                    <a:endParaRPr lang="ja-JP" altLang="en-US"/>
                  </a:p>
                </c:rich>
              </c:tx>
              <c:showLegendKey val="0"/>
              <c:showVal val="0"/>
              <c:showCatName val="1"/>
              <c:showSerName val="0"/>
              <c:showPercent val="0"/>
              <c:showBubbleSize val="0"/>
              <c:extLst>
                <c:ext xmlns:c15="http://schemas.microsoft.com/office/drawing/2012/chart" uri="{CE6537A1-D6FC-4f65-9D91-7224C49458BB}">
                  <c15:layout>
                    <c:manualLayout>
                      <c:w val="0.28636573402828897"/>
                      <c:h val="6.1864947293959388E-2"/>
                    </c:manualLayout>
                  </c15:layout>
                  <c15:dlblFieldTable/>
                  <c15:showDataLabelsRange val="0"/>
                </c:ext>
                <c:ext xmlns:c16="http://schemas.microsoft.com/office/drawing/2014/chart" uri="{C3380CC4-5D6E-409C-BE32-E72D297353CC}">
                  <c16:uniqueId val="{00000001-BBEC-41AF-9185-8900D6BEA608}"/>
                </c:ext>
              </c:extLst>
            </c:dLbl>
            <c:spPr>
              <a:noFill/>
              <a:ln>
                <a:noFill/>
              </a:ln>
              <a:effectLst/>
            </c:spPr>
            <c:txPr>
              <a:bodyPr rot="0" spcFirstLastPara="1" vertOverflow="ellipsis" vert="horz" wrap="square" lIns="0" tIns="0" rIns="0" bIns="0" anchor="ctr" anchorCtr="1">
                <a:spAutoFit/>
              </a:bodyPr>
              <a:lstStyle/>
              <a:p>
                <a:pPr>
                  <a:defRPr sz="1197" b="0" i="0" u="none" strike="noStrike" kern="1200" baseline="0">
                    <a:solidFill>
                      <a:schemeClr val="bg1"/>
                    </a:solidFill>
                    <a:latin typeface="+mn-lt"/>
                    <a:ea typeface="+mn-ea"/>
                    <a:cs typeface="+mn-cs"/>
                  </a:defRPr>
                </a:pPr>
                <a:endParaRPr lang="ja-JP"/>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ext>
            </c:extLst>
          </c:dLbls>
          <c:cat>
            <c:strRef>
              <c:f>Sheet1!$A$2:$A$3</c:f>
              <c:strCache>
                <c:ptCount val="2"/>
                <c:pt idx="0">
                  <c:v>だろう</c:v>
                </c:pt>
                <c:pt idx="1">
                  <c:v>かもしれない</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0-BBEC-41AF-9185-8900D6BEA60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AE9CD6-0237-4814-8927-D5B27AE2A6D6}" type="doc">
      <dgm:prSet loTypeId="urn:microsoft.com/office/officeart/2005/8/layout/vList2" loCatId="list" qsTypeId="urn:microsoft.com/office/officeart/2005/8/quickstyle/simple5" qsCatId="simple" csTypeId="urn:microsoft.com/office/officeart/2005/8/colors/accent1_4" csCatId="accent1" phldr="1"/>
      <dgm:spPr/>
      <dgm:t>
        <a:bodyPr/>
        <a:lstStyle/>
        <a:p>
          <a:endParaRPr lang="en-US"/>
        </a:p>
      </dgm:t>
    </dgm:pt>
    <dgm:pt modelId="{1AE50E12-F904-48D5-AA97-AA90FA5375C3}">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pPr algn="ctr"/>
          <a:r>
            <a:rPr kumimoji="1" lang="ja-JP" sz="2400" dirty="0"/>
            <a:t>視野を広くもち、小さな可能性を見落とさない</a:t>
          </a:r>
          <a:endParaRPr lang="en-US" sz="2400" dirty="0"/>
        </a:p>
      </dgm:t>
    </dgm:pt>
    <dgm:pt modelId="{9260C64D-D627-41BE-819A-9CA540566A42}" type="parTrans" cxnId="{423F1DBC-D40E-4227-82EF-02E019466169}">
      <dgm:prSet/>
      <dgm:spPr/>
      <dgm:t>
        <a:bodyPr/>
        <a:lstStyle/>
        <a:p>
          <a:endParaRPr lang="en-US" sz="2000"/>
        </a:p>
      </dgm:t>
    </dgm:pt>
    <dgm:pt modelId="{9D12A05D-2BBF-42F5-BFCC-857A1E9EDD23}" type="sibTrans" cxnId="{423F1DBC-D40E-4227-82EF-02E019466169}">
      <dgm:prSet/>
      <dgm:spPr/>
      <dgm:t>
        <a:bodyPr/>
        <a:lstStyle/>
        <a:p>
          <a:endParaRPr lang="en-US" sz="2000"/>
        </a:p>
      </dgm:t>
    </dgm:pt>
    <dgm:pt modelId="{C519D49F-242B-466B-AA7E-75103AE29D54}">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pPr algn="ctr"/>
          <a:r>
            <a:rPr kumimoji="1" lang="ja-JP" sz="2400"/>
            <a:t>最後まであきらめない</a:t>
          </a:r>
          <a:endParaRPr lang="en-US" sz="2400"/>
        </a:p>
      </dgm:t>
    </dgm:pt>
    <dgm:pt modelId="{E4279922-C9FA-4336-8AF3-B9538DD373E2}" type="parTrans" cxnId="{0165341F-0DA0-48C3-9C57-007F055C9934}">
      <dgm:prSet/>
      <dgm:spPr/>
      <dgm:t>
        <a:bodyPr/>
        <a:lstStyle/>
        <a:p>
          <a:endParaRPr lang="en-US" sz="2000"/>
        </a:p>
      </dgm:t>
    </dgm:pt>
    <dgm:pt modelId="{9D315675-4D8F-4654-93C2-33CB57A8D7FD}" type="sibTrans" cxnId="{0165341F-0DA0-48C3-9C57-007F055C9934}">
      <dgm:prSet/>
      <dgm:spPr/>
      <dgm:t>
        <a:bodyPr/>
        <a:lstStyle/>
        <a:p>
          <a:endParaRPr lang="en-US" sz="2000"/>
        </a:p>
      </dgm:t>
    </dgm:pt>
    <dgm:pt modelId="{789AD07B-F6A1-41C6-821F-E1D0A881F1AA}">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pPr algn="ctr"/>
          <a:r>
            <a:rPr kumimoji="1" lang="ja-JP" sz="2400" dirty="0"/>
            <a:t>結果を恐れない</a:t>
          </a:r>
          <a:endParaRPr lang="en-US" sz="2400" dirty="0"/>
        </a:p>
      </dgm:t>
    </dgm:pt>
    <dgm:pt modelId="{220B87B1-8A0E-40F2-86B0-E1D7968D8CF5}" type="sibTrans" cxnId="{CB92310C-14F9-4419-9E1B-CDC5E4DE0AEE}">
      <dgm:prSet/>
      <dgm:spPr/>
      <dgm:t>
        <a:bodyPr/>
        <a:lstStyle/>
        <a:p>
          <a:endParaRPr lang="en-US" sz="2000"/>
        </a:p>
      </dgm:t>
    </dgm:pt>
    <dgm:pt modelId="{3D2D97BB-0CAD-433E-A36B-154A54375225}" type="parTrans" cxnId="{CB92310C-14F9-4419-9E1B-CDC5E4DE0AEE}">
      <dgm:prSet/>
      <dgm:spPr/>
      <dgm:t>
        <a:bodyPr/>
        <a:lstStyle/>
        <a:p>
          <a:endParaRPr lang="en-US" sz="2000"/>
        </a:p>
      </dgm:t>
    </dgm:pt>
    <dgm:pt modelId="{3AFAE50A-54CB-4A83-AE68-AFB153CF38F8}" type="pres">
      <dgm:prSet presAssocID="{3EAE9CD6-0237-4814-8927-D5B27AE2A6D6}" presName="linear" presStyleCnt="0">
        <dgm:presLayoutVars>
          <dgm:animLvl val="lvl"/>
          <dgm:resizeHandles val="exact"/>
        </dgm:presLayoutVars>
      </dgm:prSet>
      <dgm:spPr/>
    </dgm:pt>
    <dgm:pt modelId="{77DCDD99-18A3-4CA0-9B3D-5A76F2B36921}" type="pres">
      <dgm:prSet presAssocID="{1AE50E12-F904-48D5-AA97-AA90FA5375C3}" presName="parentText" presStyleLbl="node1" presStyleIdx="0" presStyleCnt="3" custLinFactNeighborX="-8786" custLinFactNeighborY="12306">
        <dgm:presLayoutVars>
          <dgm:chMax val="0"/>
          <dgm:bulletEnabled val="1"/>
        </dgm:presLayoutVars>
      </dgm:prSet>
      <dgm:spPr/>
    </dgm:pt>
    <dgm:pt modelId="{6E77A472-7336-4014-B74E-9DD89E5557BD}" type="pres">
      <dgm:prSet presAssocID="{9D12A05D-2BBF-42F5-BFCC-857A1E9EDD23}" presName="spacer" presStyleCnt="0"/>
      <dgm:spPr/>
    </dgm:pt>
    <dgm:pt modelId="{D175770F-C942-4AB2-B09A-242AB9A6F5FB}" type="pres">
      <dgm:prSet presAssocID="{C519D49F-242B-466B-AA7E-75103AE29D54}" presName="parentText" presStyleLbl="node1" presStyleIdx="1" presStyleCnt="3">
        <dgm:presLayoutVars>
          <dgm:chMax val="0"/>
          <dgm:bulletEnabled val="1"/>
        </dgm:presLayoutVars>
      </dgm:prSet>
      <dgm:spPr/>
    </dgm:pt>
    <dgm:pt modelId="{7BECB00E-A34C-4E5E-AE09-60BC29A7CD77}" type="pres">
      <dgm:prSet presAssocID="{9D315675-4D8F-4654-93C2-33CB57A8D7FD}" presName="spacer" presStyleCnt="0"/>
      <dgm:spPr/>
    </dgm:pt>
    <dgm:pt modelId="{B858CD48-1AED-4DD4-BB5E-4277C81658FF}" type="pres">
      <dgm:prSet presAssocID="{789AD07B-F6A1-41C6-821F-E1D0A881F1AA}" presName="parentText" presStyleLbl="node1" presStyleIdx="2" presStyleCnt="3">
        <dgm:presLayoutVars>
          <dgm:chMax val="0"/>
          <dgm:bulletEnabled val="1"/>
        </dgm:presLayoutVars>
      </dgm:prSet>
      <dgm:spPr/>
    </dgm:pt>
  </dgm:ptLst>
  <dgm:cxnLst>
    <dgm:cxn modelId="{CB92310C-14F9-4419-9E1B-CDC5E4DE0AEE}" srcId="{3EAE9CD6-0237-4814-8927-D5B27AE2A6D6}" destId="{789AD07B-F6A1-41C6-821F-E1D0A881F1AA}" srcOrd="2" destOrd="0" parTransId="{3D2D97BB-0CAD-433E-A36B-154A54375225}" sibTransId="{220B87B1-8A0E-40F2-86B0-E1D7968D8CF5}"/>
    <dgm:cxn modelId="{0165341F-0DA0-48C3-9C57-007F055C9934}" srcId="{3EAE9CD6-0237-4814-8927-D5B27AE2A6D6}" destId="{C519D49F-242B-466B-AA7E-75103AE29D54}" srcOrd="1" destOrd="0" parTransId="{E4279922-C9FA-4336-8AF3-B9538DD373E2}" sibTransId="{9D315675-4D8F-4654-93C2-33CB57A8D7FD}"/>
    <dgm:cxn modelId="{E99BD66E-236F-4C74-ACD0-968015D58FAC}" type="presOf" srcId="{3EAE9CD6-0237-4814-8927-D5B27AE2A6D6}" destId="{3AFAE50A-54CB-4A83-AE68-AFB153CF38F8}" srcOrd="0" destOrd="0" presId="urn:microsoft.com/office/officeart/2005/8/layout/vList2"/>
    <dgm:cxn modelId="{99AEA382-E987-45B4-9F68-7D3463F14B55}" type="presOf" srcId="{789AD07B-F6A1-41C6-821F-E1D0A881F1AA}" destId="{B858CD48-1AED-4DD4-BB5E-4277C81658FF}" srcOrd="0" destOrd="0" presId="urn:microsoft.com/office/officeart/2005/8/layout/vList2"/>
    <dgm:cxn modelId="{423F1DBC-D40E-4227-82EF-02E019466169}" srcId="{3EAE9CD6-0237-4814-8927-D5B27AE2A6D6}" destId="{1AE50E12-F904-48D5-AA97-AA90FA5375C3}" srcOrd="0" destOrd="0" parTransId="{9260C64D-D627-41BE-819A-9CA540566A42}" sibTransId="{9D12A05D-2BBF-42F5-BFCC-857A1E9EDD23}"/>
    <dgm:cxn modelId="{E744DEBF-96A8-42AE-8D4E-DA6CD186FE66}" type="presOf" srcId="{C519D49F-242B-466B-AA7E-75103AE29D54}" destId="{D175770F-C942-4AB2-B09A-242AB9A6F5FB}" srcOrd="0" destOrd="0" presId="urn:microsoft.com/office/officeart/2005/8/layout/vList2"/>
    <dgm:cxn modelId="{4F775AD5-05F1-40BD-A4F5-C60B733B0F6F}" type="presOf" srcId="{1AE50E12-F904-48D5-AA97-AA90FA5375C3}" destId="{77DCDD99-18A3-4CA0-9B3D-5A76F2B36921}" srcOrd="0" destOrd="0" presId="urn:microsoft.com/office/officeart/2005/8/layout/vList2"/>
    <dgm:cxn modelId="{63A98A81-707A-48BE-933E-39349968F822}" type="presParOf" srcId="{3AFAE50A-54CB-4A83-AE68-AFB153CF38F8}" destId="{77DCDD99-18A3-4CA0-9B3D-5A76F2B36921}" srcOrd="0" destOrd="0" presId="urn:microsoft.com/office/officeart/2005/8/layout/vList2"/>
    <dgm:cxn modelId="{87F94221-A6CB-48E1-B808-6834AC5FAFD7}" type="presParOf" srcId="{3AFAE50A-54CB-4A83-AE68-AFB153CF38F8}" destId="{6E77A472-7336-4014-B74E-9DD89E5557BD}" srcOrd="1" destOrd="0" presId="urn:microsoft.com/office/officeart/2005/8/layout/vList2"/>
    <dgm:cxn modelId="{8ED68D0E-0F24-4418-9A6E-1E8483F166FF}" type="presParOf" srcId="{3AFAE50A-54CB-4A83-AE68-AFB153CF38F8}" destId="{D175770F-C942-4AB2-B09A-242AB9A6F5FB}" srcOrd="2" destOrd="0" presId="urn:microsoft.com/office/officeart/2005/8/layout/vList2"/>
    <dgm:cxn modelId="{2E1BA755-693A-4530-8D35-9AC29B703658}" type="presParOf" srcId="{3AFAE50A-54CB-4A83-AE68-AFB153CF38F8}" destId="{7BECB00E-A34C-4E5E-AE09-60BC29A7CD77}" srcOrd="3" destOrd="0" presId="urn:microsoft.com/office/officeart/2005/8/layout/vList2"/>
    <dgm:cxn modelId="{62E4A4CB-D13F-48F5-94DD-C9B18E282A99}" type="presParOf" srcId="{3AFAE50A-54CB-4A83-AE68-AFB153CF38F8}" destId="{B858CD48-1AED-4DD4-BB5E-4277C81658F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CDD99-18A3-4CA0-9B3D-5A76F2B36921}">
      <dsp:nvSpPr>
        <dsp:cNvPr id="0" name=""/>
        <dsp:cNvSpPr/>
      </dsp:nvSpPr>
      <dsp:spPr>
        <a:xfrm>
          <a:off x="0" y="18855"/>
          <a:ext cx="7112001" cy="8049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sz="2400" kern="1200" dirty="0"/>
            <a:t>視野を広くもち、小さな可能性を見落とさない</a:t>
          </a:r>
          <a:endParaRPr lang="en-US" sz="2400" kern="1200" dirty="0"/>
        </a:p>
      </dsp:txBody>
      <dsp:txXfrm>
        <a:off x="39295" y="58150"/>
        <a:ext cx="7033411" cy="726370"/>
      </dsp:txXfrm>
    </dsp:sp>
    <dsp:sp modelId="{D175770F-C942-4AB2-B09A-242AB9A6F5FB}">
      <dsp:nvSpPr>
        <dsp:cNvPr id="0" name=""/>
        <dsp:cNvSpPr/>
      </dsp:nvSpPr>
      <dsp:spPr>
        <a:xfrm>
          <a:off x="0" y="932415"/>
          <a:ext cx="7112001" cy="8049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sz="2400" kern="1200"/>
            <a:t>最後まであきらめない</a:t>
          </a:r>
          <a:endParaRPr lang="en-US" sz="2400" kern="1200"/>
        </a:p>
      </dsp:txBody>
      <dsp:txXfrm>
        <a:off x="39295" y="971710"/>
        <a:ext cx="7033411" cy="726370"/>
      </dsp:txXfrm>
    </dsp:sp>
    <dsp:sp modelId="{B858CD48-1AED-4DD4-BB5E-4277C81658FF}">
      <dsp:nvSpPr>
        <dsp:cNvPr id="0" name=""/>
        <dsp:cNvSpPr/>
      </dsp:nvSpPr>
      <dsp:spPr>
        <a:xfrm>
          <a:off x="0" y="1861215"/>
          <a:ext cx="7112001" cy="8049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sz="2400" kern="1200" dirty="0"/>
            <a:t>結果を恐れない</a:t>
          </a:r>
          <a:endParaRPr lang="en-US" sz="2400" kern="1200" dirty="0"/>
        </a:p>
      </dsp:txBody>
      <dsp:txXfrm>
        <a:off x="39295" y="1900510"/>
        <a:ext cx="7033411" cy="7263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9EDCF75-74D2-4D92-A939-A2720FC11AEA}" type="datetimeFigureOut">
              <a:rPr kumimoji="1" lang="ja-JP" altLang="en-US" smtClean="0"/>
              <a:t>2017/12/8</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944F3C0-88D5-4F86-AA2B-C927976845C1}"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62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2017/12/8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244906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2017/12/8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14840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2017/12/8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11239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9EDCF75-74D2-4D92-A939-A2720FC11AEA}" type="datetimeFigureOut">
              <a:rPr kumimoji="1" lang="ja-JP" altLang="en-US" smtClean="0"/>
              <a:t>2017/12/8</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944F3C0-88D5-4F86-AA2B-C927976845C1}"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199774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EDCF75-74D2-4D92-A939-A2720FC11AEA}" type="datetimeFigureOut">
              <a:rPr kumimoji="1" lang="ja-JP" altLang="en-US" smtClean="0"/>
              <a:t>2017/12/8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10211691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EDCF75-74D2-4D92-A939-A2720FC11AEA}" type="datetimeFigureOut">
              <a:rPr kumimoji="1" lang="ja-JP" altLang="en-US" smtClean="0"/>
              <a:t>2017/12/8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48895558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9EDCF75-74D2-4D92-A939-A2720FC11AEA}" type="datetimeFigureOut">
              <a:rPr kumimoji="1" lang="ja-JP" altLang="en-US" smtClean="0"/>
              <a:t>2017/12/8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94056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DCF75-74D2-4D92-A939-A2720FC11AEA}" type="datetimeFigureOut">
              <a:rPr kumimoji="1" lang="ja-JP" altLang="en-US" smtClean="0"/>
              <a:t>2017/12/8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59294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9EDCF75-74D2-4D92-A939-A2720FC11AEA}" type="datetimeFigureOut">
              <a:rPr kumimoji="1" lang="ja-JP" altLang="en-US" smtClean="0"/>
              <a:t>2017/12/8</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D944F3C0-88D5-4F86-AA2B-C927976845C1}"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2766696"/>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9EDCF75-74D2-4D92-A939-A2720FC11AEA}" type="datetimeFigureOut">
              <a:rPr kumimoji="1" lang="ja-JP" altLang="en-US" smtClean="0"/>
              <a:t>2017/12/8</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D944F3C0-88D5-4F86-AA2B-C927976845C1}" type="slidenum">
              <a:rPr kumimoji="1" lang="ja-JP" altLang="en-US" smtClean="0"/>
              <a:t>‹#›</a:t>
            </a:fld>
            <a:endParaRPr kumimoji="1" lang="ja-JP" altLang="en-US"/>
          </a:p>
        </p:txBody>
      </p:sp>
    </p:spTree>
    <p:extLst>
      <p:ext uri="{BB962C8B-B14F-4D97-AF65-F5344CB8AC3E}">
        <p14:creationId xmlns:p14="http://schemas.microsoft.com/office/powerpoint/2010/main" val="355644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9EDCF75-74D2-4D92-A939-A2720FC11AEA}" type="datetimeFigureOut">
              <a:rPr kumimoji="1" lang="ja-JP" altLang="en-US" smtClean="0"/>
              <a:t>2017/12/8</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944F3C0-88D5-4F86-AA2B-C927976845C1}"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0213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3BF4EA-0C29-4B7A-8A76-D6786360EF86}"/>
              </a:ext>
            </a:extLst>
          </p:cNvPr>
          <p:cNvSpPr>
            <a:spLocks noGrp="1"/>
          </p:cNvSpPr>
          <p:nvPr>
            <p:ph type="ctrTitle"/>
          </p:nvPr>
        </p:nvSpPr>
        <p:spPr/>
        <p:txBody>
          <a:bodyPr/>
          <a:lstStyle/>
          <a:p>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Happy</a:t>
            </a:r>
            <a:r>
              <a:rPr lang="ja-JP" altLang="en-US" dirty="0">
                <a:ln w="0"/>
                <a:effectLst>
                  <a:outerShdw blurRad="38100" dist="19050" dir="2700000" algn="tl" rotWithShape="0">
                    <a:schemeClr val="dk1">
                      <a:alpha val="40000"/>
                    </a:schemeClr>
                  </a:outerShdw>
                </a:effectLst>
                <a:latin typeface="Berlin Sans FB Demi" panose="020E0802020502020306" pitchFamily="34" charset="0"/>
              </a:rPr>
              <a:t> </a:t>
            </a:r>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Engineer</a:t>
            </a:r>
            <a:br>
              <a:rPr kumimoji="1" lang="en-US" altLang="ja-JP" dirty="0">
                <a:latin typeface="Berlin Sans FB Demi" panose="020E0802020502020306" pitchFamily="34" charset="0"/>
              </a:rPr>
            </a:br>
            <a:r>
              <a:rPr kumimoji="1" lang="ja-JP" altLang="en-US" dirty="0">
                <a:latin typeface="Berlin Sans FB Demi" panose="020E0802020502020306" pitchFamily="34" charset="0"/>
              </a:rPr>
              <a:t>になるために</a:t>
            </a:r>
          </a:p>
        </p:txBody>
      </p:sp>
      <p:sp>
        <p:nvSpPr>
          <p:cNvPr id="3" name="サブタイトル 2">
            <a:extLst>
              <a:ext uri="{FF2B5EF4-FFF2-40B4-BE49-F238E27FC236}">
                <a16:creationId xmlns:a16="http://schemas.microsoft.com/office/drawing/2014/main" id="{2151AAA0-715E-45A1-90DE-CEBAE61A9C65}"/>
              </a:ext>
            </a:extLst>
          </p:cNvPr>
          <p:cNvSpPr>
            <a:spLocks noGrp="1"/>
          </p:cNvSpPr>
          <p:nvPr>
            <p:ph type="subTitle" idx="1"/>
          </p:nvPr>
        </p:nvSpPr>
        <p:spPr/>
        <p:txBody>
          <a:bodyPr>
            <a:normAutofit fontScale="32500" lnSpcReduction="20000"/>
          </a:bodyPr>
          <a:lstStyle/>
          <a:p>
            <a:endParaRPr kumimoji="1" lang="en-US" altLang="ja-JP" dirty="0"/>
          </a:p>
          <a:p>
            <a:r>
              <a:rPr kumimoji="1" lang="ja-JP" altLang="en-US" dirty="0"/>
              <a:t>ソフトウエア研究会</a:t>
            </a:r>
            <a:r>
              <a:rPr kumimoji="1" lang="en-US" altLang="ja-JP" dirty="0"/>
              <a:t>in</a:t>
            </a:r>
            <a:r>
              <a:rPr kumimoji="1" lang="ja-JP" altLang="en-US" dirty="0"/>
              <a:t>秋葉原</a:t>
            </a:r>
            <a:endParaRPr kumimoji="1" lang="en-US" altLang="ja-JP" dirty="0"/>
          </a:p>
          <a:p>
            <a:r>
              <a:rPr lang="ja-JP" altLang="en-US" dirty="0"/>
              <a:t>池田公平</a:t>
            </a:r>
            <a:endParaRPr lang="en-US" altLang="ja-JP" dirty="0"/>
          </a:p>
          <a:p>
            <a:r>
              <a:rPr kumimoji="1" lang="en-US" altLang="ja-JP" dirty="0"/>
              <a:t>2017/12/8</a:t>
            </a:r>
            <a:endParaRPr kumimoji="1" lang="ja-JP" altLang="en-US" dirty="0"/>
          </a:p>
        </p:txBody>
      </p:sp>
    </p:spTree>
    <p:extLst>
      <p:ext uri="{BB962C8B-B14F-4D97-AF65-F5344CB8AC3E}">
        <p14:creationId xmlns:p14="http://schemas.microsoft.com/office/powerpoint/2010/main" val="3529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95B567A8-E77A-4F8E-A02E-6D3C7157E8F6}"/>
              </a:ext>
            </a:extLst>
          </p:cNvPr>
          <p:cNvSpPr/>
          <p:nvPr/>
        </p:nvSpPr>
        <p:spPr>
          <a:xfrm>
            <a:off x="1188720" y="2331720"/>
            <a:ext cx="10355580" cy="191262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勇気を持つ</a:t>
            </a:r>
          </a:p>
        </p:txBody>
      </p:sp>
      <p:sp>
        <p:nvSpPr>
          <p:cNvPr id="5" name="四角形: 角を丸くする 4">
            <a:extLst>
              <a:ext uri="{FF2B5EF4-FFF2-40B4-BE49-F238E27FC236}">
                <a16:creationId xmlns:a16="http://schemas.microsoft.com/office/drawing/2014/main" id="{B819BBA4-3082-49B7-9C84-D3CDB463C84F}"/>
              </a:ext>
            </a:extLst>
          </p:cNvPr>
          <p:cNvSpPr/>
          <p:nvPr/>
        </p:nvSpPr>
        <p:spPr>
          <a:xfrm>
            <a:off x="4290060" y="5775960"/>
            <a:ext cx="361188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勇気を持つために必要なものは</a:t>
            </a:r>
          </a:p>
        </p:txBody>
      </p:sp>
    </p:spTree>
    <p:extLst>
      <p:ext uri="{BB962C8B-B14F-4D97-AF65-F5344CB8AC3E}">
        <p14:creationId xmlns:p14="http://schemas.microsoft.com/office/powerpoint/2010/main" val="129636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83144DDA-8D36-4349-9FF9-C0D22389178D}"/>
              </a:ext>
            </a:extLst>
          </p:cNvPr>
          <p:cNvSpPr/>
          <p:nvPr/>
        </p:nvSpPr>
        <p:spPr>
          <a:xfrm>
            <a:off x="1188720" y="2331720"/>
            <a:ext cx="10355580" cy="191262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根拠の無い自信</a:t>
            </a:r>
          </a:p>
        </p:txBody>
      </p:sp>
      <p:sp>
        <p:nvSpPr>
          <p:cNvPr id="5" name="四角形: 角を丸くする 4">
            <a:extLst>
              <a:ext uri="{FF2B5EF4-FFF2-40B4-BE49-F238E27FC236}">
                <a16:creationId xmlns:a16="http://schemas.microsoft.com/office/drawing/2014/main" id="{2B79E0B2-4F33-4CE7-8325-D07A3443CC63}"/>
              </a:ext>
            </a:extLst>
          </p:cNvPr>
          <p:cNvSpPr/>
          <p:nvPr/>
        </p:nvSpPr>
        <p:spPr>
          <a:xfrm>
            <a:off x="4271010" y="5532120"/>
            <a:ext cx="4191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もちろん、根拠があってもいいです</a:t>
            </a:r>
          </a:p>
        </p:txBody>
      </p:sp>
    </p:spTree>
    <p:extLst>
      <p:ext uri="{BB962C8B-B14F-4D97-AF65-F5344CB8AC3E}">
        <p14:creationId xmlns:p14="http://schemas.microsoft.com/office/powerpoint/2010/main" val="113778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61F3F2F6-86C6-4B88-97E4-F1A77FEA1631}"/>
              </a:ext>
            </a:extLst>
          </p:cNvPr>
          <p:cNvSpPr/>
          <p:nvPr/>
        </p:nvSpPr>
        <p:spPr>
          <a:xfrm>
            <a:off x="1310640" y="422910"/>
            <a:ext cx="10355580" cy="111633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根拠の無い自信</a:t>
            </a:r>
          </a:p>
        </p:txBody>
      </p:sp>
      <p:sp>
        <p:nvSpPr>
          <p:cNvPr id="5" name="四角形: 角を丸くする 4">
            <a:extLst>
              <a:ext uri="{FF2B5EF4-FFF2-40B4-BE49-F238E27FC236}">
                <a16:creationId xmlns:a16="http://schemas.microsoft.com/office/drawing/2014/main" id="{9629E75D-48E4-4DDE-B8EA-E6BA97447E8E}"/>
              </a:ext>
            </a:extLst>
          </p:cNvPr>
          <p:cNvSpPr/>
          <p:nvPr/>
        </p:nvSpPr>
        <p:spPr>
          <a:xfrm>
            <a:off x="1310640" y="1685925"/>
            <a:ext cx="10355580" cy="111633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勇気を持つ</a:t>
            </a:r>
          </a:p>
        </p:txBody>
      </p:sp>
      <p:sp>
        <p:nvSpPr>
          <p:cNvPr id="6" name="四角形: 角を丸くする 5">
            <a:extLst>
              <a:ext uri="{FF2B5EF4-FFF2-40B4-BE49-F238E27FC236}">
                <a16:creationId xmlns:a16="http://schemas.microsoft.com/office/drawing/2014/main" id="{B4D00676-7368-419B-B635-336ED3C89BD9}"/>
              </a:ext>
            </a:extLst>
          </p:cNvPr>
          <p:cNvSpPr/>
          <p:nvPr/>
        </p:nvSpPr>
        <p:spPr>
          <a:xfrm>
            <a:off x="1310640" y="2948940"/>
            <a:ext cx="10355580" cy="111633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迷ったら、より困難な道を選択する</a:t>
            </a:r>
          </a:p>
        </p:txBody>
      </p:sp>
      <p:sp>
        <p:nvSpPr>
          <p:cNvPr id="7" name="四角形: 角を丸くする 6">
            <a:extLst>
              <a:ext uri="{FF2B5EF4-FFF2-40B4-BE49-F238E27FC236}">
                <a16:creationId xmlns:a16="http://schemas.microsoft.com/office/drawing/2014/main" id="{7354FFA1-C38B-4B58-A409-3F66D9682692}"/>
              </a:ext>
            </a:extLst>
          </p:cNvPr>
          <p:cNvSpPr/>
          <p:nvPr/>
        </p:nvSpPr>
        <p:spPr>
          <a:xfrm>
            <a:off x="3981450" y="4724400"/>
            <a:ext cx="4229100" cy="1440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これが、</a:t>
            </a:r>
            <a:r>
              <a:rPr kumimoji="1" lang="en-US" altLang="ja-JP" dirty="0"/>
              <a:t>HAPPY ENGINEER</a:t>
            </a:r>
            <a:r>
              <a:rPr kumimoji="1" lang="ja-JP" altLang="en-US" dirty="0"/>
              <a:t>になるための私からのアドバイスです</a:t>
            </a:r>
          </a:p>
        </p:txBody>
      </p:sp>
    </p:spTree>
    <p:extLst>
      <p:ext uri="{BB962C8B-B14F-4D97-AF65-F5344CB8AC3E}">
        <p14:creationId xmlns:p14="http://schemas.microsoft.com/office/powerpoint/2010/main" val="245663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6E1FF1-5E4C-44E7-BC2B-114412F8541A}"/>
              </a:ext>
            </a:extLst>
          </p:cNvPr>
          <p:cNvSpPr>
            <a:spLocks noGrp="1"/>
          </p:cNvSpPr>
          <p:nvPr>
            <p:ph type="title"/>
          </p:nvPr>
        </p:nvSpPr>
        <p:spPr>
          <a:xfrm>
            <a:off x="1327878" y="1548245"/>
            <a:ext cx="10178322" cy="1492132"/>
          </a:xfrm>
        </p:spPr>
        <p:txBody>
          <a:bodyPr/>
          <a:lstStyle/>
          <a:p>
            <a:r>
              <a:rPr kumimoji="1" lang="ja-JP" altLang="en-US" dirty="0"/>
              <a:t>ご清聴ありがとうございました。</a:t>
            </a:r>
          </a:p>
        </p:txBody>
      </p:sp>
      <p:sp>
        <p:nvSpPr>
          <p:cNvPr id="4" name="テキスト ボックス 3">
            <a:extLst>
              <a:ext uri="{FF2B5EF4-FFF2-40B4-BE49-F238E27FC236}">
                <a16:creationId xmlns:a16="http://schemas.microsoft.com/office/drawing/2014/main" id="{7B7F6390-C097-4AB8-A212-8F3FA3CBDBB3}"/>
              </a:ext>
            </a:extLst>
          </p:cNvPr>
          <p:cNvSpPr txBox="1"/>
          <p:nvPr/>
        </p:nvSpPr>
        <p:spPr>
          <a:xfrm>
            <a:off x="3116580" y="3817624"/>
            <a:ext cx="6316980" cy="923330"/>
          </a:xfrm>
          <a:prstGeom prst="rect">
            <a:avLst/>
          </a:prstGeom>
          <a:noFill/>
        </p:spPr>
        <p:txBody>
          <a:bodyPr wrap="square" rtlCol="0">
            <a:spAutoFit/>
          </a:bodyPr>
          <a:lstStyle/>
          <a:p>
            <a:r>
              <a:rPr kumimoji="1" lang="en-US" altLang="ja-JP" dirty="0"/>
              <a:t>※</a:t>
            </a:r>
            <a:r>
              <a:rPr kumimoji="1" lang="ja-JP" altLang="en-US" dirty="0"/>
              <a:t>このスライドの内容を実践して引き起こされた結果につきましては、当方は一切の責任を負いませんのであしからずご了承ください。</a:t>
            </a:r>
          </a:p>
        </p:txBody>
      </p:sp>
      <p:sp>
        <p:nvSpPr>
          <p:cNvPr id="5" name="テキスト ボックス 4">
            <a:extLst>
              <a:ext uri="{FF2B5EF4-FFF2-40B4-BE49-F238E27FC236}">
                <a16:creationId xmlns:a16="http://schemas.microsoft.com/office/drawing/2014/main" id="{98415D0E-45A0-4EEC-A142-DD333E5DEAF4}"/>
              </a:ext>
            </a:extLst>
          </p:cNvPr>
          <p:cNvSpPr txBox="1"/>
          <p:nvPr/>
        </p:nvSpPr>
        <p:spPr>
          <a:xfrm>
            <a:off x="4708879" y="5577840"/>
            <a:ext cx="3416320" cy="923330"/>
          </a:xfrm>
          <a:prstGeom prst="rect">
            <a:avLst/>
          </a:prstGeom>
          <a:noFill/>
        </p:spPr>
        <p:txBody>
          <a:bodyPr wrap="none" rtlCol="0">
            <a:spAutoFit/>
          </a:bodyPr>
          <a:lstStyle/>
          <a:p>
            <a:pPr algn="ctr"/>
            <a:r>
              <a:rPr kumimoji="1" lang="ja-JP" altLang="en-US" dirty="0"/>
              <a:t>ソフトウエア研究会</a:t>
            </a:r>
            <a:r>
              <a:rPr kumimoji="1" lang="en-US" altLang="ja-JP" dirty="0"/>
              <a:t>in</a:t>
            </a:r>
            <a:r>
              <a:rPr kumimoji="1" lang="ja-JP" altLang="en-US" dirty="0"/>
              <a:t>秋葉原</a:t>
            </a:r>
            <a:endParaRPr kumimoji="1" lang="en-US" altLang="ja-JP" dirty="0"/>
          </a:p>
          <a:p>
            <a:pPr algn="ctr"/>
            <a:r>
              <a:rPr kumimoji="1" lang="ja-JP" altLang="en-US" dirty="0"/>
              <a:t>有限会社テクニカルアーツ代表</a:t>
            </a:r>
            <a:endParaRPr kumimoji="1" lang="en-US" altLang="ja-JP" dirty="0"/>
          </a:p>
          <a:p>
            <a:pPr algn="ctr"/>
            <a:r>
              <a:rPr kumimoji="1" lang="ja-JP" altLang="en-US" dirty="0"/>
              <a:t>池田公平</a:t>
            </a:r>
          </a:p>
        </p:txBody>
      </p:sp>
    </p:spTree>
    <p:extLst>
      <p:ext uri="{BB962C8B-B14F-4D97-AF65-F5344CB8AC3E}">
        <p14:creationId xmlns:p14="http://schemas.microsoft.com/office/powerpoint/2010/main" val="223489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53C65-5F4F-4304-A323-5424CE55402F}"/>
              </a:ext>
            </a:extLst>
          </p:cNvPr>
          <p:cNvSpPr>
            <a:spLocks noGrp="1"/>
          </p:cNvSpPr>
          <p:nvPr>
            <p:ph type="title"/>
          </p:nvPr>
        </p:nvSpPr>
        <p:spPr/>
        <p:txBody>
          <a:bodyPr/>
          <a:lstStyle/>
          <a:p>
            <a:r>
              <a:rPr kumimoji="1" lang="ja-JP" altLang="en-US" dirty="0"/>
              <a:t>次回予告</a:t>
            </a:r>
          </a:p>
        </p:txBody>
      </p:sp>
      <p:sp>
        <p:nvSpPr>
          <p:cNvPr id="4" name="四角形: 角を丸くする 3">
            <a:extLst>
              <a:ext uri="{FF2B5EF4-FFF2-40B4-BE49-F238E27FC236}">
                <a16:creationId xmlns:a16="http://schemas.microsoft.com/office/drawing/2014/main" id="{826EE748-8BBA-4128-A236-720D6FF7088B}"/>
              </a:ext>
            </a:extLst>
          </p:cNvPr>
          <p:cNvSpPr/>
          <p:nvPr/>
        </p:nvSpPr>
        <p:spPr>
          <a:xfrm>
            <a:off x="3695700" y="2971800"/>
            <a:ext cx="4800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老害エンジニアからの脱却</a:t>
            </a:r>
          </a:p>
        </p:txBody>
      </p:sp>
    </p:spTree>
    <p:extLst>
      <p:ext uri="{BB962C8B-B14F-4D97-AF65-F5344CB8AC3E}">
        <p14:creationId xmlns:p14="http://schemas.microsoft.com/office/powerpoint/2010/main" val="414607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C3239-5D56-4672-B1E7-4961A3D64402}"/>
              </a:ext>
            </a:extLst>
          </p:cNvPr>
          <p:cNvSpPr>
            <a:spLocks noGrp="1"/>
          </p:cNvSpPr>
          <p:nvPr>
            <p:ph type="title"/>
          </p:nvPr>
        </p:nvSpPr>
        <p:spPr>
          <a:xfrm>
            <a:off x="4916251" y="1231506"/>
            <a:ext cx="6338958" cy="4394988"/>
          </a:xfrm>
        </p:spPr>
        <p:txBody>
          <a:bodyPr vert="horz" lIns="91440" tIns="45720" rIns="91440" bIns="45720" rtlCol="0" anchor="ctr">
            <a:normAutofit/>
          </a:bodyPr>
          <a:lstStyle/>
          <a:p>
            <a:pPr algn="ctr"/>
            <a:r>
              <a:rPr lang="ja-JP" altLang="en-US" sz="6600" spc="800" dirty="0">
                <a:solidFill>
                  <a:srgbClr val="FF0000"/>
                </a:solidFill>
              </a:rPr>
              <a:t>プラス思考</a:t>
            </a:r>
            <a:r>
              <a:rPr lang="ja-JP" altLang="en-US" sz="6600" spc="800" dirty="0"/>
              <a:t>と</a:t>
            </a:r>
            <a:r>
              <a:rPr lang="ja-JP" altLang="en-US" sz="6600" spc="800" dirty="0">
                <a:solidFill>
                  <a:srgbClr val="0070C0"/>
                </a:solidFill>
              </a:rPr>
              <a:t>マイナス思考</a:t>
            </a:r>
            <a:endParaRPr kumimoji="1" lang="en-US" altLang="ja-JP" sz="6600" spc="800" dirty="0">
              <a:solidFill>
                <a:srgbClr val="0070C0"/>
              </a:solidFill>
            </a:endParaRPr>
          </a:p>
        </p:txBody>
      </p:sp>
    </p:spTree>
    <p:extLst>
      <p:ext uri="{BB962C8B-B14F-4D97-AF65-F5344CB8AC3E}">
        <p14:creationId xmlns:p14="http://schemas.microsoft.com/office/powerpoint/2010/main" val="2129112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D447C-7DD7-4BC7-A157-FFBFE9FA4EB5}"/>
              </a:ext>
            </a:extLst>
          </p:cNvPr>
          <p:cNvSpPr>
            <a:spLocks noGrp="1"/>
          </p:cNvSpPr>
          <p:nvPr>
            <p:ph type="title"/>
          </p:nvPr>
        </p:nvSpPr>
        <p:spPr/>
        <p:txBody>
          <a:bodyPr/>
          <a:lstStyle/>
          <a:p>
            <a:r>
              <a:rPr kumimoji="1" lang="en-US" altLang="ja-JP" dirty="0">
                <a:latin typeface="Berlin Sans FB Demi" panose="020E0802020502020306" pitchFamily="34" charset="0"/>
              </a:rPr>
              <a:t>NG</a:t>
            </a:r>
            <a:r>
              <a:rPr kumimoji="1" lang="ja-JP" altLang="en-US" dirty="0"/>
              <a:t>ワードから</a:t>
            </a:r>
            <a:r>
              <a:rPr kumimoji="1" lang="en-US" altLang="ja-JP" dirty="0">
                <a:latin typeface="Berlin Sans FB Demi" panose="020E0802020502020306" pitchFamily="34" charset="0"/>
              </a:rPr>
              <a:t>HAPPY</a:t>
            </a:r>
            <a:r>
              <a:rPr kumimoji="1" lang="ja-JP" altLang="en-US" dirty="0"/>
              <a:t>ワードへ</a:t>
            </a:r>
          </a:p>
        </p:txBody>
      </p:sp>
      <p:sp>
        <p:nvSpPr>
          <p:cNvPr id="5" name="四角形: 角を丸くする 4">
            <a:extLst>
              <a:ext uri="{FF2B5EF4-FFF2-40B4-BE49-F238E27FC236}">
                <a16:creationId xmlns:a16="http://schemas.microsoft.com/office/drawing/2014/main" id="{1EA030AC-6ADA-43C2-8EE6-C2AAAD001D6C}"/>
              </a:ext>
            </a:extLst>
          </p:cNvPr>
          <p:cNvSpPr/>
          <p:nvPr/>
        </p:nvSpPr>
        <p:spPr>
          <a:xfrm>
            <a:off x="2726939" y="2331720"/>
            <a:ext cx="14859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solidFill>
                  <a:srgbClr val="0070C0"/>
                </a:solidFill>
                <a:latin typeface="ＤＦ綜藝体W7" panose="040B0709000000000000" pitchFamily="49" charset="-128"/>
                <a:ea typeface="ＤＦ綜藝体W7" panose="040B0709000000000000" pitchFamily="49" charset="-128"/>
              </a:rPr>
              <a:t>どうせ</a:t>
            </a:r>
          </a:p>
        </p:txBody>
      </p:sp>
      <p:sp>
        <p:nvSpPr>
          <p:cNvPr id="6" name="四角形: 角を丸くする 5">
            <a:extLst>
              <a:ext uri="{FF2B5EF4-FFF2-40B4-BE49-F238E27FC236}">
                <a16:creationId xmlns:a16="http://schemas.microsoft.com/office/drawing/2014/main" id="{CB338254-2D6E-453E-9433-3008E1C228DA}"/>
              </a:ext>
            </a:extLst>
          </p:cNvPr>
          <p:cNvSpPr/>
          <p:nvPr/>
        </p:nvSpPr>
        <p:spPr>
          <a:xfrm>
            <a:off x="2497970" y="4191001"/>
            <a:ext cx="1944489"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dirty="0">
                <a:solidFill>
                  <a:srgbClr val="FF0000"/>
                </a:solidFill>
                <a:latin typeface="HGP創英角ﾎﾟｯﾌﾟ体" panose="040B0A00000000000000" pitchFamily="50" charset="-128"/>
                <a:ea typeface="HGP創英角ﾎﾟｯﾌﾟ体" panose="040B0A00000000000000" pitchFamily="50" charset="-128"/>
              </a:rPr>
              <a:t>もしかしたら</a:t>
            </a:r>
          </a:p>
        </p:txBody>
      </p:sp>
      <p:sp>
        <p:nvSpPr>
          <p:cNvPr id="7" name="四角形: 角を丸くする 6">
            <a:extLst>
              <a:ext uri="{FF2B5EF4-FFF2-40B4-BE49-F238E27FC236}">
                <a16:creationId xmlns:a16="http://schemas.microsoft.com/office/drawing/2014/main" id="{C26C72A8-BB08-4782-B413-F7923BCDCC80}"/>
              </a:ext>
            </a:extLst>
          </p:cNvPr>
          <p:cNvSpPr/>
          <p:nvPr/>
        </p:nvSpPr>
        <p:spPr>
          <a:xfrm>
            <a:off x="5456614" y="2331720"/>
            <a:ext cx="14859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solidFill>
                  <a:srgbClr val="0070C0"/>
                </a:solidFill>
                <a:latin typeface="ＤＦ綜藝体W7" panose="040B0709000000000000" pitchFamily="49" charset="-128"/>
                <a:ea typeface="ＤＦ綜藝体W7" panose="040B0709000000000000" pitchFamily="49" charset="-128"/>
              </a:rPr>
              <a:t>だろう</a:t>
            </a:r>
          </a:p>
        </p:txBody>
      </p:sp>
      <p:sp>
        <p:nvSpPr>
          <p:cNvPr id="8" name="四角形: 角を丸くする 7">
            <a:extLst>
              <a:ext uri="{FF2B5EF4-FFF2-40B4-BE49-F238E27FC236}">
                <a16:creationId xmlns:a16="http://schemas.microsoft.com/office/drawing/2014/main" id="{5F6762F9-4CD8-4849-BBD2-6B88A3DFF4A1}"/>
              </a:ext>
            </a:extLst>
          </p:cNvPr>
          <p:cNvSpPr/>
          <p:nvPr/>
        </p:nvSpPr>
        <p:spPr>
          <a:xfrm>
            <a:off x="5227320" y="4198621"/>
            <a:ext cx="1944488"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dirty="0">
                <a:solidFill>
                  <a:srgbClr val="FF0000"/>
                </a:solidFill>
                <a:latin typeface="HGP創英角ﾎﾟｯﾌﾟ体" panose="040B0A00000000000000" pitchFamily="50" charset="-128"/>
                <a:ea typeface="HGP創英角ﾎﾟｯﾌﾟ体" panose="040B0A00000000000000" pitchFamily="50" charset="-128"/>
              </a:rPr>
              <a:t>かもしれない</a:t>
            </a:r>
          </a:p>
        </p:txBody>
      </p:sp>
      <p:sp>
        <p:nvSpPr>
          <p:cNvPr id="9" name="四角形: 角を丸くする 8">
            <a:extLst>
              <a:ext uri="{FF2B5EF4-FFF2-40B4-BE49-F238E27FC236}">
                <a16:creationId xmlns:a16="http://schemas.microsoft.com/office/drawing/2014/main" id="{EF1DD9C3-D0C5-4BFE-82DB-87278CB009CB}"/>
              </a:ext>
            </a:extLst>
          </p:cNvPr>
          <p:cNvSpPr/>
          <p:nvPr/>
        </p:nvSpPr>
        <p:spPr>
          <a:xfrm>
            <a:off x="8208128" y="2331720"/>
            <a:ext cx="1591191"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solidFill>
                  <a:srgbClr val="0070C0"/>
                </a:solidFill>
                <a:latin typeface="ＤＦ綜藝体W7" panose="040B0709000000000000" pitchFamily="49" charset="-128"/>
                <a:ea typeface="ＤＦ綜藝体W7" panose="040B0709000000000000" pitchFamily="49" charset="-128"/>
              </a:rPr>
              <a:t>やっぱり</a:t>
            </a:r>
          </a:p>
        </p:txBody>
      </p:sp>
      <p:sp>
        <p:nvSpPr>
          <p:cNvPr id="10" name="四角形: 角を丸くする 9">
            <a:extLst>
              <a:ext uri="{FF2B5EF4-FFF2-40B4-BE49-F238E27FC236}">
                <a16:creationId xmlns:a16="http://schemas.microsoft.com/office/drawing/2014/main" id="{25CEF8FC-1CDE-4596-9A9E-DE09713FA8F5}"/>
              </a:ext>
            </a:extLst>
          </p:cNvPr>
          <p:cNvSpPr/>
          <p:nvPr/>
        </p:nvSpPr>
        <p:spPr>
          <a:xfrm>
            <a:off x="8208129" y="4198621"/>
            <a:ext cx="159119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dirty="0">
                <a:solidFill>
                  <a:srgbClr val="FF0000"/>
                </a:solidFill>
                <a:latin typeface="HGP創英角ﾎﾟｯﾌﾟ体" panose="040B0A00000000000000" pitchFamily="50" charset="-128"/>
                <a:ea typeface="HGP創英角ﾎﾟｯﾌﾟ体" panose="040B0A00000000000000" pitchFamily="50" charset="-128"/>
              </a:rPr>
              <a:t>惜しくも</a:t>
            </a:r>
          </a:p>
        </p:txBody>
      </p:sp>
      <p:sp>
        <p:nvSpPr>
          <p:cNvPr id="11" name="正方形/長方形 10">
            <a:extLst>
              <a:ext uri="{FF2B5EF4-FFF2-40B4-BE49-F238E27FC236}">
                <a16:creationId xmlns:a16="http://schemas.microsoft.com/office/drawing/2014/main" id="{1C4B17B2-912A-4492-951A-20030D5DD1D9}"/>
              </a:ext>
            </a:extLst>
          </p:cNvPr>
          <p:cNvSpPr/>
          <p:nvPr/>
        </p:nvSpPr>
        <p:spPr>
          <a:xfrm>
            <a:off x="1737360" y="1417317"/>
            <a:ext cx="4610100" cy="4419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solidFill>
                  <a:srgbClr val="0070C0"/>
                </a:solidFill>
                <a:latin typeface="ＤＦ綜藝体W7" panose="040B0709000000000000" pitchFamily="49" charset="-128"/>
                <a:ea typeface="ＤＦ綜藝体W7" panose="040B0709000000000000" pitchFamily="49" charset="-128"/>
              </a:rPr>
              <a:t>どうせ</a:t>
            </a:r>
            <a:r>
              <a:rPr kumimoji="1" lang="ja-JP" altLang="en-US" dirty="0">
                <a:latin typeface="ＤＦ綜藝体W7" panose="040B0709000000000000" pitchFamily="49" charset="-128"/>
                <a:ea typeface="ＤＦ綜藝体W7" panose="040B0709000000000000" pitchFamily="49" charset="-128"/>
              </a:rPr>
              <a:t>この企画は通らない</a:t>
            </a:r>
            <a:r>
              <a:rPr kumimoji="1" lang="ja-JP" altLang="en-US" dirty="0">
                <a:solidFill>
                  <a:srgbClr val="0070C0"/>
                </a:solidFill>
                <a:latin typeface="ＤＦ綜藝体W7" panose="040B0709000000000000" pitchFamily="49" charset="-128"/>
                <a:ea typeface="ＤＦ綜藝体W7" panose="040B0709000000000000" pitchFamily="49" charset="-128"/>
              </a:rPr>
              <a:t>だろう</a:t>
            </a:r>
          </a:p>
        </p:txBody>
      </p:sp>
      <p:sp>
        <p:nvSpPr>
          <p:cNvPr id="12" name="正方形/長方形 11">
            <a:extLst>
              <a:ext uri="{FF2B5EF4-FFF2-40B4-BE49-F238E27FC236}">
                <a16:creationId xmlns:a16="http://schemas.microsoft.com/office/drawing/2014/main" id="{96A5B9BA-81E7-4C88-9049-7730B7F976D1}"/>
              </a:ext>
            </a:extLst>
          </p:cNvPr>
          <p:cNvSpPr/>
          <p:nvPr/>
        </p:nvSpPr>
        <p:spPr>
          <a:xfrm>
            <a:off x="1737360" y="5562608"/>
            <a:ext cx="4610100" cy="4419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solidFill>
                  <a:srgbClr val="FF0000"/>
                </a:solidFill>
                <a:latin typeface="HGP創英角ﾎﾟｯﾌﾟ体" panose="040B0A00000000000000" pitchFamily="50" charset="-128"/>
                <a:ea typeface="HGP創英角ﾎﾟｯﾌﾟ体" panose="040B0A00000000000000" pitchFamily="50" charset="-128"/>
              </a:rPr>
              <a:t>もしかしたら</a:t>
            </a:r>
            <a:r>
              <a:rPr kumimoji="1" lang="ja-JP" altLang="en-US" dirty="0">
                <a:latin typeface="HGP創英角ﾎﾟｯﾌﾟ体" panose="040B0A00000000000000" pitchFamily="50" charset="-128"/>
                <a:ea typeface="HGP創英角ﾎﾟｯﾌﾟ体" panose="040B0A00000000000000" pitchFamily="50" charset="-128"/>
              </a:rPr>
              <a:t>この企画は通る</a:t>
            </a:r>
            <a:r>
              <a:rPr kumimoji="1" lang="ja-JP" altLang="en-US" dirty="0">
                <a:solidFill>
                  <a:srgbClr val="FF0000"/>
                </a:solidFill>
                <a:latin typeface="HGP創英角ﾎﾟｯﾌﾟ体" panose="040B0A00000000000000" pitchFamily="50" charset="-128"/>
                <a:ea typeface="HGP創英角ﾎﾟｯﾌﾟ体" panose="040B0A00000000000000" pitchFamily="50" charset="-128"/>
              </a:rPr>
              <a:t>かもしれない</a:t>
            </a:r>
          </a:p>
        </p:txBody>
      </p:sp>
      <p:sp>
        <p:nvSpPr>
          <p:cNvPr id="13" name="正方形/長方形 12">
            <a:extLst>
              <a:ext uri="{FF2B5EF4-FFF2-40B4-BE49-F238E27FC236}">
                <a16:creationId xmlns:a16="http://schemas.microsoft.com/office/drawing/2014/main" id="{DF61EFA8-3D33-48F3-AFDC-2676BD7F69DE}"/>
              </a:ext>
            </a:extLst>
          </p:cNvPr>
          <p:cNvSpPr/>
          <p:nvPr/>
        </p:nvSpPr>
        <p:spPr>
          <a:xfrm>
            <a:off x="7334943" y="1417317"/>
            <a:ext cx="3337560" cy="4419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a:solidFill>
                  <a:srgbClr val="0070C0"/>
                </a:solidFill>
                <a:latin typeface="ＤＦ綜藝体W7" panose="040B0709000000000000" pitchFamily="49" charset="-128"/>
                <a:ea typeface="ＤＦ綜藝体W7" panose="040B0709000000000000" pitchFamily="49" charset="-128"/>
              </a:rPr>
              <a:t>やっぱり</a:t>
            </a:r>
            <a:r>
              <a:rPr kumimoji="1" lang="ja-JP" altLang="en-US" dirty="0">
                <a:latin typeface="ＤＦ綜藝体W7" panose="040B0709000000000000" pitchFamily="49" charset="-128"/>
                <a:ea typeface="ＤＦ綜藝体W7" panose="040B0709000000000000" pitchFamily="49" charset="-128"/>
              </a:rPr>
              <a:t>ダメだった</a:t>
            </a:r>
          </a:p>
        </p:txBody>
      </p:sp>
      <p:sp>
        <p:nvSpPr>
          <p:cNvPr id="14" name="正方形/長方形 13">
            <a:extLst>
              <a:ext uri="{FF2B5EF4-FFF2-40B4-BE49-F238E27FC236}">
                <a16:creationId xmlns:a16="http://schemas.microsoft.com/office/drawing/2014/main" id="{8C9C47E0-67CF-4EF5-91EF-D7290D515766}"/>
              </a:ext>
            </a:extLst>
          </p:cNvPr>
          <p:cNvSpPr/>
          <p:nvPr/>
        </p:nvSpPr>
        <p:spPr>
          <a:xfrm>
            <a:off x="7334943" y="5562608"/>
            <a:ext cx="3337560" cy="4419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solidFill>
                  <a:srgbClr val="FF0000"/>
                </a:solidFill>
                <a:latin typeface="HGP創英角ﾎﾟｯﾌﾟ体" panose="040B0A00000000000000" pitchFamily="50" charset="-128"/>
                <a:ea typeface="HGP創英角ﾎﾟｯﾌﾟ体" panose="040B0A00000000000000" pitchFamily="50" charset="-128"/>
              </a:rPr>
              <a:t>惜しくも</a:t>
            </a:r>
            <a:r>
              <a:rPr kumimoji="1" lang="ja-JP" altLang="en-US" dirty="0">
                <a:latin typeface="HGP創英角ﾎﾟｯﾌﾟ体" panose="040B0A00000000000000" pitchFamily="50" charset="-128"/>
                <a:ea typeface="HGP創英角ﾎﾟｯﾌﾟ体" panose="040B0A00000000000000" pitchFamily="50" charset="-128"/>
              </a:rPr>
              <a:t>ダメだった</a:t>
            </a:r>
          </a:p>
        </p:txBody>
      </p:sp>
      <p:sp>
        <p:nvSpPr>
          <p:cNvPr id="15" name="矢印: 下 14">
            <a:extLst>
              <a:ext uri="{FF2B5EF4-FFF2-40B4-BE49-F238E27FC236}">
                <a16:creationId xmlns:a16="http://schemas.microsoft.com/office/drawing/2014/main" id="{480301BE-1F35-4412-9F71-BDB0369CB5C2}"/>
              </a:ext>
            </a:extLst>
          </p:cNvPr>
          <p:cNvSpPr/>
          <p:nvPr/>
        </p:nvSpPr>
        <p:spPr>
          <a:xfrm>
            <a:off x="3227573" y="3429000"/>
            <a:ext cx="484632" cy="518160"/>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6C33DCFF-C9E0-4050-9CFC-78EB97956DAA}"/>
              </a:ext>
            </a:extLst>
          </p:cNvPr>
          <p:cNvSpPr/>
          <p:nvPr/>
        </p:nvSpPr>
        <p:spPr>
          <a:xfrm>
            <a:off x="5957248" y="3429000"/>
            <a:ext cx="484632" cy="518160"/>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8A99FD12-1A67-460B-B1C3-C21CDF866E6E}"/>
              </a:ext>
            </a:extLst>
          </p:cNvPr>
          <p:cNvSpPr/>
          <p:nvPr/>
        </p:nvSpPr>
        <p:spPr>
          <a:xfrm>
            <a:off x="8761407" y="3429000"/>
            <a:ext cx="484632" cy="518160"/>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69EF6F7-5BCF-46BD-A685-4AE51A754AAD}"/>
              </a:ext>
            </a:extLst>
          </p:cNvPr>
          <p:cNvSpPr txBox="1"/>
          <p:nvPr/>
        </p:nvSpPr>
        <p:spPr>
          <a:xfrm>
            <a:off x="872490" y="2604254"/>
            <a:ext cx="1228221" cy="369332"/>
          </a:xfrm>
          <a:prstGeom prst="rect">
            <a:avLst/>
          </a:prstGeom>
          <a:noFill/>
        </p:spPr>
        <p:txBody>
          <a:bodyPr wrap="none" rtlCol="0">
            <a:spAutoFit/>
          </a:bodyPr>
          <a:lstStyle/>
          <a:p>
            <a:r>
              <a:rPr kumimoji="1" lang="en-US" altLang="ja-JP" dirty="0"/>
              <a:t>NG</a:t>
            </a:r>
            <a:r>
              <a:rPr kumimoji="1" lang="ja-JP" altLang="en-US" dirty="0"/>
              <a:t>ワード</a:t>
            </a:r>
          </a:p>
        </p:txBody>
      </p:sp>
      <p:sp>
        <p:nvSpPr>
          <p:cNvPr id="19" name="テキスト ボックス 18">
            <a:extLst>
              <a:ext uri="{FF2B5EF4-FFF2-40B4-BE49-F238E27FC236}">
                <a16:creationId xmlns:a16="http://schemas.microsoft.com/office/drawing/2014/main" id="{18FB32CB-CC76-41B1-8B71-A60794068519}"/>
              </a:ext>
            </a:extLst>
          </p:cNvPr>
          <p:cNvSpPr txBox="1"/>
          <p:nvPr/>
        </p:nvSpPr>
        <p:spPr>
          <a:xfrm>
            <a:off x="844247" y="4471155"/>
            <a:ext cx="1572866" cy="369332"/>
          </a:xfrm>
          <a:prstGeom prst="rect">
            <a:avLst/>
          </a:prstGeom>
          <a:noFill/>
        </p:spPr>
        <p:txBody>
          <a:bodyPr wrap="none" rtlCol="0">
            <a:spAutoFit/>
          </a:bodyPr>
          <a:lstStyle/>
          <a:p>
            <a:r>
              <a:rPr kumimoji="1" lang="en-US" altLang="ja-JP" dirty="0"/>
              <a:t>HAPPY</a:t>
            </a:r>
            <a:r>
              <a:rPr kumimoji="1" lang="ja-JP" altLang="en-US" dirty="0"/>
              <a:t>ワード</a:t>
            </a:r>
          </a:p>
        </p:txBody>
      </p:sp>
      <p:sp>
        <p:nvSpPr>
          <p:cNvPr id="20" name="矢印: 右 19">
            <a:extLst>
              <a:ext uri="{FF2B5EF4-FFF2-40B4-BE49-F238E27FC236}">
                <a16:creationId xmlns:a16="http://schemas.microsoft.com/office/drawing/2014/main" id="{FD5B8BB9-B563-4CF2-B5C7-EA6ABBC87DA4}"/>
              </a:ext>
            </a:extLst>
          </p:cNvPr>
          <p:cNvSpPr/>
          <p:nvPr/>
        </p:nvSpPr>
        <p:spPr>
          <a:xfrm>
            <a:off x="6629747" y="1489707"/>
            <a:ext cx="422909" cy="29718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2C091C12-C6EE-4DDB-A85D-D6F0CCA0DDAB}"/>
              </a:ext>
            </a:extLst>
          </p:cNvPr>
          <p:cNvSpPr/>
          <p:nvPr/>
        </p:nvSpPr>
        <p:spPr>
          <a:xfrm>
            <a:off x="6629746" y="5634998"/>
            <a:ext cx="422909" cy="29718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48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20E220D4-FED7-40BA-84CA-A07FF50F9C04}"/>
              </a:ext>
            </a:extLst>
          </p:cNvPr>
          <p:cNvSpPr/>
          <p:nvPr/>
        </p:nvSpPr>
        <p:spPr>
          <a:xfrm>
            <a:off x="1226820" y="2670810"/>
            <a:ext cx="10279380" cy="151638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3200" dirty="0">
                <a:ln w="0"/>
                <a:solidFill>
                  <a:schemeClr val="tx1"/>
                </a:solidFill>
                <a:effectLst>
                  <a:outerShdw blurRad="38100" dist="19050" dir="2700000" algn="tl" rotWithShape="0">
                    <a:schemeClr val="dk1">
                      <a:alpha val="40000"/>
                    </a:schemeClr>
                  </a:outerShdw>
                </a:effectLst>
              </a:rPr>
              <a:t>エンジニアですから、もう少し分析してみましょう。</a:t>
            </a:r>
          </a:p>
        </p:txBody>
      </p:sp>
    </p:spTree>
    <p:extLst>
      <p:ext uri="{BB962C8B-B14F-4D97-AF65-F5344CB8AC3E}">
        <p14:creationId xmlns:p14="http://schemas.microsoft.com/office/powerpoint/2010/main" val="328446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グラフ 5">
            <a:extLst>
              <a:ext uri="{FF2B5EF4-FFF2-40B4-BE49-F238E27FC236}">
                <a16:creationId xmlns:a16="http://schemas.microsoft.com/office/drawing/2014/main" id="{C4A4701E-D507-4134-AE97-5F04E2A96E9D}"/>
              </a:ext>
            </a:extLst>
          </p:cNvPr>
          <p:cNvGraphicFramePr/>
          <p:nvPr>
            <p:extLst>
              <p:ext uri="{D42A27DB-BD31-4B8C-83A1-F6EECF244321}">
                <p14:modId xmlns:p14="http://schemas.microsoft.com/office/powerpoint/2010/main" val="906395673"/>
              </p:ext>
            </p:extLst>
          </p:nvPr>
        </p:nvGraphicFramePr>
        <p:xfrm>
          <a:off x="1038225" y="104776"/>
          <a:ext cx="10086975" cy="6619874"/>
        </p:xfrm>
        <a:graphic>
          <a:graphicData uri="http://schemas.openxmlformats.org/drawingml/2006/chart">
            <c:chart xmlns:c="http://schemas.openxmlformats.org/drawingml/2006/chart" xmlns:r="http://schemas.openxmlformats.org/officeDocument/2006/relationships" r:id="rId2"/>
          </a:graphicData>
        </a:graphic>
      </p:graphicFrame>
      <p:sp>
        <p:nvSpPr>
          <p:cNvPr id="7" name="吹き出し: 角を丸めた四角形 6">
            <a:extLst>
              <a:ext uri="{FF2B5EF4-FFF2-40B4-BE49-F238E27FC236}">
                <a16:creationId xmlns:a16="http://schemas.microsoft.com/office/drawing/2014/main" id="{EDE4E11B-09F9-4515-A1CA-06853198B7D3}"/>
              </a:ext>
            </a:extLst>
          </p:cNvPr>
          <p:cNvSpPr/>
          <p:nvPr/>
        </p:nvSpPr>
        <p:spPr>
          <a:xfrm>
            <a:off x="9020175" y="3509961"/>
            <a:ext cx="2859405" cy="2014539"/>
          </a:xfrm>
          <a:prstGeom prst="wedgeRoundRectCallout">
            <a:avLst>
              <a:gd name="adj1" fmla="val -78110"/>
              <a:gd name="adj2" fmla="val -2078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400" dirty="0"/>
              <a:t>マイナス思考は、確率の高いほうに思考が働く。</a:t>
            </a:r>
          </a:p>
        </p:txBody>
      </p:sp>
      <p:sp>
        <p:nvSpPr>
          <p:cNvPr id="8" name="吹き出し: 角を丸めた四角形 7">
            <a:extLst>
              <a:ext uri="{FF2B5EF4-FFF2-40B4-BE49-F238E27FC236}">
                <a16:creationId xmlns:a16="http://schemas.microsoft.com/office/drawing/2014/main" id="{264F929E-E18C-40EE-9B9C-898FA1270AC1}"/>
              </a:ext>
            </a:extLst>
          </p:cNvPr>
          <p:cNvSpPr/>
          <p:nvPr/>
        </p:nvSpPr>
        <p:spPr>
          <a:xfrm>
            <a:off x="922020" y="1104900"/>
            <a:ext cx="2491740" cy="1781175"/>
          </a:xfrm>
          <a:prstGeom prst="wedgeRoundRectCallout">
            <a:avLst>
              <a:gd name="adj1" fmla="val 95963"/>
              <a:gd name="adj2" fmla="val -27762"/>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dirty="0"/>
              <a:t>プラス思考は、確率の低いほうに思考が働く。</a:t>
            </a:r>
          </a:p>
        </p:txBody>
      </p:sp>
    </p:spTree>
    <p:extLst>
      <p:ext uri="{BB962C8B-B14F-4D97-AF65-F5344CB8AC3E}">
        <p14:creationId xmlns:p14="http://schemas.microsoft.com/office/powerpoint/2010/main" val="205027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A4158-F499-4346-BFCC-40424A7FF502}"/>
              </a:ext>
            </a:extLst>
          </p:cNvPr>
          <p:cNvSpPr>
            <a:spLocks noGrp="1"/>
          </p:cNvSpPr>
          <p:nvPr>
            <p:ph type="title"/>
          </p:nvPr>
        </p:nvSpPr>
        <p:spPr>
          <a:xfrm>
            <a:off x="1251678" y="382385"/>
            <a:ext cx="10178322" cy="684415"/>
          </a:xfrm>
        </p:spPr>
        <p:txBody>
          <a:bodyPr>
            <a:normAutofit/>
          </a:bodyPr>
          <a:lstStyle/>
          <a:p>
            <a:r>
              <a:rPr kumimoji="1" lang="ja-JP" altLang="en-US" sz="3600" dirty="0"/>
              <a:t>予想が的中した時と外れたときの心理の変化</a:t>
            </a:r>
          </a:p>
        </p:txBody>
      </p:sp>
      <p:graphicFrame>
        <p:nvGraphicFramePr>
          <p:cNvPr id="4" name="コンテンツ プレースホルダー 3">
            <a:extLst>
              <a:ext uri="{FF2B5EF4-FFF2-40B4-BE49-F238E27FC236}">
                <a16:creationId xmlns:a16="http://schemas.microsoft.com/office/drawing/2014/main" id="{65DF8C7A-886B-4B1B-A8F1-889E00326060}"/>
              </a:ext>
            </a:extLst>
          </p:cNvPr>
          <p:cNvGraphicFramePr>
            <a:graphicFrameLocks noGrp="1"/>
          </p:cNvGraphicFramePr>
          <p:nvPr>
            <p:ph idx="1"/>
            <p:extLst>
              <p:ext uri="{D42A27DB-BD31-4B8C-83A1-F6EECF244321}">
                <p14:modId xmlns:p14="http://schemas.microsoft.com/office/powerpoint/2010/main" val="612085057"/>
              </p:ext>
            </p:extLst>
          </p:nvPr>
        </p:nvGraphicFramePr>
        <p:xfrm>
          <a:off x="1112519" y="1432560"/>
          <a:ext cx="10317481" cy="215646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1444967441"/>
                    </a:ext>
                  </a:extLst>
                </a:gridCol>
                <a:gridCol w="3794761">
                  <a:extLst>
                    <a:ext uri="{9D8B030D-6E8A-4147-A177-3AD203B41FA5}">
                      <a16:colId xmlns:a16="http://schemas.microsoft.com/office/drawing/2014/main" val="221044184"/>
                    </a:ext>
                  </a:extLst>
                </a:gridCol>
                <a:gridCol w="4160520">
                  <a:extLst>
                    <a:ext uri="{9D8B030D-6E8A-4147-A177-3AD203B41FA5}">
                      <a16:colId xmlns:a16="http://schemas.microsoft.com/office/drawing/2014/main" val="528439962"/>
                    </a:ext>
                  </a:extLst>
                </a:gridCol>
              </a:tblGrid>
              <a:tr h="718820">
                <a:tc>
                  <a:txBody>
                    <a:bodyPr/>
                    <a:lstStyle/>
                    <a:p>
                      <a:pPr algn="ctr"/>
                      <a:endParaRPr kumimoji="1" lang="ja-JP" altLang="en-US" sz="2800" dirty="0"/>
                    </a:p>
                  </a:txBody>
                  <a:tcPr anchor="ctr">
                    <a:noFill/>
                  </a:tcPr>
                </a:tc>
                <a:tc>
                  <a:txBody>
                    <a:bodyPr/>
                    <a:lstStyle/>
                    <a:p>
                      <a:pPr algn="ctr"/>
                      <a:r>
                        <a:rPr kumimoji="1" lang="ja-JP" altLang="en-US" sz="2800" dirty="0"/>
                        <a:t>的中</a:t>
                      </a:r>
                    </a:p>
                  </a:txBody>
                  <a:tcPr anchor="ctr"/>
                </a:tc>
                <a:tc>
                  <a:txBody>
                    <a:bodyPr/>
                    <a:lstStyle/>
                    <a:p>
                      <a:pPr algn="ctr"/>
                      <a:r>
                        <a:rPr kumimoji="1" lang="ja-JP" altLang="en-US" sz="2800" dirty="0"/>
                        <a:t>はずれ</a:t>
                      </a:r>
                    </a:p>
                  </a:txBody>
                  <a:tcPr anchor="ctr"/>
                </a:tc>
                <a:extLst>
                  <a:ext uri="{0D108BD9-81ED-4DB2-BD59-A6C34878D82A}">
                    <a16:rowId xmlns:a16="http://schemas.microsoft.com/office/drawing/2014/main" val="1031342618"/>
                  </a:ext>
                </a:extLst>
              </a:tr>
              <a:tr h="718820">
                <a:tc>
                  <a:txBody>
                    <a:bodyPr/>
                    <a:lstStyle/>
                    <a:p>
                      <a:pPr algn="ctr"/>
                      <a:r>
                        <a:rPr kumimoji="1" lang="ja-JP" altLang="en-US" sz="2800" dirty="0">
                          <a:latin typeface="ＤＦ綜藝体W7" panose="040B0709000000000000" pitchFamily="49" charset="-128"/>
                          <a:ea typeface="ＤＦ綜藝体W7" panose="040B0709000000000000" pitchFamily="49" charset="-128"/>
                        </a:rPr>
                        <a:t>だろう</a:t>
                      </a:r>
                    </a:p>
                  </a:txBody>
                  <a:tcPr anchor="ctr">
                    <a:solidFill>
                      <a:schemeClr val="tx2">
                        <a:lumMod val="50000"/>
                        <a:lumOff val="50000"/>
                      </a:schemeClr>
                    </a:solidFill>
                  </a:tcPr>
                </a:tc>
                <a:tc>
                  <a:txBody>
                    <a:bodyPr/>
                    <a:lstStyle/>
                    <a:p>
                      <a:pPr algn="ctr"/>
                      <a:r>
                        <a:rPr kumimoji="1" lang="ja-JP" altLang="en-US" sz="2800" dirty="0"/>
                        <a:t>ほっとする　</a:t>
                      </a:r>
                      <a:r>
                        <a:rPr kumimoji="1" lang="en-US" altLang="ja-JP" sz="2800" dirty="0"/>
                        <a:t>(90%)</a:t>
                      </a:r>
                      <a:endParaRPr kumimoji="1" lang="ja-JP" altLang="en-US" sz="2800" dirty="0"/>
                    </a:p>
                  </a:txBody>
                  <a:tcPr anchor="ctr">
                    <a:solidFill>
                      <a:srgbClr val="92D050"/>
                    </a:solidFill>
                  </a:tcPr>
                </a:tc>
                <a:tc>
                  <a:txBody>
                    <a:bodyPr/>
                    <a:lstStyle/>
                    <a:p>
                      <a:pPr algn="ctr"/>
                      <a:r>
                        <a:rPr kumimoji="1" lang="ja-JP" altLang="en-US" sz="2800" dirty="0">
                          <a:latin typeface="ＤＦ綜藝体W7" panose="040B0709000000000000" pitchFamily="49" charset="-128"/>
                          <a:ea typeface="ＤＦ綜藝体W7" panose="040B0709000000000000" pitchFamily="49" charset="-128"/>
                        </a:rPr>
                        <a:t>とても悔しい </a:t>
                      </a:r>
                      <a:r>
                        <a:rPr kumimoji="1" lang="en-US" altLang="ja-JP" sz="2800" dirty="0"/>
                        <a:t>(10%)</a:t>
                      </a:r>
                      <a:endParaRPr kumimoji="1" lang="ja-JP" altLang="en-US" sz="2800" dirty="0"/>
                    </a:p>
                  </a:txBody>
                  <a:tcPr anchor="ctr">
                    <a:solidFill>
                      <a:srgbClr val="00B0F0"/>
                    </a:solidFill>
                  </a:tcPr>
                </a:tc>
                <a:extLst>
                  <a:ext uri="{0D108BD9-81ED-4DB2-BD59-A6C34878D82A}">
                    <a16:rowId xmlns:a16="http://schemas.microsoft.com/office/drawing/2014/main" val="104607563"/>
                  </a:ext>
                </a:extLst>
              </a:tr>
              <a:tr h="718820">
                <a:tc>
                  <a:txBody>
                    <a:bodyPr/>
                    <a:lstStyle/>
                    <a:p>
                      <a:pPr algn="ctr"/>
                      <a:r>
                        <a:rPr kumimoji="1" lang="ja-JP" altLang="en-US" sz="2800" dirty="0">
                          <a:latin typeface="HGP創英角ﾎﾟｯﾌﾟ体" panose="040B0A00000000000000" pitchFamily="50" charset="-128"/>
                          <a:ea typeface="HGP創英角ﾎﾟｯﾌﾟ体" panose="040B0A00000000000000" pitchFamily="50" charset="-128"/>
                        </a:rPr>
                        <a:t>かもしれない</a:t>
                      </a:r>
                    </a:p>
                  </a:txBody>
                  <a:tcPr anchor="ctr">
                    <a:solidFill>
                      <a:schemeClr val="tx2">
                        <a:lumMod val="50000"/>
                        <a:lumOff val="50000"/>
                      </a:schemeClr>
                    </a:solidFill>
                  </a:tcPr>
                </a:tc>
                <a:tc>
                  <a:txBody>
                    <a:bodyPr/>
                    <a:lstStyle/>
                    <a:p>
                      <a:pPr algn="ctr"/>
                      <a:r>
                        <a:rPr kumimoji="1" lang="ja-JP" altLang="en-US" sz="2800" dirty="0">
                          <a:latin typeface="HGP創英角ﾎﾟｯﾌﾟ体" panose="040B0A00000000000000" pitchFamily="50" charset="-128"/>
                          <a:ea typeface="HGP創英角ﾎﾟｯﾌﾟ体" panose="040B0A00000000000000" pitchFamily="50" charset="-128"/>
                        </a:rPr>
                        <a:t>とてもうれしい </a:t>
                      </a:r>
                      <a:r>
                        <a:rPr kumimoji="1" lang="en-US" altLang="ja-JP" sz="2800" dirty="0"/>
                        <a:t>(10%)</a:t>
                      </a:r>
                      <a:endParaRPr kumimoji="1" lang="ja-JP" altLang="en-US" sz="2800" dirty="0"/>
                    </a:p>
                  </a:txBody>
                  <a:tcPr anchor="ctr">
                    <a:solidFill>
                      <a:srgbClr val="FF0000"/>
                    </a:solidFill>
                  </a:tcPr>
                </a:tc>
                <a:tc>
                  <a:txBody>
                    <a:bodyPr/>
                    <a:lstStyle/>
                    <a:p>
                      <a:pPr algn="ctr"/>
                      <a:r>
                        <a:rPr kumimoji="1" lang="ja-JP" altLang="en-US" sz="2800" dirty="0"/>
                        <a:t>ほっとする </a:t>
                      </a:r>
                      <a:r>
                        <a:rPr kumimoji="1" lang="en-US" altLang="ja-JP" sz="2800" dirty="0"/>
                        <a:t>(90%)</a:t>
                      </a:r>
                      <a:endParaRPr kumimoji="1" lang="ja-JP" altLang="en-US" sz="2800" dirty="0"/>
                    </a:p>
                  </a:txBody>
                  <a:tcPr anchor="ctr">
                    <a:solidFill>
                      <a:srgbClr val="92D050"/>
                    </a:solidFill>
                  </a:tcPr>
                </a:tc>
                <a:extLst>
                  <a:ext uri="{0D108BD9-81ED-4DB2-BD59-A6C34878D82A}">
                    <a16:rowId xmlns:a16="http://schemas.microsoft.com/office/drawing/2014/main" val="692033186"/>
                  </a:ext>
                </a:extLst>
              </a:tr>
            </a:tbl>
          </a:graphicData>
        </a:graphic>
      </p:graphicFrame>
      <p:sp>
        <p:nvSpPr>
          <p:cNvPr id="5" name="四角形: 角を丸くする 4">
            <a:extLst>
              <a:ext uri="{FF2B5EF4-FFF2-40B4-BE49-F238E27FC236}">
                <a16:creationId xmlns:a16="http://schemas.microsoft.com/office/drawing/2014/main" id="{1A831F00-8A94-40B1-9136-844FF649F262}"/>
              </a:ext>
            </a:extLst>
          </p:cNvPr>
          <p:cNvSpPr/>
          <p:nvPr/>
        </p:nvSpPr>
        <p:spPr>
          <a:xfrm>
            <a:off x="1076418" y="3954780"/>
            <a:ext cx="10467882" cy="13030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400" dirty="0"/>
              <a:t>プラス思考とマイナス思考では、確率の高いほうの結果になった場合は大きな差は出ないが、確率の低いほうの結果になったとき、心理的に大きな違いがでる。</a:t>
            </a:r>
            <a:endParaRPr kumimoji="1" lang="en-US" altLang="ja-JP" sz="2400" dirty="0"/>
          </a:p>
        </p:txBody>
      </p:sp>
      <p:sp>
        <p:nvSpPr>
          <p:cNvPr id="6" name="四角形: 角を丸くする 5">
            <a:extLst>
              <a:ext uri="{FF2B5EF4-FFF2-40B4-BE49-F238E27FC236}">
                <a16:creationId xmlns:a16="http://schemas.microsoft.com/office/drawing/2014/main" id="{908BB756-2796-43D3-AD13-F8C31537801F}"/>
              </a:ext>
            </a:extLst>
          </p:cNvPr>
          <p:cNvSpPr/>
          <p:nvPr/>
        </p:nvSpPr>
        <p:spPr>
          <a:xfrm>
            <a:off x="1076418" y="5448298"/>
            <a:ext cx="10467882" cy="112775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kumimoji="1" lang="ja-JP" altLang="en-US" sz="2400" dirty="0"/>
              <a:t>常に確率の高いほうに思考が働くと、一定確率で悔しい思いをすることになり、それが積み重なっていくとマイナス思考の負のスパイラルに陥る。</a:t>
            </a:r>
          </a:p>
        </p:txBody>
      </p:sp>
    </p:spTree>
    <p:extLst>
      <p:ext uri="{BB962C8B-B14F-4D97-AF65-F5344CB8AC3E}">
        <p14:creationId xmlns:p14="http://schemas.microsoft.com/office/powerpoint/2010/main" val="403428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6F141D-D3A0-4243-B589-1D91F7E3DC1A}"/>
              </a:ext>
            </a:extLst>
          </p:cNvPr>
          <p:cNvSpPr>
            <a:spLocks noGrp="1"/>
          </p:cNvSpPr>
          <p:nvPr>
            <p:ph type="title"/>
          </p:nvPr>
        </p:nvSpPr>
        <p:spPr>
          <a:xfrm>
            <a:off x="1507041" y="541021"/>
            <a:ext cx="9177913" cy="1115114"/>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normAutofit fontScale="90000"/>
          </a:bodyPr>
          <a:lstStyle/>
          <a:p>
            <a:pPr algn="ctr"/>
            <a:r>
              <a:rPr kumimoji="1" lang="ja-JP" altLang="en-US" sz="4000" dirty="0"/>
              <a:t>「プラス思考＝楽観的」では</a:t>
            </a:r>
            <a:r>
              <a:rPr lang="ja-JP" altLang="en-US" sz="4000" dirty="0"/>
              <a:t>ありません</a:t>
            </a:r>
            <a:endParaRPr kumimoji="1" lang="ja-JP" altLang="en-US" sz="4000" dirty="0"/>
          </a:p>
        </p:txBody>
      </p:sp>
      <p:graphicFrame>
        <p:nvGraphicFramePr>
          <p:cNvPr id="5" name="コンテンツ プレースホルダー 2"/>
          <p:cNvGraphicFramePr>
            <a:graphicFrameLocks noGrp="1"/>
          </p:cNvGraphicFramePr>
          <p:nvPr>
            <p:ph idx="1"/>
            <p:extLst>
              <p:ext uri="{D42A27DB-BD31-4B8C-83A1-F6EECF244321}">
                <p14:modId xmlns:p14="http://schemas.microsoft.com/office/powerpoint/2010/main" val="1121677585"/>
              </p:ext>
            </p:extLst>
          </p:nvPr>
        </p:nvGraphicFramePr>
        <p:xfrm>
          <a:off x="2539998" y="2762741"/>
          <a:ext cx="7112001" cy="2669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四角形: 角を丸くする 2">
            <a:extLst>
              <a:ext uri="{FF2B5EF4-FFF2-40B4-BE49-F238E27FC236}">
                <a16:creationId xmlns:a16="http://schemas.microsoft.com/office/drawing/2014/main" id="{3C6E489E-8B46-4095-9812-179F7D5E72AB}"/>
              </a:ext>
            </a:extLst>
          </p:cNvPr>
          <p:cNvSpPr/>
          <p:nvPr/>
        </p:nvSpPr>
        <p:spPr>
          <a:xfrm>
            <a:off x="4503419" y="2117455"/>
            <a:ext cx="3185160" cy="4866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kumimoji="1" lang="ja-JP" altLang="ja-JP" sz="2400" dirty="0"/>
              <a:t>プラス思考とは</a:t>
            </a:r>
            <a:endParaRPr lang="en-US" altLang="ja-JP" sz="2400" dirty="0"/>
          </a:p>
        </p:txBody>
      </p:sp>
      <p:sp>
        <p:nvSpPr>
          <p:cNvPr id="4" name="四角形: 角を丸くする 3">
            <a:extLst>
              <a:ext uri="{FF2B5EF4-FFF2-40B4-BE49-F238E27FC236}">
                <a16:creationId xmlns:a16="http://schemas.microsoft.com/office/drawing/2014/main" id="{6C56CAC9-B346-4692-B744-52876A413505}"/>
              </a:ext>
            </a:extLst>
          </p:cNvPr>
          <p:cNvSpPr/>
          <p:nvPr/>
        </p:nvSpPr>
        <p:spPr>
          <a:xfrm>
            <a:off x="4741449" y="5707380"/>
            <a:ext cx="2709102" cy="647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kumimoji="1" lang="ja-JP" altLang="ja-JP" sz="2400"/>
              <a:t>ことなのです</a:t>
            </a:r>
            <a:endParaRPr lang="en-US" altLang="ja-JP" sz="2400" dirty="0"/>
          </a:p>
        </p:txBody>
      </p:sp>
    </p:spTree>
    <p:extLst>
      <p:ext uri="{BB962C8B-B14F-4D97-AF65-F5344CB8AC3E}">
        <p14:creationId xmlns:p14="http://schemas.microsoft.com/office/powerpoint/2010/main" val="66596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01BEC22F-22F7-4BB7-B677-8BFE08761CBA}"/>
              </a:ext>
            </a:extLst>
          </p:cNvPr>
          <p:cNvSpPr/>
          <p:nvPr/>
        </p:nvSpPr>
        <p:spPr>
          <a:xfrm>
            <a:off x="2846070" y="2217420"/>
            <a:ext cx="6499860" cy="914400"/>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sz="2800" b="1" dirty="0">
                <a:solidFill>
                  <a:schemeClr val="bg1"/>
                </a:solidFill>
              </a:rPr>
              <a:t>でも、どうやって実践すればいいの？</a:t>
            </a:r>
          </a:p>
        </p:txBody>
      </p:sp>
      <p:sp>
        <p:nvSpPr>
          <p:cNvPr id="5" name="四角形: 角を丸くする 4">
            <a:extLst>
              <a:ext uri="{FF2B5EF4-FFF2-40B4-BE49-F238E27FC236}">
                <a16:creationId xmlns:a16="http://schemas.microsoft.com/office/drawing/2014/main" id="{4AE889F9-7730-4931-A7B0-8CA5D97ED325}"/>
              </a:ext>
            </a:extLst>
          </p:cNvPr>
          <p:cNvSpPr/>
          <p:nvPr/>
        </p:nvSpPr>
        <p:spPr>
          <a:xfrm>
            <a:off x="4313301" y="4282440"/>
            <a:ext cx="3539490" cy="91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400" dirty="0">
                <a:latin typeface="ＤＦＧ麗雅宋" panose="02020900000000000000" pitchFamily="18" charset="-128"/>
                <a:ea typeface="ＤＦＧ麗雅宋" panose="02020900000000000000" pitchFamily="18" charset="-128"/>
              </a:rPr>
              <a:t>簡単な方法があります</a:t>
            </a:r>
          </a:p>
        </p:txBody>
      </p:sp>
      <p:sp>
        <p:nvSpPr>
          <p:cNvPr id="6" name="矢印: 下 5">
            <a:extLst>
              <a:ext uri="{FF2B5EF4-FFF2-40B4-BE49-F238E27FC236}">
                <a16:creationId xmlns:a16="http://schemas.microsoft.com/office/drawing/2014/main" id="{42BA190B-B310-4E20-AA8F-4F3454574EBB}"/>
              </a:ext>
            </a:extLst>
          </p:cNvPr>
          <p:cNvSpPr/>
          <p:nvPr/>
        </p:nvSpPr>
        <p:spPr>
          <a:xfrm>
            <a:off x="5840730" y="3398520"/>
            <a:ext cx="484632" cy="617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606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82AB502B-7EFB-42B7-BB61-1821DF9758F4}"/>
              </a:ext>
            </a:extLst>
          </p:cNvPr>
          <p:cNvSpPr/>
          <p:nvPr/>
        </p:nvSpPr>
        <p:spPr>
          <a:xfrm>
            <a:off x="1188720" y="2331720"/>
            <a:ext cx="10355580" cy="191262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dirty="0">
                <a:ln w="0"/>
                <a:solidFill>
                  <a:schemeClr val="accent1"/>
                </a:solidFill>
                <a:effectLst>
                  <a:outerShdw blurRad="38100" dist="25400" dir="5400000" algn="ctr" rotWithShape="0">
                    <a:srgbClr val="6E747A">
                      <a:alpha val="43000"/>
                    </a:srgbClr>
                  </a:outerShdw>
                </a:effectLst>
                <a:latin typeface="ＤＦＰ平成明朝体W9" panose="02020900000000000000" pitchFamily="18" charset="-128"/>
                <a:ea typeface="ＤＦＰ平成明朝体W9" panose="02020900000000000000" pitchFamily="18" charset="-128"/>
              </a:rPr>
              <a:t>迷ったら、より困難な道を選択する</a:t>
            </a:r>
          </a:p>
        </p:txBody>
      </p:sp>
      <p:sp>
        <p:nvSpPr>
          <p:cNvPr id="5" name="四角形: 角を丸くする 4">
            <a:extLst>
              <a:ext uri="{FF2B5EF4-FFF2-40B4-BE49-F238E27FC236}">
                <a16:creationId xmlns:a16="http://schemas.microsoft.com/office/drawing/2014/main" id="{AF460713-CBE7-41AB-960E-BE91110A563F}"/>
              </a:ext>
            </a:extLst>
          </p:cNvPr>
          <p:cNvSpPr/>
          <p:nvPr/>
        </p:nvSpPr>
        <p:spPr>
          <a:xfrm>
            <a:off x="4290060" y="5775960"/>
            <a:ext cx="361188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そのために必要なものは</a:t>
            </a:r>
          </a:p>
        </p:txBody>
      </p:sp>
    </p:spTree>
    <p:extLst>
      <p:ext uri="{BB962C8B-B14F-4D97-AF65-F5344CB8AC3E}">
        <p14:creationId xmlns:p14="http://schemas.microsoft.com/office/powerpoint/2010/main" val="124315384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218</TotalTime>
  <Words>370</Words>
  <Application>Microsoft Office PowerPoint</Application>
  <PresentationFormat>ワイド画面</PresentationFormat>
  <Paragraphs>61</Paragraphs>
  <Slides>14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14</vt:i4>
      </vt:variant>
    </vt:vector>
  </HeadingPairs>
  <TitlesOfParts>
    <vt:vector size="24" baseType="lpstr">
      <vt:lpstr>ＤＦＧ麗雅宋</vt:lpstr>
      <vt:lpstr>ＤＦＰ平成明朝体W9</vt:lpstr>
      <vt:lpstr>ＤＦ綜藝体W7</vt:lpstr>
      <vt:lpstr>HGP創英角ﾎﾟｯﾌﾟ体</vt:lpstr>
      <vt:lpstr>メイリオ</vt:lpstr>
      <vt:lpstr>Arial</vt:lpstr>
      <vt:lpstr>Berlin Sans FB Demi</vt:lpstr>
      <vt:lpstr>Gill Sans MT</vt:lpstr>
      <vt:lpstr>Impact</vt:lpstr>
      <vt:lpstr>Badge</vt:lpstr>
      <vt:lpstr>Happy Engineer になるために</vt:lpstr>
      <vt:lpstr>プラス思考とマイナス思考</vt:lpstr>
      <vt:lpstr>NGワードからHAPPYワードへ</vt:lpstr>
      <vt:lpstr>PowerPoint プレゼンテーション</vt:lpstr>
      <vt:lpstr>PowerPoint プレゼンテーション</vt:lpstr>
      <vt:lpstr>予想が的中した時と外れたときの心理の変化</vt:lpstr>
      <vt:lpstr>「プラス思考＝楽観的」ではありません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ご清聴ありがとうございました。</vt:lpstr>
      <vt:lpstr>次回予告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Engineer になるために</dc:title>
  <dc:creator>池田公平</dc:creator>
  <cp:lastModifiedBy>池田公平</cp:lastModifiedBy>
  <cp:revision>26</cp:revision>
  <dcterms:created xsi:type="dcterms:W3CDTF">2017-12-07T15:25:09Z</dcterms:created>
  <dcterms:modified xsi:type="dcterms:W3CDTF">2017-12-07T19:03:19Z</dcterms:modified>
</cp:coreProperties>
</file>