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9" r:id="rId2"/>
    <p:sldId id="300" r:id="rId3"/>
    <p:sldId id="262" r:id="rId4"/>
    <p:sldId id="263" r:id="rId5"/>
    <p:sldId id="295" r:id="rId6"/>
    <p:sldId id="298" r:id="rId7"/>
    <p:sldId id="282" r:id="rId8"/>
    <p:sldId id="265" r:id="rId9"/>
    <p:sldId id="269" r:id="rId10"/>
    <p:sldId id="286" r:id="rId11"/>
    <p:sldId id="275" r:id="rId12"/>
    <p:sldId id="287" r:id="rId13"/>
    <p:sldId id="279" r:id="rId14"/>
    <p:sldId id="283" r:id="rId15"/>
    <p:sldId id="277" r:id="rId16"/>
    <p:sldId id="284" r:id="rId17"/>
    <p:sldId id="271" r:id="rId18"/>
    <p:sldId id="285" r:id="rId19"/>
    <p:sldId id="293" r:id="rId20"/>
    <p:sldId id="297" r:id="rId21"/>
    <p:sldId id="289" r:id="rId22"/>
    <p:sldId id="294" r:id="rId23"/>
    <p:sldId id="299" r:id="rId24"/>
    <p:sldId id="292" r:id="rId25"/>
    <p:sldId id="288" r:id="rId26"/>
    <p:sldId id="261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泳娴" initials="吴" lastIdx="1" clrIdx="0">
    <p:extLst>
      <p:ext uri="{19B8F6BF-5375-455C-9EA6-DF929625EA0E}">
        <p15:presenceInfo xmlns:p15="http://schemas.microsoft.com/office/powerpoint/2012/main" userId="9af3c32fd89c2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CC9"/>
    <a:srgbClr val="101649"/>
    <a:srgbClr val="F9F8F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5232" autoAdjust="0"/>
  </p:normalViewPr>
  <p:slideViewPr>
    <p:cSldViewPr snapToGrid="0">
      <p:cViewPr varScale="1">
        <p:scale>
          <a:sx n="69" d="100"/>
          <a:sy n="69" d="100"/>
        </p:scale>
        <p:origin x="96" y="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9T16:20:08.9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9T16:20:08.9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9T16:20:08.9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9T16:20:08.9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0BCC9"/>
        </a:solidFill>
        <a:ln>
          <a:noFill/>
        </a:ln>
      </dgm:spPr>
      <dgm:t>
        <a:bodyPr/>
        <a:lstStyle/>
        <a:p>
          <a:endParaRPr lang="en-US" sz="1600" b="1" dirty="0">
            <a:solidFill>
              <a:schemeClr val="bg1"/>
            </a:solidFill>
          </a:endParaRPr>
        </a:p>
        <a:p>
          <a:endParaRPr lang="en-US" sz="1600" b="1" dirty="0">
            <a:solidFill>
              <a:schemeClr val="bg1"/>
            </a:solidFill>
          </a:endParaRPr>
        </a:p>
        <a:p>
          <a:r>
            <a:rPr lang="zh-CN" altLang="en-US" sz="1600" b="1" dirty="0">
              <a:solidFill>
                <a:schemeClr val="bg1"/>
              </a:solidFill>
            </a:rPr>
            <a:t>审核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endParaRPr lang="en-US" sz="1600" b="1" kern="1200" dirty="0">
            <a:solidFill>
              <a:schemeClr val="bg1"/>
            </a:solidFill>
          </a:endParaRPr>
        </a:p>
        <a:p>
          <a:endParaRPr lang="en-US" sz="1600" b="1" kern="1200" dirty="0">
            <a:solidFill>
              <a:schemeClr val="bg1"/>
            </a:solidFill>
          </a:endParaRPr>
        </a:p>
        <a:p>
          <a:r>
            <a:rPr lang="zh-CN" altLang="en-US" sz="1600" b="1" kern="1200" dirty="0">
              <a:solidFill>
                <a:prstClr val="white"/>
              </a:solidFill>
              <a:latin typeface="Calibri"/>
              <a:ea typeface="等线" panose="02010600030101010101" pitchFamily="2" charset="-122"/>
              <a:cs typeface="+mn-cs"/>
            </a:rPr>
            <a:t>监督</a:t>
          </a:r>
          <a:endParaRPr lang="en-US" sz="1600" b="1" kern="1200" dirty="0">
            <a:solidFill>
              <a:prstClr val="white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endParaRPr lang="en-US" sz="1600" b="1" kern="1200" dirty="0">
            <a:solidFill>
              <a:schemeClr val="bg1"/>
            </a:solidFill>
          </a:endParaRPr>
        </a:p>
        <a:p>
          <a:endParaRPr lang="en-US" sz="1600" b="1" kern="1200" dirty="0">
            <a:solidFill>
              <a:schemeClr val="bg1"/>
            </a:solidFill>
          </a:endParaRPr>
        </a:p>
        <a:p>
          <a:r>
            <a:rPr lang="zh-CN" altLang="en-US" sz="16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管理</a:t>
          </a:r>
          <a:endParaRPr lang="en-US" sz="1600" b="1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endParaRPr lang="en-US" sz="1600" b="1" dirty="0">
            <a:solidFill>
              <a:schemeClr val="bg1"/>
            </a:solidFill>
          </a:endParaRPr>
        </a:p>
        <a:p>
          <a:endParaRPr lang="en-US" sz="1600" b="1" dirty="0">
            <a:solidFill>
              <a:schemeClr val="bg1"/>
            </a:solidFill>
          </a:endParaRPr>
        </a:p>
        <a:p>
          <a:r>
            <a:rPr lang="zh-CN" altLang="en-US" sz="1600" b="1" dirty="0">
              <a:solidFill>
                <a:schemeClr val="bg1"/>
              </a:solidFill>
            </a:rPr>
            <a:t>收集</a:t>
          </a:r>
          <a:endParaRPr lang="en-US" sz="16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105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1050"/>
        </a:p>
      </dgm:t>
    </dgm:pt>
    <dgm:pt modelId="{8CF3E522-5D57-4AC6-A114-9011ECADB126}" type="pres">
      <dgm:prSet presAssocID="{ABB6AAD5-BB22-443A-B98E-11707CBE16C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6096381-8E40-4A96-8F38-09C01A4CFDEC}" type="pres">
      <dgm:prSet presAssocID="{62F3A35F-EA2B-462C-89DA-224952DBD84B}" presName="horFlow" presStyleCnt="0"/>
      <dgm:spPr/>
    </dgm:pt>
    <dgm:pt modelId="{C3C5C488-2D82-48FA-94E1-E6ED648AE07E}" type="pres">
      <dgm:prSet presAssocID="{62F3A35F-EA2B-462C-89DA-224952DBD84B}" presName="bigChev" presStyleLbl="node1" presStyleIdx="0" presStyleCnt="4"/>
      <dgm:spPr/>
    </dgm:pt>
    <dgm:pt modelId="{373A085F-9DBE-46BF-A47E-0C735CD1391E}" type="pres">
      <dgm:prSet presAssocID="{62F3A35F-EA2B-462C-89DA-224952DBD84B}" presName="vSp" presStyleCnt="0"/>
      <dgm:spPr/>
    </dgm:pt>
    <dgm:pt modelId="{9268F6D1-F112-4A65-8301-E74A81AB70DA}" type="pres">
      <dgm:prSet presAssocID="{37FDA6AE-027B-4120-90CE-09301A415796}" presName="horFlow" presStyleCnt="0"/>
      <dgm:spPr/>
    </dgm:pt>
    <dgm:pt modelId="{5F7C99BF-9C18-4701-B642-69C8B195B816}" type="pres">
      <dgm:prSet presAssocID="{37FDA6AE-027B-4120-90CE-09301A415796}" presName="bigChev" presStyleLbl="node1" presStyleIdx="1" presStyleCnt="4"/>
      <dgm:spPr/>
    </dgm:pt>
    <dgm:pt modelId="{6489C701-29A2-43EE-B483-7F35B23E0462}" type="pres">
      <dgm:prSet presAssocID="{37FDA6AE-027B-4120-90CE-09301A415796}" presName="vSp" presStyleCnt="0"/>
      <dgm:spPr/>
    </dgm:pt>
    <dgm:pt modelId="{34BC7A11-46D6-4CD3-A2C1-3FD5B3D3F123}" type="pres">
      <dgm:prSet presAssocID="{8C92A023-B595-4B7E-9FD1-86305B47363F}" presName="horFlow" presStyleCnt="0"/>
      <dgm:spPr/>
    </dgm:pt>
    <dgm:pt modelId="{803580E4-39B5-44E5-A355-43EEFE242A45}" type="pres">
      <dgm:prSet presAssocID="{8C92A023-B595-4B7E-9FD1-86305B47363F}" presName="bigChev" presStyleLbl="node1" presStyleIdx="2" presStyleCnt="4"/>
      <dgm:spPr/>
    </dgm:pt>
    <dgm:pt modelId="{48968FDD-2CAD-44D2-ABC1-A074F5AEE7EE}" type="pres">
      <dgm:prSet presAssocID="{8C92A023-B595-4B7E-9FD1-86305B47363F}" presName="vSp" presStyleCnt="0"/>
      <dgm:spPr/>
    </dgm:pt>
    <dgm:pt modelId="{E5CACCF2-1E9C-4594-B0E5-63D54C4C3B51}" type="pres">
      <dgm:prSet presAssocID="{839B389E-0F3A-4E44-B6E2-13F1399C142F}" presName="horFlow" presStyleCnt="0"/>
      <dgm:spPr/>
    </dgm:pt>
    <dgm:pt modelId="{38B3533C-0604-42C2-B6E4-34D51AE7EEAA}" type="pres">
      <dgm:prSet presAssocID="{839B389E-0F3A-4E44-B6E2-13F1399C142F}" presName="bigChev" presStyleLbl="node1" presStyleIdx="3" presStyleCnt="4"/>
      <dgm:spPr/>
    </dgm:pt>
  </dgm:ptLst>
  <dgm:cxnLst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208C6B30-FE4B-418B-916A-B3B7FDD9BFFC}" type="presOf" srcId="{839B389E-0F3A-4E44-B6E2-13F1399C142F}" destId="{38B3533C-0604-42C2-B6E4-34D51AE7EEAA}" srcOrd="0" destOrd="0" presId="urn:microsoft.com/office/officeart/2005/8/layout/lProcess3"/>
    <dgm:cxn modelId="{7F268C44-286F-4663-B067-CD41B3434E30}" type="presOf" srcId="{37FDA6AE-027B-4120-90CE-09301A415796}" destId="{5F7C99BF-9C18-4701-B642-69C8B195B816}" srcOrd="0" destOrd="0" presId="urn:microsoft.com/office/officeart/2005/8/layout/lProcess3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86BBB099-25CC-48E5-BB09-D17FE4722418}" type="presOf" srcId="{8C92A023-B595-4B7E-9FD1-86305B47363F}" destId="{803580E4-39B5-44E5-A355-43EEFE242A45}" srcOrd="0" destOrd="0" presId="urn:microsoft.com/office/officeart/2005/8/layout/lProcess3"/>
    <dgm:cxn modelId="{19B6E39A-C8D0-4D21-9B29-1C24A51F57B0}" type="presOf" srcId="{62F3A35F-EA2B-462C-89DA-224952DBD84B}" destId="{C3C5C488-2D82-48FA-94E1-E6ED648AE07E}" srcOrd="0" destOrd="0" presId="urn:microsoft.com/office/officeart/2005/8/layout/lProcess3"/>
    <dgm:cxn modelId="{39EB23BB-CCC3-4B47-8F24-0E84E5998EFA}" type="presOf" srcId="{ABB6AAD5-BB22-443A-B98E-11707CBE16C9}" destId="{8CF3E522-5D57-4AC6-A114-9011ECADB126}" srcOrd="0" destOrd="0" presId="urn:microsoft.com/office/officeart/2005/8/layout/lProcess3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90CEED3C-7FF7-47EC-9A4F-B828203E591A}" type="presParOf" srcId="{8CF3E522-5D57-4AC6-A114-9011ECADB126}" destId="{D6096381-8E40-4A96-8F38-09C01A4CFDEC}" srcOrd="0" destOrd="0" presId="urn:microsoft.com/office/officeart/2005/8/layout/lProcess3"/>
    <dgm:cxn modelId="{7A50C61D-8D54-4957-B206-62D987D22639}" type="presParOf" srcId="{D6096381-8E40-4A96-8F38-09C01A4CFDEC}" destId="{C3C5C488-2D82-48FA-94E1-E6ED648AE07E}" srcOrd="0" destOrd="0" presId="urn:microsoft.com/office/officeart/2005/8/layout/lProcess3"/>
    <dgm:cxn modelId="{B54D8E48-6C19-44DF-958E-A945A5B7FA73}" type="presParOf" srcId="{8CF3E522-5D57-4AC6-A114-9011ECADB126}" destId="{373A085F-9DBE-46BF-A47E-0C735CD1391E}" srcOrd="1" destOrd="0" presId="urn:microsoft.com/office/officeart/2005/8/layout/lProcess3"/>
    <dgm:cxn modelId="{C9471331-E0EA-4A59-9B64-6EC01DCC8D37}" type="presParOf" srcId="{8CF3E522-5D57-4AC6-A114-9011ECADB126}" destId="{9268F6D1-F112-4A65-8301-E74A81AB70DA}" srcOrd="2" destOrd="0" presId="urn:microsoft.com/office/officeart/2005/8/layout/lProcess3"/>
    <dgm:cxn modelId="{9C27C29A-DF54-4EB3-842D-767618A35CF5}" type="presParOf" srcId="{9268F6D1-F112-4A65-8301-E74A81AB70DA}" destId="{5F7C99BF-9C18-4701-B642-69C8B195B816}" srcOrd="0" destOrd="0" presId="urn:microsoft.com/office/officeart/2005/8/layout/lProcess3"/>
    <dgm:cxn modelId="{52E3C1FC-AFF9-41D6-83AB-85F24247EB04}" type="presParOf" srcId="{8CF3E522-5D57-4AC6-A114-9011ECADB126}" destId="{6489C701-29A2-43EE-B483-7F35B23E0462}" srcOrd="3" destOrd="0" presId="urn:microsoft.com/office/officeart/2005/8/layout/lProcess3"/>
    <dgm:cxn modelId="{B7FB25B1-327F-4E4D-A17F-443518117E15}" type="presParOf" srcId="{8CF3E522-5D57-4AC6-A114-9011ECADB126}" destId="{34BC7A11-46D6-4CD3-A2C1-3FD5B3D3F123}" srcOrd="4" destOrd="0" presId="urn:microsoft.com/office/officeart/2005/8/layout/lProcess3"/>
    <dgm:cxn modelId="{AA797361-C7FB-4E52-8AB6-1536568F9070}" type="presParOf" srcId="{34BC7A11-46D6-4CD3-A2C1-3FD5B3D3F123}" destId="{803580E4-39B5-44E5-A355-43EEFE242A45}" srcOrd="0" destOrd="0" presId="urn:microsoft.com/office/officeart/2005/8/layout/lProcess3"/>
    <dgm:cxn modelId="{0957A993-489F-4D47-AF3F-B16F83ADC2AD}" type="presParOf" srcId="{8CF3E522-5D57-4AC6-A114-9011ECADB126}" destId="{48968FDD-2CAD-44D2-ABC1-A074F5AEE7EE}" srcOrd="5" destOrd="0" presId="urn:microsoft.com/office/officeart/2005/8/layout/lProcess3"/>
    <dgm:cxn modelId="{FED8E91E-1262-4726-B985-4001178DB68C}" type="presParOf" srcId="{8CF3E522-5D57-4AC6-A114-9011ECADB126}" destId="{E5CACCF2-1E9C-4594-B0E5-63D54C4C3B51}" srcOrd="6" destOrd="0" presId="urn:microsoft.com/office/officeart/2005/8/layout/lProcess3"/>
    <dgm:cxn modelId="{53BD5770-C201-446A-BFAD-AC573BCAAD59}" type="presParOf" srcId="{E5CACCF2-1E9C-4594-B0E5-63D54C4C3B51}" destId="{38B3533C-0604-42C2-B6E4-34D51AE7EEA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C488-2D82-48FA-94E1-E6ED648AE07E}">
      <dsp:nvSpPr>
        <dsp:cNvPr id="0" name=""/>
        <dsp:cNvSpPr/>
      </dsp:nvSpPr>
      <dsp:spPr>
        <a:xfrm>
          <a:off x="392393" y="285"/>
          <a:ext cx="2015287" cy="806115"/>
        </a:xfrm>
        <a:prstGeom prst="chevron">
          <a:avLst/>
        </a:prstGeom>
        <a:solidFill>
          <a:srgbClr val="90BCC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审核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795451" y="285"/>
        <a:ext cx="1209172" cy="806115"/>
      </dsp:txXfrm>
    </dsp:sp>
    <dsp:sp modelId="{5F7C99BF-9C18-4701-B642-69C8B195B816}">
      <dsp:nvSpPr>
        <dsp:cNvPr id="0" name=""/>
        <dsp:cNvSpPr/>
      </dsp:nvSpPr>
      <dsp:spPr>
        <a:xfrm>
          <a:off x="392393" y="919256"/>
          <a:ext cx="2015287" cy="8061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prstClr val="white"/>
              </a:solidFill>
              <a:latin typeface="Calibri"/>
              <a:ea typeface="等线" panose="02010600030101010101" pitchFamily="2" charset="-122"/>
              <a:cs typeface="+mn-cs"/>
            </a:rPr>
            <a:t>监督</a:t>
          </a:r>
          <a:endParaRPr lang="en-US" sz="1600" b="1" kern="1200" dirty="0">
            <a:solidFill>
              <a:prstClr val="white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795451" y="919256"/>
        <a:ext cx="1209172" cy="806115"/>
      </dsp:txXfrm>
    </dsp:sp>
    <dsp:sp modelId="{803580E4-39B5-44E5-A355-43EEFE242A45}">
      <dsp:nvSpPr>
        <dsp:cNvPr id="0" name=""/>
        <dsp:cNvSpPr/>
      </dsp:nvSpPr>
      <dsp:spPr>
        <a:xfrm>
          <a:off x="392393" y="1838228"/>
          <a:ext cx="2015287" cy="8061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管理</a:t>
          </a:r>
          <a:endParaRPr lang="en-US" sz="1600" b="1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795451" y="1838228"/>
        <a:ext cx="1209172" cy="806115"/>
      </dsp:txXfrm>
    </dsp:sp>
    <dsp:sp modelId="{38B3533C-0604-42C2-B6E4-34D51AE7EEAA}">
      <dsp:nvSpPr>
        <dsp:cNvPr id="0" name=""/>
        <dsp:cNvSpPr/>
      </dsp:nvSpPr>
      <dsp:spPr>
        <a:xfrm>
          <a:off x="392393" y="2757199"/>
          <a:ext cx="2015287" cy="8061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收集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795451" y="2757199"/>
        <a:ext cx="1209172" cy="806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707A-26FB-4C7D-BDDA-E866CC897881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85DFC-7FE9-47BD-9E44-96DD8D5C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更多精品素材：</a:t>
            </a:r>
            <a:r>
              <a:rPr lang="en-US" altLang="zh-CN" dirty="0"/>
              <a:t>http://shop248912786.taobao.com/index.htm  </a:t>
            </a:r>
            <a:r>
              <a:rPr lang="zh-CN" altLang="en-US" dirty="0"/>
              <a:t>（下拉可隐藏）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3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7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7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3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8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4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70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6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5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更多精品素材：</a:t>
            </a:r>
            <a:r>
              <a:rPr lang="en-US" altLang="zh-CN" dirty="0"/>
              <a:t>http://shop248912786.taobao.com/index.htm  </a:t>
            </a:r>
            <a:r>
              <a:rPr lang="zh-CN" altLang="en-US" dirty="0"/>
              <a:t>（下拉可隐藏）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66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7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2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0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23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1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69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6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1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6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8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0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8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9B41E7-EF86-4CD3-9FEA-1A56BE21C03C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23FCDB-3604-44CB-9094-766CBEAF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6" y="1311308"/>
            <a:ext cx="4235383" cy="42353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FCB7A2-9C0B-40AB-B1EB-EE89CC870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47813" y="4924485"/>
            <a:ext cx="1933515" cy="19335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1758F91-FF1A-4613-8185-A90256EEC5B8}"/>
              </a:ext>
            </a:extLst>
          </p:cNvPr>
          <p:cNvSpPr txBox="1"/>
          <p:nvPr/>
        </p:nvSpPr>
        <p:spPr>
          <a:xfrm>
            <a:off x="7507089" y="936847"/>
            <a:ext cx="3303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spc="700" dirty="0">
                <a:latin typeface="TypeLand 康熙字典體" pitchFamily="50" charset="-120"/>
                <a:ea typeface="TypeLand 康熙字典體" pitchFamily="50" charset="-120"/>
              </a:rPr>
              <a:t>逐梦筑梦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D08D1B-B40E-4054-A61A-30E0EA0FE04C}"/>
              </a:ext>
            </a:extLst>
          </p:cNvPr>
          <p:cNvSpPr txBox="1"/>
          <p:nvPr/>
        </p:nvSpPr>
        <p:spPr>
          <a:xfrm>
            <a:off x="6807840" y="4073771"/>
            <a:ext cx="458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学生社区服务中心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49C611-A8F2-4677-A60F-A5DB216877B4}"/>
              </a:ext>
            </a:extLst>
          </p:cNvPr>
          <p:cNvSpPr/>
          <p:nvPr/>
        </p:nvSpPr>
        <p:spPr>
          <a:xfrm flipV="1">
            <a:off x="6594833" y="3885224"/>
            <a:ext cx="4506918" cy="457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AA24833-395A-4427-AEBD-B74C431618F3}"/>
              </a:ext>
            </a:extLst>
          </p:cNvPr>
          <p:cNvSpPr/>
          <p:nvPr/>
        </p:nvSpPr>
        <p:spPr>
          <a:xfrm>
            <a:off x="8058150" y="1166255"/>
            <a:ext cx="45719" cy="45719"/>
          </a:xfrm>
          <a:prstGeom prst="flowChartConnector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3B5BDF4-85F6-4E2B-BE22-80911FCEE9CB}"/>
              </a:ext>
            </a:extLst>
          </p:cNvPr>
          <p:cNvSpPr/>
          <p:nvPr/>
        </p:nvSpPr>
        <p:spPr>
          <a:xfrm>
            <a:off x="8038146" y="3155871"/>
            <a:ext cx="85725" cy="76200"/>
          </a:xfrm>
          <a:prstGeom prst="flowChartConnector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FA061DE3-4919-44DC-9DFB-FFFD084B5553}"/>
              </a:ext>
            </a:extLst>
          </p:cNvPr>
          <p:cNvSpPr/>
          <p:nvPr/>
        </p:nvSpPr>
        <p:spPr>
          <a:xfrm flipH="1">
            <a:off x="9689142" y="952933"/>
            <a:ext cx="112201" cy="95250"/>
          </a:xfrm>
          <a:prstGeom prst="teardrop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532A721-E903-4EEB-8504-8DE18F06D210}"/>
              </a:ext>
            </a:extLst>
          </p:cNvPr>
          <p:cNvSpPr/>
          <p:nvPr/>
        </p:nvSpPr>
        <p:spPr>
          <a:xfrm>
            <a:off x="9339212" y="3265674"/>
            <a:ext cx="161186" cy="182560"/>
          </a:xfrm>
          <a:prstGeom prst="diamond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B52B9-1C87-48C4-A0E1-C0B8D0606B65}"/>
              </a:ext>
            </a:extLst>
          </p:cNvPr>
          <p:cNvSpPr/>
          <p:nvPr/>
        </p:nvSpPr>
        <p:spPr>
          <a:xfrm>
            <a:off x="7038348" y="670180"/>
            <a:ext cx="42330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实践部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ABA870-E50C-4BF6-912B-BA67A88294EC}"/>
              </a:ext>
            </a:extLst>
          </p:cNvPr>
          <p:cNvSpPr txBox="1"/>
          <p:nvPr/>
        </p:nvSpPr>
        <p:spPr>
          <a:xfrm>
            <a:off x="6422571" y="2721761"/>
            <a:ext cx="5287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服务中心的</a:t>
            </a:r>
            <a:endParaRPr lang="en-US" altLang="zh-CN" sz="600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“活动执行者”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CA2A1-C863-43B3-ADD4-36FFDA2E66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979708"/>
            <a:ext cx="2213398" cy="17465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9CDA62-D102-425C-B788-5C7348DC58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2"/>
          <a:stretch/>
        </p:blipFill>
        <p:spPr>
          <a:xfrm flipH="1">
            <a:off x="3206355" y="1937986"/>
            <a:ext cx="2213398" cy="15675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BCA77F-0ACB-49B1-A951-73F5819EAE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2"/>
          <a:stretch/>
        </p:blipFill>
        <p:spPr>
          <a:xfrm>
            <a:off x="745798" y="3922794"/>
            <a:ext cx="2460557" cy="14759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2BA93D-319A-44B3-80EF-E2EDFB6B73CF}"/>
              </a:ext>
            </a:extLst>
          </p:cNvPr>
          <p:cNvSpPr txBox="1"/>
          <p:nvPr/>
        </p:nvSpPr>
        <p:spPr>
          <a:xfrm>
            <a:off x="3396343" y="3601616"/>
            <a:ext cx="206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歪？你们干什么的？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22194-CC63-4AE1-84D8-7CF36C692642}"/>
              </a:ext>
            </a:extLst>
          </p:cNvPr>
          <p:cNvSpPr txBox="1"/>
          <p:nvPr/>
        </p:nvSpPr>
        <p:spPr>
          <a:xfrm>
            <a:off x="513184" y="5508960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检查监督部门，开展活动</a:t>
            </a:r>
            <a:r>
              <a:rPr lang="en-US" altLang="zh-CN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…….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5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Diagram 8">
            <a:extLst>
              <a:ext uri="{FF2B5EF4-FFF2-40B4-BE49-F238E27FC236}">
                <a16:creationId xmlns:a16="http://schemas.microsoft.com/office/drawing/2014/main" id="{05AF3094-9E7D-4DA6-9139-FC7C3A203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213898"/>
              </p:ext>
            </p:extLst>
          </p:nvPr>
        </p:nvGraphicFramePr>
        <p:xfrm>
          <a:off x="1066800" y="1785257"/>
          <a:ext cx="2800074" cy="356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eform 6">
            <a:extLst>
              <a:ext uri="{FF2B5EF4-FFF2-40B4-BE49-F238E27FC236}">
                <a16:creationId xmlns:a16="http://schemas.microsoft.com/office/drawing/2014/main" id="{FFC876F3-2806-40E1-A457-948AE1F3AE50}"/>
              </a:ext>
            </a:extLst>
          </p:cNvPr>
          <p:cNvSpPr>
            <a:spLocks noEditPoints="1"/>
          </p:cNvSpPr>
          <p:nvPr/>
        </p:nvSpPr>
        <p:spPr bwMode="auto">
          <a:xfrm>
            <a:off x="2310352" y="1868716"/>
            <a:ext cx="292830" cy="32289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86F4D451-F075-456A-B0CE-9602211F2D66}"/>
              </a:ext>
            </a:extLst>
          </p:cNvPr>
          <p:cNvSpPr>
            <a:spLocks noEditPoints="1"/>
          </p:cNvSpPr>
          <p:nvPr/>
        </p:nvSpPr>
        <p:spPr bwMode="auto">
          <a:xfrm>
            <a:off x="2277762" y="2735027"/>
            <a:ext cx="377404" cy="391080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A1530E23-8378-4D1A-B26A-850631F478F3}"/>
              </a:ext>
            </a:extLst>
          </p:cNvPr>
          <p:cNvSpPr>
            <a:spLocks noEditPoints="1"/>
          </p:cNvSpPr>
          <p:nvPr/>
        </p:nvSpPr>
        <p:spPr bwMode="auto">
          <a:xfrm>
            <a:off x="2305713" y="3669524"/>
            <a:ext cx="321502" cy="333848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986E3B6A-5B40-43B3-8E3B-119A8AE570C9}"/>
              </a:ext>
            </a:extLst>
          </p:cNvPr>
          <p:cNvSpPr>
            <a:spLocks/>
          </p:cNvSpPr>
          <p:nvPr/>
        </p:nvSpPr>
        <p:spPr bwMode="auto">
          <a:xfrm>
            <a:off x="2362555" y="4581730"/>
            <a:ext cx="264660" cy="28412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C467AE-6A74-49F1-B170-FE226F9729FA}"/>
              </a:ext>
            </a:extLst>
          </p:cNvPr>
          <p:cNvSpPr/>
          <p:nvPr/>
        </p:nvSpPr>
        <p:spPr>
          <a:xfrm>
            <a:off x="3564947" y="1755176"/>
            <a:ext cx="4167468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组织学院</a:t>
            </a:r>
            <a:r>
              <a:rPr lang="zh-CN" altLang="en-US" b="1" u="sng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积极分子</a:t>
            </a: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转发展对象的审核工作，协助完成发展对象培养工作。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0ED7AE-D332-4358-A27A-CA7596D81A28}"/>
              </a:ext>
            </a:extLst>
          </p:cNvPr>
          <p:cNvSpPr/>
          <p:nvPr/>
        </p:nvSpPr>
        <p:spPr>
          <a:xfrm>
            <a:off x="3582974" y="2658125"/>
            <a:ext cx="4310942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协助</a:t>
            </a:r>
            <a:r>
              <a:rPr lang="zh-CN" altLang="en-US" b="1" u="sng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指导、监督各支部</a:t>
            </a: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完成年度学生党员发展相关工作。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AFFDF2-BB28-4BF7-AF17-D066BFF5DC93}"/>
              </a:ext>
            </a:extLst>
          </p:cNvPr>
          <p:cNvSpPr/>
          <p:nvPr/>
        </p:nvSpPr>
        <p:spPr>
          <a:xfrm>
            <a:off x="3523234" y="3567057"/>
            <a:ext cx="7025023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做好入党积极分子、学生党员日常管理教育工作计划，安排各支部学习</a:t>
            </a:r>
            <a:r>
              <a:rPr lang="zh-CN" altLang="en-US" b="1" u="sng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党的理论、文件精神、方针政策</a:t>
            </a: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等。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4D728E-756B-41AC-A33E-6568E2D5C0B7}"/>
              </a:ext>
            </a:extLst>
          </p:cNvPr>
          <p:cNvSpPr/>
          <p:nvPr/>
        </p:nvSpPr>
        <p:spPr>
          <a:xfrm>
            <a:off x="3530318" y="4460888"/>
            <a:ext cx="6997941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开展学生党员年度统计、党员信息更新、党员信息库管理等工作，妥善管理并及时向上级党组织报送</a:t>
            </a:r>
            <a:r>
              <a:rPr lang="zh-CN" altLang="en-US" b="1" u="sng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相关档案材料</a:t>
            </a:r>
            <a:r>
              <a:rPr lang="zh-CN" altLang="en-US" b="1" dirty="0">
                <a:solidFill>
                  <a:srgbClr val="90BCC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33653A-E858-4B79-B43A-1A1AE5D4F4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61259" y="388847"/>
            <a:ext cx="4092988" cy="4092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A69C65B-0474-4882-BFF2-03CB706CA194}"/>
              </a:ext>
            </a:extLst>
          </p:cNvPr>
          <p:cNvSpPr txBox="1"/>
          <p:nvPr/>
        </p:nvSpPr>
        <p:spPr>
          <a:xfrm>
            <a:off x="4985495" y="730885"/>
            <a:ext cx="223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组织部工作</a:t>
            </a:r>
          </a:p>
        </p:txBody>
      </p:sp>
    </p:spTree>
    <p:extLst>
      <p:ext uri="{BB962C8B-B14F-4D97-AF65-F5344CB8AC3E}">
        <p14:creationId xmlns:p14="http://schemas.microsoft.com/office/powerpoint/2010/main" val="312675061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  <p:bldP spid="3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B52B9-1C87-48C4-A0E1-C0B8D0606B65}"/>
              </a:ext>
            </a:extLst>
          </p:cNvPr>
          <p:cNvSpPr/>
          <p:nvPr/>
        </p:nvSpPr>
        <p:spPr>
          <a:xfrm>
            <a:off x="6842407" y="670180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组织部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ABA870-E50C-4BF6-912B-BA67A88294EC}"/>
              </a:ext>
            </a:extLst>
          </p:cNvPr>
          <p:cNvSpPr txBox="1"/>
          <p:nvPr/>
        </p:nvSpPr>
        <p:spPr>
          <a:xfrm>
            <a:off x="5618516" y="2598651"/>
            <a:ext cx="6382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服务中心的</a:t>
            </a:r>
            <a:endParaRPr lang="en-US" altLang="zh-CN" sz="600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“学生党员协助者”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4BCA2-B302-43D4-9342-EA630A79B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89" y="895732"/>
            <a:ext cx="4964364" cy="54770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0ED568-D6B4-4D8B-B063-EC1AC74C60DD}"/>
              </a:ext>
            </a:extLst>
          </p:cNvPr>
          <p:cNvSpPr txBox="1"/>
          <p:nvPr/>
        </p:nvSpPr>
        <p:spPr>
          <a:xfrm>
            <a:off x="1455576" y="979708"/>
            <a:ext cx="156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我们是谁？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28E868-770C-4712-845A-DD35F29FBC43}"/>
              </a:ext>
            </a:extLst>
          </p:cNvPr>
          <p:cNvSpPr txBox="1"/>
          <p:nvPr/>
        </p:nvSpPr>
        <p:spPr>
          <a:xfrm>
            <a:off x="4227913" y="956016"/>
            <a:ext cx="140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组织部！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6DB0A0-0265-4AAD-98FF-89C3A8FD101C}"/>
              </a:ext>
            </a:extLst>
          </p:cNvPr>
          <p:cNvSpPr txBox="1"/>
          <p:nvPr/>
        </p:nvSpPr>
        <p:spPr>
          <a:xfrm>
            <a:off x="1455575" y="2886890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我们干嘛？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29AF7-EF64-4931-8DB7-10F043C57B6F}"/>
              </a:ext>
            </a:extLst>
          </p:cNvPr>
          <p:cNvSpPr txBox="1"/>
          <p:nvPr/>
        </p:nvSpPr>
        <p:spPr>
          <a:xfrm>
            <a:off x="3960566" y="2886890"/>
            <a:ext cx="18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协助学生，党员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541E2D-E901-4945-9D07-98871B6A8E2D}"/>
              </a:ext>
            </a:extLst>
          </p:cNvPr>
          <p:cNvSpPr txBox="1"/>
          <p:nvPr/>
        </p:nvSpPr>
        <p:spPr>
          <a:xfrm>
            <a:off x="1166326" y="4665306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我们的宗旨是？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D8F2F3-64E4-4571-8C71-CDB974FE39E3}"/>
              </a:ext>
            </a:extLst>
          </p:cNvPr>
          <p:cNvSpPr txBox="1"/>
          <p:nvPr/>
        </p:nvSpPr>
        <p:spPr>
          <a:xfrm>
            <a:off x="3808859" y="4609998"/>
            <a:ext cx="183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努力开展工作，协助指导党员。</a:t>
            </a:r>
          </a:p>
        </p:txBody>
      </p:sp>
    </p:spTree>
    <p:extLst>
      <p:ext uri="{BB962C8B-B14F-4D97-AF65-F5344CB8AC3E}">
        <p14:creationId xmlns:p14="http://schemas.microsoft.com/office/powerpoint/2010/main" val="33757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EB56B7-FF55-489A-9986-7E67216E0B83}"/>
              </a:ext>
            </a:extLst>
          </p:cNvPr>
          <p:cNvGrpSpPr/>
          <p:nvPr/>
        </p:nvGrpSpPr>
        <p:grpSpPr>
          <a:xfrm>
            <a:off x="1132062" y="1384522"/>
            <a:ext cx="4318000" cy="4387388"/>
            <a:chOff x="5043744" y="1457325"/>
            <a:chExt cx="4318000" cy="438738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20AF354-5131-4F14-981B-059B3E3EE511}"/>
                </a:ext>
              </a:extLst>
            </p:cNvPr>
            <p:cNvGrpSpPr/>
            <p:nvPr/>
          </p:nvGrpSpPr>
          <p:grpSpPr>
            <a:xfrm>
              <a:off x="5043744" y="1457325"/>
              <a:ext cx="4318000" cy="4387388"/>
              <a:chOff x="6784053" y="1541616"/>
              <a:chExt cx="4318000" cy="4387388"/>
            </a:xfrm>
          </p:grpSpPr>
          <p:sp>
            <p:nvSpPr>
              <p:cNvPr id="8" name="任意多边形 6">
                <a:extLst>
                  <a:ext uri="{FF2B5EF4-FFF2-40B4-BE49-F238E27FC236}">
                    <a16:creationId xmlns:a16="http://schemas.microsoft.com/office/drawing/2014/main" id="{D8EDB5D8-6042-436E-A600-F561B8D2FD87}"/>
                  </a:ext>
                </a:extLst>
              </p:cNvPr>
              <p:cNvSpPr/>
              <p:nvPr/>
            </p:nvSpPr>
            <p:spPr>
              <a:xfrm>
                <a:off x="6784053" y="1541616"/>
                <a:ext cx="2400300" cy="2997200"/>
              </a:xfrm>
              <a:custGeom>
                <a:avLst/>
                <a:gdLst>
                  <a:gd name="connsiteX0" fmla="*/ 2400300 w 2400300"/>
                  <a:gd name="connsiteY0" fmla="*/ 584200 h 2997200"/>
                  <a:gd name="connsiteX1" fmla="*/ 2146300 w 2400300"/>
                  <a:gd name="connsiteY1" fmla="*/ 0 h 2997200"/>
                  <a:gd name="connsiteX2" fmla="*/ 0 w 2400300"/>
                  <a:gd name="connsiteY2" fmla="*/ 2787650 h 2997200"/>
                  <a:gd name="connsiteX3" fmla="*/ 501650 w 2400300"/>
                  <a:gd name="connsiteY3" fmla="*/ 2997200 h 2997200"/>
                  <a:gd name="connsiteX4" fmla="*/ 2400300 w 2400300"/>
                  <a:gd name="connsiteY4" fmla="*/ 584200 h 29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00" h="2997200">
                    <a:moveTo>
                      <a:pt x="2400300" y="584200"/>
                    </a:moveTo>
                    <a:lnTo>
                      <a:pt x="2146300" y="0"/>
                    </a:lnTo>
                    <a:lnTo>
                      <a:pt x="0" y="2787650"/>
                    </a:lnTo>
                    <a:lnTo>
                      <a:pt x="501650" y="2997200"/>
                    </a:lnTo>
                    <a:lnTo>
                      <a:pt x="2400300" y="584200"/>
                    </a:lnTo>
                    <a:close/>
                  </a:path>
                </a:pathLst>
              </a:custGeom>
              <a:solidFill>
                <a:srgbClr val="90BC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任意多边形 7">
                <a:extLst>
                  <a:ext uri="{FF2B5EF4-FFF2-40B4-BE49-F238E27FC236}">
                    <a16:creationId xmlns:a16="http://schemas.microsoft.com/office/drawing/2014/main" id="{9F9FBC70-A814-45D1-A4BC-5E4ABD24F8FE}"/>
                  </a:ext>
                </a:extLst>
              </p:cNvPr>
              <p:cNvSpPr/>
              <p:nvPr/>
            </p:nvSpPr>
            <p:spPr>
              <a:xfrm>
                <a:off x="8943053" y="1562714"/>
                <a:ext cx="2159000" cy="2025650"/>
              </a:xfrm>
              <a:custGeom>
                <a:avLst/>
                <a:gdLst>
                  <a:gd name="connsiteX0" fmla="*/ 241300 w 2159000"/>
                  <a:gd name="connsiteY0" fmla="*/ 571500 h 2025650"/>
                  <a:gd name="connsiteX1" fmla="*/ 2139950 w 2159000"/>
                  <a:gd name="connsiteY1" fmla="*/ 2025650 h 2025650"/>
                  <a:gd name="connsiteX2" fmla="*/ 2159000 w 2159000"/>
                  <a:gd name="connsiteY2" fmla="*/ 1682750 h 2025650"/>
                  <a:gd name="connsiteX3" fmla="*/ 0 w 2159000"/>
                  <a:gd name="connsiteY3" fmla="*/ 0 h 2025650"/>
                  <a:gd name="connsiteX4" fmla="*/ 241300 w 2159000"/>
                  <a:gd name="connsiteY4" fmla="*/ 571500 h 202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0" h="2025650">
                    <a:moveTo>
                      <a:pt x="241300" y="571500"/>
                    </a:moveTo>
                    <a:lnTo>
                      <a:pt x="2139950" y="2025650"/>
                    </a:lnTo>
                    <a:lnTo>
                      <a:pt x="2159000" y="1682750"/>
                    </a:lnTo>
                    <a:lnTo>
                      <a:pt x="0" y="0"/>
                    </a:lnTo>
                    <a:lnTo>
                      <a:pt x="241300" y="571500"/>
                    </a:lnTo>
                    <a:close/>
                  </a:path>
                </a:pathLst>
              </a:custGeom>
              <a:solidFill>
                <a:srgbClr val="90BC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 8">
                <a:extLst>
                  <a:ext uri="{FF2B5EF4-FFF2-40B4-BE49-F238E27FC236}">
                    <a16:creationId xmlns:a16="http://schemas.microsoft.com/office/drawing/2014/main" id="{727C3109-397A-4E9F-B8DA-F9AC4E333613}"/>
                  </a:ext>
                </a:extLst>
              </p:cNvPr>
              <p:cNvSpPr/>
              <p:nvPr/>
            </p:nvSpPr>
            <p:spPr>
              <a:xfrm>
                <a:off x="7279353" y="2138977"/>
                <a:ext cx="3803650" cy="2413000"/>
              </a:xfrm>
              <a:custGeom>
                <a:avLst/>
                <a:gdLst>
                  <a:gd name="connsiteX0" fmla="*/ 0 w 3803650"/>
                  <a:gd name="connsiteY0" fmla="*/ 2413000 h 2413000"/>
                  <a:gd name="connsiteX1" fmla="*/ 736600 w 3803650"/>
                  <a:gd name="connsiteY1" fmla="*/ 2228850 h 2413000"/>
                  <a:gd name="connsiteX2" fmla="*/ 2120900 w 3803650"/>
                  <a:gd name="connsiteY2" fmla="*/ 450850 h 2413000"/>
                  <a:gd name="connsiteX3" fmla="*/ 3505200 w 3803650"/>
                  <a:gd name="connsiteY3" fmla="*/ 1517650 h 2413000"/>
                  <a:gd name="connsiteX4" fmla="*/ 3803650 w 3803650"/>
                  <a:gd name="connsiteY4" fmla="*/ 1454150 h 2413000"/>
                  <a:gd name="connsiteX5" fmla="*/ 1905000 w 3803650"/>
                  <a:gd name="connsiteY5" fmla="*/ 0 h 2413000"/>
                  <a:gd name="connsiteX6" fmla="*/ 0 w 3803650"/>
                  <a:gd name="connsiteY6" fmla="*/ 2413000 h 241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3650" h="2413000">
                    <a:moveTo>
                      <a:pt x="0" y="2413000"/>
                    </a:moveTo>
                    <a:lnTo>
                      <a:pt x="736600" y="2228850"/>
                    </a:lnTo>
                    <a:lnTo>
                      <a:pt x="2120900" y="450850"/>
                    </a:lnTo>
                    <a:lnTo>
                      <a:pt x="3505200" y="1517650"/>
                    </a:lnTo>
                    <a:lnTo>
                      <a:pt x="3803650" y="1454150"/>
                    </a:lnTo>
                    <a:lnTo>
                      <a:pt x="1905000" y="0"/>
                    </a:lnTo>
                    <a:lnTo>
                      <a:pt x="0" y="241300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>
                <a:extLst>
                  <a:ext uri="{FF2B5EF4-FFF2-40B4-BE49-F238E27FC236}">
                    <a16:creationId xmlns:a16="http://schemas.microsoft.com/office/drawing/2014/main" id="{3FA50CFE-D8CB-4A59-91F6-25704DDA3D1A}"/>
                  </a:ext>
                </a:extLst>
              </p:cNvPr>
              <p:cNvSpPr/>
              <p:nvPr/>
            </p:nvSpPr>
            <p:spPr>
              <a:xfrm>
                <a:off x="9397077" y="2576666"/>
                <a:ext cx="1644650" cy="1587500"/>
              </a:xfrm>
              <a:custGeom>
                <a:avLst/>
                <a:gdLst>
                  <a:gd name="connsiteX0" fmla="*/ 209550 w 1644650"/>
                  <a:gd name="connsiteY0" fmla="*/ 488950 h 1587500"/>
                  <a:gd name="connsiteX1" fmla="*/ 1625600 w 1644650"/>
                  <a:gd name="connsiteY1" fmla="*/ 1587500 h 1587500"/>
                  <a:gd name="connsiteX2" fmla="*/ 1644650 w 1644650"/>
                  <a:gd name="connsiteY2" fmla="*/ 1282700 h 1587500"/>
                  <a:gd name="connsiteX3" fmla="*/ 0 w 1644650"/>
                  <a:gd name="connsiteY3" fmla="*/ 0 h 1587500"/>
                  <a:gd name="connsiteX4" fmla="*/ 209550 w 1644650"/>
                  <a:gd name="connsiteY4" fmla="*/ 48895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50" h="1587500">
                    <a:moveTo>
                      <a:pt x="209550" y="488950"/>
                    </a:moveTo>
                    <a:lnTo>
                      <a:pt x="1625600" y="1587500"/>
                    </a:lnTo>
                    <a:lnTo>
                      <a:pt x="1644650" y="1282700"/>
                    </a:lnTo>
                    <a:lnTo>
                      <a:pt x="0" y="0"/>
                    </a:lnTo>
                    <a:lnTo>
                      <a:pt x="209550" y="4889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任意多边形 11">
                <a:extLst>
                  <a:ext uri="{FF2B5EF4-FFF2-40B4-BE49-F238E27FC236}">
                    <a16:creationId xmlns:a16="http://schemas.microsoft.com/office/drawing/2014/main" id="{AE33F28C-09F0-453F-AB2B-74F565377D82}"/>
                  </a:ext>
                </a:extLst>
              </p:cNvPr>
              <p:cNvSpPr/>
              <p:nvPr/>
            </p:nvSpPr>
            <p:spPr>
              <a:xfrm>
                <a:off x="8201690" y="3070379"/>
                <a:ext cx="2819400" cy="1828800"/>
              </a:xfrm>
              <a:custGeom>
                <a:avLst/>
                <a:gdLst>
                  <a:gd name="connsiteX0" fmla="*/ 2819400 w 2819400"/>
                  <a:gd name="connsiteY0" fmla="*/ 1104900 h 1828800"/>
                  <a:gd name="connsiteX1" fmla="*/ 2501900 w 2819400"/>
                  <a:gd name="connsiteY1" fmla="*/ 1168400 h 1828800"/>
                  <a:gd name="connsiteX2" fmla="*/ 1631950 w 2819400"/>
                  <a:gd name="connsiteY2" fmla="*/ 488950 h 1828800"/>
                  <a:gd name="connsiteX3" fmla="*/ 742950 w 2819400"/>
                  <a:gd name="connsiteY3" fmla="*/ 1612900 h 1828800"/>
                  <a:gd name="connsiteX4" fmla="*/ 0 w 2819400"/>
                  <a:gd name="connsiteY4" fmla="*/ 1828800 h 1828800"/>
                  <a:gd name="connsiteX5" fmla="*/ 1403350 w 2819400"/>
                  <a:gd name="connsiteY5" fmla="*/ 0 h 1828800"/>
                  <a:gd name="connsiteX6" fmla="*/ 2819400 w 2819400"/>
                  <a:gd name="connsiteY6" fmla="*/ 11049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00" h="1828800">
                    <a:moveTo>
                      <a:pt x="2819400" y="1104900"/>
                    </a:moveTo>
                    <a:lnTo>
                      <a:pt x="2501900" y="1168400"/>
                    </a:lnTo>
                    <a:lnTo>
                      <a:pt x="1631950" y="488950"/>
                    </a:lnTo>
                    <a:lnTo>
                      <a:pt x="742950" y="1612900"/>
                    </a:lnTo>
                    <a:lnTo>
                      <a:pt x="0" y="1828800"/>
                    </a:lnTo>
                    <a:lnTo>
                      <a:pt x="1403350" y="0"/>
                    </a:lnTo>
                    <a:lnTo>
                      <a:pt x="2819400" y="1104900"/>
                    </a:lnTo>
                    <a:close/>
                  </a:path>
                </a:pathLst>
              </a:custGeom>
              <a:solidFill>
                <a:srgbClr val="3C413D"/>
              </a:solidFill>
              <a:ln>
                <a:solidFill>
                  <a:srgbClr val="3C41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4">
                <a:extLst>
                  <a:ext uri="{FF2B5EF4-FFF2-40B4-BE49-F238E27FC236}">
                    <a16:creationId xmlns:a16="http://schemas.microsoft.com/office/drawing/2014/main" id="{08E3E517-5D1A-4E63-B684-609F56943796}"/>
                  </a:ext>
                </a:extLst>
              </p:cNvPr>
              <p:cNvSpPr/>
              <p:nvPr/>
            </p:nvSpPr>
            <p:spPr>
              <a:xfrm>
                <a:off x="9101824" y="4030817"/>
                <a:ext cx="1869594" cy="1244982"/>
              </a:xfrm>
              <a:custGeom>
                <a:avLst/>
                <a:gdLst>
                  <a:gd name="connsiteX0" fmla="*/ 938212 w 1862137"/>
                  <a:gd name="connsiteY0" fmla="*/ 0 h 1195388"/>
                  <a:gd name="connsiteX1" fmla="*/ 0 w 1862137"/>
                  <a:gd name="connsiteY1" fmla="*/ 1195388 h 1195388"/>
                  <a:gd name="connsiteX2" fmla="*/ 742950 w 1862137"/>
                  <a:gd name="connsiteY2" fmla="*/ 1019175 h 1195388"/>
                  <a:gd name="connsiteX3" fmla="*/ 1143000 w 1862137"/>
                  <a:gd name="connsiteY3" fmla="*/ 490538 h 1195388"/>
                  <a:gd name="connsiteX4" fmla="*/ 1566862 w 1862137"/>
                  <a:gd name="connsiteY4" fmla="*/ 809625 h 1195388"/>
                  <a:gd name="connsiteX5" fmla="*/ 1862137 w 1862137"/>
                  <a:gd name="connsiteY5" fmla="*/ 733425 h 1195388"/>
                  <a:gd name="connsiteX6" fmla="*/ 938212 w 1862137"/>
                  <a:gd name="connsiteY6" fmla="*/ 0 h 119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2137" h="1195388">
                    <a:moveTo>
                      <a:pt x="938212" y="0"/>
                    </a:moveTo>
                    <a:lnTo>
                      <a:pt x="0" y="1195388"/>
                    </a:lnTo>
                    <a:lnTo>
                      <a:pt x="742950" y="1019175"/>
                    </a:lnTo>
                    <a:lnTo>
                      <a:pt x="1143000" y="490538"/>
                    </a:lnTo>
                    <a:lnTo>
                      <a:pt x="1566862" y="809625"/>
                    </a:lnTo>
                    <a:lnTo>
                      <a:pt x="1862137" y="733425"/>
                    </a:lnTo>
                    <a:lnTo>
                      <a:pt x="938212" y="0"/>
                    </a:lnTo>
                    <a:close/>
                  </a:path>
                </a:pathLst>
              </a:custGeom>
              <a:solidFill>
                <a:srgbClr val="3C413D"/>
              </a:solidFill>
              <a:ln>
                <a:solidFill>
                  <a:srgbClr val="3C41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16">
                <a:extLst>
                  <a:ext uri="{FF2B5EF4-FFF2-40B4-BE49-F238E27FC236}">
                    <a16:creationId xmlns:a16="http://schemas.microsoft.com/office/drawing/2014/main" id="{F298D121-E07C-4504-992F-7FCA2FEDAD46}"/>
                  </a:ext>
                </a:extLst>
              </p:cNvPr>
              <p:cNvSpPr/>
              <p:nvPr/>
            </p:nvSpPr>
            <p:spPr>
              <a:xfrm>
                <a:off x="9533474" y="4524067"/>
                <a:ext cx="1328737" cy="1404937"/>
              </a:xfrm>
              <a:custGeom>
                <a:avLst/>
                <a:gdLst>
                  <a:gd name="connsiteX0" fmla="*/ 695325 w 1328737"/>
                  <a:gd name="connsiteY0" fmla="*/ 0 h 1404937"/>
                  <a:gd name="connsiteX1" fmla="*/ 0 w 1328737"/>
                  <a:gd name="connsiteY1" fmla="*/ 881062 h 1404937"/>
                  <a:gd name="connsiteX2" fmla="*/ 1328737 w 1328737"/>
                  <a:gd name="connsiteY2" fmla="*/ 1404937 h 1404937"/>
                  <a:gd name="connsiteX3" fmla="*/ 695325 w 1328737"/>
                  <a:gd name="connsiteY3" fmla="*/ 0 h 140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737" h="1404937">
                    <a:moveTo>
                      <a:pt x="695325" y="0"/>
                    </a:moveTo>
                    <a:lnTo>
                      <a:pt x="0" y="881062"/>
                    </a:lnTo>
                    <a:lnTo>
                      <a:pt x="1328737" y="1404937"/>
                    </a:lnTo>
                    <a:lnTo>
                      <a:pt x="69532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任意多边形 18">
                <a:extLst>
                  <a:ext uri="{FF2B5EF4-FFF2-40B4-BE49-F238E27FC236}">
                    <a16:creationId xmlns:a16="http://schemas.microsoft.com/office/drawing/2014/main" id="{F9B9B925-38C0-469A-93A6-01187EFF1F07}"/>
                  </a:ext>
                </a:extLst>
              </p:cNvPr>
              <p:cNvSpPr/>
              <p:nvPr/>
            </p:nvSpPr>
            <p:spPr>
              <a:xfrm>
                <a:off x="10233227" y="4533592"/>
                <a:ext cx="690563" cy="1395412"/>
              </a:xfrm>
              <a:custGeom>
                <a:avLst/>
                <a:gdLst>
                  <a:gd name="connsiteX0" fmla="*/ 0 w 690563"/>
                  <a:gd name="connsiteY0" fmla="*/ 0 h 1395412"/>
                  <a:gd name="connsiteX1" fmla="*/ 690563 w 690563"/>
                  <a:gd name="connsiteY1" fmla="*/ 514350 h 1395412"/>
                  <a:gd name="connsiteX2" fmla="*/ 642938 w 690563"/>
                  <a:gd name="connsiteY2" fmla="*/ 1395412 h 1395412"/>
                  <a:gd name="connsiteX3" fmla="*/ 0 w 690563"/>
                  <a:gd name="connsiteY3" fmla="*/ 0 h 13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563" h="1395412">
                    <a:moveTo>
                      <a:pt x="0" y="0"/>
                    </a:moveTo>
                    <a:lnTo>
                      <a:pt x="690563" y="514350"/>
                    </a:lnTo>
                    <a:lnTo>
                      <a:pt x="642938" y="1395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 12">
                <a:extLst>
                  <a:ext uri="{FF2B5EF4-FFF2-40B4-BE49-F238E27FC236}">
                    <a16:creationId xmlns:a16="http://schemas.microsoft.com/office/drawing/2014/main" id="{2AF48084-3CF5-4DD9-9981-31D50DD9B75E}"/>
                  </a:ext>
                </a:extLst>
              </p:cNvPr>
              <p:cNvSpPr/>
              <p:nvPr/>
            </p:nvSpPr>
            <p:spPr>
              <a:xfrm>
                <a:off x="8628725" y="3538539"/>
                <a:ext cx="1410625" cy="1737260"/>
              </a:xfrm>
              <a:custGeom>
                <a:avLst/>
                <a:gdLst>
                  <a:gd name="connsiteX0" fmla="*/ 1190625 w 1395412"/>
                  <a:gd name="connsiteY0" fmla="*/ 0 h 1676400"/>
                  <a:gd name="connsiteX1" fmla="*/ 0 w 1395412"/>
                  <a:gd name="connsiteY1" fmla="*/ 1514475 h 1676400"/>
                  <a:gd name="connsiteX2" fmla="*/ 481012 w 1395412"/>
                  <a:gd name="connsiteY2" fmla="*/ 1676400 h 1676400"/>
                  <a:gd name="connsiteX3" fmla="*/ 1395412 w 1395412"/>
                  <a:gd name="connsiteY3" fmla="*/ 481012 h 1676400"/>
                  <a:gd name="connsiteX4" fmla="*/ 1190625 w 1395412"/>
                  <a:gd name="connsiteY4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412" h="1676400">
                    <a:moveTo>
                      <a:pt x="1190625" y="0"/>
                    </a:moveTo>
                    <a:lnTo>
                      <a:pt x="0" y="1514475"/>
                    </a:lnTo>
                    <a:lnTo>
                      <a:pt x="481012" y="1676400"/>
                    </a:lnTo>
                    <a:lnTo>
                      <a:pt x="1395412" y="481012"/>
                    </a:lnTo>
                    <a:lnTo>
                      <a:pt x="119062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 13">
                <a:extLst>
                  <a:ext uri="{FF2B5EF4-FFF2-40B4-BE49-F238E27FC236}">
                    <a16:creationId xmlns:a16="http://schemas.microsoft.com/office/drawing/2014/main" id="{5D842D98-1921-483B-B9E3-39B43AA65F72}"/>
                  </a:ext>
                </a:extLst>
              </p:cNvPr>
              <p:cNvSpPr/>
              <p:nvPr/>
            </p:nvSpPr>
            <p:spPr>
              <a:xfrm>
                <a:off x="9834099" y="3548065"/>
                <a:ext cx="1162050" cy="1243544"/>
              </a:xfrm>
              <a:custGeom>
                <a:avLst/>
                <a:gdLst>
                  <a:gd name="connsiteX0" fmla="*/ 200025 w 1162050"/>
                  <a:gd name="connsiteY0" fmla="*/ 476250 h 1209675"/>
                  <a:gd name="connsiteX1" fmla="*/ 1143000 w 1162050"/>
                  <a:gd name="connsiteY1" fmla="*/ 1209675 h 1209675"/>
                  <a:gd name="connsiteX2" fmla="*/ 1162050 w 1162050"/>
                  <a:gd name="connsiteY2" fmla="*/ 904875 h 1209675"/>
                  <a:gd name="connsiteX3" fmla="*/ 0 w 1162050"/>
                  <a:gd name="connsiteY3" fmla="*/ 0 h 1209675"/>
                  <a:gd name="connsiteX4" fmla="*/ 200025 w 1162050"/>
                  <a:gd name="connsiteY4" fmla="*/ 47625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050" h="1209675">
                    <a:moveTo>
                      <a:pt x="200025" y="476250"/>
                    </a:moveTo>
                    <a:lnTo>
                      <a:pt x="1143000" y="1209675"/>
                    </a:lnTo>
                    <a:lnTo>
                      <a:pt x="1162050" y="904875"/>
                    </a:lnTo>
                    <a:lnTo>
                      <a:pt x="0" y="0"/>
                    </a:lnTo>
                    <a:lnTo>
                      <a:pt x="200025" y="4762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 9">
                <a:extLst>
                  <a:ext uri="{FF2B5EF4-FFF2-40B4-BE49-F238E27FC236}">
                    <a16:creationId xmlns:a16="http://schemas.microsoft.com/office/drawing/2014/main" id="{52C71756-34F2-41A8-B106-32D412C2293B}"/>
                  </a:ext>
                </a:extLst>
              </p:cNvPr>
              <p:cNvSpPr/>
              <p:nvPr/>
            </p:nvSpPr>
            <p:spPr>
              <a:xfrm>
                <a:off x="7746077" y="2576665"/>
                <a:ext cx="1860550" cy="2322051"/>
              </a:xfrm>
              <a:custGeom>
                <a:avLst/>
                <a:gdLst>
                  <a:gd name="connsiteX0" fmla="*/ 1644650 w 1860550"/>
                  <a:gd name="connsiteY0" fmla="*/ 0 h 2317750"/>
                  <a:gd name="connsiteX1" fmla="*/ 1860550 w 1860550"/>
                  <a:gd name="connsiteY1" fmla="*/ 495300 h 2317750"/>
                  <a:gd name="connsiteX2" fmla="*/ 450850 w 1860550"/>
                  <a:gd name="connsiteY2" fmla="*/ 2317750 h 2317750"/>
                  <a:gd name="connsiteX3" fmla="*/ 0 w 1860550"/>
                  <a:gd name="connsiteY3" fmla="*/ 2133600 h 2317750"/>
                  <a:gd name="connsiteX4" fmla="*/ 1644650 w 1860550"/>
                  <a:gd name="connsiteY4" fmla="*/ 0 h 231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0550" h="2317750">
                    <a:moveTo>
                      <a:pt x="1644650" y="0"/>
                    </a:moveTo>
                    <a:lnTo>
                      <a:pt x="1860550" y="495300"/>
                    </a:lnTo>
                    <a:lnTo>
                      <a:pt x="450850" y="2317750"/>
                    </a:lnTo>
                    <a:lnTo>
                      <a:pt x="0" y="2133600"/>
                    </a:lnTo>
                    <a:lnTo>
                      <a:pt x="164465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EA7B02-F4D6-4551-8701-7EECFD176D18}"/>
                </a:ext>
              </a:extLst>
            </p:cNvPr>
            <p:cNvSpPr txBox="1"/>
            <p:nvPr/>
          </p:nvSpPr>
          <p:spPr>
            <a:xfrm rot="18417658">
              <a:off x="5990578" y="275421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秘书部</a:t>
              </a: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37CCA7C5-48AF-4DB1-9282-A43A6733A1D6}"/>
              </a:ext>
            </a:extLst>
          </p:cNvPr>
          <p:cNvSpPr/>
          <p:nvPr/>
        </p:nvSpPr>
        <p:spPr>
          <a:xfrm>
            <a:off x="6719401" y="2719466"/>
            <a:ext cx="858750" cy="858750"/>
          </a:xfrm>
          <a:prstGeom prst="ellipse">
            <a:avLst/>
          </a:prstGeom>
          <a:solidFill>
            <a:srgbClr val="90B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0F1DF24-F4A1-4239-B96B-D74C69A21E66}"/>
              </a:ext>
            </a:extLst>
          </p:cNvPr>
          <p:cNvSpPr/>
          <p:nvPr/>
        </p:nvSpPr>
        <p:spPr>
          <a:xfrm>
            <a:off x="6719401" y="3759841"/>
            <a:ext cx="858750" cy="858750"/>
          </a:xfrm>
          <a:prstGeom prst="ellipse">
            <a:avLst/>
          </a:prstGeom>
          <a:solidFill>
            <a:srgbClr val="90B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731DA95-9636-4EFE-82AE-BF56E621BF55}"/>
              </a:ext>
            </a:extLst>
          </p:cNvPr>
          <p:cNvSpPr/>
          <p:nvPr/>
        </p:nvSpPr>
        <p:spPr>
          <a:xfrm>
            <a:off x="6719401" y="4897166"/>
            <a:ext cx="858750" cy="858750"/>
          </a:xfrm>
          <a:prstGeom prst="ellipse">
            <a:avLst/>
          </a:prstGeom>
          <a:solidFill>
            <a:srgbClr val="90B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B74F72B-7771-4D85-9D99-CD2249D77408}"/>
              </a:ext>
            </a:extLst>
          </p:cNvPr>
          <p:cNvSpPr/>
          <p:nvPr/>
        </p:nvSpPr>
        <p:spPr>
          <a:xfrm>
            <a:off x="6719401" y="1659941"/>
            <a:ext cx="858750" cy="858750"/>
          </a:xfrm>
          <a:prstGeom prst="ellipse">
            <a:avLst/>
          </a:prstGeom>
          <a:solidFill>
            <a:srgbClr val="90B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082A4C-ABA1-4AAB-99C5-90BD4B015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9066" y="1833051"/>
            <a:ext cx="619693" cy="517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CBAA401-E840-471F-837D-C0E6DE03D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71" y="2768882"/>
            <a:ext cx="522188" cy="621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22100BC-CD86-4AE1-81A5-790AC30E7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40" y="3808989"/>
            <a:ext cx="565419" cy="673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123F4AC-2A50-440B-8D90-257361B15A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9" y="5079822"/>
            <a:ext cx="479681" cy="571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15A9B2D-02BB-4E60-BAC5-454DADEC1E9C}"/>
              </a:ext>
            </a:extLst>
          </p:cNvPr>
          <p:cNvSpPr txBox="1"/>
          <p:nvPr/>
        </p:nvSpPr>
        <p:spPr>
          <a:xfrm>
            <a:off x="7752111" y="1695554"/>
            <a:ext cx="362155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</a:pPr>
            <a:r>
              <a:rPr lang="zh-CN" altLang="en-US" sz="1600" b="1" u="sng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起草、颁布、修订</a:t>
            </a: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逐梦</a:t>
            </a:r>
            <a:r>
              <a:rPr lang="en-US" altLang="zh-CN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筑梦学生社区服务中心各项文件、规章、制度；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D7464E-0175-4D6A-99A4-5EA558502A62}"/>
              </a:ext>
            </a:extLst>
          </p:cNvPr>
          <p:cNvSpPr txBox="1"/>
          <p:nvPr/>
        </p:nvSpPr>
        <p:spPr>
          <a:xfrm>
            <a:off x="7775321" y="2755079"/>
            <a:ext cx="36580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定期收集整理服务中心各部门</a:t>
            </a:r>
            <a:r>
              <a:rPr lang="zh-CN" altLang="en-US" sz="1600" b="1" u="sng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，对各部门工作进行考核、评比、表彰。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5EF20AD-44FD-483B-BDE5-451569BC7F2B}"/>
              </a:ext>
            </a:extLst>
          </p:cNvPr>
          <p:cNvSpPr txBox="1"/>
          <p:nvPr/>
        </p:nvSpPr>
        <p:spPr>
          <a:xfrm>
            <a:off x="7789955" y="3798070"/>
            <a:ext cx="358371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协调学生社区服务中心各党支部活动、会议的物资、会议室借用</a:t>
            </a:r>
            <a:r>
              <a:rPr lang="zh-CN" altLang="en-US" sz="1600" b="1" u="sng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审批、调度和管理。</a:t>
            </a:r>
            <a:endParaRPr lang="zh-CN" altLang="en-US" sz="1600" b="1" u="sng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789EB1-E088-4C3D-889C-1BE9B1F68218}"/>
              </a:ext>
            </a:extLst>
          </p:cNvPr>
          <p:cNvSpPr txBox="1"/>
          <p:nvPr/>
        </p:nvSpPr>
        <p:spPr>
          <a:xfrm>
            <a:off x="7715659" y="4903353"/>
            <a:ext cx="36580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负责党建工作室办公室</a:t>
            </a:r>
            <a:r>
              <a:rPr lang="zh-CN" altLang="en-US" sz="1600" b="1" u="sng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管理与会务（包括会议记录、考勤等）工作。</a:t>
            </a:r>
            <a:endParaRPr lang="zh-CN" altLang="en-US" sz="1600" b="1" u="sng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DFFD52-4FE5-486F-A7C7-051C4A94F2FC}"/>
              </a:ext>
            </a:extLst>
          </p:cNvPr>
          <p:cNvSpPr txBox="1"/>
          <p:nvPr/>
        </p:nvSpPr>
        <p:spPr>
          <a:xfrm>
            <a:off x="4985495" y="560907"/>
            <a:ext cx="223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秘书部工作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3BDACBF-731B-4B36-BB6D-BD3C263DA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925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97A5E9-EB93-489A-899A-23FEA6C6A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r="9421" b="15610"/>
          <a:stretch/>
        </p:blipFill>
        <p:spPr bwMode="auto">
          <a:xfrm>
            <a:off x="877078" y="4163751"/>
            <a:ext cx="1856792" cy="19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B52B9-1C87-48C4-A0E1-C0B8D0606B65}"/>
              </a:ext>
            </a:extLst>
          </p:cNvPr>
          <p:cNvSpPr/>
          <p:nvPr/>
        </p:nvSpPr>
        <p:spPr>
          <a:xfrm>
            <a:off x="7038349" y="670180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秘书部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E08AA6-4624-48C2-8042-3F03E5DCBE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9"/>
          <a:stretch/>
        </p:blipFill>
        <p:spPr>
          <a:xfrm>
            <a:off x="1209729" y="408248"/>
            <a:ext cx="3810000" cy="26895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89F978-8F76-4B90-B89E-022276798CDB}"/>
              </a:ext>
            </a:extLst>
          </p:cNvPr>
          <p:cNvSpPr txBox="1"/>
          <p:nvPr/>
        </p:nvSpPr>
        <p:spPr>
          <a:xfrm>
            <a:off x="1277692" y="3044279"/>
            <a:ext cx="374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还有谁没签到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457EEC-0634-4666-9D76-AFE0658D5716}"/>
              </a:ext>
            </a:extLst>
          </p:cNvPr>
          <p:cNvSpPr txBox="1"/>
          <p:nvPr/>
        </p:nvSpPr>
        <p:spPr>
          <a:xfrm>
            <a:off x="1104053" y="6073589"/>
            <a:ext cx="14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记会议记录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D7550D3-EB1D-45DD-8431-29154298F7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14135" r="19800" b="11328"/>
          <a:stretch/>
        </p:blipFill>
        <p:spPr>
          <a:xfrm>
            <a:off x="2714736" y="4045969"/>
            <a:ext cx="1660849" cy="21647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7ABA870-E50C-4BF6-912B-BA67A88294EC}"/>
              </a:ext>
            </a:extLst>
          </p:cNvPr>
          <p:cNvSpPr txBox="1"/>
          <p:nvPr/>
        </p:nvSpPr>
        <p:spPr>
          <a:xfrm>
            <a:off x="6888419" y="2598651"/>
            <a:ext cx="406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服务中心的</a:t>
            </a:r>
            <a:endParaRPr lang="en-US" altLang="zh-CN" sz="600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“管理员”</a:t>
            </a:r>
          </a:p>
        </p:txBody>
      </p:sp>
    </p:spTree>
    <p:extLst>
      <p:ext uri="{BB962C8B-B14F-4D97-AF65-F5344CB8AC3E}">
        <p14:creationId xmlns:p14="http://schemas.microsoft.com/office/powerpoint/2010/main" val="31800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9B00FD-4D98-49C1-99C6-3EC8CF612CF1}"/>
              </a:ext>
            </a:extLst>
          </p:cNvPr>
          <p:cNvGrpSpPr/>
          <p:nvPr/>
        </p:nvGrpSpPr>
        <p:grpSpPr>
          <a:xfrm>
            <a:off x="8859574" y="2399460"/>
            <a:ext cx="1152128" cy="1152128"/>
            <a:chOff x="4572000" y="1995686"/>
            <a:chExt cx="1152128" cy="1152128"/>
          </a:xfrm>
        </p:grpSpPr>
        <p:sp>
          <p:nvSpPr>
            <p:cNvPr id="6" name="椭圆 4">
              <a:extLst>
                <a:ext uri="{FF2B5EF4-FFF2-40B4-BE49-F238E27FC236}">
                  <a16:creationId xmlns:a16="http://schemas.microsoft.com/office/drawing/2014/main" id="{12874949-DF49-48A9-A958-CA46CFB893BE}"/>
                </a:ext>
              </a:extLst>
            </p:cNvPr>
            <p:cNvSpPr/>
            <p:nvPr/>
          </p:nvSpPr>
          <p:spPr>
            <a:xfrm>
              <a:off x="4572000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B8E743D-2B73-4A9F-8FB9-D18BA391A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26" y="2277014"/>
              <a:ext cx="596675" cy="59667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A19D05-304E-4E2C-9D4B-A2A9F005A790}"/>
              </a:ext>
            </a:extLst>
          </p:cNvPr>
          <p:cNvGrpSpPr/>
          <p:nvPr/>
        </p:nvGrpSpPr>
        <p:grpSpPr>
          <a:xfrm>
            <a:off x="5528900" y="2399459"/>
            <a:ext cx="1152128" cy="1152128"/>
            <a:chOff x="2915816" y="1995686"/>
            <a:chExt cx="1152128" cy="1152128"/>
          </a:xfrm>
        </p:grpSpPr>
        <p:sp>
          <p:nvSpPr>
            <p:cNvPr id="12" name="椭圆 4">
              <a:extLst>
                <a:ext uri="{FF2B5EF4-FFF2-40B4-BE49-F238E27FC236}">
                  <a16:creationId xmlns:a16="http://schemas.microsoft.com/office/drawing/2014/main" id="{71DD869B-4B39-43F9-8A50-E359098315DF}"/>
                </a:ext>
              </a:extLst>
            </p:cNvPr>
            <p:cNvSpPr/>
            <p:nvPr/>
          </p:nvSpPr>
          <p:spPr>
            <a:xfrm>
              <a:off x="291581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A1E9779-987D-4899-98F8-8E2E5170E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139" y="2277014"/>
              <a:ext cx="529930" cy="52993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D0D164-221A-47FD-AC3B-F44AC8630CBB}"/>
              </a:ext>
            </a:extLst>
          </p:cNvPr>
          <p:cNvGrpSpPr/>
          <p:nvPr/>
        </p:nvGrpSpPr>
        <p:grpSpPr>
          <a:xfrm>
            <a:off x="2156892" y="2399460"/>
            <a:ext cx="1152128" cy="1152128"/>
            <a:chOff x="1475656" y="1995686"/>
            <a:chExt cx="1152128" cy="1152128"/>
          </a:xfrm>
        </p:grpSpPr>
        <p:sp>
          <p:nvSpPr>
            <p:cNvPr id="15" name="椭圆 4">
              <a:extLst>
                <a:ext uri="{FF2B5EF4-FFF2-40B4-BE49-F238E27FC236}">
                  <a16:creationId xmlns:a16="http://schemas.microsoft.com/office/drawing/2014/main" id="{7E794D4E-79C2-4913-A708-DF7BDB11DF73}"/>
                </a:ext>
              </a:extLst>
            </p:cNvPr>
            <p:cNvSpPr/>
            <p:nvPr/>
          </p:nvSpPr>
          <p:spPr>
            <a:xfrm>
              <a:off x="147565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406AD80-D676-4DD6-AB7B-E2DFE7DF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985" y="2277014"/>
              <a:ext cx="589470" cy="589470"/>
            </a:xfrm>
            <a:prstGeom prst="rect">
              <a:avLst/>
            </a:prstGeom>
          </p:spPr>
        </p:pic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3B639B47-C7E9-4BAD-8536-34A616DF8C6D}"/>
              </a:ext>
            </a:extLst>
          </p:cNvPr>
          <p:cNvSpPr txBox="1"/>
          <p:nvPr/>
        </p:nvSpPr>
        <p:spPr>
          <a:xfrm>
            <a:off x="1550343" y="4118515"/>
            <a:ext cx="2405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000" b="1" dirty="0">
                <a:solidFill>
                  <a:srgbClr val="90BCC9"/>
                </a:solidFill>
              </a:rPr>
              <a:t>建立并运营软件学院逐梦</a:t>
            </a:r>
            <a:r>
              <a:rPr lang="en-US" altLang="zh-CN" sz="2000" b="1" dirty="0">
                <a:solidFill>
                  <a:srgbClr val="90BCC9"/>
                </a:solidFill>
              </a:rPr>
              <a:t>·</a:t>
            </a:r>
            <a:r>
              <a:rPr lang="zh-CN" altLang="en-US" sz="2000" b="1" dirty="0">
                <a:solidFill>
                  <a:srgbClr val="90BCC9"/>
                </a:solidFill>
              </a:rPr>
              <a:t>筑梦学生社区服务中心公众号。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5D92D14-9AA1-4740-82FF-F4905681FF17}"/>
              </a:ext>
            </a:extLst>
          </p:cNvPr>
          <p:cNvSpPr txBox="1"/>
          <p:nvPr/>
        </p:nvSpPr>
        <p:spPr>
          <a:xfrm>
            <a:off x="1709553" y="3813746"/>
            <a:ext cx="20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73B0"/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0639C81-478F-4009-AD19-F8212780298F}"/>
              </a:ext>
            </a:extLst>
          </p:cNvPr>
          <p:cNvSpPr txBox="1"/>
          <p:nvPr/>
        </p:nvSpPr>
        <p:spPr>
          <a:xfrm>
            <a:off x="8136249" y="4118514"/>
            <a:ext cx="272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000" b="1" dirty="0">
                <a:solidFill>
                  <a:srgbClr val="90BCC9"/>
                </a:solidFill>
              </a:rPr>
              <a:t>开展中心及学院各级党支部党建工作、实践活动新闻报道、收集工作。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6C78B3B-1E85-49C4-BB3C-1617385F7CD5}"/>
              </a:ext>
            </a:extLst>
          </p:cNvPr>
          <p:cNvSpPr txBox="1"/>
          <p:nvPr/>
        </p:nvSpPr>
        <p:spPr>
          <a:xfrm>
            <a:off x="8401970" y="3749182"/>
            <a:ext cx="20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73B0"/>
                </a:solidFill>
                <a:latin typeface="微软雅黑" pitchFamily="34" charset="-122"/>
                <a:ea typeface="微软雅黑" pitchFamily="34" charset="-122"/>
              </a:rPr>
              <a:t>实践活动新闻报道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5E70806-4BD1-48A0-9578-48DC292E2340}"/>
              </a:ext>
            </a:extLst>
          </p:cNvPr>
          <p:cNvSpPr txBox="1"/>
          <p:nvPr/>
        </p:nvSpPr>
        <p:spPr>
          <a:xfrm>
            <a:off x="4604657" y="4139925"/>
            <a:ext cx="2882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000" b="1" dirty="0">
                <a:solidFill>
                  <a:srgbClr val="90BCC9"/>
                </a:solidFill>
              </a:rPr>
              <a:t>对软件学院逐梦</a:t>
            </a:r>
            <a:r>
              <a:rPr lang="en-US" altLang="zh-CN" sz="2000" b="1" dirty="0">
                <a:solidFill>
                  <a:srgbClr val="90BCC9"/>
                </a:solidFill>
              </a:rPr>
              <a:t>·</a:t>
            </a:r>
            <a:r>
              <a:rPr lang="zh-CN" altLang="en-US" sz="2000" b="1" dirty="0">
                <a:solidFill>
                  <a:srgbClr val="90BCC9"/>
                </a:solidFill>
              </a:rPr>
              <a:t>筑梦学生社区服务中心进行内外部宣传的物品制作。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A41DF1B-E2DD-4054-8F55-09819EC67635}"/>
              </a:ext>
            </a:extLst>
          </p:cNvPr>
          <p:cNvSpPr txBox="1"/>
          <p:nvPr/>
        </p:nvSpPr>
        <p:spPr>
          <a:xfrm>
            <a:off x="5067106" y="3747215"/>
            <a:ext cx="20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宣传物品制作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5006C6-3BB9-4520-8F23-1AEC2EDB061D}"/>
              </a:ext>
            </a:extLst>
          </p:cNvPr>
          <p:cNvSpPr txBox="1"/>
          <p:nvPr/>
        </p:nvSpPr>
        <p:spPr>
          <a:xfrm>
            <a:off x="5248140" y="566560"/>
            <a:ext cx="223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宣传部工作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7897344-DC04-480C-BBF4-40D80A39E4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547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B52B9-1C87-48C4-A0E1-C0B8D0606B65}"/>
              </a:ext>
            </a:extLst>
          </p:cNvPr>
          <p:cNvSpPr/>
          <p:nvPr/>
        </p:nvSpPr>
        <p:spPr>
          <a:xfrm>
            <a:off x="6662057" y="670180"/>
            <a:ext cx="3946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宣传部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5D8E7F-DCDF-4D3A-BB1D-2FE44FAA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" y="987158"/>
            <a:ext cx="4436479" cy="29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116188E-D74F-4C3C-8058-5219408F1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r="1747" b="22719"/>
          <a:stretch/>
        </p:blipFill>
        <p:spPr bwMode="auto">
          <a:xfrm>
            <a:off x="1362589" y="3918857"/>
            <a:ext cx="2099067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67AC1-6320-482B-94B6-263B3F941345}"/>
              </a:ext>
            </a:extLst>
          </p:cNvPr>
          <p:cNvSpPr txBox="1"/>
          <p:nvPr/>
        </p:nvSpPr>
        <p:spPr>
          <a:xfrm>
            <a:off x="1612722" y="5465858"/>
            <a:ext cx="171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我没在怕的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96F29A-938E-44A3-B04C-E97D6626FBC7}"/>
              </a:ext>
            </a:extLst>
          </p:cNvPr>
          <p:cNvSpPr txBox="1"/>
          <p:nvPr/>
        </p:nvSpPr>
        <p:spPr>
          <a:xfrm>
            <a:off x="6417068" y="2721761"/>
            <a:ext cx="443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  服务中心的</a:t>
            </a:r>
            <a:endParaRPr lang="en-US" altLang="zh-CN" sz="540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pPr algn="ctr"/>
            <a:r>
              <a:rPr lang="zh-CN" altLang="en-US" sz="54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“风采宣传者”</a:t>
            </a:r>
          </a:p>
        </p:txBody>
      </p:sp>
    </p:spTree>
    <p:extLst>
      <p:ext uri="{BB962C8B-B14F-4D97-AF65-F5344CB8AC3E}">
        <p14:creationId xmlns:p14="http://schemas.microsoft.com/office/powerpoint/2010/main" val="42829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D926758-24DF-4311-B84A-229A4D4942B6}"/>
              </a:ext>
            </a:extLst>
          </p:cNvPr>
          <p:cNvSpPr>
            <a:spLocks noEditPoints="1"/>
          </p:cNvSpPr>
          <p:nvPr/>
        </p:nvSpPr>
        <p:spPr bwMode="auto">
          <a:xfrm>
            <a:off x="1125559" y="2056622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2213175-3394-4902-AC7C-754AE1E2C0E7}"/>
              </a:ext>
            </a:extLst>
          </p:cNvPr>
          <p:cNvSpPr>
            <a:spLocks noEditPoints="1"/>
          </p:cNvSpPr>
          <p:nvPr/>
        </p:nvSpPr>
        <p:spPr bwMode="auto">
          <a:xfrm>
            <a:off x="1190646" y="3805117"/>
            <a:ext cx="650874" cy="738188"/>
          </a:xfrm>
          <a:custGeom>
            <a:avLst/>
            <a:gdLst>
              <a:gd name="T0" fmla="*/ 182 w 545"/>
              <a:gd name="T1" fmla="*/ 324 h 613"/>
              <a:gd name="T2" fmla="*/ 152 w 545"/>
              <a:gd name="T3" fmla="*/ 322 h 613"/>
              <a:gd name="T4" fmla="*/ 25 w 545"/>
              <a:gd name="T5" fmla="*/ 210 h 613"/>
              <a:gd name="T6" fmla="*/ 143 w 545"/>
              <a:gd name="T7" fmla="*/ 18 h 613"/>
              <a:gd name="T8" fmla="*/ 326 w 545"/>
              <a:gd name="T9" fmla="*/ 144 h 613"/>
              <a:gd name="T10" fmla="*/ 328 w 545"/>
              <a:gd name="T11" fmla="*/ 173 h 613"/>
              <a:gd name="T12" fmla="*/ 331 w 545"/>
              <a:gd name="T13" fmla="*/ 178 h 613"/>
              <a:gd name="T14" fmla="*/ 340 w 545"/>
              <a:gd name="T15" fmla="*/ 186 h 613"/>
              <a:gd name="T16" fmla="*/ 478 w 545"/>
              <a:gd name="T17" fmla="*/ 364 h 613"/>
              <a:gd name="T18" fmla="*/ 532 w 545"/>
              <a:gd name="T19" fmla="*/ 434 h 613"/>
              <a:gd name="T20" fmla="*/ 528 w 545"/>
              <a:gd name="T21" fmla="*/ 487 h 613"/>
              <a:gd name="T22" fmla="*/ 525 w 545"/>
              <a:gd name="T23" fmla="*/ 490 h 613"/>
              <a:gd name="T24" fmla="*/ 524 w 545"/>
              <a:gd name="T25" fmla="*/ 495 h 613"/>
              <a:gd name="T26" fmla="*/ 538 w 545"/>
              <a:gd name="T27" fmla="*/ 549 h 613"/>
              <a:gd name="T28" fmla="*/ 538 w 545"/>
              <a:gd name="T29" fmla="*/ 565 h 613"/>
              <a:gd name="T30" fmla="*/ 529 w 545"/>
              <a:gd name="T31" fmla="*/ 581 h 613"/>
              <a:gd name="T32" fmla="*/ 485 w 545"/>
              <a:gd name="T33" fmla="*/ 608 h 613"/>
              <a:gd name="T34" fmla="*/ 432 w 545"/>
              <a:gd name="T35" fmla="*/ 606 h 613"/>
              <a:gd name="T36" fmla="*/ 363 w 545"/>
              <a:gd name="T37" fmla="*/ 584 h 613"/>
              <a:gd name="T38" fmla="*/ 238 w 545"/>
              <a:gd name="T39" fmla="*/ 558 h 613"/>
              <a:gd name="T40" fmla="*/ 153 w 545"/>
              <a:gd name="T41" fmla="*/ 556 h 613"/>
              <a:gd name="T42" fmla="*/ 38 w 545"/>
              <a:gd name="T43" fmla="*/ 590 h 613"/>
              <a:gd name="T44" fmla="*/ 13 w 545"/>
              <a:gd name="T45" fmla="*/ 585 h 613"/>
              <a:gd name="T46" fmla="*/ 19 w 545"/>
              <a:gd name="T47" fmla="*/ 556 h 613"/>
              <a:gd name="T48" fmla="*/ 73 w 545"/>
              <a:gd name="T49" fmla="*/ 533 h 613"/>
              <a:gd name="T50" fmla="*/ 190 w 545"/>
              <a:gd name="T51" fmla="*/ 516 h 613"/>
              <a:gd name="T52" fmla="*/ 405 w 545"/>
              <a:gd name="T53" fmla="*/ 557 h 613"/>
              <a:gd name="T54" fmla="*/ 452 w 545"/>
              <a:gd name="T55" fmla="*/ 571 h 613"/>
              <a:gd name="T56" fmla="*/ 499 w 545"/>
              <a:gd name="T57" fmla="*/ 556 h 613"/>
              <a:gd name="T58" fmla="*/ 500 w 545"/>
              <a:gd name="T59" fmla="*/ 552 h 613"/>
              <a:gd name="T60" fmla="*/ 494 w 545"/>
              <a:gd name="T61" fmla="*/ 521 h 613"/>
              <a:gd name="T62" fmla="*/ 490 w 545"/>
              <a:gd name="T63" fmla="*/ 525 h 613"/>
              <a:gd name="T64" fmla="*/ 439 w 545"/>
              <a:gd name="T65" fmla="*/ 527 h 613"/>
              <a:gd name="T66" fmla="*/ 336 w 545"/>
              <a:gd name="T67" fmla="*/ 448 h 613"/>
              <a:gd name="T68" fmla="*/ 192 w 545"/>
              <a:gd name="T69" fmla="*/ 337 h 613"/>
              <a:gd name="T70" fmla="*/ 182 w 545"/>
              <a:gd name="T71" fmla="*/ 324 h 613"/>
              <a:gd name="T72" fmla="*/ 289 w 545"/>
              <a:gd name="T73" fmla="*/ 169 h 613"/>
              <a:gd name="T74" fmla="*/ 173 w 545"/>
              <a:gd name="T75" fmla="*/ 53 h 613"/>
              <a:gd name="T76" fmla="*/ 58 w 545"/>
              <a:gd name="T77" fmla="*/ 169 h 613"/>
              <a:gd name="T78" fmla="*/ 173 w 545"/>
              <a:gd name="T79" fmla="*/ 285 h 613"/>
              <a:gd name="T80" fmla="*/ 289 w 545"/>
              <a:gd name="T81" fmla="*/ 169 h 613"/>
              <a:gd name="T82" fmla="*/ 226 w 545"/>
              <a:gd name="T83" fmla="*/ 315 h 613"/>
              <a:gd name="T84" fmla="*/ 462 w 545"/>
              <a:gd name="T85" fmla="*/ 496 h 613"/>
              <a:gd name="T86" fmla="*/ 501 w 545"/>
              <a:gd name="T87" fmla="*/ 458 h 613"/>
              <a:gd name="T88" fmla="*/ 319 w 545"/>
              <a:gd name="T89" fmla="*/ 221 h 613"/>
              <a:gd name="T90" fmla="*/ 226 w 545"/>
              <a:gd name="T91" fmla="*/ 315 h 613"/>
              <a:gd name="T92" fmla="*/ 309 w 545"/>
              <a:gd name="T93" fmla="*/ 323 h 613"/>
              <a:gd name="T94" fmla="*/ 320 w 545"/>
              <a:gd name="T95" fmla="*/ 306 h 613"/>
              <a:gd name="T96" fmla="*/ 341 w 545"/>
              <a:gd name="T97" fmla="*/ 309 h 613"/>
              <a:gd name="T98" fmla="*/ 381 w 545"/>
              <a:gd name="T99" fmla="*/ 349 h 613"/>
              <a:gd name="T100" fmla="*/ 380 w 545"/>
              <a:gd name="T101" fmla="*/ 375 h 613"/>
              <a:gd name="T102" fmla="*/ 354 w 545"/>
              <a:gd name="T103" fmla="*/ 376 h 613"/>
              <a:gd name="T104" fmla="*/ 314 w 545"/>
              <a:gd name="T105" fmla="*/ 336 h 613"/>
              <a:gd name="T106" fmla="*/ 309 w 545"/>
              <a:gd name="T107" fmla="*/ 32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5" h="613">
                <a:moveTo>
                  <a:pt x="182" y="324"/>
                </a:moveTo>
                <a:cubicBezTo>
                  <a:pt x="171" y="323"/>
                  <a:pt x="161" y="323"/>
                  <a:pt x="152" y="322"/>
                </a:cubicBezTo>
                <a:cubicBezTo>
                  <a:pt x="87" y="310"/>
                  <a:pt x="43" y="273"/>
                  <a:pt x="25" y="210"/>
                </a:cubicBezTo>
                <a:cubicBezTo>
                  <a:pt x="0" y="124"/>
                  <a:pt x="55" y="36"/>
                  <a:pt x="143" y="18"/>
                </a:cubicBezTo>
                <a:cubicBezTo>
                  <a:pt x="228" y="0"/>
                  <a:pt x="312" y="58"/>
                  <a:pt x="326" y="144"/>
                </a:cubicBezTo>
                <a:cubicBezTo>
                  <a:pt x="327" y="154"/>
                  <a:pt x="327" y="164"/>
                  <a:pt x="328" y="173"/>
                </a:cubicBezTo>
                <a:cubicBezTo>
                  <a:pt x="328" y="176"/>
                  <a:pt x="329" y="177"/>
                  <a:pt x="331" y="178"/>
                </a:cubicBezTo>
                <a:cubicBezTo>
                  <a:pt x="334" y="180"/>
                  <a:pt x="338" y="182"/>
                  <a:pt x="340" y="186"/>
                </a:cubicBezTo>
                <a:cubicBezTo>
                  <a:pt x="386" y="245"/>
                  <a:pt x="432" y="305"/>
                  <a:pt x="478" y="364"/>
                </a:cubicBezTo>
                <a:cubicBezTo>
                  <a:pt x="496" y="387"/>
                  <a:pt x="514" y="411"/>
                  <a:pt x="532" y="434"/>
                </a:cubicBezTo>
                <a:cubicBezTo>
                  <a:pt x="545" y="451"/>
                  <a:pt x="543" y="471"/>
                  <a:pt x="528" y="487"/>
                </a:cubicBezTo>
                <a:cubicBezTo>
                  <a:pt x="527" y="488"/>
                  <a:pt x="526" y="489"/>
                  <a:pt x="525" y="490"/>
                </a:cubicBezTo>
                <a:cubicBezTo>
                  <a:pt x="523" y="491"/>
                  <a:pt x="523" y="493"/>
                  <a:pt x="524" y="495"/>
                </a:cubicBezTo>
                <a:cubicBezTo>
                  <a:pt x="531" y="512"/>
                  <a:pt x="537" y="530"/>
                  <a:pt x="538" y="549"/>
                </a:cubicBezTo>
                <a:cubicBezTo>
                  <a:pt x="539" y="554"/>
                  <a:pt x="538" y="559"/>
                  <a:pt x="538" y="565"/>
                </a:cubicBezTo>
                <a:cubicBezTo>
                  <a:pt x="537" y="571"/>
                  <a:pt x="534" y="576"/>
                  <a:pt x="529" y="581"/>
                </a:cubicBezTo>
                <a:cubicBezTo>
                  <a:pt x="516" y="593"/>
                  <a:pt x="502" y="603"/>
                  <a:pt x="485" y="608"/>
                </a:cubicBezTo>
                <a:cubicBezTo>
                  <a:pt x="467" y="613"/>
                  <a:pt x="449" y="611"/>
                  <a:pt x="432" y="606"/>
                </a:cubicBezTo>
                <a:cubicBezTo>
                  <a:pt x="409" y="599"/>
                  <a:pt x="386" y="591"/>
                  <a:pt x="363" y="584"/>
                </a:cubicBezTo>
                <a:cubicBezTo>
                  <a:pt x="322" y="571"/>
                  <a:pt x="280" y="562"/>
                  <a:pt x="238" y="558"/>
                </a:cubicBezTo>
                <a:cubicBezTo>
                  <a:pt x="209" y="555"/>
                  <a:pt x="181" y="553"/>
                  <a:pt x="153" y="556"/>
                </a:cubicBezTo>
                <a:cubicBezTo>
                  <a:pt x="112" y="559"/>
                  <a:pt x="74" y="571"/>
                  <a:pt x="38" y="590"/>
                </a:cubicBezTo>
                <a:cubicBezTo>
                  <a:pt x="29" y="595"/>
                  <a:pt x="19" y="593"/>
                  <a:pt x="13" y="585"/>
                </a:cubicBezTo>
                <a:cubicBezTo>
                  <a:pt x="5" y="576"/>
                  <a:pt x="8" y="562"/>
                  <a:pt x="19" y="556"/>
                </a:cubicBezTo>
                <a:cubicBezTo>
                  <a:pt x="36" y="547"/>
                  <a:pt x="55" y="540"/>
                  <a:pt x="73" y="533"/>
                </a:cubicBezTo>
                <a:cubicBezTo>
                  <a:pt x="111" y="521"/>
                  <a:pt x="150" y="516"/>
                  <a:pt x="190" y="516"/>
                </a:cubicBezTo>
                <a:cubicBezTo>
                  <a:pt x="264" y="518"/>
                  <a:pt x="335" y="532"/>
                  <a:pt x="405" y="557"/>
                </a:cubicBezTo>
                <a:cubicBezTo>
                  <a:pt x="420" y="562"/>
                  <a:pt x="436" y="567"/>
                  <a:pt x="452" y="571"/>
                </a:cubicBezTo>
                <a:cubicBezTo>
                  <a:pt x="470" y="576"/>
                  <a:pt x="485" y="568"/>
                  <a:pt x="499" y="556"/>
                </a:cubicBezTo>
                <a:cubicBezTo>
                  <a:pt x="499" y="555"/>
                  <a:pt x="500" y="554"/>
                  <a:pt x="500" y="552"/>
                </a:cubicBezTo>
                <a:cubicBezTo>
                  <a:pt x="498" y="542"/>
                  <a:pt x="496" y="532"/>
                  <a:pt x="494" y="521"/>
                </a:cubicBezTo>
                <a:cubicBezTo>
                  <a:pt x="492" y="523"/>
                  <a:pt x="491" y="524"/>
                  <a:pt x="490" y="525"/>
                </a:cubicBezTo>
                <a:cubicBezTo>
                  <a:pt x="475" y="538"/>
                  <a:pt x="455" y="540"/>
                  <a:pt x="439" y="527"/>
                </a:cubicBezTo>
                <a:cubicBezTo>
                  <a:pt x="405" y="501"/>
                  <a:pt x="370" y="474"/>
                  <a:pt x="336" y="448"/>
                </a:cubicBezTo>
                <a:cubicBezTo>
                  <a:pt x="288" y="411"/>
                  <a:pt x="240" y="374"/>
                  <a:pt x="192" y="337"/>
                </a:cubicBezTo>
                <a:cubicBezTo>
                  <a:pt x="187" y="333"/>
                  <a:pt x="183" y="330"/>
                  <a:pt x="182" y="324"/>
                </a:cubicBezTo>
                <a:close/>
                <a:moveTo>
                  <a:pt x="289" y="169"/>
                </a:moveTo>
                <a:cubicBezTo>
                  <a:pt x="289" y="105"/>
                  <a:pt x="237" y="53"/>
                  <a:pt x="173" y="53"/>
                </a:cubicBezTo>
                <a:cubicBezTo>
                  <a:pt x="110" y="54"/>
                  <a:pt x="58" y="106"/>
                  <a:pt x="58" y="169"/>
                </a:cubicBezTo>
                <a:cubicBezTo>
                  <a:pt x="58" y="233"/>
                  <a:pt x="110" y="285"/>
                  <a:pt x="173" y="285"/>
                </a:cubicBezTo>
                <a:cubicBezTo>
                  <a:pt x="238" y="285"/>
                  <a:pt x="290" y="233"/>
                  <a:pt x="289" y="169"/>
                </a:cubicBezTo>
                <a:close/>
                <a:moveTo>
                  <a:pt x="226" y="315"/>
                </a:moveTo>
                <a:cubicBezTo>
                  <a:pt x="305" y="376"/>
                  <a:pt x="384" y="436"/>
                  <a:pt x="462" y="496"/>
                </a:cubicBezTo>
                <a:cubicBezTo>
                  <a:pt x="475" y="483"/>
                  <a:pt x="488" y="471"/>
                  <a:pt x="501" y="458"/>
                </a:cubicBezTo>
                <a:cubicBezTo>
                  <a:pt x="441" y="379"/>
                  <a:pt x="380" y="300"/>
                  <a:pt x="319" y="221"/>
                </a:cubicBezTo>
                <a:cubicBezTo>
                  <a:pt x="302" y="266"/>
                  <a:pt x="271" y="297"/>
                  <a:pt x="226" y="315"/>
                </a:cubicBezTo>
                <a:close/>
                <a:moveTo>
                  <a:pt x="309" y="323"/>
                </a:moveTo>
                <a:cubicBezTo>
                  <a:pt x="309" y="315"/>
                  <a:pt x="313" y="309"/>
                  <a:pt x="320" y="306"/>
                </a:cubicBezTo>
                <a:cubicBezTo>
                  <a:pt x="327" y="302"/>
                  <a:pt x="335" y="303"/>
                  <a:pt x="341" y="309"/>
                </a:cubicBezTo>
                <a:cubicBezTo>
                  <a:pt x="354" y="322"/>
                  <a:pt x="368" y="336"/>
                  <a:pt x="381" y="349"/>
                </a:cubicBezTo>
                <a:cubicBezTo>
                  <a:pt x="388" y="357"/>
                  <a:pt x="387" y="368"/>
                  <a:pt x="380" y="375"/>
                </a:cubicBezTo>
                <a:cubicBezTo>
                  <a:pt x="373" y="383"/>
                  <a:pt x="361" y="383"/>
                  <a:pt x="354" y="376"/>
                </a:cubicBezTo>
                <a:cubicBezTo>
                  <a:pt x="340" y="363"/>
                  <a:pt x="327" y="350"/>
                  <a:pt x="314" y="336"/>
                </a:cubicBezTo>
                <a:cubicBezTo>
                  <a:pt x="310" y="333"/>
                  <a:pt x="309" y="328"/>
                  <a:pt x="309" y="32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94FA5442-C440-4F4B-86B4-FD961A6A71DD}"/>
              </a:ext>
            </a:extLst>
          </p:cNvPr>
          <p:cNvSpPr>
            <a:spLocks noEditPoints="1"/>
          </p:cNvSpPr>
          <p:nvPr/>
        </p:nvSpPr>
        <p:spPr bwMode="auto">
          <a:xfrm>
            <a:off x="6448446" y="2058210"/>
            <a:ext cx="763587" cy="727075"/>
          </a:xfrm>
          <a:custGeom>
            <a:avLst/>
            <a:gdLst>
              <a:gd name="T0" fmla="*/ 266 w 623"/>
              <a:gd name="T1" fmla="*/ 147 h 587"/>
              <a:gd name="T2" fmla="*/ 261 w 623"/>
              <a:gd name="T3" fmla="*/ 29 h 587"/>
              <a:gd name="T4" fmla="*/ 369 w 623"/>
              <a:gd name="T5" fmla="*/ 32 h 587"/>
              <a:gd name="T6" fmla="*/ 360 w 623"/>
              <a:gd name="T7" fmla="*/ 147 h 587"/>
              <a:gd name="T8" fmla="*/ 378 w 623"/>
              <a:gd name="T9" fmla="*/ 151 h 587"/>
              <a:gd name="T10" fmla="*/ 577 w 623"/>
              <a:gd name="T11" fmla="*/ 356 h 587"/>
              <a:gd name="T12" fmla="*/ 582 w 623"/>
              <a:gd name="T13" fmla="*/ 393 h 587"/>
              <a:gd name="T14" fmla="*/ 586 w 623"/>
              <a:gd name="T15" fmla="*/ 399 h 587"/>
              <a:gd name="T16" fmla="*/ 621 w 623"/>
              <a:gd name="T17" fmla="*/ 456 h 587"/>
              <a:gd name="T18" fmla="*/ 579 w 623"/>
              <a:gd name="T19" fmla="*/ 508 h 587"/>
              <a:gd name="T20" fmla="*/ 564 w 623"/>
              <a:gd name="T21" fmla="*/ 510 h 587"/>
              <a:gd name="T22" fmla="*/ 62 w 623"/>
              <a:gd name="T23" fmla="*/ 510 h 587"/>
              <a:gd name="T24" fmla="*/ 5 w 623"/>
              <a:gd name="T25" fmla="*/ 462 h 587"/>
              <a:gd name="T26" fmla="*/ 40 w 623"/>
              <a:gd name="T27" fmla="*/ 399 h 587"/>
              <a:gd name="T28" fmla="*/ 44 w 623"/>
              <a:gd name="T29" fmla="*/ 394 h 587"/>
              <a:gd name="T30" fmla="*/ 77 w 623"/>
              <a:gd name="T31" fmla="*/ 282 h 587"/>
              <a:gd name="T32" fmla="*/ 263 w 623"/>
              <a:gd name="T33" fmla="*/ 148 h 587"/>
              <a:gd name="T34" fmla="*/ 266 w 623"/>
              <a:gd name="T35" fmla="*/ 147 h 587"/>
              <a:gd name="T36" fmla="*/ 312 w 623"/>
              <a:gd name="T37" fmla="*/ 471 h 587"/>
              <a:gd name="T38" fmla="*/ 560 w 623"/>
              <a:gd name="T39" fmla="*/ 471 h 587"/>
              <a:gd name="T40" fmla="*/ 565 w 623"/>
              <a:gd name="T41" fmla="*/ 471 h 587"/>
              <a:gd name="T42" fmla="*/ 583 w 623"/>
              <a:gd name="T43" fmla="*/ 452 h 587"/>
              <a:gd name="T44" fmla="*/ 566 w 623"/>
              <a:gd name="T45" fmla="*/ 433 h 587"/>
              <a:gd name="T46" fmla="*/ 544 w 623"/>
              <a:gd name="T47" fmla="*/ 410 h 587"/>
              <a:gd name="T48" fmla="*/ 540 w 623"/>
              <a:gd name="T49" fmla="*/ 368 h 587"/>
              <a:gd name="T50" fmla="*/ 272 w 623"/>
              <a:gd name="T51" fmla="*/ 186 h 587"/>
              <a:gd name="T52" fmla="*/ 82 w 623"/>
              <a:gd name="T53" fmla="*/ 411 h 587"/>
              <a:gd name="T54" fmla="*/ 60 w 623"/>
              <a:gd name="T55" fmla="*/ 433 h 587"/>
              <a:gd name="T56" fmla="*/ 46 w 623"/>
              <a:gd name="T57" fmla="*/ 463 h 587"/>
              <a:gd name="T58" fmla="*/ 64 w 623"/>
              <a:gd name="T59" fmla="*/ 471 h 587"/>
              <a:gd name="T60" fmla="*/ 312 w 623"/>
              <a:gd name="T61" fmla="*/ 471 h 587"/>
              <a:gd name="T62" fmla="*/ 351 w 623"/>
              <a:gd name="T63" fmla="*/ 86 h 587"/>
              <a:gd name="T64" fmla="*/ 313 w 623"/>
              <a:gd name="T65" fmla="*/ 47 h 587"/>
              <a:gd name="T66" fmla="*/ 274 w 623"/>
              <a:gd name="T67" fmla="*/ 85 h 587"/>
              <a:gd name="T68" fmla="*/ 313 w 623"/>
              <a:gd name="T69" fmla="*/ 124 h 587"/>
              <a:gd name="T70" fmla="*/ 351 w 623"/>
              <a:gd name="T71" fmla="*/ 86 h 587"/>
              <a:gd name="T72" fmla="*/ 313 w 623"/>
              <a:gd name="T73" fmla="*/ 548 h 587"/>
              <a:gd name="T74" fmla="*/ 600 w 623"/>
              <a:gd name="T75" fmla="*/ 548 h 587"/>
              <a:gd name="T76" fmla="*/ 621 w 623"/>
              <a:gd name="T77" fmla="*/ 564 h 587"/>
              <a:gd name="T78" fmla="*/ 606 w 623"/>
              <a:gd name="T79" fmla="*/ 587 h 587"/>
              <a:gd name="T80" fmla="*/ 599 w 623"/>
              <a:gd name="T81" fmla="*/ 587 h 587"/>
              <a:gd name="T82" fmla="*/ 27 w 623"/>
              <a:gd name="T83" fmla="*/ 587 h 587"/>
              <a:gd name="T84" fmla="*/ 5 w 623"/>
              <a:gd name="T85" fmla="*/ 574 h 587"/>
              <a:gd name="T86" fmla="*/ 20 w 623"/>
              <a:gd name="T87" fmla="*/ 549 h 587"/>
              <a:gd name="T88" fmla="*/ 27 w 623"/>
              <a:gd name="T89" fmla="*/ 548 h 587"/>
              <a:gd name="T90" fmla="*/ 313 w 623"/>
              <a:gd name="T91" fmla="*/ 548 h 587"/>
              <a:gd name="T92" fmla="*/ 306 w 623"/>
              <a:gd name="T93" fmla="*/ 221 h 587"/>
              <a:gd name="T94" fmla="*/ 315 w 623"/>
              <a:gd name="T95" fmla="*/ 221 h 587"/>
              <a:gd name="T96" fmla="*/ 332 w 623"/>
              <a:gd name="T97" fmla="*/ 239 h 587"/>
              <a:gd name="T98" fmla="*/ 316 w 623"/>
              <a:gd name="T99" fmla="*/ 259 h 587"/>
              <a:gd name="T100" fmla="*/ 297 w 623"/>
              <a:gd name="T101" fmla="*/ 260 h 587"/>
              <a:gd name="T102" fmla="*/ 169 w 623"/>
              <a:gd name="T103" fmla="*/ 359 h 587"/>
              <a:gd name="T104" fmla="*/ 167 w 623"/>
              <a:gd name="T105" fmla="*/ 364 h 587"/>
              <a:gd name="T106" fmla="*/ 142 w 623"/>
              <a:gd name="T107" fmla="*/ 373 h 587"/>
              <a:gd name="T108" fmla="*/ 131 w 623"/>
              <a:gd name="T109" fmla="*/ 349 h 587"/>
              <a:gd name="T110" fmla="*/ 164 w 623"/>
              <a:gd name="T111" fmla="*/ 291 h 587"/>
              <a:gd name="T112" fmla="*/ 283 w 623"/>
              <a:gd name="T113" fmla="*/ 223 h 587"/>
              <a:gd name="T114" fmla="*/ 306 w 623"/>
              <a:gd name="T115" fmla="*/ 220 h 587"/>
              <a:gd name="T116" fmla="*/ 306 w 623"/>
              <a:gd name="T117" fmla="*/ 22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3" h="587">
                <a:moveTo>
                  <a:pt x="266" y="147"/>
                </a:moveTo>
                <a:cubicBezTo>
                  <a:pt x="226" y="116"/>
                  <a:pt x="228" y="59"/>
                  <a:pt x="261" y="29"/>
                </a:cubicBezTo>
                <a:cubicBezTo>
                  <a:pt x="292" y="0"/>
                  <a:pt x="340" y="2"/>
                  <a:pt x="369" y="32"/>
                </a:cubicBezTo>
                <a:cubicBezTo>
                  <a:pt x="398" y="63"/>
                  <a:pt x="398" y="116"/>
                  <a:pt x="360" y="147"/>
                </a:cubicBezTo>
                <a:cubicBezTo>
                  <a:pt x="366" y="149"/>
                  <a:pt x="372" y="150"/>
                  <a:pt x="378" y="151"/>
                </a:cubicBezTo>
                <a:cubicBezTo>
                  <a:pt x="477" y="175"/>
                  <a:pt x="556" y="257"/>
                  <a:pt x="577" y="356"/>
                </a:cubicBezTo>
                <a:cubicBezTo>
                  <a:pt x="579" y="368"/>
                  <a:pt x="581" y="381"/>
                  <a:pt x="582" y="393"/>
                </a:cubicBezTo>
                <a:cubicBezTo>
                  <a:pt x="583" y="396"/>
                  <a:pt x="583" y="398"/>
                  <a:pt x="586" y="399"/>
                </a:cubicBezTo>
                <a:cubicBezTo>
                  <a:pt x="609" y="408"/>
                  <a:pt x="623" y="432"/>
                  <a:pt x="621" y="456"/>
                </a:cubicBezTo>
                <a:cubicBezTo>
                  <a:pt x="620" y="481"/>
                  <a:pt x="603" y="501"/>
                  <a:pt x="579" y="508"/>
                </a:cubicBezTo>
                <a:cubicBezTo>
                  <a:pt x="574" y="509"/>
                  <a:pt x="569" y="510"/>
                  <a:pt x="564" y="510"/>
                </a:cubicBezTo>
                <a:cubicBezTo>
                  <a:pt x="396" y="510"/>
                  <a:pt x="229" y="510"/>
                  <a:pt x="62" y="510"/>
                </a:cubicBezTo>
                <a:cubicBezTo>
                  <a:pt x="34" y="510"/>
                  <a:pt x="11" y="490"/>
                  <a:pt x="5" y="462"/>
                </a:cubicBezTo>
                <a:cubicBezTo>
                  <a:pt x="0" y="436"/>
                  <a:pt x="15" y="409"/>
                  <a:pt x="40" y="399"/>
                </a:cubicBezTo>
                <a:cubicBezTo>
                  <a:pt x="43" y="398"/>
                  <a:pt x="43" y="396"/>
                  <a:pt x="44" y="394"/>
                </a:cubicBezTo>
                <a:cubicBezTo>
                  <a:pt x="47" y="354"/>
                  <a:pt x="57" y="316"/>
                  <a:pt x="77" y="282"/>
                </a:cubicBezTo>
                <a:cubicBezTo>
                  <a:pt x="119" y="210"/>
                  <a:pt x="181" y="165"/>
                  <a:pt x="263" y="148"/>
                </a:cubicBezTo>
                <a:cubicBezTo>
                  <a:pt x="264" y="148"/>
                  <a:pt x="265" y="148"/>
                  <a:pt x="266" y="147"/>
                </a:cubicBezTo>
                <a:close/>
                <a:moveTo>
                  <a:pt x="312" y="471"/>
                </a:moveTo>
                <a:cubicBezTo>
                  <a:pt x="395" y="471"/>
                  <a:pt x="477" y="471"/>
                  <a:pt x="560" y="471"/>
                </a:cubicBezTo>
                <a:cubicBezTo>
                  <a:pt x="562" y="471"/>
                  <a:pt x="563" y="471"/>
                  <a:pt x="565" y="471"/>
                </a:cubicBezTo>
                <a:cubicBezTo>
                  <a:pt x="575" y="471"/>
                  <a:pt x="583" y="462"/>
                  <a:pt x="583" y="452"/>
                </a:cubicBezTo>
                <a:cubicBezTo>
                  <a:pt x="583" y="442"/>
                  <a:pt x="575" y="434"/>
                  <a:pt x="566" y="433"/>
                </a:cubicBezTo>
                <a:cubicBezTo>
                  <a:pt x="551" y="432"/>
                  <a:pt x="545" y="425"/>
                  <a:pt x="544" y="410"/>
                </a:cubicBezTo>
                <a:cubicBezTo>
                  <a:pt x="543" y="396"/>
                  <a:pt x="542" y="382"/>
                  <a:pt x="540" y="368"/>
                </a:cubicBezTo>
                <a:cubicBezTo>
                  <a:pt x="515" y="245"/>
                  <a:pt x="396" y="164"/>
                  <a:pt x="272" y="186"/>
                </a:cubicBezTo>
                <a:cubicBezTo>
                  <a:pt x="163" y="205"/>
                  <a:pt x="83" y="300"/>
                  <a:pt x="82" y="411"/>
                </a:cubicBezTo>
                <a:cubicBezTo>
                  <a:pt x="81" y="425"/>
                  <a:pt x="75" y="432"/>
                  <a:pt x="60" y="433"/>
                </a:cubicBezTo>
                <a:cubicBezTo>
                  <a:pt x="46" y="434"/>
                  <a:pt x="38" y="451"/>
                  <a:pt x="46" y="463"/>
                </a:cubicBezTo>
                <a:cubicBezTo>
                  <a:pt x="50" y="469"/>
                  <a:pt x="57" y="471"/>
                  <a:pt x="64" y="471"/>
                </a:cubicBezTo>
                <a:cubicBezTo>
                  <a:pt x="147" y="471"/>
                  <a:pt x="230" y="471"/>
                  <a:pt x="312" y="471"/>
                </a:cubicBezTo>
                <a:close/>
                <a:moveTo>
                  <a:pt x="351" y="86"/>
                </a:moveTo>
                <a:cubicBezTo>
                  <a:pt x="351" y="64"/>
                  <a:pt x="334" y="47"/>
                  <a:pt x="313" y="47"/>
                </a:cubicBezTo>
                <a:cubicBezTo>
                  <a:pt x="292" y="47"/>
                  <a:pt x="274" y="64"/>
                  <a:pt x="274" y="85"/>
                </a:cubicBezTo>
                <a:cubicBezTo>
                  <a:pt x="274" y="107"/>
                  <a:pt x="291" y="124"/>
                  <a:pt x="313" y="124"/>
                </a:cubicBezTo>
                <a:cubicBezTo>
                  <a:pt x="334" y="124"/>
                  <a:pt x="351" y="107"/>
                  <a:pt x="351" y="86"/>
                </a:cubicBezTo>
                <a:close/>
                <a:moveTo>
                  <a:pt x="313" y="548"/>
                </a:moveTo>
                <a:cubicBezTo>
                  <a:pt x="409" y="548"/>
                  <a:pt x="504" y="548"/>
                  <a:pt x="600" y="548"/>
                </a:cubicBezTo>
                <a:cubicBezTo>
                  <a:pt x="611" y="548"/>
                  <a:pt x="619" y="554"/>
                  <a:pt x="621" y="564"/>
                </a:cubicBezTo>
                <a:cubicBezTo>
                  <a:pt x="623" y="574"/>
                  <a:pt x="616" y="585"/>
                  <a:pt x="606" y="587"/>
                </a:cubicBezTo>
                <a:cubicBezTo>
                  <a:pt x="604" y="587"/>
                  <a:pt x="601" y="587"/>
                  <a:pt x="599" y="587"/>
                </a:cubicBezTo>
                <a:cubicBezTo>
                  <a:pt x="408" y="587"/>
                  <a:pt x="217" y="587"/>
                  <a:pt x="27" y="587"/>
                </a:cubicBezTo>
                <a:cubicBezTo>
                  <a:pt x="15" y="587"/>
                  <a:pt x="8" y="583"/>
                  <a:pt x="5" y="574"/>
                </a:cubicBezTo>
                <a:cubicBezTo>
                  <a:pt x="2" y="563"/>
                  <a:pt x="9" y="551"/>
                  <a:pt x="20" y="549"/>
                </a:cubicBezTo>
                <a:cubicBezTo>
                  <a:pt x="22" y="549"/>
                  <a:pt x="25" y="548"/>
                  <a:pt x="27" y="548"/>
                </a:cubicBezTo>
                <a:cubicBezTo>
                  <a:pt x="122" y="548"/>
                  <a:pt x="218" y="548"/>
                  <a:pt x="313" y="548"/>
                </a:cubicBezTo>
                <a:close/>
                <a:moveTo>
                  <a:pt x="306" y="221"/>
                </a:moveTo>
                <a:cubicBezTo>
                  <a:pt x="309" y="221"/>
                  <a:pt x="312" y="221"/>
                  <a:pt x="315" y="221"/>
                </a:cubicBezTo>
                <a:cubicBezTo>
                  <a:pt x="325" y="222"/>
                  <a:pt x="332" y="230"/>
                  <a:pt x="332" y="239"/>
                </a:cubicBezTo>
                <a:cubicBezTo>
                  <a:pt x="332" y="249"/>
                  <a:pt x="326" y="257"/>
                  <a:pt x="316" y="259"/>
                </a:cubicBezTo>
                <a:cubicBezTo>
                  <a:pt x="310" y="260"/>
                  <a:pt x="303" y="259"/>
                  <a:pt x="297" y="260"/>
                </a:cubicBezTo>
                <a:cubicBezTo>
                  <a:pt x="235" y="268"/>
                  <a:pt x="193" y="301"/>
                  <a:pt x="169" y="359"/>
                </a:cubicBezTo>
                <a:cubicBezTo>
                  <a:pt x="168" y="360"/>
                  <a:pt x="168" y="362"/>
                  <a:pt x="167" y="364"/>
                </a:cubicBezTo>
                <a:cubicBezTo>
                  <a:pt x="162" y="373"/>
                  <a:pt x="152" y="377"/>
                  <a:pt x="142" y="373"/>
                </a:cubicBezTo>
                <a:cubicBezTo>
                  <a:pt x="133" y="370"/>
                  <a:pt x="128" y="359"/>
                  <a:pt x="131" y="349"/>
                </a:cubicBezTo>
                <a:cubicBezTo>
                  <a:pt x="139" y="328"/>
                  <a:pt x="150" y="308"/>
                  <a:pt x="164" y="291"/>
                </a:cubicBezTo>
                <a:cubicBezTo>
                  <a:pt x="196" y="254"/>
                  <a:pt x="235" y="231"/>
                  <a:pt x="283" y="223"/>
                </a:cubicBezTo>
                <a:cubicBezTo>
                  <a:pt x="291" y="222"/>
                  <a:pt x="298" y="221"/>
                  <a:pt x="306" y="220"/>
                </a:cubicBezTo>
                <a:cubicBezTo>
                  <a:pt x="306" y="221"/>
                  <a:pt x="306" y="221"/>
                  <a:pt x="306" y="221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8CFA38C3-5CB7-4EFF-A719-19E3186CDA6E}"/>
              </a:ext>
            </a:extLst>
          </p:cNvPr>
          <p:cNvSpPr>
            <a:spLocks noEditPoints="1"/>
          </p:cNvSpPr>
          <p:nvPr/>
        </p:nvSpPr>
        <p:spPr bwMode="auto">
          <a:xfrm>
            <a:off x="6526233" y="3820993"/>
            <a:ext cx="615951" cy="720725"/>
          </a:xfrm>
          <a:custGeom>
            <a:avLst/>
            <a:gdLst>
              <a:gd name="T0" fmla="*/ 463 w 502"/>
              <a:gd name="T1" fmla="*/ 400 h 581"/>
              <a:gd name="T2" fmla="*/ 441 w 502"/>
              <a:gd name="T3" fmla="*/ 38 h 581"/>
              <a:gd name="T4" fmla="*/ 39 w 502"/>
              <a:gd name="T5" fmla="*/ 61 h 581"/>
              <a:gd name="T6" fmla="*/ 61 w 502"/>
              <a:gd name="T7" fmla="*/ 540 h 581"/>
              <a:gd name="T8" fmla="*/ 290 w 502"/>
              <a:gd name="T9" fmla="*/ 558 h 581"/>
              <a:gd name="T10" fmla="*/ 269 w 502"/>
              <a:gd name="T11" fmla="*/ 579 h 581"/>
              <a:gd name="T12" fmla="*/ 2 w 502"/>
              <a:gd name="T13" fmla="*/ 536 h 581"/>
              <a:gd name="T14" fmla="*/ 0 w 502"/>
              <a:gd name="T15" fmla="*/ 58 h 581"/>
              <a:gd name="T16" fmla="*/ 444 w 502"/>
              <a:gd name="T17" fmla="*/ 0 h 581"/>
              <a:gd name="T18" fmla="*/ 502 w 502"/>
              <a:gd name="T19" fmla="*/ 102 h 581"/>
              <a:gd name="T20" fmla="*/ 491 w 502"/>
              <a:gd name="T21" fmla="*/ 451 h 581"/>
              <a:gd name="T22" fmla="*/ 350 w 502"/>
              <a:gd name="T23" fmla="*/ 578 h 581"/>
              <a:gd name="T24" fmla="*/ 328 w 502"/>
              <a:gd name="T25" fmla="*/ 445 h 581"/>
              <a:gd name="T26" fmla="*/ 458 w 502"/>
              <a:gd name="T27" fmla="*/ 405 h 581"/>
              <a:gd name="T28" fmla="*/ 367 w 502"/>
              <a:gd name="T29" fmla="*/ 518 h 581"/>
              <a:gd name="T30" fmla="*/ 367 w 502"/>
              <a:gd name="T31" fmla="*/ 444 h 581"/>
              <a:gd name="T32" fmla="*/ 251 w 502"/>
              <a:gd name="T33" fmla="*/ 116 h 581"/>
              <a:gd name="T34" fmla="*/ 385 w 502"/>
              <a:gd name="T35" fmla="*/ 128 h 581"/>
              <a:gd name="T36" fmla="*/ 364 w 502"/>
              <a:gd name="T37" fmla="*/ 154 h 581"/>
              <a:gd name="T38" fmla="*/ 129 w 502"/>
              <a:gd name="T39" fmla="*/ 153 h 581"/>
              <a:gd name="T40" fmla="*/ 134 w 502"/>
              <a:gd name="T41" fmla="*/ 116 h 581"/>
              <a:gd name="T42" fmla="*/ 251 w 502"/>
              <a:gd name="T43" fmla="*/ 116 h 581"/>
              <a:gd name="T44" fmla="*/ 138 w 502"/>
              <a:gd name="T45" fmla="*/ 270 h 581"/>
              <a:gd name="T46" fmla="*/ 117 w 502"/>
              <a:gd name="T47" fmla="*/ 245 h 581"/>
              <a:gd name="T48" fmla="*/ 138 w 502"/>
              <a:gd name="T49" fmla="*/ 231 h 581"/>
              <a:gd name="T50" fmla="*/ 385 w 502"/>
              <a:gd name="T51" fmla="*/ 246 h 581"/>
              <a:gd name="T52" fmla="*/ 363 w 502"/>
              <a:gd name="T53" fmla="*/ 270 h 581"/>
              <a:gd name="T54" fmla="*/ 203 w 502"/>
              <a:gd name="T55" fmla="*/ 347 h 581"/>
              <a:gd name="T56" fmla="*/ 288 w 502"/>
              <a:gd name="T57" fmla="*/ 358 h 581"/>
              <a:gd name="T58" fmla="*/ 269 w 502"/>
              <a:gd name="T59" fmla="*/ 386 h 581"/>
              <a:gd name="T60" fmla="*/ 136 w 502"/>
              <a:gd name="T61" fmla="*/ 386 h 581"/>
              <a:gd name="T62" fmla="*/ 136 w 502"/>
              <a:gd name="T63" fmla="*/ 347 h 581"/>
              <a:gd name="T64" fmla="*/ 203 w 502"/>
              <a:gd name="T65" fmla="*/ 34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2" h="581">
                <a:moveTo>
                  <a:pt x="463" y="405"/>
                </a:moveTo>
                <a:cubicBezTo>
                  <a:pt x="463" y="403"/>
                  <a:pt x="463" y="401"/>
                  <a:pt x="463" y="400"/>
                </a:cubicBezTo>
                <a:cubicBezTo>
                  <a:pt x="463" y="287"/>
                  <a:pt x="463" y="174"/>
                  <a:pt x="463" y="61"/>
                </a:cubicBezTo>
                <a:cubicBezTo>
                  <a:pt x="463" y="46"/>
                  <a:pt x="456" y="38"/>
                  <a:pt x="441" y="38"/>
                </a:cubicBezTo>
                <a:cubicBezTo>
                  <a:pt x="314" y="38"/>
                  <a:pt x="187" y="38"/>
                  <a:pt x="61" y="38"/>
                </a:cubicBezTo>
                <a:cubicBezTo>
                  <a:pt x="46" y="38"/>
                  <a:pt x="39" y="46"/>
                  <a:pt x="39" y="61"/>
                </a:cubicBezTo>
                <a:cubicBezTo>
                  <a:pt x="39" y="213"/>
                  <a:pt x="39" y="366"/>
                  <a:pt x="39" y="518"/>
                </a:cubicBezTo>
                <a:cubicBezTo>
                  <a:pt x="39" y="533"/>
                  <a:pt x="46" y="540"/>
                  <a:pt x="61" y="540"/>
                </a:cubicBezTo>
                <a:cubicBezTo>
                  <a:pt x="130" y="540"/>
                  <a:pt x="200" y="540"/>
                  <a:pt x="269" y="540"/>
                </a:cubicBezTo>
                <a:cubicBezTo>
                  <a:pt x="280" y="540"/>
                  <a:pt x="288" y="547"/>
                  <a:pt x="290" y="558"/>
                </a:cubicBezTo>
                <a:cubicBezTo>
                  <a:pt x="291" y="568"/>
                  <a:pt x="283" y="577"/>
                  <a:pt x="273" y="578"/>
                </a:cubicBezTo>
                <a:cubicBezTo>
                  <a:pt x="271" y="579"/>
                  <a:pt x="270" y="579"/>
                  <a:pt x="269" y="579"/>
                </a:cubicBezTo>
                <a:cubicBezTo>
                  <a:pt x="199" y="579"/>
                  <a:pt x="129" y="579"/>
                  <a:pt x="60" y="579"/>
                </a:cubicBezTo>
                <a:cubicBezTo>
                  <a:pt x="32" y="578"/>
                  <a:pt x="9" y="562"/>
                  <a:pt x="2" y="536"/>
                </a:cubicBezTo>
                <a:cubicBezTo>
                  <a:pt x="1" y="531"/>
                  <a:pt x="0" y="526"/>
                  <a:pt x="0" y="521"/>
                </a:cubicBezTo>
                <a:cubicBezTo>
                  <a:pt x="0" y="367"/>
                  <a:pt x="0" y="212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187" y="0"/>
                  <a:pt x="316" y="0"/>
                  <a:pt x="444" y="0"/>
                </a:cubicBezTo>
                <a:cubicBezTo>
                  <a:pt x="476" y="0"/>
                  <a:pt x="501" y="25"/>
                  <a:pt x="502" y="57"/>
                </a:cubicBezTo>
                <a:cubicBezTo>
                  <a:pt x="502" y="72"/>
                  <a:pt x="502" y="87"/>
                  <a:pt x="502" y="102"/>
                </a:cubicBezTo>
                <a:cubicBezTo>
                  <a:pt x="502" y="209"/>
                  <a:pt x="502" y="317"/>
                  <a:pt x="502" y="424"/>
                </a:cubicBezTo>
                <a:cubicBezTo>
                  <a:pt x="502" y="434"/>
                  <a:pt x="498" y="444"/>
                  <a:pt x="491" y="451"/>
                </a:cubicBezTo>
                <a:cubicBezTo>
                  <a:pt x="452" y="490"/>
                  <a:pt x="414" y="529"/>
                  <a:pt x="375" y="567"/>
                </a:cubicBezTo>
                <a:cubicBezTo>
                  <a:pt x="368" y="574"/>
                  <a:pt x="359" y="576"/>
                  <a:pt x="350" y="578"/>
                </a:cubicBezTo>
                <a:cubicBezTo>
                  <a:pt x="338" y="581"/>
                  <a:pt x="328" y="571"/>
                  <a:pt x="328" y="559"/>
                </a:cubicBezTo>
                <a:cubicBezTo>
                  <a:pt x="328" y="521"/>
                  <a:pt x="328" y="483"/>
                  <a:pt x="328" y="445"/>
                </a:cubicBezTo>
                <a:cubicBezTo>
                  <a:pt x="328" y="422"/>
                  <a:pt x="345" y="405"/>
                  <a:pt x="368" y="405"/>
                </a:cubicBezTo>
                <a:cubicBezTo>
                  <a:pt x="398" y="405"/>
                  <a:pt x="428" y="405"/>
                  <a:pt x="458" y="405"/>
                </a:cubicBezTo>
                <a:cubicBezTo>
                  <a:pt x="460" y="405"/>
                  <a:pt x="461" y="405"/>
                  <a:pt x="463" y="405"/>
                </a:cubicBezTo>
                <a:close/>
                <a:moveTo>
                  <a:pt x="367" y="518"/>
                </a:moveTo>
                <a:cubicBezTo>
                  <a:pt x="392" y="494"/>
                  <a:pt x="417" y="468"/>
                  <a:pt x="441" y="444"/>
                </a:cubicBezTo>
                <a:cubicBezTo>
                  <a:pt x="417" y="444"/>
                  <a:pt x="392" y="444"/>
                  <a:pt x="367" y="444"/>
                </a:cubicBezTo>
                <a:cubicBezTo>
                  <a:pt x="367" y="469"/>
                  <a:pt x="367" y="495"/>
                  <a:pt x="367" y="518"/>
                </a:cubicBezTo>
                <a:close/>
                <a:moveTo>
                  <a:pt x="251" y="116"/>
                </a:moveTo>
                <a:cubicBezTo>
                  <a:pt x="289" y="116"/>
                  <a:pt x="327" y="116"/>
                  <a:pt x="365" y="116"/>
                </a:cubicBezTo>
                <a:cubicBezTo>
                  <a:pt x="375" y="116"/>
                  <a:pt x="382" y="120"/>
                  <a:pt x="385" y="128"/>
                </a:cubicBezTo>
                <a:cubicBezTo>
                  <a:pt x="390" y="140"/>
                  <a:pt x="381" y="153"/>
                  <a:pt x="368" y="154"/>
                </a:cubicBezTo>
                <a:cubicBezTo>
                  <a:pt x="366" y="154"/>
                  <a:pt x="365" y="154"/>
                  <a:pt x="364" y="154"/>
                </a:cubicBezTo>
                <a:cubicBezTo>
                  <a:pt x="289" y="154"/>
                  <a:pt x="214" y="154"/>
                  <a:pt x="139" y="154"/>
                </a:cubicBezTo>
                <a:cubicBezTo>
                  <a:pt x="135" y="154"/>
                  <a:pt x="132" y="154"/>
                  <a:pt x="129" y="153"/>
                </a:cubicBezTo>
                <a:cubicBezTo>
                  <a:pt x="120" y="150"/>
                  <a:pt x="115" y="142"/>
                  <a:pt x="116" y="132"/>
                </a:cubicBezTo>
                <a:cubicBezTo>
                  <a:pt x="117" y="124"/>
                  <a:pt x="125" y="117"/>
                  <a:pt x="134" y="116"/>
                </a:cubicBezTo>
                <a:cubicBezTo>
                  <a:pt x="135" y="116"/>
                  <a:pt x="137" y="116"/>
                  <a:pt x="139" y="116"/>
                </a:cubicBezTo>
                <a:cubicBezTo>
                  <a:pt x="176" y="116"/>
                  <a:pt x="214" y="116"/>
                  <a:pt x="251" y="116"/>
                </a:cubicBezTo>
                <a:close/>
                <a:moveTo>
                  <a:pt x="251" y="270"/>
                </a:moveTo>
                <a:cubicBezTo>
                  <a:pt x="213" y="270"/>
                  <a:pt x="175" y="270"/>
                  <a:pt x="138" y="270"/>
                </a:cubicBezTo>
                <a:cubicBezTo>
                  <a:pt x="132" y="270"/>
                  <a:pt x="127" y="269"/>
                  <a:pt x="123" y="266"/>
                </a:cubicBezTo>
                <a:cubicBezTo>
                  <a:pt x="117" y="261"/>
                  <a:pt x="115" y="252"/>
                  <a:pt x="117" y="245"/>
                </a:cubicBezTo>
                <a:cubicBezTo>
                  <a:pt x="119" y="237"/>
                  <a:pt x="126" y="232"/>
                  <a:pt x="134" y="231"/>
                </a:cubicBezTo>
                <a:cubicBezTo>
                  <a:pt x="135" y="231"/>
                  <a:pt x="137" y="231"/>
                  <a:pt x="138" y="231"/>
                </a:cubicBezTo>
                <a:cubicBezTo>
                  <a:pt x="213" y="231"/>
                  <a:pt x="289" y="231"/>
                  <a:pt x="365" y="231"/>
                </a:cubicBezTo>
                <a:cubicBezTo>
                  <a:pt x="376" y="231"/>
                  <a:pt x="383" y="237"/>
                  <a:pt x="385" y="246"/>
                </a:cubicBezTo>
                <a:cubicBezTo>
                  <a:pt x="388" y="257"/>
                  <a:pt x="381" y="268"/>
                  <a:pt x="369" y="270"/>
                </a:cubicBezTo>
                <a:cubicBezTo>
                  <a:pt x="367" y="270"/>
                  <a:pt x="365" y="270"/>
                  <a:pt x="363" y="270"/>
                </a:cubicBezTo>
                <a:cubicBezTo>
                  <a:pt x="326" y="270"/>
                  <a:pt x="288" y="270"/>
                  <a:pt x="251" y="270"/>
                </a:cubicBezTo>
                <a:close/>
                <a:moveTo>
                  <a:pt x="203" y="347"/>
                </a:moveTo>
                <a:cubicBezTo>
                  <a:pt x="225" y="347"/>
                  <a:pt x="248" y="347"/>
                  <a:pt x="271" y="347"/>
                </a:cubicBezTo>
                <a:cubicBezTo>
                  <a:pt x="279" y="347"/>
                  <a:pt x="284" y="351"/>
                  <a:pt x="288" y="358"/>
                </a:cubicBezTo>
                <a:cubicBezTo>
                  <a:pt x="291" y="365"/>
                  <a:pt x="290" y="372"/>
                  <a:pt x="286" y="378"/>
                </a:cubicBezTo>
                <a:cubicBezTo>
                  <a:pt x="282" y="384"/>
                  <a:pt x="276" y="386"/>
                  <a:pt x="269" y="386"/>
                </a:cubicBezTo>
                <a:cubicBezTo>
                  <a:pt x="233" y="386"/>
                  <a:pt x="196" y="386"/>
                  <a:pt x="160" y="386"/>
                </a:cubicBezTo>
                <a:cubicBezTo>
                  <a:pt x="152" y="386"/>
                  <a:pt x="144" y="386"/>
                  <a:pt x="136" y="386"/>
                </a:cubicBezTo>
                <a:cubicBezTo>
                  <a:pt x="124" y="386"/>
                  <a:pt x="116" y="377"/>
                  <a:pt x="116" y="366"/>
                </a:cubicBezTo>
                <a:cubicBezTo>
                  <a:pt x="116" y="355"/>
                  <a:pt x="125" y="347"/>
                  <a:pt x="136" y="347"/>
                </a:cubicBezTo>
                <a:cubicBezTo>
                  <a:pt x="158" y="347"/>
                  <a:pt x="181" y="347"/>
                  <a:pt x="203" y="347"/>
                </a:cubicBezTo>
                <a:cubicBezTo>
                  <a:pt x="203" y="347"/>
                  <a:pt x="203" y="347"/>
                  <a:pt x="203" y="347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6">
            <a:extLst>
              <a:ext uri="{FF2B5EF4-FFF2-40B4-BE49-F238E27FC236}">
                <a16:creationId xmlns:a16="http://schemas.microsoft.com/office/drawing/2014/main" id="{F1DB254B-4400-4F1F-8318-184042DA2695}"/>
              </a:ext>
            </a:extLst>
          </p:cNvPr>
          <p:cNvSpPr/>
          <p:nvPr/>
        </p:nvSpPr>
        <p:spPr>
          <a:xfrm>
            <a:off x="2308954" y="2540241"/>
            <a:ext cx="3329639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组织党员先锋开展宿舍卫生检查，宿舍学风检查活动。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D93CB1-7393-4B78-80B5-30955AACF491}"/>
              </a:ext>
            </a:extLst>
          </p:cNvPr>
          <p:cNvCxnSpPr>
            <a:cxnSpLocks/>
          </p:cNvCxnSpPr>
          <p:nvPr/>
        </p:nvCxnSpPr>
        <p:spPr>
          <a:xfrm>
            <a:off x="2416615" y="2454980"/>
            <a:ext cx="100033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6">
            <a:extLst>
              <a:ext uri="{FF2B5EF4-FFF2-40B4-BE49-F238E27FC236}">
                <a16:creationId xmlns:a16="http://schemas.microsoft.com/office/drawing/2014/main" id="{46CFDCF9-99BA-4BA4-AFEA-0D9B3ACA4666}"/>
              </a:ext>
            </a:extLst>
          </p:cNvPr>
          <p:cNvSpPr/>
          <p:nvPr/>
        </p:nvSpPr>
        <p:spPr>
          <a:xfrm>
            <a:off x="2308954" y="4288736"/>
            <a:ext cx="3329639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管理，联系软件学院各支部全体党员，发展对象和积极分子。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F709E9-4C64-4C02-98ED-F353CD229077}"/>
              </a:ext>
            </a:extLst>
          </p:cNvPr>
          <p:cNvSpPr/>
          <p:nvPr/>
        </p:nvSpPr>
        <p:spPr>
          <a:xfrm>
            <a:off x="2308954" y="38051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联系传达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740986-6ECC-4FDD-8D40-FF1E9E551F96}"/>
              </a:ext>
            </a:extLst>
          </p:cNvPr>
          <p:cNvCxnSpPr>
            <a:cxnSpLocks/>
          </p:cNvCxnSpPr>
          <p:nvPr/>
        </p:nvCxnSpPr>
        <p:spPr>
          <a:xfrm>
            <a:off x="2416615" y="4203475"/>
            <a:ext cx="100033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6">
            <a:extLst>
              <a:ext uri="{FF2B5EF4-FFF2-40B4-BE49-F238E27FC236}">
                <a16:creationId xmlns:a16="http://schemas.microsoft.com/office/drawing/2014/main" id="{C80A4EE0-A55A-4761-BA18-3F0B4620AE41}"/>
              </a:ext>
            </a:extLst>
          </p:cNvPr>
          <p:cNvSpPr/>
          <p:nvPr/>
        </p:nvSpPr>
        <p:spPr>
          <a:xfrm>
            <a:off x="7683014" y="2540241"/>
            <a:ext cx="3329639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负责服务中心内部各部门的联系以及筹备内建活动。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A11B5B-6B7A-4481-91F4-906E574875B1}"/>
              </a:ext>
            </a:extLst>
          </p:cNvPr>
          <p:cNvSpPr/>
          <p:nvPr/>
        </p:nvSpPr>
        <p:spPr>
          <a:xfrm>
            <a:off x="7793519" y="20832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内建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4985352-28E8-44A7-ACB7-03F2A7861915}"/>
              </a:ext>
            </a:extLst>
          </p:cNvPr>
          <p:cNvCxnSpPr/>
          <p:nvPr/>
        </p:nvCxnSpPr>
        <p:spPr>
          <a:xfrm>
            <a:off x="7790675" y="245498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6">
            <a:extLst>
              <a:ext uri="{FF2B5EF4-FFF2-40B4-BE49-F238E27FC236}">
                <a16:creationId xmlns:a16="http://schemas.microsoft.com/office/drawing/2014/main" id="{7D1CAF16-3BD5-4CB5-A9B6-A0A1D56F6297}"/>
              </a:ext>
            </a:extLst>
          </p:cNvPr>
          <p:cNvSpPr/>
          <p:nvPr/>
        </p:nvSpPr>
        <p:spPr>
          <a:xfrm>
            <a:off x="7671715" y="4286032"/>
            <a:ext cx="3329639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举办院内活动，如：微长征，绳彩飞扬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9B1EAF2-6C95-4878-B396-9DEC82DC365E}"/>
              </a:ext>
            </a:extLst>
          </p:cNvPr>
          <p:cNvCxnSpPr>
            <a:cxnSpLocks/>
          </p:cNvCxnSpPr>
          <p:nvPr/>
        </p:nvCxnSpPr>
        <p:spPr>
          <a:xfrm flipV="1">
            <a:off x="7595811" y="4174448"/>
            <a:ext cx="1569660" cy="6907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00615F-14B7-43BF-9EEE-65C7BAE2A539}"/>
              </a:ext>
            </a:extLst>
          </p:cNvPr>
          <p:cNvSpPr txBox="1"/>
          <p:nvPr/>
        </p:nvSpPr>
        <p:spPr>
          <a:xfrm>
            <a:off x="4937542" y="589832"/>
            <a:ext cx="233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服务部工作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1690DD-6A98-4037-BCBC-FEB6A55A77B0}"/>
              </a:ext>
            </a:extLst>
          </p:cNvPr>
          <p:cNvSpPr/>
          <p:nvPr/>
        </p:nvSpPr>
        <p:spPr>
          <a:xfrm>
            <a:off x="2308954" y="20445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卫生检查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2738DF-F143-4A36-AB25-FC3ADAF0A44C}"/>
              </a:ext>
            </a:extLst>
          </p:cNvPr>
          <p:cNvSpPr/>
          <p:nvPr/>
        </p:nvSpPr>
        <p:spPr>
          <a:xfrm>
            <a:off x="7595811" y="38051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院内活动举办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6E9A960-12BA-418C-BB05-240F2C75C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578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2" grpId="0"/>
      <p:bldP spid="13" grpId="0"/>
      <p:bldP spid="15" grpId="0"/>
      <p:bldP spid="16" grpId="0"/>
      <p:bldP spid="18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B52B9-1C87-48C4-A0E1-C0B8D0606B65}"/>
              </a:ext>
            </a:extLst>
          </p:cNvPr>
          <p:cNvSpPr/>
          <p:nvPr/>
        </p:nvSpPr>
        <p:spPr>
          <a:xfrm>
            <a:off x="7038349" y="670180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服务部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E08AA6-4624-48C2-8042-3F03E5DCB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9"/>
          <a:stretch/>
        </p:blipFill>
        <p:spPr>
          <a:xfrm>
            <a:off x="1209729" y="408248"/>
            <a:ext cx="3810000" cy="26895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89F978-8F76-4B90-B89E-022276798CDB}"/>
              </a:ext>
            </a:extLst>
          </p:cNvPr>
          <p:cNvSpPr txBox="1"/>
          <p:nvPr/>
        </p:nvSpPr>
        <p:spPr>
          <a:xfrm>
            <a:off x="1626195" y="3044279"/>
            <a:ext cx="297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检查卫生啦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ABA870-E50C-4BF6-912B-BA67A88294EC}"/>
              </a:ext>
            </a:extLst>
          </p:cNvPr>
          <p:cNvSpPr txBox="1"/>
          <p:nvPr/>
        </p:nvSpPr>
        <p:spPr>
          <a:xfrm>
            <a:off x="6888419" y="2598651"/>
            <a:ext cx="4840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服务中心的</a:t>
            </a:r>
            <a:endParaRPr lang="en-US" altLang="zh-CN" sz="600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pPr algn="ctr"/>
            <a:r>
              <a:rPr lang="zh-CN" altLang="en-US" sz="600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“加固剂”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98BBDF-AF0F-42C8-8192-C4379DC68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9"/>
          <a:stretch/>
        </p:blipFill>
        <p:spPr>
          <a:xfrm flipH="1">
            <a:off x="3862872" y="3990490"/>
            <a:ext cx="1968620" cy="13404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7400BE-CD4D-4C47-A9A9-C7F647E26D38}"/>
              </a:ext>
            </a:extLst>
          </p:cNvPr>
          <p:cNvSpPr txBox="1"/>
          <p:nvPr/>
        </p:nvSpPr>
        <p:spPr>
          <a:xfrm>
            <a:off x="4058746" y="5484523"/>
            <a:ext cx="157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内建啦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729CB4-5613-42D7-968D-33AB74A036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9"/>
          <a:stretch/>
        </p:blipFill>
        <p:spPr>
          <a:xfrm>
            <a:off x="907044" y="4065124"/>
            <a:ext cx="1898905" cy="13404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FD0F11-B858-422C-B866-795F40151F33}"/>
              </a:ext>
            </a:extLst>
          </p:cNvPr>
          <p:cNvSpPr txBox="1"/>
          <p:nvPr/>
        </p:nvSpPr>
        <p:spPr>
          <a:xfrm>
            <a:off x="580053" y="5507716"/>
            <a:ext cx="26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起来参加活动啦</a:t>
            </a:r>
          </a:p>
        </p:txBody>
      </p:sp>
    </p:spTree>
    <p:extLst>
      <p:ext uri="{BB962C8B-B14F-4D97-AF65-F5344CB8AC3E}">
        <p14:creationId xmlns:p14="http://schemas.microsoft.com/office/powerpoint/2010/main" val="3983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45101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风采展示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2FAC3-69B1-4600-B077-F04F2666218A}"/>
              </a:ext>
            </a:extLst>
          </p:cNvPr>
          <p:cNvSpPr/>
          <p:nvPr/>
        </p:nvSpPr>
        <p:spPr>
          <a:xfrm>
            <a:off x="2212407" y="5763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入党流程学习会议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33375-B6FD-4A64-A8AF-160A20943097}"/>
              </a:ext>
            </a:extLst>
          </p:cNvPr>
          <p:cNvSpPr/>
          <p:nvPr/>
        </p:nvSpPr>
        <p:spPr>
          <a:xfrm>
            <a:off x="6904697" y="4779199"/>
            <a:ext cx="4490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C10-6</a:t>
            </a:r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楼“党员之家”活动室日常值日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DBF8B-07DD-4FE3-A762-A4B67C379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24" y="1762879"/>
            <a:ext cx="4855879" cy="2723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72E35-048E-4AD7-94FD-1CDAFEAFC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0" y="1348273"/>
            <a:ext cx="5548604" cy="41614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776BDF-0BF7-4B64-A917-25E8CA8D64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9B41E7-EF86-4CD3-9FEA-1A56BE21C03C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FCB7A2-9C0B-40AB-B1EB-EE89CC870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47813" y="4924485"/>
            <a:ext cx="1933515" cy="19335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1758F91-FF1A-4613-8185-A90256EEC5B8}"/>
              </a:ext>
            </a:extLst>
          </p:cNvPr>
          <p:cNvSpPr txBox="1"/>
          <p:nvPr/>
        </p:nvSpPr>
        <p:spPr>
          <a:xfrm>
            <a:off x="877313" y="581247"/>
            <a:ext cx="84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700" dirty="0">
                <a:latin typeface="TypeLand 康熙字典體" pitchFamily="50" charset="-120"/>
                <a:ea typeface="TypeLand 康熙字典體" pitchFamily="50" charset="-120"/>
              </a:rPr>
              <a:t>首先对初来乍到的你们说一句：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AA24833-395A-4427-AEBD-B74C431618F3}"/>
              </a:ext>
            </a:extLst>
          </p:cNvPr>
          <p:cNvSpPr/>
          <p:nvPr/>
        </p:nvSpPr>
        <p:spPr>
          <a:xfrm>
            <a:off x="8058150" y="1166255"/>
            <a:ext cx="45719" cy="45719"/>
          </a:xfrm>
          <a:prstGeom prst="flowChartConnector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3B5BDF4-85F6-4E2B-BE22-80911FCEE9CB}"/>
              </a:ext>
            </a:extLst>
          </p:cNvPr>
          <p:cNvSpPr/>
          <p:nvPr/>
        </p:nvSpPr>
        <p:spPr>
          <a:xfrm>
            <a:off x="8038146" y="3155871"/>
            <a:ext cx="85725" cy="76200"/>
          </a:xfrm>
          <a:prstGeom prst="flowChartConnector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FA061DE3-4919-44DC-9DFB-FFFD084B5553}"/>
              </a:ext>
            </a:extLst>
          </p:cNvPr>
          <p:cNvSpPr/>
          <p:nvPr/>
        </p:nvSpPr>
        <p:spPr>
          <a:xfrm flipH="1">
            <a:off x="9689142" y="952933"/>
            <a:ext cx="112201" cy="95250"/>
          </a:xfrm>
          <a:prstGeom prst="teardrop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532A721-E903-4EEB-8504-8DE18F06D210}"/>
              </a:ext>
            </a:extLst>
          </p:cNvPr>
          <p:cNvSpPr/>
          <p:nvPr/>
        </p:nvSpPr>
        <p:spPr>
          <a:xfrm>
            <a:off x="9339212" y="3265674"/>
            <a:ext cx="161186" cy="182560"/>
          </a:xfrm>
          <a:prstGeom prst="diamond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EAEC81-1BE2-4641-AE54-5053A0E19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12" y="1758472"/>
            <a:ext cx="4710249" cy="37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45101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风采展示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2FAC3-69B1-4600-B077-F04F2666218A}"/>
              </a:ext>
            </a:extLst>
          </p:cNvPr>
          <p:cNvSpPr/>
          <p:nvPr/>
        </p:nvSpPr>
        <p:spPr>
          <a:xfrm>
            <a:off x="1515259" y="6100763"/>
            <a:ext cx="9161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先锋工作室（经贸学院）与逐梦筑梦学生社区服务中心（软件学院）联谊交流会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915E1D-ED13-4035-80C9-F475FA148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43EE22-E443-4635-AF20-5F120B8BC2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96" y="1180699"/>
            <a:ext cx="6446408" cy="48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23444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风采展示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C4FAEA-0FE3-45C5-8CB4-5CA51F19E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5" y="1069775"/>
            <a:ext cx="3499692" cy="46701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F2FAC3-69B1-4600-B077-F04F2666218A}"/>
              </a:ext>
            </a:extLst>
          </p:cNvPr>
          <p:cNvSpPr/>
          <p:nvPr/>
        </p:nvSpPr>
        <p:spPr>
          <a:xfrm>
            <a:off x="1688004" y="5892149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"</a:t>
            </a:r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绳”采飞扬活动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890D01-402C-47FA-9BA5-7504C36B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22" y="1188881"/>
            <a:ext cx="3824177" cy="25624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233375-B6FD-4A64-A8AF-160A20943097}"/>
              </a:ext>
            </a:extLst>
          </p:cNvPr>
          <p:cNvSpPr/>
          <p:nvPr/>
        </p:nvSpPr>
        <p:spPr>
          <a:xfrm>
            <a:off x="9698840" y="22700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党员大会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F0E9F6-7C3B-4E52-AE70-F0523B18A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22" y="3903874"/>
            <a:ext cx="3824177" cy="254945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DDCDAA-0F67-43D1-9F19-390ED1678F79}"/>
              </a:ext>
            </a:extLst>
          </p:cNvPr>
          <p:cNvSpPr/>
          <p:nvPr/>
        </p:nvSpPr>
        <p:spPr>
          <a:xfrm>
            <a:off x="9563674" y="487719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学风评比大赛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C2358C-8857-413E-9AE3-6AADE24E52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45101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风采展示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2FAC3-69B1-4600-B077-F04F2666218A}"/>
              </a:ext>
            </a:extLst>
          </p:cNvPr>
          <p:cNvSpPr/>
          <p:nvPr/>
        </p:nvSpPr>
        <p:spPr>
          <a:xfrm>
            <a:off x="2305713" y="1357050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“党员之家”活动室环境</a:t>
            </a:r>
            <a:r>
              <a:rPr lang="en-US" altLang="zh-CN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/</a:t>
            </a:r>
            <a:r>
              <a:rPr lang="zh-CN" altLang="en-US" sz="20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投影幕布（即将用于主旋律电影放映活动）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E9CCAC-DC1A-4F2D-9D53-51C169794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2" y="2030814"/>
            <a:ext cx="5080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7E45AA-9E4F-49EE-9EC1-570B9DE7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77" y="2030814"/>
            <a:ext cx="4360514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915E1D-ED13-4035-80C9-F475FA1480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45101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预期活动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2FAC3-69B1-4600-B077-F04F2666218A}"/>
              </a:ext>
            </a:extLst>
          </p:cNvPr>
          <p:cNvSpPr/>
          <p:nvPr/>
        </p:nvSpPr>
        <p:spPr>
          <a:xfrm>
            <a:off x="1197985" y="4723040"/>
            <a:ext cx="54857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i="1" dirty="0">
                <a:solidFill>
                  <a:srgbClr val="FF0000"/>
                </a:solidFill>
                <a:latin typeface="仿宋_GB2312" panose="02010609030101010101" pitchFamily="49" charset="-122"/>
                <a:ea typeface="方正宋刻本秀楷简体" panose="02000000000000000000"/>
              </a:rPr>
              <a:t>始于党建，</a:t>
            </a:r>
            <a:endParaRPr lang="en-US" altLang="zh-CN" sz="4000" b="1" i="1" dirty="0">
              <a:solidFill>
                <a:srgbClr val="FF0000"/>
              </a:solidFill>
              <a:latin typeface="仿宋_GB2312" panose="02010609030101010101" pitchFamily="49" charset="-122"/>
              <a:ea typeface="方正宋刻本秀楷简体" panose="02000000000000000000"/>
            </a:endParaRPr>
          </a:p>
          <a:p>
            <a:r>
              <a:rPr lang="en-US" altLang="zh-CN" sz="4000" b="1" i="1" dirty="0">
                <a:solidFill>
                  <a:srgbClr val="FF0000"/>
                </a:solidFill>
                <a:latin typeface="仿宋_GB2312" panose="02010609030101010101" pitchFamily="49" charset="-122"/>
                <a:ea typeface="方正宋刻本秀楷简体" panose="02000000000000000000"/>
              </a:rPr>
              <a:t>		     </a:t>
            </a:r>
            <a:r>
              <a:rPr lang="zh-CN" altLang="en-US" sz="4000" b="1" i="1" dirty="0">
                <a:solidFill>
                  <a:srgbClr val="FF0000"/>
                </a:solidFill>
                <a:latin typeface="仿宋_GB2312" panose="02010609030101010101" pitchFamily="49" charset="-122"/>
                <a:ea typeface="方正宋刻本秀楷简体" panose="02000000000000000000"/>
              </a:rPr>
              <a:t>不止党建</a:t>
            </a:r>
            <a:r>
              <a:rPr lang="en-US" altLang="zh-CN" sz="4000" b="1" i="1" dirty="0">
                <a:solidFill>
                  <a:srgbClr val="FF0000"/>
                </a:solidFill>
                <a:latin typeface="仿宋_GB2312" panose="02010609030101010101" pitchFamily="49" charset="-122"/>
                <a:ea typeface="方正宋刻本秀楷简体" panose="02000000000000000000"/>
              </a:rPr>
              <a:t>……</a:t>
            </a:r>
            <a:endParaRPr lang="zh-CN" altLang="en-US" sz="4000" b="1" i="1" dirty="0">
              <a:solidFill>
                <a:srgbClr val="FF0000"/>
              </a:solidFill>
              <a:latin typeface="仿宋_GB2312" panose="02010609030101010101" pitchFamily="49" charset="-122"/>
              <a:ea typeface="方正宋刻本秀楷简体" panose="0200000000000000000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915E1D-ED13-4035-80C9-F475FA148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FBEBD7-B19C-4E34-88D8-27079A39F9EE}"/>
              </a:ext>
            </a:extLst>
          </p:cNvPr>
          <p:cNvSpPr/>
          <p:nvPr/>
        </p:nvSpPr>
        <p:spPr>
          <a:xfrm>
            <a:off x="4439539" y="1879306"/>
            <a:ext cx="3330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  <a:ea typeface="方正宋刻本秀楷简体" panose="02000000000000000000" pitchFamily="2" charset="-122"/>
              </a:rPr>
              <a:t>主旋律电影放送活动</a:t>
            </a:r>
            <a:endParaRPr lang="en-US" altLang="zh-CN" sz="2400" dirty="0">
              <a:solidFill>
                <a:srgbClr val="90BCC9"/>
              </a:solidFill>
              <a:ea typeface="方正宋刻本秀楷简体" panose="02000000000000000000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90BCC9"/>
                </a:solidFill>
                <a:ea typeface="方正宋刻本秀楷简体" panose="02000000000000000000" pitchFamily="2" charset="-122"/>
              </a:rPr>
              <a:t>红色基地参观活动</a:t>
            </a:r>
            <a:endParaRPr lang="en-US" altLang="zh-CN" sz="2400" dirty="0">
              <a:solidFill>
                <a:srgbClr val="90BCC9"/>
              </a:solidFill>
              <a:ea typeface="方正宋刻本秀楷简体" panose="02000000000000000000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90BCC9"/>
                </a:solidFill>
                <a:ea typeface="方正宋刻本秀楷简体" panose="02000000000000000000" pitchFamily="2" charset="-122"/>
              </a:rPr>
              <a:t>微长征活动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615993-F494-4D6E-A653-A453644C7D95}"/>
              </a:ext>
            </a:extLst>
          </p:cNvPr>
          <p:cNvSpPr/>
          <p:nvPr/>
        </p:nvSpPr>
        <p:spPr>
          <a:xfrm>
            <a:off x="5874130" y="3224771"/>
            <a:ext cx="461665" cy="115261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solidFill>
                  <a:srgbClr val="90BCC9"/>
                </a:solidFill>
                <a:ea typeface="方正宋刻本秀楷简体" panose="02000000000000000000" pitchFamily="2" charset="-122"/>
              </a:rPr>
              <a:t>……</a:t>
            </a:r>
            <a:endParaRPr lang="zh-CN" altLang="en-US" dirty="0">
              <a:solidFill>
                <a:srgbClr val="90BCC9"/>
              </a:solidFill>
              <a:ea typeface="方正宋刻本秀楷简体" panose="02000000000000000000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979BA-9ED4-40AE-9F1A-DC39A50F9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0"/>
          <a:stretch/>
        </p:blipFill>
        <p:spPr bwMode="auto">
          <a:xfrm>
            <a:off x="7086874" y="4034030"/>
            <a:ext cx="4143375" cy="21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18AE5-82A6-47D0-8719-6BE5FFA4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73" y="201706"/>
            <a:ext cx="3240741" cy="3240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6164454" y="3455894"/>
            <a:ext cx="3380120" cy="1200329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为什么要选择加入我们？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68A88-C338-4E47-BC6A-27484DAA762F}"/>
              </a:ext>
            </a:extLst>
          </p:cNvPr>
          <p:cNvSpPr txBox="1"/>
          <p:nvPr/>
        </p:nvSpPr>
        <p:spPr>
          <a:xfrm>
            <a:off x="2864223" y="2402492"/>
            <a:ext cx="3240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rgbClr val="90BCC9"/>
                </a:solidFill>
                <a:latin typeface="TypeLand 康熙字典體" pitchFamily="50" charset="-120"/>
                <a:ea typeface="TypeLand 康熙字典體" pitchFamily="50" charset="-120"/>
              </a:rPr>
              <a:t>03</a:t>
            </a:r>
            <a:endParaRPr lang="zh-CN" altLang="en-US" sz="16600" dirty="0">
              <a:solidFill>
                <a:srgbClr val="90BCC9"/>
              </a:solidFill>
              <a:latin typeface="TypeLand 康熙字典體" pitchFamily="50" charset="-120"/>
              <a:ea typeface="TypeLand 康熙字典體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102493-C3BB-4ADA-828D-5A9FFCC68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6374AB-CA53-4D63-844F-76C166CC8C5D}"/>
              </a:ext>
            </a:extLst>
          </p:cNvPr>
          <p:cNvSpPr/>
          <p:nvPr/>
        </p:nvSpPr>
        <p:spPr>
          <a:xfrm>
            <a:off x="1578427" y="1348274"/>
            <a:ext cx="9590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yourWish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入党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yourWish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体验党务工作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advice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作为软件学院唯一与党建工作有关的学生组织，服务中心是你的不二选择！</a:t>
            </a:r>
            <a:r>
              <a:rPr lang="en-US" altLang="zh-CN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2FE53D-A556-40BB-A5E5-0BEC06CC1CE5}"/>
              </a:ext>
            </a:extLst>
          </p:cNvPr>
          <p:cNvSpPr/>
          <p:nvPr/>
        </p:nvSpPr>
        <p:spPr>
          <a:xfrm>
            <a:off x="1578427" y="3223173"/>
            <a:ext cx="9590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yourConcern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担心组织活动占用自己过多时间？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yourWish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想锻炼自己的各项能力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yourWish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学习新的技能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||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yourWish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"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策划组织活动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advice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服务中心相对其他学院组织活动举办频率较低，规模较小，</a:t>
            </a:r>
            <a:endParaRPr lang="en-US" altLang="zh-CN" b="1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r>
              <a:rPr lang="zh-CN" altLang="en-US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麻雀虽小五脏俱全，</a:t>
            </a:r>
            <a:endParaRPr lang="en-US" altLang="zh-CN" b="1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	</a:t>
            </a:r>
            <a:r>
              <a:rPr lang="zh-CN" altLang="en-US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服务中心也是你展现自己的平台！</a:t>
            </a:r>
            <a:r>
              <a:rPr lang="en-US" altLang="zh-CN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F4540-BBEB-4EB1-B2ED-9BF6FE4ACAE3}"/>
              </a:ext>
            </a:extLst>
          </p:cNvPr>
          <p:cNvSpPr/>
          <p:nvPr/>
        </p:nvSpPr>
        <p:spPr>
          <a:xfrm>
            <a:off x="1578427" y="578519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05C88C-7644-4C83-AB74-ADBD7728A4E5}"/>
              </a:ext>
            </a:extLst>
          </p:cNvPr>
          <p:cNvSpPr/>
          <p:nvPr/>
        </p:nvSpPr>
        <p:spPr>
          <a:xfrm>
            <a:off x="2365594" y="578519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 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3063F3-E719-4102-AAC5-78DF6567BAF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71600" y="5969860"/>
            <a:ext cx="99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98439E-0C46-4CAA-BBB4-7E0176A3489B}"/>
              </a:ext>
            </a:extLst>
          </p:cNvPr>
          <p:cNvSpPr txBox="1"/>
          <p:nvPr/>
        </p:nvSpPr>
        <p:spPr>
          <a:xfrm>
            <a:off x="5064922" y="445101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132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9B41E7-EF86-4CD3-9FEA-1A56BE21C03C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E9116-6F24-4C23-AEF0-C6E55EA85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5682" y="188259"/>
            <a:ext cx="6167718" cy="61677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40A9AF-A21B-4AD2-B28C-936733B0FEB3}"/>
              </a:ext>
            </a:extLst>
          </p:cNvPr>
          <p:cNvSpPr txBox="1"/>
          <p:nvPr/>
        </p:nvSpPr>
        <p:spPr>
          <a:xfrm>
            <a:off x="968190" y="2256455"/>
            <a:ext cx="572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6000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90BC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FE5D8B-CC11-4498-93DA-BD8D69782343}"/>
              </a:ext>
            </a:extLst>
          </p:cNvPr>
          <p:cNvSpPr txBox="1"/>
          <p:nvPr/>
        </p:nvSpPr>
        <p:spPr>
          <a:xfrm>
            <a:off x="748553" y="3422276"/>
            <a:ext cx="6167718" cy="1107996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期待你的到来</a:t>
            </a:r>
            <a:r>
              <a:rPr lang="en-US" altLang="zh-CN" sz="6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!!</a:t>
            </a:r>
            <a:endParaRPr lang="zh-CN" altLang="en-US" sz="6600" dirty="0">
              <a:solidFill>
                <a:srgbClr val="90BCC9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013F8E-B215-4055-AF0D-E9257C733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B9FD2-E189-42E2-97B9-1EE74E0B56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2"/>
          <a:stretch/>
        </p:blipFill>
        <p:spPr>
          <a:xfrm>
            <a:off x="7066329" y="324955"/>
            <a:ext cx="2613318" cy="15675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0E6872-5A50-417A-904C-17FDF0DAF9CE}"/>
              </a:ext>
            </a:extLst>
          </p:cNvPr>
          <p:cNvSpPr txBox="1"/>
          <p:nvPr/>
        </p:nvSpPr>
        <p:spPr>
          <a:xfrm>
            <a:off x="7066329" y="1892504"/>
            <a:ext cx="27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歪？歪？快来服务中心吧</a:t>
            </a:r>
          </a:p>
        </p:txBody>
      </p:sp>
    </p:spTree>
    <p:extLst>
      <p:ext uri="{BB962C8B-B14F-4D97-AF65-F5344CB8AC3E}">
        <p14:creationId xmlns:p14="http://schemas.microsoft.com/office/powerpoint/2010/main" val="1641424945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5064922" y="423444"/>
            <a:ext cx="2080084" cy="64633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二维码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C2358C-8857-413E-9AE3-6AADE24E52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D9194B-9E89-4C36-8150-1E3279453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78" y="1304960"/>
            <a:ext cx="3636327" cy="36363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89266A-E29D-4A66-AABD-8D9FBA6A0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25" y="1249364"/>
            <a:ext cx="3511275" cy="481174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8F735BC-BE62-4FB5-9A09-DFB78776B2E4}"/>
              </a:ext>
            </a:extLst>
          </p:cNvPr>
          <p:cNvSpPr/>
          <p:nvPr/>
        </p:nvSpPr>
        <p:spPr>
          <a:xfrm>
            <a:off x="1798037" y="532220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学生社区服务中心公众号</a:t>
            </a:r>
          </a:p>
        </p:txBody>
      </p:sp>
    </p:spTree>
    <p:extLst>
      <p:ext uri="{BB962C8B-B14F-4D97-AF65-F5344CB8AC3E}">
        <p14:creationId xmlns:p14="http://schemas.microsoft.com/office/powerpoint/2010/main" val="21669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4FAF9-1E9C-4BC7-8D57-A496A50F6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276" y="-896511"/>
            <a:ext cx="4187325" cy="5388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6F0FB5-7229-4493-A73C-D9BF92BBB1B1}"/>
              </a:ext>
            </a:extLst>
          </p:cNvPr>
          <p:cNvSpPr txBox="1"/>
          <p:nvPr/>
        </p:nvSpPr>
        <p:spPr>
          <a:xfrm>
            <a:off x="1506070" y="3106660"/>
            <a:ext cx="3675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90BCC9"/>
                </a:solidFill>
                <a:latin typeface="TypeLand 康熙字典體" pitchFamily="50" charset="-120"/>
                <a:ea typeface="TypeLand 康熙字典體" pitchFamily="50" charset="-120"/>
              </a:rPr>
              <a:t>C</a:t>
            </a:r>
            <a:r>
              <a:rPr lang="en-US" altLang="zh-CN" sz="5400" dirty="0">
                <a:solidFill>
                  <a:srgbClr val="90BCC9"/>
                </a:solidFill>
                <a:latin typeface="TypeLand 康熙字典體" pitchFamily="50" charset="-120"/>
                <a:ea typeface="TypeLand 康熙字典體" pitchFamily="50" charset="-120"/>
              </a:rPr>
              <a:t>ontents</a:t>
            </a:r>
            <a:endParaRPr lang="zh-CN" altLang="en-US" sz="5400" dirty="0">
              <a:solidFill>
                <a:srgbClr val="90BCC9"/>
              </a:solidFill>
              <a:latin typeface="TypeLand 康熙字典體" pitchFamily="50" charset="-120"/>
              <a:ea typeface="TypeLand 康熙字典體" pitchFamily="50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E1C25F-632F-4736-A0E4-448FAEFFBC8D}"/>
              </a:ext>
            </a:extLst>
          </p:cNvPr>
          <p:cNvSpPr txBox="1"/>
          <p:nvPr/>
        </p:nvSpPr>
        <p:spPr>
          <a:xfrm>
            <a:off x="7221070" y="1678649"/>
            <a:ext cx="3299779" cy="46166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</a:rPr>
              <a:t>学服介绍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4CC8C-0292-423B-B876-7EEE423D9E47}"/>
              </a:ext>
            </a:extLst>
          </p:cNvPr>
          <p:cNvSpPr txBox="1"/>
          <p:nvPr/>
        </p:nvSpPr>
        <p:spPr>
          <a:xfrm>
            <a:off x="7221070" y="2624409"/>
            <a:ext cx="3299779" cy="46166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</a:rPr>
              <a:t>部门介绍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F4745A-545D-4C68-A592-F3B2CDC0BE23}"/>
              </a:ext>
            </a:extLst>
          </p:cNvPr>
          <p:cNvSpPr txBox="1"/>
          <p:nvPr/>
        </p:nvSpPr>
        <p:spPr>
          <a:xfrm>
            <a:off x="7871779" y="3514002"/>
            <a:ext cx="2649071" cy="46166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</a:rPr>
              <a:t>部门简介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7A69EA-BCF6-452C-8AF9-BA64E9FE251E}"/>
              </a:ext>
            </a:extLst>
          </p:cNvPr>
          <p:cNvSpPr txBox="1"/>
          <p:nvPr/>
        </p:nvSpPr>
        <p:spPr>
          <a:xfrm>
            <a:off x="7871779" y="4493693"/>
            <a:ext cx="2649071" cy="46166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</a:rPr>
              <a:t>负责工作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BCDFD4-3F9F-432D-9F66-8CC4F892868B}"/>
              </a:ext>
            </a:extLst>
          </p:cNvPr>
          <p:cNvSpPr txBox="1"/>
          <p:nvPr/>
        </p:nvSpPr>
        <p:spPr>
          <a:xfrm>
            <a:off x="7871778" y="5473384"/>
            <a:ext cx="2649071" cy="46166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0BCC9"/>
                </a:solidFill>
              </a:rPr>
              <a:t>风采展示</a:t>
            </a:r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E9554DB8-CF25-46FE-85E3-93F92B398870}"/>
              </a:ext>
            </a:extLst>
          </p:cNvPr>
          <p:cNvSpPr/>
          <p:nvPr/>
        </p:nvSpPr>
        <p:spPr>
          <a:xfrm>
            <a:off x="7398002" y="3650175"/>
            <a:ext cx="198120" cy="189318"/>
          </a:xfrm>
          <a:prstGeom prst="plus">
            <a:avLst/>
          </a:prstGeom>
          <a:solidFill>
            <a:srgbClr val="90BC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695AC984-2DDE-4CEB-A4C2-BFD56E2EBF56}"/>
              </a:ext>
            </a:extLst>
          </p:cNvPr>
          <p:cNvSpPr/>
          <p:nvPr/>
        </p:nvSpPr>
        <p:spPr>
          <a:xfrm>
            <a:off x="7398002" y="4635890"/>
            <a:ext cx="198120" cy="189318"/>
          </a:xfrm>
          <a:prstGeom prst="plus">
            <a:avLst/>
          </a:prstGeom>
          <a:solidFill>
            <a:srgbClr val="90BC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73A7C298-7CCB-43E5-A277-DB4E01CCC491}"/>
              </a:ext>
            </a:extLst>
          </p:cNvPr>
          <p:cNvSpPr/>
          <p:nvPr/>
        </p:nvSpPr>
        <p:spPr>
          <a:xfrm>
            <a:off x="7398002" y="5609557"/>
            <a:ext cx="198120" cy="189318"/>
          </a:xfrm>
          <a:prstGeom prst="plus">
            <a:avLst/>
          </a:prstGeom>
          <a:solidFill>
            <a:srgbClr val="90BC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BC06A11-42DE-4230-9376-B7423D99E343}"/>
              </a:ext>
            </a:extLst>
          </p:cNvPr>
          <p:cNvSpPr/>
          <p:nvPr/>
        </p:nvSpPr>
        <p:spPr>
          <a:xfrm>
            <a:off x="6492240" y="1737360"/>
            <a:ext cx="51816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0CFA636-91C5-446E-BB6F-752C6F50C83C}"/>
              </a:ext>
            </a:extLst>
          </p:cNvPr>
          <p:cNvSpPr/>
          <p:nvPr/>
        </p:nvSpPr>
        <p:spPr>
          <a:xfrm flipV="1">
            <a:off x="6529005" y="2702841"/>
            <a:ext cx="51816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4861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18AE5-82A6-47D0-8719-6BE5FFA4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73" y="201706"/>
            <a:ext cx="3240741" cy="3240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6234143" y="3442447"/>
            <a:ext cx="4827557" cy="76944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学生服务中心介绍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68A88-C338-4E47-BC6A-27484DAA762F}"/>
              </a:ext>
            </a:extLst>
          </p:cNvPr>
          <p:cNvSpPr txBox="1"/>
          <p:nvPr/>
        </p:nvSpPr>
        <p:spPr>
          <a:xfrm>
            <a:off x="3205510" y="2402492"/>
            <a:ext cx="34058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rgbClr val="90BCC9"/>
                </a:solidFill>
                <a:latin typeface="TypeLand 康熙字典體" pitchFamily="50" charset="-120"/>
                <a:ea typeface="TypeLand 康熙字典體" pitchFamily="50" charset="-120"/>
              </a:rPr>
              <a:t>01</a:t>
            </a:r>
            <a:endParaRPr lang="zh-CN" altLang="en-US" sz="16600" dirty="0">
              <a:solidFill>
                <a:srgbClr val="90BCC9"/>
              </a:solidFill>
              <a:latin typeface="TypeLand 康熙字典體" pitchFamily="50" charset="-120"/>
              <a:ea typeface="TypeLand 康熙字典體" pitchFamily="50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E201E-F7C6-4BF8-AC6C-BDAC6A1037AD}"/>
              </a:ext>
            </a:extLst>
          </p:cNvPr>
          <p:cNvSpPr txBox="1"/>
          <p:nvPr/>
        </p:nvSpPr>
        <p:spPr>
          <a:xfrm>
            <a:off x="5184212" y="408658"/>
            <a:ext cx="2044477" cy="58477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简介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0C4DAE-5F97-4821-A1A8-BC0C7E87D3C4}"/>
              </a:ext>
            </a:extLst>
          </p:cNvPr>
          <p:cNvGrpSpPr/>
          <p:nvPr/>
        </p:nvGrpSpPr>
        <p:grpSpPr>
          <a:xfrm>
            <a:off x="5319414" y="3812590"/>
            <a:ext cx="2348784" cy="384865"/>
            <a:chOff x="5461012" y="1628227"/>
            <a:chExt cx="2348784" cy="384865"/>
          </a:xfrm>
        </p:grpSpPr>
        <p:sp>
          <p:nvSpPr>
            <p:cNvPr id="8" name="Rounded Rectangle 16">
              <a:extLst>
                <a:ext uri="{FF2B5EF4-FFF2-40B4-BE49-F238E27FC236}">
                  <a16:creationId xmlns:a16="http://schemas.microsoft.com/office/drawing/2014/main" id="{985DE498-E03D-4978-8536-C4B584855B48}"/>
                </a:ext>
              </a:extLst>
            </p:cNvPr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4C0CB261-64BE-41CF-A27C-71CA0CB5EB3F}"/>
                </a:ext>
              </a:extLst>
            </p:cNvPr>
            <p:cNvSpPr/>
            <p:nvPr/>
          </p:nvSpPr>
          <p:spPr>
            <a:xfrm>
              <a:off x="6312241" y="164376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New Cicle" pitchFamily="2" charset="0"/>
                </a:rPr>
                <a:t>宗旨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7">
            <a:extLst>
              <a:ext uri="{FF2B5EF4-FFF2-40B4-BE49-F238E27FC236}">
                <a16:creationId xmlns:a16="http://schemas.microsoft.com/office/drawing/2014/main" id="{2E1E2D9C-B0A2-47DB-9CB8-CE8557D03B73}"/>
              </a:ext>
            </a:extLst>
          </p:cNvPr>
          <p:cNvGrpSpPr/>
          <p:nvPr/>
        </p:nvGrpSpPr>
        <p:grpSpPr>
          <a:xfrm>
            <a:off x="5319414" y="1717594"/>
            <a:ext cx="2348784" cy="384865"/>
            <a:chOff x="5461012" y="1628227"/>
            <a:chExt cx="2348784" cy="384865"/>
          </a:xfrm>
        </p:grpSpPr>
        <p:sp>
          <p:nvSpPr>
            <p:cNvPr id="15" name="Rounded Rectangle 39">
              <a:extLst>
                <a:ext uri="{FF2B5EF4-FFF2-40B4-BE49-F238E27FC236}">
                  <a16:creationId xmlns:a16="http://schemas.microsoft.com/office/drawing/2014/main" id="{0C457FCC-969B-4CE4-A7DB-FBE440CC586B}"/>
                </a:ext>
              </a:extLst>
            </p:cNvPr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CAE76AB0-F14E-4368-80B6-277FF06C9082}"/>
                </a:ext>
              </a:extLst>
            </p:cNvPr>
            <p:cNvSpPr/>
            <p:nvPr/>
          </p:nvSpPr>
          <p:spPr>
            <a:xfrm>
              <a:off x="5965994" y="164376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New Cicle" pitchFamily="2" charset="0"/>
                </a:rPr>
                <a:t>领导与指导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8C06DC6-22B5-42A9-84B0-861C08FD07CE}"/>
              </a:ext>
            </a:extLst>
          </p:cNvPr>
          <p:cNvSpPr txBox="1"/>
          <p:nvPr/>
        </p:nvSpPr>
        <p:spPr>
          <a:xfrm>
            <a:off x="7932985" y="375117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协同党员为学生群众服务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Ebrima" panose="02000000000000000000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DF765F-3505-4A48-BAC3-C6B756A10A80}"/>
              </a:ext>
            </a:extLst>
          </p:cNvPr>
          <p:cNvSpPr txBox="1"/>
          <p:nvPr/>
        </p:nvSpPr>
        <p:spPr>
          <a:xfrm>
            <a:off x="8041743" y="1595985"/>
            <a:ext cx="365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由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学院党委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领导，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Ebrima" panose="02000000000000000000" pitchFamily="2" charset="0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由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学院专职辅导员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指导的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学生党员服务组织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0C38682-A561-41C5-B3A9-B690E95BE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59" y="1723292"/>
            <a:ext cx="3656428" cy="36564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2922181-7FDC-4425-9803-259282243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20925" y="5447415"/>
            <a:ext cx="1169894" cy="1354545"/>
          </a:xfrm>
          <a:prstGeom prst="rect">
            <a:avLst/>
          </a:prstGeom>
        </p:spPr>
      </p:pic>
      <p:grpSp>
        <p:nvGrpSpPr>
          <p:cNvPr id="17" name="Group 48">
            <a:extLst>
              <a:ext uri="{FF2B5EF4-FFF2-40B4-BE49-F238E27FC236}">
                <a16:creationId xmlns:a16="http://schemas.microsoft.com/office/drawing/2014/main" id="{62DD4DE2-E484-4F7B-A914-D99F7E30A51D}"/>
              </a:ext>
            </a:extLst>
          </p:cNvPr>
          <p:cNvGrpSpPr/>
          <p:nvPr/>
        </p:nvGrpSpPr>
        <p:grpSpPr>
          <a:xfrm>
            <a:off x="1178702" y="5395253"/>
            <a:ext cx="2138458" cy="369332"/>
            <a:chOff x="5461012" y="1643760"/>
            <a:chExt cx="2348784" cy="369332"/>
          </a:xfrm>
        </p:grpSpPr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6F324AFC-F1E6-4B36-88C7-B78FD87297FE}"/>
                </a:ext>
              </a:extLst>
            </p:cNvPr>
            <p:cNvSpPr/>
            <p:nvPr/>
          </p:nvSpPr>
          <p:spPr>
            <a:xfrm>
              <a:off x="5461012" y="1643760"/>
              <a:ext cx="2348784" cy="32331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B58025EF-2575-4B91-AA8D-3C76ADA7C52A}"/>
                </a:ext>
              </a:extLst>
            </p:cNvPr>
            <p:cNvSpPr/>
            <p:nvPr/>
          </p:nvSpPr>
          <p:spPr>
            <a:xfrm>
              <a:off x="6280458" y="1643760"/>
              <a:ext cx="709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b="1" dirty="0">
                  <a:solidFill>
                    <a:schemeClr val="bg1"/>
                  </a:solidFill>
                  <a:latin typeface="New Cicle" pitchFamily="2" charset="0"/>
                </a:rPr>
                <a:t>职责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4835215-36AB-441E-AD15-41E54BCFE85A}"/>
              </a:ext>
            </a:extLst>
          </p:cNvPr>
          <p:cNvSpPr/>
          <p:nvPr/>
        </p:nvSpPr>
        <p:spPr>
          <a:xfrm>
            <a:off x="3727260" y="4942703"/>
            <a:ext cx="8236140" cy="139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发展，培养，管理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软件学院学生党员；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协助学院党委做好学生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党建工作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丰富软院学生的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课外实践活动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，充实软院学子的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课外生活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  <a:sym typeface="微软雅黑 Light" panose="020B0502040204020203" pitchFamily="34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8670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3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E201E-F7C6-4BF8-AC6C-BDAC6A1037AD}"/>
              </a:ext>
            </a:extLst>
          </p:cNvPr>
          <p:cNvSpPr txBox="1"/>
          <p:nvPr/>
        </p:nvSpPr>
        <p:spPr>
          <a:xfrm>
            <a:off x="5184212" y="408658"/>
            <a:ext cx="2044477" cy="584775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简介</a:t>
            </a:r>
          </a:p>
        </p:txBody>
      </p:sp>
      <p:grpSp>
        <p:nvGrpSpPr>
          <p:cNvPr id="14" name="Group 37">
            <a:extLst>
              <a:ext uri="{FF2B5EF4-FFF2-40B4-BE49-F238E27FC236}">
                <a16:creationId xmlns:a16="http://schemas.microsoft.com/office/drawing/2014/main" id="{2E1E2D9C-B0A2-47DB-9CB8-CE8557D03B73}"/>
              </a:ext>
            </a:extLst>
          </p:cNvPr>
          <p:cNvGrpSpPr/>
          <p:nvPr/>
        </p:nvGrpSpPr>
        <p:grpSpPr>
          <a:xfrm>
            <a:off x="6963652" y="1551036"/>
            <a:ext cx="2348784" cy="384865"/>
            <a:chOff x="5461012" y="1628227"/>
            <a:chExt cx="2348784" cy="384865"/>
          </a:xfrm>
        </p:grpSpPr>
        <p:sp>
          <p:nvSpPr>
            <p:cNvPr id="15" name="Rounded Rectangle 39">
              <a:extLst>
                <a:ext uri="{FF2B5EF4-FFF2-40B4-BE49-F238E27FC236}">
                  <a16:creationId xmlns:a16="http://schemas.microsoft.com/office/drawing/2014/main" id="{0C457FCC-969B-4CE4-A7DB-FBE440CC586B}"/>
                </a:ext>
              </a:extLst>
            </p:cNvPr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CAE76AB0-F14E-4368-80B6-277FF06C9082}"/>
                </a:ext>
              </a:extLst>
            </p:cNvPr>
            <p:cNvSpPr/>
            <p:nvPr/>
          </p:nvSpPr>
          <p:spPr>
            <a:xfrm>
              <a:off x="6312241" y="164376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特点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DF765F-3505-4A48-BAC3-C6B756A10A80}"/>
              </a:ext>
            </a:extLst>
          </p:cNvPr>
          <p:cNvSpPr txBox="1"/>
          <p:nvPr/>
        </p:nvSpPr>
        <p:spPr>
          <a:xfrm>
            <a:off x="5296372" y="2130671"/>
            <a:ext cx="632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力求用活泼有趣的方式，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Ebrima" panose="02000000000000000000" pitchFamily="2" charset="0"/>
            </a:endParaRPr>
          </a:p>
          <a:p>
            <a:pPr algn="just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				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Ebrima" panose="02000000000000000000" pitchFamily="2" charset="0"/>
              </a:rPr>
              <a:t>向同学们传递纯正的红色精神。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0C38682-A561-41C5-B3A9-B690E95BE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59" y="1723292"/>
            <a:ext cx="3656428" cy="36564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2922181-7FDC-4425-9803-259282243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20925" y="5447415"/>
            <a:ext cx="1169894" cy="1354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E55771-B317-4235-8E43-1E6B63B8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12" y="3156438"/>
            <a:ext cx="4247477" cy="3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49995D-11CB-420B-8166-E28C877A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4" y="3441797"/>
            <a:ext cx="4303619" cy="31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5773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805E9-C367-4860-86B4-1340AF7FD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61DE08-4C48-4749-BD1C-F38391B01F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2429" y="1771156"/>
            <a:ext cx="5698127" cy="44211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EC8334-F094-4D26-8F8D-AFC6C9DA37B2}"/>
              </a:ext>
            </a:extLst>
          </p:cNvPr>
          <p:cNvSpPr/>
          <p:nvPr/>
        </p:nvSpPr>
        <p:spPr>
          <a:xfrm>
            <a:off x="3611063" y="502654"/>
            <a:ext cx="4680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逐梦·筑梦学生社区服务中心组织架构</a:t>
            </a:r>
            <a:endParaRPr lang="zh-CN" altLang="en-US" sz="2800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4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18AE5-82A6-47D0-8719-6BE5FFA4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73" y="201706"/>
            <a:ext cx="3240741" cy="3240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1196DB-5EEE-4451-916C-D5173CA0F644}"/>
              </a:ext>
            </a:extLst>
          </p:cNvPr>
          <p:cNvSpPr txBox="1"/>
          <p:nvPr/>
        </p:nvSpPr>
        <p:spPr>
          <a:xfrm>
            <a:off x="6234143" y="3442447"/>
            <a:ext cx="2909857" cy="769441"/>
          </a:xfrm>
          <a:prstGeom prst="rect">
            <a:avLst/>
          </a:prstGeom>
          <a:noFill/>
          <a:ln>
            <a:solidFill>
              <a:srgbClr val="90BC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0BCC9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部门介绍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68A88-C338-4E47-BC6A-27484DAA762F}"/>
              </a:ext>
            </a:extLst>
          </p:cNvPr>
          <p:cNvSpPr txBox="1"/>
          <p:nvPr/>
        </p:nvSpPr>
        <p:spPr>
          <a:xfrm>
            <a:off x="2993402" y="2402492"/>
            <a:ext cx="3240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rgbClr val="90BCC9"/>
                </a:solidFill>
                <a:latin typeface="TypeLand 康熙字典體" pitchFamily="50" charset="-120"/>
                <a:ea typeface="TypeLand 康熙字典體" pitchFamily="50" charset="-120"/>
              </a:rPr>
              <a:t>02</a:t>
            </a:r>
            <a:endParaRPr lang="zh-CN" altLang="en-US" sz="16600" dirty="0">
              <a:solidFill>
                <a:srgbClr val="90BCC9"/>
              </a:solidFill>
              <a:latin typeface="TypeLand 康熙字典體" pitchFamily="50" charset="-120"/>
              <a:ea typeface="TypeLand 康熙字典體" pitchFamily="50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37F5A0-E75D-4B45-B1E3-9AFF7ABA9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9B8893-225C-4D83-9318-673A06DC6BEE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25CB7396-099E-453F-8FCD-21CA13F28950}"/>
              </a:ext>
            </a:extLst>
          </p:cNvPr>
          <p:cNvSpPr/>
          <p:nvPr/>
        </p:nvSpPr>
        <p:spPr>
          <a:xfrm>
            <a:off x="6596595" y="3750754"/>
            <a:ext cx="52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eosansLight" pitchFamily="2" charset="0"/>
              </a:rPr>
              <a:t>15%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3A23B0-9667-4C7F-BFF7-947C6CFBAB8F}"/>
              </a:ext>
            </a:extLst>
          </p:cNvPr>
          <p:cNvSpPr txBox="1"/>
          <p:nvPr/>
        </p:nvSpPr>
        <p:spPr>
          <a:xfrm>
            <a:off x="4044578" y="1510015"/>
            <a:ext cx="72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19A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rgbClr val="119A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27A683-686E-4E21-90B0-BAF417AD30D3}"/>
              </a:ext>
            </a:extLst>
          </p:cNvPr>
          <p:cNvSpPr txBox="1"/>
          <p:nvPr/>
        </p:nvSpPr>
        <p:spPr>
          <a:xfrm>
            <a:off x="3396392" y="167579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监督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B72351-FAF2-4463-83D2-702BDABCCDD7}"/>
              </a:ext>
            </a:extLst>
          </p:cNvPr>
          <p:cNvSpPr txBox="1"/>
          <p:nvPr/>
        </p:nvSpPr>
        <p:spPr>
          <a:xfrm>
            <a:off x="1821708" y="2036872"/>
            <a:ext cx="3039584" cy="14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监督、检查各部门的日常工作情况，定期汇总检查结果，及时向领导人员汇报。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E650D9-268A-4DFA-9BA1-A468E5BE5BBA}"/>
              </a:ext>
            </a:extLst>
          </p:cNvPr>
          <p:cNvSpPr txBox="1"/>
          <p:nvPr/>
        </p:nvSpPr>
        <p:spPr>
          <a:xfrm>
            <a:off x="7858701" y="1830621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119A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600" dirty="0">
              <a:solidFill>
                <a:srgbClr val="119A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33512D-5AE2-4102-A980-FC106BC31307}"/>
              </a:ext>
            </a:extLst>
          </p:cNvPr>
          <p:cNvSpPr txBox="1"/>
          <p:nvPr/>
        </p:nvSpPr>
        <p:spPr>
          <a:xfrm>
            <a:off x="8677270" y="1964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协调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CB3428-1E0D-4B63-B281-E0810D7BEEAB}"/>
              </a:ext>
            </a:extLst>
          </p:cNvPr>
          <p:cNvSpPr txBox="1"/>
          <p:nvPr/>
        </p:nvSpPr>
        <p:spPr>
          <a:xfrm>
            <a:off x="7855221" y="2181752"/>
            <a:ext cx="3007295" cy="14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协调支部之间、支部与团学（或专业、班级学生）之间各项交流实践活动的开展。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AE58C0-9238-48B8-871E-A47683B465FA}"/>
              </a:ext>
            </a:extLst>
          </p:cNvPr>
          <p:cNvSpPr txBox="1"/>
          <p:nvPr/>
        </p:nvSpPr>
        <p:spPr>
          <a:xfrm>
            <a:off x="4012290" y="3584976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119A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600" dirty="0">
              <a:solidFill>
                <a:srgbClr val="119A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B6E88B-DB41-4CD2-9356-E28B5AE1230A}"/>
              </a:ext>
            </a:extLst>
          </p:cNvPr>
          <p:cNvSpPr txBox="1"/>
          <p:nvPr/>
        </p:nvSpPr>
        <p:spPr>
          <a:xfrm>
            <a:off x="3364104" y="3750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活动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DEAAB9-A628-4FB5-8BC7-D0C02029D5F9}"/>
              </a:ext>
            </a:extLst>
          </p:cNvPr>
          <p:cNvSpPr txBox="1"/>
          <p:nvPr/>
        </p:nvSpPr>
        <p:spPr>
          <a:xfrm>
            <a:off x="1821708" y="4111833"/>
            <a:ext cx="3007295" cy="14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持续开展各项党员实践、专题讲座、知识竞赛等活动，丰富活动载体，完善工作机制。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A649CB-286F-4880-B6CA-764232EEB04B}"/>
              </a:ext>
            </a:extLst>
          </p:cNvPr>
          <p:cNvSpPr txBox="1"/>
          <p:nvPr/>
        </p:nvSpPr>
        <p:spPr>
          <a:xfrm>
            <a:off x="7855221" y="411615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119A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3600" dirty="0">
              <a:solidFill>
                <a:srgbClr val="119A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A9FD4A-E5D0-4E8B-8A7E-C7F50A8F93C2}"/>
              </a:ext>
            </a:extLst>
          </p:cNvPr>
          <p:cNvSpPr txBox="1"/>
          <p:nvPr/>
        </p:nvSpPr>
        <p:spPr>
          <a:xfrm>
            <a:off x="8677270" y="4276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招新换届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B0065-5311-4FC7-9131-20E9C49196A1}"/>
              </a:ext>
            </a:extLst>
          </p:cNvPr>
          <p:cNvSpPr txBox="1"/>
          <p:nvPr/>
        </p:nvSpPr>
        <p:spPr>
          <a:xfrm>
            <a:off x="7855221" y="4643012"/>
            <a:ext cx="3007295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</a:pPr>
            <a:r>
              <a:rPr lang="zh-CN" altLang="en-US" sz="1600" b="1" dirty="0">
                <a:solidFill>
                  <a:srgbClr val="90BC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负责组织开展干事招新与部长、主任换届面试，筹备换届大会。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CAD8B-77E8-4066-BEE0-FA7DAABCF4B9}"/>
              </a:ext>
            </a:extLst>
          </p:cNvPr>
          <p:cNvSpPr txBox="1"/>
          <p:nvPr/>
        </p:nvSpPr>
        <p:spPr>
          <a:xfrm>
            <a:off x="4985495" y="549683"/>
            <a:ext cx="223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实践部工作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02CD57F-3915-40B6-9346-3D8F09D2E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r="12572" b="69483"/>
          <a:stretch/>
        </p:blipFill>
        <p:spPr>
          <a:xfrm>
            <a:off x="5325574" y="3474082"/>
            <a:ext cx="2238937" cy="98897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944C597-98A8-427F-A68E-19DE75FDF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 r="12778" b="68705"/>
          <a:stretch/>
        </p:blipFill>
        <p:spPr>
          <a:xfrm flipV="1">
            <a:off x="5325574" y="2492841"/>
            <a:ext cx="2238937" cy="9889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80B8DBE-A2D4-4B59-A1BD-E4613A904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324955"/>
            <a:ext cx="654753" cy="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315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0C0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</TotalTime>
  <Words>851</Words>
  <Application>Microsoft Office PowerPoint</Application>
  <PresentationFormat>Widescreen</PresentationFormat>
  <Paragraphs>181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GeosansLight</vt:lpstr>
      <vt:lpstr>New Cicle</vt:lpstr>
      <vt:lpstr>TypeLand 康熙字典體</vt:lpstr>
      <vt:lpstr>仿宋_GB2312</vt:lpstr>
      <vt:lpstr>华文楷体</vt:lpstr>
      <vt:lpstr>华文细黑</vt:lpstr>
      <vt:lpstr>叶根友唐楷简</vt:lpstr>
      <vt:lpstr>微软雅黑</vt:lpstr>
      <vt:lpstr>微软雅黑 Light</vt:lpstr>
      <vt:lpstr>新宋体</vt:lpstr>
      <vt:lpstr>方正兰亭粗黑_GBK</vt:lpstr>
      <vt:lpstr>方正字迹-童体毛笔字体</vt:lpstr>
      <vt:lpstr>方正宋刻本秀楷简体</vt:lpstr>
      <vt:lpstr>方正小标宋简体</vt:lpstr>
      <vt:lpstr>等线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http://shop248912786.taobao.com</dc:subject>
  <dc:creator>淘宝--解忧素材</dc:creator>
  <cp:lastModifiedBy>Hwang Hunter</cp:lastModifiedBy>
  <cp:revision>191</cp:revision>
  <dcterms:created xsi:type="dcterms:W3CDTF">2017-08-18T03:02:00Z</dcterms:created>
  <dcterms:modified xsi:type="dcterms:W3CDTF">2019-09-21T11:14:37Z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