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463FD-DB19-45DB-ABBB-81D617779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E64A0F-A02A-4AD1-8383-8299AE69C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8A753-8F66-4709-9FBA-36366AB3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E33C-1DED-44AC-94E2-5B31DAC0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3332C-4111-46EB-9FC2-07A122BD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4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6B759-BD27-4E2A-8BDF-894DC3B9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B73661-280B-4462-9586-EC118181F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99C51-0A8A-473F-AC62-7D133C73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2D861-AD6E-498F-A0F8-5DA77F5B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A07D1-B581-4480-937C-DEB5B1D5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7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262430-0F81-46CC-8F97-7173D8A82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7987F3-66B7-4A94-A2BB-741625192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97677-0586-4A5E-B3C9-DAC0ED3C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25C9A-AB13-44B0-A0CD-9170FF37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082F4-DA77-49FE-A11D-84DFEA11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1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C1B5B-BB5D-48AF-A887-EC472061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122CE-80FF-4E80-A865-CD30C58F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E3127-F688-45B8-B0BD-31253F6B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614E4-86ED-4CDB-ABB2-8EE61AA0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ECAF4-A835-4B00-A046-E00B3A0A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2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062CF-748F-46BF-8AB9-832FB040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49713B-0C53-4002-855D-E164E393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4D793-E051-4806-8D0B-8A4E1F60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BBBF2-C88E-4564-A0FF-5FF6A37D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399C7-CDAF-4AB2-8A39-D0311E95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9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5D1E1-98A7-41E2-A521-519509DA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E40BB-DED5-4704-B153-35CF75A51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AC1AEB-FCFA-4F96-9C0C-09C848F9D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FBDA5-4B6B-4E65-ABFB-FDC0A2F5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BEBB1-90DE-4FDF-9E9E-DD1C2CBE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3B306-8226-471F-8F6D-1A6C1F21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3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AB1D5-59C5-494B-9A0D-4BB6A2EB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B76E4-BD46-4A4B-B0F8-97DD699B8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CDE26A-CFAA-4262-A88B-B0623E1C4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84104F-3BA1-44C9-8F89-44663ED42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95036E-3DE5-4021-860E-132D99501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77E9EF-A1AB-4C10-8C03-40E5E053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CE4FF9-5247-43BB-938A-EF9AC5A1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C3FEC4-7D8F-4B28-9C30-F3B1D82E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6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FC7CA-6FC7-4DAB-8076-A90DE3D0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E12B99-B66E-4663-A8EB-7983F283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AA9796-13BA-41CA-9E8D-C34F15AB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F5F330-F899-4073-88DB-826CCE6F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7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06F567-CAF7-4D5A-894A-8FC6614B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99F3C-56A7-4D72-88B5-F4A603DD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7F395-E91C-4C6C-B242-140DD9E9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9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69E2C-E92D-4E9D-A676-8EC34365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AD4A9-527C-4BC9-BC35-F2682C92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95792-277B-4B1B-9AEB-1D3197394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1962D-1781-4DAA-9A12-21B2F682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58A26-A8CB-468A-A066-6DD8FAA4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7F122-7936-4427-90F9-98F43D58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5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FEB0A-369E-478A-A47F-FBBA9BEC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B14808-FB74-484E-939C-2CE25984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EF3F70-016B-4BE9-B179-E41CEA494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6E62A-19BF-475D-881D-79BA8528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AD5-82D3-40A8-B2CF-B12DB38635C7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53C0B-0A1C-4B52-80E7-78282165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F4FFD-A985-42B7-8A43-93F58AEB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77AD72-B8EF-4818-B005-1155BC7C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5C2863-09C4-49C7-BD6F-C230EA432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AFC57-B78F-45A1-B0FB-8308C2B5A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4AD5-82D3-40A8-B2CF-B12DB38635C7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90DB5-6A06-4153-99A3-783E9C76E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FD168-7FFB-4293-AFDF-5181DA30E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F424-B2A5-47F9-9586-B8B8C3B0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6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5DBB70B-BD7D-47F6-9F0C-F0759B178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条款</a:t>
            </a:r>
            <a:r>
              <a:rPr lang="en-US" altLang="zh-CN" dirty="0"/>
              <a:t>04 </a:t>
            </a:r>
            <a:r>
              <a:rPr lang="zh-CN" altLang="en-US" dirty="0"/>
              <a:t>确定对象被使用前已先被初始化</a:t>
            </a:r>
          </a:p>
        </p:txBody>
      </p:sp>
    </p:spTree>
    <p:extLst>
      <p:ext uri="{BB962C8B-B14F-4D97-AF65-F5344CB8AC3E}">
        <p14:creationId xmlns:p14="http://schemas.microsoft.com/office/powerpoint/2010/main" val="160794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832A-A127-44D6-9BB1-529FD96F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编译单元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131A6-5B82-48B3-B053-24E9454C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编译单元是指产出同一目标文件的那些源码。基本上是单一源码加上其所包含的头文件。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定义于不同编译单元内的</a:t>
            </a:r>
            <a:r>
              <a:rPr lang="en-US" altLang="zh-CN" dirty="0"/>
              <a:t>non-local static</a:t>
            </a:r>
            <a:r>
              <a:rPr lang="zh-CN" altLang="en-US" dirty="0"/>
              <a:t>对象的初始化次序并无明确定义。</a:t>
            </a:r>
          </a:p>
        </p:txBody>
      </p:sp>
    </p:spTree>
    <p:extLst>
      <p:ext uri="{BB962C8B-B14F-4D97-AF65-F5344CB8AC3E}">
        <p14:creationId xmlns:p14="http://schemas.microsoft.com/office/powerpoint/2010/main" val="343707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3580C-7032-4663-85A0-3C02AC0B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93B12A-C9D5-48F4-8C1B-E831CF7CAB87}"/>
              </a:ext>
            </a:extLst>
          </p:cNvPr>
          <p:cNvSpPr txBox="1"/>
          <p:nvPr/>
        </p:nvSpPr>
        <p:spPr>
          <a:xfrm>
            <a:off x="838200" y="2029529"/>
            <a:ext cx="5250155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numDisks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0AA78-D4FA-40FE-A263-F6AC3924C2F0}"/>
              </a:ext>
            </a:extLst>
          </p:cNvPr>
          <p:cNvSpPr txBox="1"/>
          <p:nvPr/>
        </p:nvSpPr>
        <p:spPr>
          <a:xfrm>
            <a:off x="6318053" y="1614030"/>
            <a:ext cx="5427746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disks =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numDisks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AA7CE6-1EB9-4603-BB34-56756C446A12}"/>
              </a:ext>
            </a:extLst>
          </p:cNvPr>
          <p:cNvSpPr txBox="1"/>
          <p:nvPr/>
        </p:nvSpPr>
        <p:spPr>
          <a:xfrm>
            <a:off x="6318053" y="5540591"/>
            <a:ext cx="335059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tempDir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287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030BB-A7FE-48E2-A589-658C806D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7026" cy="13255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local-static</a:t>
            </a:r>
            <a:r>
              <a:rPr lang="zh-CN" altLang="en-US" dirty="0"/>
              <a:t>对象替换</a:t>
            </a:r>
            <a:r>
              <a:rPr lang="en-US" altLang="zh-CN" dirty="0"/>
              <a:t>non-local static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E978B-5E8C-45C1-A8DD-40F4A9B9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单例模式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non-local static</a:t>
            </a:r>
            <a:r>
              <a:rPr lang="zh-CN" altLang="en-US" dirty="0"/>
              <a:t>对象搬到自己的专属函数内，函数返回一个指向该对象的引用。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函数内的</a:t>
            </a:r>
            <a:r>
              <a:rPr lang="en-US" altLang="zh-CN" dirty="0"/>
              <a:t>local static</a:t>
            </a:r>
            <a:r>
              <a:rPr lang="zh-CN" altLang="en-US" dirty="0"/>
              <a:t>对象会在“该函数被调用期间”、“首次遇到该函数定义式”时被初始化。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如果没有调用该函数，该对象就不会被初始化</a:t>
            </a:r>
            <a:r>
              <a:rPr lang="en-US" altLang="zh-CN" dirty="0"/>
              <a:t>/</a:t>
            </a:r>
            <a:r>
              <a:rPr lang="zh-CN" altLang="en-US" dirty="0"/>
              <a:t>析构，从而节省开销。</a:t>
            </a:r>
          </a:p>
        </p:txBody>
      </p:sp>
    </p:spTree>
    <p:extLst>
      <p:ext uri="{BB962C8B-B14F-4D97-AF65-F5344CB8AC3E}">
        <p14:creationId xmlns:p14="http://schemas.microsoft.com/office/powerpoint/2010/main" val="153763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2CE24-7DCA-4954-818D-12FD1090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AA675-4758-47BB-85B6-B9460144F0F1}"/>
              </a:ext>
            </a:extLst>
          </p:cNvPr>
          <p:cNvSpPr txBox="1"/>
          <p:nvPr/>
        </p:nvSpPr>
        <p:spPr>
          <a:xfrm>
            <a:off x="3407603" y="1691561"/>
            <a:ext cx="5376793" cy="480131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{...}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tfs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fs;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fs;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{...};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disks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tfs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numDisks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tempDir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90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4B094-3908-4599-A973-AED71465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D7BFE-58DE-4500-BA8D-DC1F1A6B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Return-reference</a:t>
            </a:r>
            <a:r>
              <a:rPr lang="zh-CN" altLang="en-US" dirty="0"/>
              <a:t>形式十分简单，第一行定义一个</a:t>
            </a:r>
            <a:r>
              <a:rPr lang="en-US" altLang="zh-CN" dirty="0"/>
              <a:t>local static</a:t>
            </a:r>
            <a:r>
              <a:rPr lang="zh-CN" altLang="en-US" dirty="0"/>
              <a:t>对象，第二行返回该对象的一个引用。</a:t>
            </a:r>
            <a:endParaRPr lang="en-US" altLang="zh-CN" dirty="0"/>
          </a:p>
          <a:p>
            <a:r>
              <a:rPr lang="zh-CN" altLang="en-US" dirty="0"/>
              <a:t>绝佳的</a:t>
            </a:r>
            <a:r>
              <a:rPr lang="en-US" altLang="zh-CN" dirty="0" err="1"/>
              <a:t>inlining</a:t>
            </a:r>
            <a:r>
              <a:rPr lang="zh-CN" altLang="en-US" dirty="0"/>
              <a:t>候选人，尤其是在频繁调用的情况下。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在多线程环境下等待某事发生都会有麻烦。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解决办法：在程序的单线程启动阶段手动调用所有</a:t>
            </a:r>
            <a:r>
              <a:rPr lang="en-US" altLang="zh-CN" dirty="0"/>
              <a:t>reference-returning</a:t>
            </a:r>
            <a:r>
              <a:rPr lang="zh-CN" altLang="en-US" dirty="0"/>
              <a:t>函数，可以避免与初始化有关的“竞速问题”。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要防止</a:t>
            </a:r>
            <a:r>
              <a:rPr lang="en-US" altLang="zh-CN" dirty="0"/>
              <a:t>A</a:t>
            </a:r>
            <a:r>
              <a:rPr lang="zh-CN" altLang="en-US" dirty="0"/>
              <a:t>的实现需要</a:t>
            </a:r>
            <a:r>
              <a:rPr lang="en-US" altLang="zh-CN" dirty="0"/>
              <a:t>B</a:t>
            </a:r>
            <a:r>
              <a:rPr lang="zh-CN" altLang="en-US" dirty="0"/>
              <a:t>先初始化，</a:t>
            </a:r>
            <a:r>
              <a:rPr lang="en-US" altLang="zh-CN" dirty="0"/>
              <a:t>B</a:t>
            </a:r>
            <a:r>
              <a:rPr lang="zh-CN" altLang="en-US" dirty="0"/>
              <a:t>的实现又要</a:t>
            </a:r>
            <a:r>
              <a:rPr lang="en-US" altLang="zh-CN" dirty="0"/>
              <a:t>A</a:t>
            </a:r>
            <a:r>
              <a:rPr lang="zh-CN" altLang="en-US" dirty="0"/>
              <a:t>先初始化这种情况的出现。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70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A500B9-F2BC-4D06-ADA3-EFCE0C5A1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条款</a:t>
            </a:r>
            <a:r>
              <a:rPr lang="en-US" altLang="zh-CN" dirty="0"/>
              <a:t>05 </a:t>
            </a:r>
            <a:r>
              <a:rPr lang="zh-CN" altLang="en-US" dirty="0"/>
              <a:t>了解</a:t>
            </a:r>
            <a:r>
              <a:rPr lang="en-US" altLang="zh-CN" dirty="0"/>
              <a:t>C++</a:t>
            </a:r>
            <a:r>
              <a:rPr lang="zh-CN" altLang="en-US" dirty="0"/>
              <a:t>默认编写并调用那些函数</a:t>
            </a:r>
          </a:p>
        </p:txBody>
      </p:sp>
    </p:spTree>
    <p:extLst>
      <p:ext uri="{BB962C8B-B14F-4D97-AF65-F5344CB8AC3E}">
        <p14:creationId xmlns:p14="http://schemas.microsoft.com/office/powerpoint/2010/main" val="327325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175CA-ECCB-46CC-829E-417BAB31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empty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B3C7C-E294-4E31-9003-1CD4E43C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</a:t>
            </a:r>
            <a:r>
              <a:rPr lang="en-US" altLang="zh-CN" dirty="0"/>
              <a:t>empty class</a:t>
            </a:r>
            <a:r>
              <a:rPr lang="zh-CN" altLang="en-US" dirty="0"/>
              <a:t>不再是一个</a:t>
            </a:r>
            <a:r>
              <a:rPr lang="en-US" altLang="zh-CN" dirty="0"/>
              <a:t>empty class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49C668-38B3-4C08-B43F-E28BB0822C9B}"/>
              </a:ext>
            </a:extLst>
          </p:cNvPr>
          <p:cNvSpPr txBox="1"/>
          <p:nvPr/>
        </p:nvSpPr>
        <p:spPr>
          <a:xfrm>
            <a:off x="3091010" y="2875175"/>
            <a:ext cx="6009979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};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... 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... 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~Empty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... 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... 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24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3283F-C116-4E9B-B329-37DC53A5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181"/>
            <a:ext cx="10515600" cy="5620782"/>
          </a:xfrm>
        </p:spPr>
        <p:txBody>
          <a:bodyPr/>
          <a:lstStyle/>
          <a:p>
            <a:r>
              <a:rPr lang="zh-CN" altLang="en-US" dirty="0"/>
              <a:t>唯有当这些函数被需要（被调用），它们才会被编译器创建。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Default</a:t>
            </a:r>
            <a:r>
              <a:rPr lang="zh-CN" altLang="en-US" dirty="0"/>
              <a:t>构造函数和析构函数主要给编译器一个地方用来放置“隐身幕后”的代码，像是调用</a:t>
            </a:r>
            <a:r>
              <a:rPr lang="en-US" altLang="zh-CN" dirty="0"/>
              <a:t>base class</a:t>
            </a:r>
            <a:r>
              <a:rPr lang="zh-CN" altLang="en-US" dirty="0"/>
              <a:t>和</a:t>
            </a:r>
            <a:r>
              <a:rPr lang="en-US" altLang="zh-CN" dirty="0"/>
              <a:t>non-static</a:t>
            </a:r>
            <a:r>
              <a:rPr lang="zh-CN" altLang="en-US" dirty="0"/>
              <a:t>成员变量的构造函数和析构函数。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Copy</a:t>
            </a:r>
            <a:r>
              <a:rPr lang="zh-CN" altLang="en-US" dirty="0"/>
              <a:t>构造函数和</a:t>
            </a:r>
            <a:r>
              <a:rPr lang="en-US" altLang="zh-CN" dirty="0"/>
              <a:t>copy assignment</a:t>
            </a:r>
            <a:r>
              <a:rPr lang="zh-CN" altLang="en-US" dirty="0"/>
              <a:t>操作符，编译器创建的版本只是单纯地将来源的每一个</a:t>
            </a:r>
            <a:r>
              <a:rPr lang="en-US" altLang="zh-CN" dirty="0"/>
              <a:t>non-static</a:t>
            </a:r>
            <a:r>
              <a:rPr lang="zh-CN" altLang="en-US" dirty="0"/>
              <a:t>成员变量拷贝到目标对象。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C26166-328D-407E-8B8F-FB317F192CAA}"/>
              </a:ext>
            </a:extLst>
          </p:cNvPr>
          <p:cNvSpPr txBox="1"/>
          <p:nvPr/>
        </p:nvSpPr>
        <p:spPr>
          <a:xfrm>
            <a:off x="3168977" y="1352386"/>
            <a:ext cx="585404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e1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	//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调用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构造函数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	//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调用析构函数</a:t>
            </a:r>
            <a:b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e2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e1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		//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调用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构造函数</a:t>
            </a:r>
            <a:endParaRPr lang="pt-BR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e2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e1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	//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调用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copy assignment</a:t>
            </a:r>
            <a:endParaRPr lang="pt-BR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7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8FEE5-42A1-4E13-AA0E-BC71FCBA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</a:t>
            </a:r>
            <a:r>
              <a:rPr lang="zh-CN" altLang="en-US" dirty="0"/>
              <a:t>构造函数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D53BF1-924A-49F8-9674-0787B37C9AFC}"/>
              </a:ext>
            </a:extLst>
          </p:cNvPr>
          <p:cNvSpPr txBox="1"/>
          <p:nvPr/>
        </p:nvSpPr>
        <p:spPr>
          <a:xfrm>
            <a:off x="2394505" y="1690688"/>
            <a:ext cx="7402989" cy="39703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NamedObject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NamedObject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NamedObject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NamedObject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"Smallest Prime Number"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NamedObject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		//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构造函数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EE6A47-B539-465E-A151-A99113BAF277}"/>
              </a:ext>
            </a:extLst>
          </p:cNvPr>
          <p:cNvSpPr txBox="1"/>
          <p:nvPr/>
        </p:nvSpPr>
        <p:spPr>
          <a:xfrm>
            <a:off x="2271860" y="5948313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string</a:t>
            </a:r>
            <a:r>
              <a:rPr lang="zh-CN" altLang="en-US" dirty="0"/>
              <a:t>的</a:t>
            </a:r>
            <a:r>
              <a:rPr lang="en-US" altLang="zh-CN" dirty="0"/>
              <a:t>copy</a:t>
            </a:r>
            <a:r>
              <a:rPr lang="zh-CN" altLang="en-US" dirty="0"/>
              <a:t>构造函数</a:t>
            </a:r>
          </a:p>
        </p:txBody>
      </p:sp>
    </p:spTree>
    <p:extLst>
      <p:ext uri="{BB962C8B-B14F-4D97-AF65-F5344CB8AC3E}">
        <p14:creationId xmlns:p14="http://schemas.microsoft.com/office/powerpoint/2010/main" val="44407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7E051-460E-46EB-A1EC-90892BF8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assignment</a:t>
            </a:r>
            <a:r>
              <a:rPr lang="zh-CN" altLang="en-US" dirty="0"/>
              <a:t>赋值操作符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197EF1-E942-4BAD-849F-3417D9C26E31}"/>
              </a:ext>
            </a:extLst>
          </p:cNvPr>
          <p:cNvSpPr txBox="1"/>
          <p:nvPr/>
        </p:nvSpPr>
        <p:spPr>
          <a:xfrm>
            <a:off x="2362986" y="1517716"/>
            <a:ext cx="7466028" cy="5078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::string&amp;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"Persephone"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oldDog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"Satch"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NamedObject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NamedObject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oldDog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编译器拒绝编译这一行赋值动作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FDB08-E490-48C2-9841-62EA8F27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手工初始化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C6D94-45D4-4AC0-BAD7-8CB255DA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适用于无任何成员的内置类型，如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bool</a:t>
            </a:r>
            <a:r>
              <a:rPr lang="zh-CN" altLang="en-US" dirty="0"/>
              <a:t>等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84932C-DD51-4D11-9AB2-3D336807FDE2}"/>
              </a:ext>
            </a:extLst>
          </p:cNvPr>
          <p:cNvSpPr txBox="1"/>
          <p:nvPr/>
        </p:nvSpPr>
        <p:spPr>
          <a:xfrm>
            <a:off x="3439998" y="3429000"/>
            <a:ext cx="499688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C-style string"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d;</a:t>
            </a:r>
          </a:p>
        </p:txBody>
      </p:sp>
    </p:spTree>
    <p:extLst>
      <p:ext uri="{BB962C8B-B14F-4D97-AF65-F5344CB8AC3E}">
        <p14:creationId xmlns:p14="http://schemas.microsoft.com/office/powerpoint/2010/main" val="572760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9AFE9BD-8B34-484E-8CA1-3E64B8EB73F3}"/>
              </a:ext>
            </a:extLst>
          </p:cNvPr>
          <p:cNvSpPr txBox="1"/>
          <p:nvPr/>
        </p:nvSpPr>
        <p:spPr>
          <a:xfrm>
            <a:off x="1517716" y="2083324"/>
            <a:ext cx="9488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C++ </a:t>
            </a:r>
            <a:r>
              <a:rPr lang="zh-CN" altLang="en-US" dirty="0"/>
              <a:t>不允许“让</a:t>
            </a:r>
            <a:r>
              <a:rPr lang="en-US" altLang="zh-CN" dirty="0"/>
              <a:t>reference</a:t>
            </a:r>
            <a:r>
              <a:rPr lang="zh-CN" altLang="en-US" dirty="0"/>
              <a:t>改指向不同对象”。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如果打算在“内含</a:t>
            </a:r>
            <a:r>
              <a:rPr lang="en-US" altLang="zh-CN" dirty="0"/>
              <a:t>reference</a:t>
            </a:r>
            <a:r>
              <a:rPr lang="zh-CN" altLang="en-US" dirty="0"/>
              <a:t>成员”的类中支持</a:t>
            </a:r>
            <a:r>
              <a:rPr lang="en-US" altLang="zh-CN" dirty="0"/>
              <a:t>copy assignment</a:t>
            </a:r>
            <a:r>
              <a:rPr lang="zh-CN" altLang="en-US" dirty="0"/>
              <a:t>操作，必须自己定义实现。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内含</a:t>
            </a:r>
            <a:r>
              <a:rPr lang="en-US" altLang="zh-CN" dirty="0"/>
              <a:t>const</a:t>
            </a:r>
            <a:r>
              <a:rPr lang="zh-CN" altLang="en-US" dirty="0"/>
              <a:t>成员的类，如果进行</a:t>
            </a:r>
            <a:r>
              <a:rPr lang="en-US" altLang="zh-CN" dirty="0"/>
              <a:t>copy assignment</a:t>
            </a:r>
            <a:r>
              <a:rPr lang="zh-CN" altLang="en-US" dirty="0"/>
              <a:t>操作，编译器也会拒绝编译。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某个基类将</a:t>
            </a:r>
            <a:r>
              <a:rPr lang="en-US" altLang="zh-CN" dirty="0"/>
              <a:t>copy assignment</a:t>
            </a:r>
            <a:r>
              <a:rPr lang="zh-CN" altLang="en-US" dirty="0"/>
              <a:t>声明为</a:t>
            </a:r>
            <a:r>
              <a:rPr lang="en-US" altLang="zh-CN" dirty="0"/>
              <a:t>private</a:t>
            </a:r>
            <a:r>
              <a:rPr lang="zh-CN" altLang="en-US" dirty="0"/>
              <a:t>，编译器将拒绝为其</a:t>
            </a:r>
            <a:r>
              <a:rPr lang="en-US" altLang="zh-CN" dirty="0"/>
              <a:t>derive classes</a:t>
            </a:r>
            <a:r>
              <a:rPr lang="zh-CN" altLang="en-US" dirty="0"/>
              <a:t>生成一个</a:t>
            </a:r>
            <a:r>
              <a:rPr lang="en-US" altLang="zh-CN" dirty="0"/>
              <a:t>copy</a:t>
            </a:r>
          </a:p>
          <a:p>
            <a:r>
              <a:rPr lang="en-US" altLang="zh-CN" dirty="0"/>
              <a:t>     assignment</a:t>
            </a:r>
            <a:r>
              <a:rPr lang="zh-CN" altLang="en-US" dirty="0"/>
              <a:t>操作符。</a:t>
            </a:r>
          </a:p>
        </p:txBody>
      </p:sp>
    </p:spTree>
    <p:extLst>
      <p:ext uri="{BB962C8B-B14F-4D97-AF65-F5344CB8AC3E}">
        <p14:creationId xmlns:p14="http://schemas.microsoft.com/office/powerpoint/2010/main" val="27670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26082B-89A8-4697-A20A-7D66180BE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条款</a:t>
            </a:r>
            <a:r>
              <a:rPr lang="en-US" altLang="zh-CN" dirty="0"/>
              <a:t>06</a:t>
            </a:r>
            <a:r>
              <a:rPr lang="zh-CN" altLang="en-US" dirty="0"/>
              <a:t>：若不想使用编译器生成的函数，就该明确拒绝</a:t>
            </a:r>
          </a:p>
        </p:txBody>
      </p:sp>
    </p:spTree>
    <p:extLst>
      <p:ext uri="{BB962C8B-B14F-4D97-AF65-F5344CB8AC3E}">
        <p14:creationId xmlns:p14="http://schemas.microsoft.com/office/powerpoint/2010/main" val="35451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86E82-7544-41C8-9FEC-2612B7DC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私有化</a:t>
            </a:r>
            <a:r>
              <a:rPr lang="en-US" altLang="zh-CN" dirty="0"/>
              <a:t>copy</a:t>
            </a:r>
            <a:r>
              <a:rPr lang="zh-CN" altLang="en-US" dirty="0"/>
              <a:t>构造函数和</a:t>
            </a:r>
            <a:r>
              <a:rPr lang="en-US" altLang="zh-CN" dirty="0"/>
              <a:t>copy assignment</a:t>
            </a:r>
            <a:r>
              <a:rPr lang="zh-CN" altLang="en-US" dirty="0"/>
              <a:t>操作符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A764D-6AB9-4B74-B9FD-65067679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有些类是独一无二的不允许被</a:t>
            </a:r>
            <a:r>
              <a:rPr lang="en-US" altLang="zh-CN" dirty="0"/>
              <a:t>copy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DD314D-C8AE-4D63-ADC0-856EBB05C06D}"/>
              </a:ext>
            </a:extLst>
          </p:cNvPr>
          <p:cNvSpPr txBox="1"/>
          <p:nvPr/>
        </p:nvSpPr>
        <p:spPr>
          <a:xfrm>
            <a:off x="3676107" y="3291841"/>
            <a:ext cx="4839786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HomeForSale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HomeForSale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h1;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HomeForSale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HomeForSale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不允许通过编译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不允许通过编译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5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134B5-C7BC-470F-A808-52D9F325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125"/>
            <a:ext cx="10515600" cy="5649838"/>
          </a:xfrm>
        </p:spPr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copy</a:t>
            </a:r>
            <a:r>
              <a:rPr lang="zh-CN" altLang="en-US" dirty="0"/>
              <a:t>构造函数和</a:t>
            </a:r>
            <a:r>
              <a:rPr lang="en-US" altLang="zh-CN" dirty="0"/>
              <a:t>copy assignment</a:t>
            </a:r>
            <a:r>
              <a:rPr lang="zh-CN" altLang="en-US" dirty="0"/>
              <a:t>操作符私有化，可以解决这个问题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member</a:t>
            </a:r>
            <a:r>
              <a:rPr lang="zh-CN" altLang="en-US" dirty="0"/>
              <a:t>函数和</a:t>
            </a:r>
            <a:r>
              <a:rPr lang="en-US" altLang="zh-CN" dirty="0"/>
              <a:t>friend</a:t>
            </a:r>
            <a:r>
              <a:rPr lang="zh-CN" altLang="en-US" dirty="0"/>
              <a:t>函数仍然可以调用私有的</a:t>
            </a:r>
            <a:r>
              <a:rPr lang="en-US" altLang="zh-CN" dirty="0"/>
              <a:t>copy</a:t>
            </a:r>
            <a:r>
              <a:rPr lang="zh-CN" altLang="en-US" dirty="0"/>
              <a:t>构造函数和</a:t>
            </a:r>
            <a:r>
              <a:rPr lang="en-US" altLang="zh-CN" dirty="0"/>
              <a:t>copy assignment</a:t>
            </a:r>
            <a:r>
              <a:rPr lang="zh-CN" altLang="en-US" dirty="0"/>
              <a:t>操作符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A9407B-DDFE-474D-8A5B-3092FF8FF70D}"/>
              </a:ext>
            </a:extLst>
          </p:cNvPr>
          <p:cNvSpPr txBox="1"/>
          <p:nvPr/>
        </p:nvSpPr>
        <p:spPr>
          <a:xfrm>
            <a:off x="2368857" y="1871831"/>
            <a:ext cx="745428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HomeForSale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HomeForSale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HomeForSale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只有声明，不去实现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HomeForSale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HomeForSale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9425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97F8-452E-4C38-9E14-93C10A09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将链接期错误移至编译期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50F06-D135-4F57-BA4D-A4ED2572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base class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多重继承的情况下会阻止 </a:t>
            </a:r>
            <a:r>
              <a:rPr lang="en-US" altLang="zh-CN" dirty="0"/>
              <a:t>empty base class optimization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F9A758-6A79-4D4B-838E-80F7EEAAB0CE}"/>
              </a:ext>
            </a:extLst>
          </p:cNvPr>
          <p:cNvSpPr txBox="1"/>
          <p:nvPr/>
        </p:nvSpPr>
        <p:spPr>
          <a:xfrm>
            <a:off x="2048257" y="2483644"/>
            <a:ext cx="8095486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Uncopyable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Uncopyable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允许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derive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对象构造和析构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Uncopyable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Uncopyable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Uncopyable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Uncopyable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Uncopyable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但阻止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copying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HomeForSale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Uncopyable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40083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9843D-E18C-49FC-89FE-AB9E7A89E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en-US" altLang="zh-CN" dirty="0" err="1"/>
              <a:t>noncopyable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2D29589-3852-434B-B5F1-BC6AD060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将链接期错误移至编译期</a:t>
            </a:r>
          </a:p>
        </p:txBody>
      </p:sp>
    </p:spTree>
    <p:extLst>
      <p:ext uri="{BB962C8B-B14F-4D97-AF65-F5344CB8AC3E}">
        <p14:creationId xmlns:p14="http://schemas.microsoft.com/office/powerpoint/2010/main" val="3027011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6AD5CFE-A07F-4880-8F44-BC6733A1F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条款</a:t>
            </a:r>
            <a:r>
              <a:rPr lang="en-US" altLang="zh-CN" dirty="0"/>
              <a:t>07</a:t>
            </a:r>
            <a:r>
              <a:rPr lang="zh-CN" altLang="en-US" dirty="0"/>
              <a:t>：为多态基类声明为</a:t>
            </a:r>
            <a:r>
              <a:rPr lang="en-US" altLang="zh-CN" dirty="0"/>
              <a:t>virtual</a:t>
            </a:r>
            <a:r>
              <a:rPr lang="zh-CN" altLang="en-US" dirty="0"/>
              <a:t>析构函数</a:t>
            </a:r>
          </a:p>
        </p:txBody>
      </p:sp>
    </p:spTree>
    <p:extLst>
      <p:ext uri="{BB962C8B-B14F-4D97-AF65-F5344CB8AC3E}">
        <p14:creationId xmlns:p14="http://schemas.microsoft.com/office/powerpoint/2010/main" val="1204364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FCA44-5FE7-4F95-9835-1B12BA1C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什么情况下需要使用</a:t>
            </a:r>
            <a:r>
              <a:rPr lang="en-US" altLang="zh-CN" dirty="0"/>
              <a:t>virtual</a:t>
            </a:r>
            <a:r>
              <a:rPr lang="zh-CN" altLang="en-US" dirty="0"/>
              <a:t>析构函数？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7D520-9568-4A99-AFCC-D72E18817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基类指针指向派生类对象，通过</a:t>
            </a:r>
            <a:r>
              <a:rPr lang="en-US" altLang="zh-CN" dirty="0"/>
              <a:t>base class</a:t>
            </a:r>
            <a:r>
              <a:rPr lang="zh-CN" altLang="en-US" dirty="0"/>
              <a:t>接口处理</a:t>
            </a:r>
            <a:r>
              <a:rPr lang="en-US" altLang="zh-CN" dirty="0"/>
              <a:t>derived class</a:t>
            </a:r>
            <a:r>
              <a:rPr lang="zh-CN" altLang="en-US" dirty="0"/>
              <a:t>对象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E08146-8EA0-490A-9C78-DBB38E889B69}"/>
              </a:ext>
            </a:extLst>
          </p:cNvPr>
          <p:cNvSpPr txBox="1"/>
          <p:nvPr/>
        </p:nvSpPr>
        <p:spPr>
          <a:xfrm>
            <a:off x="972642" y="2762053"/>
            <a:ext cx="10246716" cy="39703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带有多态性质的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base class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AtomicClock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{...};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WaterClock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{...};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WristWatch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{...};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getTimeKeeper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返回一个指针指向一个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派生类的动态分配对象</a:t>
            </a:r>
            <a:b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getTimeKeeper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从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继承体系，获得一个动态分配对象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...;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4787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55D20-280F-4215-9B37-A376D5D8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876"/>
            <a:ext cx="10515600" cy="5517087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明确指出，当</a:t>
            </a:r>
            <a:r>
              <a:rPr lang="en-US" altLang="zh-CN" dirty="0"/>
              <a:t>derived class</a:t>
            </a:r>
            <a:r>
              <a:rPr lang="zh-CN" altLang="en-US" dirty="0"/>
              <a:t>对象经由一个</a:t>
            </a:r>
            <a:r>
              <a:rPr lang="en-US" altLang="zh-CN" dirty="0"/>
              <a:t>base class</a:t>
            </a:r>
            <a:r>
              <a:rPr lang="zh-CN" altLang="en-US" dirty="0"/>
              <a:t>指针删除，而该</a:t>
            </a:r>
            <a:r>
              <a:rPr lang="en-US" altLang="zh-CN" dirty="0"/>
              <a:t>base class</a:t>
            </a:r>
            <a:r>
              <a:rPr lang="zh-CN" altLang="en-US" dirty="0"/>
              <a:t>带着一个</a:t>
            </a:r>
            <a:r>
              <a:rPr lang="en-US" altLang="zh-CN" dirty="0"/>
              <a:t>non-virtual</a:t>
            </a:r>
            <a:r>
              <a:rPr lang="zh-CN" altLang="en-US" dirty="0"/>
              <a:t>析构函数，结果未有定义</a:t>
            </a:r>
            <a:r>
              <a:rPr lang="en-US" altLang="zh-CN" dirty="0"/>
              <a:t>——</a:t>
            </a:r>
            <a:r>
              <a:rPr lang="zh-CN" altLang="en-US" dirty="0"/>
              <a:t>执行时通常发生的是对象的</a:t>
            </a:r>
            <a:r>
              <a:rPr lang="en-US" altLang="zh-CN" dirty="0"/>
              <a:t>derived</a:t>
            </a:r>
            <a:r>
              <a:rPr lang="zh-CN" altLang="en-US" dirty="0"/>
              <a:t>成分没被销毁。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BD54D6-637C-448A-A960-9DD7487CEFA9}"/>
              </a:ext>
            </a:extLst>
          </p:cNvPr>
          <p:cNvSpPr txBox="1"/>
          <p:nvPr/>
        </p:nvSpPr>
        <p:spPr>
          <a:xfrm>
            <a:off x="3850834" y="2136338"/>
            <a:ext cx="449033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getTimeKeeper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...;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现在行为正确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25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08974-501A-448B-B7BE-A41CF386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什么情况下不需要使用</a:t>
            </a:r>
            <a:r>
              <a:rPr lang="en-US" altLang="zh-CN" dirty="0"/>
              <a:t>virtual</a:t>
            </a:r>
            <a:r>
              <a:rPr lang="zh-CN" altLang="en-US" dirty="0"/>
              <a:t>析构函数？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C5484-1646-4E96-AEE3-8E7C1CDD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 class</a:t>
            </a:r>
            <a:r>
              <a:rPr lang="zh-CN" altLang="en-US" dirty="0"/>
              <a:t>不是为了实现多态而设计（如：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STL</a:t>
            </a:r>
            <a:r>
              <a:rPr lang="zh-CN" altLang="en-US" dirty="0"/>
              <a:t>容器，</a:t>
            </a:r>
            <a:r>
              <a:rPr lang="en-US" altLang="zh-CN" dirty="0" err="1"/>
              <a:t>noncopyable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5C9F2-A1D0-4DAF-8C99-A23DEE5F6B4C}"/>
              </a:ext>
            </a:extLst>
          </p:cNvPr>
          <p:cNvSpPr txBox="1"/>
          <p:nvPr/>
        </p:nvSpPr>
        <p:spPr>
          <a:xfrm>
            <a:off x="3850834" y="3035431"/>
            <a:ext cx="4490332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1593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8FFC9-FD21-49A4-82DE-468AFE56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构造函数初始化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72E06-60CD-44CC-8489-AB2F661B93EC}"/>
              </a:ext>
            </a:extLst>
          </p:cNvPr>
          <p:cNvSpPr txBox="1"/>
          <p:nvPr/>
        </p:nvSpPr>
        <p:spPr>
          <a:xfrm>
            <a:off x="1542853" y="1545996"/>
            <a:ext cx="9106294" cy="5078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{...}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ABEntry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ABEntry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:list&lt;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thePhones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numTimesConsulted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ABEntry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ABEntry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::string&amp;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::string&amp;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::list&lt;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&gt;&amp; phones)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赋值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thePhones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phones;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numTimesConsulted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初始化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9353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D1EE2-7DC8-4AD4-8E7E-1AE1870C4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315"/>
            <a:ext cx="10515600" cy="557364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类中的虚函数会生成</a:t>
            </a:r>
            <a:r>
              <a:rPr lang="en-US" altLang="zh-CN" dirty="0" err="1"/>
              <a:t>vptr</a:t>
            </a:r>
            <a:r>
              <a:rPr lang="zh-CN" altLang="en-US" dirty="0"/>
              <a:t>指向</a:t>
            </a:r>
            <a:r>
              <a:rPr lang="en-US" altLang="zh-CN" dirty="0" err="1"/>
              <a:t>vtbl</a:t>
            </a:r>
            <a:r>
              <a:rPr lang="zh-CN" altLang="en-US" dirty="0"/>
              <a:t>，生成的</a:t>
            </a:r>
            <a:r>
              <a:rPr lang="en-US" altLang="zh-CN" dirty="0" err="1"/>
              <a:t>vptr</a:t>
            </a:r>
            <a:r>
              <a:rPr lang="zh-CN" altLang="en-US" dirty="0"/>
              <a:t>会增大对象的体积。从而使得采用其他不含</a:t>
            </a:r>
            <a:r>
              <a:rPr lang="en-US" altLang="zh-CN" dirty="0" err="1"/>
              <a:t>vptr</a:t>
            </a:r>
            <a:r>
              <a:rPr lang="zh-CN" altLang="en-US" dirty="0"/>
              <a:t>的语言（如</a:t>
            </a:r>
            <a:r>
              <a:rPr lang="en-US" altLang="zh-CN" dirty="0"/>
              <a:t>C</a:t>
            </a:r>
            <a:r>
              <a:rPr lang="zh-CN" altLang="en-US" dirty="0"/>
              <a:t>语言）有相同的声明，但是，却有不同的结构。因此，不能够将它传递给其他语言所写的函数。</a:t>
            </a:r>
          </a:p>
        </p:txBody>
      </p:sp>
    </p:spTree>
    <p:extLst>
      <p:ext uri="{BB962C8B-B14F-4D97-AF65-F5344CB8AC3E}">
        <p14:creationId xmlns:p14="http://schemas.microsoft.com/office/powerpoint/2010/main" val="1055900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49476-2B6D-4751-88AD-802E0B6E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</a:t>
            </a:r>
            <a:r>
              <a:rPr lang="zh-CN" altLang="en-US" dirty="0"/>
              <a:t>函数与</a:t>
            </a:r>
            <a:r>
              <a:rPr lang="en-US" altLang="zh-CN" dirty="0"/>
              <a:t>virtual</a:t>
            </a:r>
            <a:r>
              <a:rPr lang="zh-CN" altLang="en-US" dirty="0"/>
              <a:t>析构函数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14C17-8AD0-4A3A-82AC-1D31AE68C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99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大多数人的观点：只有当类中至少含有一个</a:t>
            </a:r>
            <a:r>
              <a:rPr lang="en-US" altLang="zh-CN" dirty="0"/>
              <a:t>virtual</a:t>
            </a:r>
            <a:r>
              <a:rPr lang="zh-CN" altLang="en-US" dirty="0"/>
              <a:t>函数，才会将其声明为</a:t>
            </a:r>
            <a:r>
              <a:rPr lang="en-US" altLang="zh-CN" dirty="0"/>
              <a:t>virtual</a:t>
            </a:r>
            <a:r>
              <a:rPr lang="zh-CN" altLang="en-US" dirty="0"/>
              <a:t>析构函数。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STL</a:t>
            </a:r>
            <a:r>
              <a:rPr lang="zh-CN" altLang="en-US" dirty="0"/>
              <a:t>中的所有容器当做基类使用，都会产生以上的问题。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9164CA-73B5-407C-A338-60538CC71320}"/>
              </a:ext>
            </a:extLst>
          </p:cNvPr>
          <p:cNvSpPr txBox="1"/>
          <p:nvPr/>
        </p:nvSpPr>
        <p:spPr>
          <a:xfrm>
            <a:off x="1575371" y="2721989"/>
            <a:ext cx="9041258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SpecialString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馊主意！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std::string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有个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...;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    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non-virtual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析构函数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SpecialString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SpecialString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"Impending Doom"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::string*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...;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SpecialString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=&gt; string*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...;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未有定义！现实中*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SpecialString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资源会泄露，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因为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SpecialString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析构函数没有被调用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31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F8FA7-53AA-49FF-83FB-944ED987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pure virtual</a:t>
            </a:r>
            <a:r>
              <a:rPr lang="zh-CN" altLang="en-US" dirty="0"/>
              <a:t>析构函数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3FE23-A5CC-4CBF-9373-ED82E7122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1869"/>
            <a:ext cx="10515600" cy="2425094"/>
          </a:xfrm>
        </p:spPr>
        <p:txBody>
          <a:bodyPr/>
          <a:lstStyle/>
          <a:p>
            <a:r>
              <a:rPr lang="zh-CN" altLang="en-US" dirty="0"/>
              <a:t>析构函数的运作：先调用子类的析构函数，再调用父类的析构函数。编译器会在子类的析构函数中创建一个对</a:t>
            </a:r>
            <a:r>
              <a:rPr lang="en-US" altLang="zh-CN" dirty="0"/>
              <a:t>~AWOV()</a:t>
            </a:r>
            <a:r>
              <a:rPr lang="zh-CN" altLang="en-US" dirty="0"/>
              <a:t>的调用动作，如果不对</a:t>
            </a:r>
            <a:r>
              <a:rPr lang="en-US" altLang="zh-CN" dirty="0"/>
              <a:t>~AWOV()</a:t>
            </a:r>
            <a:r>
              <a:rPr lang="zh-CN" altLang="en-US" dirty="0"/>
              <a:t>进行实现，编译器会报错。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BC3A00-9C2F-4FD0-B5C9-B0AF4C555528}"/>
              </a:ext>
            </a:extLst>
          </p:cNvPr>
          <p:cNvSpPr txBox="1"/>
          <p:nvPr/>
        </p:nvSpPr>
        <p:spPr>
          <a:xfrm>
            <a:off x="2715106" y="1674674"/>
            <a:ext cx="6761787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AWOV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~AWOV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声明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pure virtual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析构函数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AWOV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~AWOV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	    //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pure virtual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析构函数定义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3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2D99D-BAB0-4CEC-8287-A2BA86B7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成员初始列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1844A-B30A-44B7-A6E9-CF9E20D5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规定对象的成员变量的初始化动作发生在进入函数本体之前。也就是这些成员变量的默认构造函数被调用时。</a:t>
            </a:r>
            <a:endParaRPr lang="en-US" altLang="zh-CN" dirty="0"/>
          </a:p>
          <a:p>
            <a:r>
              <a:rPr lang="zh-CN" altLang="en-US" dirty="0"/>
              <a:t>赋值初始化的过程是先调用成员变量的默认构造函数，为这些成员变量赋初值；然后再通过赋值操作对初值进行更改。</a:t>
            </a:r>
            <a:endParaRPr lang="en-US" altLang="zh-CN" dirty="0"/>
          </a:p>
          <a:p>
            <a:r>
              <a:rPr lang="zh-CN" altLang="en-US" dirty="0"/>
              <a:t>产生的问题是调用默认构造函数变得冗余，浪费系统资源。</a:t>
            </a:r>
            <a:endParaRPr lang="en-US" altLang="zh-CN" dirty="0"/>
          </a:p>
          <a:p>
            <a:r>
              <a:rPr lang="zh-CN" altLang="en-US" dirty="0"/>
              <a:t>成员初始列可以很好的解决这个问题。</a:t>
            </a:r>
            <a:endParaRPr lang="en-US" altLang="zh-CN" dirty="0"/>
          </a:p>
          <a:p>
            <a:r>
              <a:rPr lang="zh-CN" altLang="en-US" dirty="0"/>
              <a:t>成员初始列只调用一次</a:t>
            </a:r>
            <a:r>
              <a:rPr lang="en-US" altLang="zh-CN" dirty="0"/>
              <a:t>copy</a:t>
            </a:r>
            <a:r>
              <a:rPr lang="zh-CN" altLang="en-US" dirty="0"/>
              <a:t>构造函数。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28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6597D-394A-4543-9927-C7E69E19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成员初始列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D8D99D-1E34-4356-9FC4-D980FC5787DC}"/>
              </a:ext>
            </a:extLst>
          </p:cNvPr>
          <p:cNvSpPr txBox="1"/>
          <p:nvPr/>
        </p:nvSpPr>
        <p:spPr>
          <a:xfrm>
            <a:off x="1634682" y="1800520"/>
            <a:ext cx="892263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member initialization list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ABEntry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ABEntry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::string&amp;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::string&amp;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::list&lt;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&gt;&amp; phones)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: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现在这些都是初始化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thePhones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(phones),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numTimesConsulted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46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0B8D2-1CFC-4AAA-81AB-47963EA7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成员初始列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7C72A-C6F4-45F5-B6B9-82C990D8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总是在初始列中列出所有的成员变量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如果成员变量是</a:t>
            </a:r>
            <a:r>
              <a:rPr lang="en-US" altLang="zh-CN" dirty="0"/>
              <a:t>const</a:t>
            </a:r>
            <a:r>
              <a:rPr lang="zh-CN" altLang="en-US" dirty="0"/>
              <a:t>或</a:t>
            </a:r>
            <a:r>
              <a:rPr lang="en-US" altLang="zh-CN" dirty="0"/>
              <a:t>reference</a:t>
            </a:r>
            <a:r>
              <a:rPr lang="zh-CN" altLang="en-US" dirty="0"/>
              <a:t>，它们就一定需要初值，不能被赋值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64ABF-EFDF-40CF-A95E-835E9050DA3C}"/>
              </a:ext>
            </a:extLst>
          </p:cNvPr>
          <p:cNvSpPr txBox="1"/>
          <p:nvPr/>
        </p:nvSpPr>
        <p:spPr>
          <a:xfrm>
            <a:off x="1862308" y="2762053"/>
            <a:ext cx="846738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ABEntry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ABEntry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: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调用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theName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构造函数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thePhones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theAddress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numTimesConsulted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记得将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numTimesConsulted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显示初始化为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97454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E1B0C-37D2-4DA7-A8E4-992CB112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成员初始列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DEF30-E815-4A53-9821-96033A41C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如果一个类含有多个构造函数，每一个构造函数都有自己的成员初始列。使用的过程中多次调用不同的构造函数，就会导致不受欢迎的重复行为。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解决办法：可以将那些赋值操作和成员初始列操作成本相同的成员变量（如：基本数据类型）单独写入一个私有的成员函数中，通过赋值操作来对这些成员变量进行初始化。</a:t>
            </a:r>
          </a:p>
        </p:txBody>
      </p:sp>
    </p:spTree>
    <p:extLst>
      <p:ext uri="{BB962C8B-B14F-4D97-AF65-F5344CB8AC3E}">
        <p14:creationId xmlns:p14="http://schemas.microsoft.com/office/powerpoint/2010/main" val="49298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930-5333-4CE0-B775-0A0AD103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成员初始列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6D9A3-CAA3-4536-B679-CE208F09C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 class</a:t>
            </a:r>
            <a:r>
              <a:rPr lang="zh-CN" altLang="en-US" dirty="0"/>
              <a:t>的初始化要早于</a:t>
            </a:r>
            <a:r>
              <a:rPr lang="en-US" altLang="zh-CN" dirty="0"/>
              <a:t>derived class</a:t>
            </a:r>
            <a:r>
              <a:rPr lang="zh-CN" altLang="en-US" dirty="0"/>
              <a:t>，</a:t>
            </a:r>
            <a:r>
              <a:rPr lang="en-US" altLang="zh-CN" dirty="0"/>
              <a:t>class</a:t>
            </a:r>
            <a:r>
              <a:rPr lang="zh-CN" altLang="en-US" dirty="0"/>
              <a:t>的成员变量总是以其声明的次序被初始化。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如果成员初始列的次序和成员变量声明的次序不同（为了防止误解最好使它们相同），仍然以声明的次序进行初始化。</a:t>
            </a:r>
          </a:p>
        </p:txBody>
      </p:sp>
    </p:spTree>
    <p:extLst>
      <p:ext uri="{BB962C8B-B14F-4D97-AF65-F5344CB8AC3E}">
        <p14:creationId xmlns:p14="http://schemas.microsoft.com/office/powerpoint/2010/main" val="74602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87DC7-13FA-47FE-81B6-47A286BC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static</a:t>
            </a:r>
            <a:r>
              <a:rPr lang="zh-CN" altLang="en-US" dirty="0"/>
              <a:t>对象和</a:t>
            </a:r>
            <a:r>
              <a:rPr lang="en-US" altLang="zh-CN" dirty="0"/>
              <a:t>non-local static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98F9C-0B52-4C73-BB7C-671FE8B6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对象是指，寿命从被构造出来，直到程序结束为止。因此，</a:t>
            </a:r>
            <a:r>
              <a:rPr lang="en-US" altLang="zh-CN" dirty="0"/>
              <a:t>stack</a:t>
            </a:r>
            <a:r>
              <a:rPr lang="zh-CN" altLang="en-US" dirty="0"/>
              <a:t>和</a:t>
            </a:r>
            <a:r>
              <a:rPr lang="en-US" altLang="zh-CN" dirty="0"/>
              <a:t>heap</a:t>
            </a:r>
            <a:r>
              <a:rPr lang="zh-CN" altLang="en-US" dirty="0"/>
              <a:t>不属于</a:t>
            </a:r>
            <a:r>
              <a:rPr lang="en-US" altLang="zh-CN" dirty="0"/>
              <a:t>static</a:t>
            </a:r>
            <a:r>
              <a:rPr lang="zh-CN" altLang="en-US" dirty="0"/>
              <a:t>对象。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Local static</a:t>
            </a:r>
            <a:r>
              <a:rPr lang="zh-CN" altLang="en-US" dirty="0"/>
              <a:t>对象指的是函数内的</a:t>
            </a:r>
            <a:r>
              <a:rPr lang="en-US" altLang="zh-CN" dirty="0"/>
              <a:t>static</a:t>
            </a:r>
            <a:r>
              <a:rPr lang="zh-CN" altLang="en-US" dirty="0"/>
              <a:t>对象，它们对函数而言是</a:t>
            </a:r>
            <a:r>
              <a:rPr lang="en-US" altLang="zh-CN" dirty="0"/>
              <a:t>local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Non-local static</a:t>
            </a:r>
            <a:r>
              <a:rPr lang="zh-CN" altLang="en-US" dirty="0"/>
              <a:t>对象包括</a:t>
            </a:r>
            <a:r>
              <a:rPr lang="en-US" altLang="zh-CN" dirty="0"/>
              <a:t>global</a:t>
            </a:r>
            <a:r>
              <a:rPr lang="zh-CN" altLang="en-US" dirty="0"/>
              <a:t>对象，定义于</a:t>
            </a:r>
            <a:r>
              <a:rPr lang="en-US" altLang="zh-CN" dirty="0"/>
              <a:t>namespace</a:t>
            </a:r>
            <a:r>
              <a:rPr lang="zh-CN" altLang="en-US" dirty="0"/>
              <a:t>作用域内的对象，在</a:t>
            </a:r>
            <a:r>
              <a:rPr lang="en-US" altLang="zh-CN" dirty="0"/>
              <a:t>class</a:t>
            </a:r>
            <a:r>
              <a:rPr lang="zh-CN" altLang="en-US" dirty="0"/>
              <a:t>内以及在</a:t>
            </a:r>
            <a:r>
              <a:rPr lang="en-US" altLang="zh-CN" dirty="0"/>
              <a:t>file</a:t>
            </a:r>
            <a:r>
              <a:rPr lang="zh-CN" altLang="en-US" dirty="0"/>
              <a:t>作用域内被声明为</a:t>
            </a:r>
            <a:r>
              <a:rPr lang="en-US" altLang="zh-CN" dirty="0"/>
              <a:t>static</a:t>
            </a:r>
            <a:r>
              <a:rPr lang="zh-CN" altLang="en-US" dirty="0"/>
              <a:t>的对象。</a:t>
            </a:r>
          </a:p>
        </p:txBody>
      </p:sp>
    </p:spTree>
    <p:extLst>
      <p:ext uri="{BB962C8B-B14F-4D97-AF65-F5344CB8AC3E}">
        <p14:creationId xmlns:p14="http://schemas.microsoft.com/office/powerpoint/2010/main" val="362260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2216</Words>
  <Application>Microsoft Office PowerPoint</Application>
  <PresentationFormat>宽屏</PresentationFormat>
  <Paragraphs>305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等线 Light</vt:lpstr>
      <vt:lpstr>Arial</vt:lpstr>
      <vt:lpstr>Consolas</vt:lpstr>
      <vt:lpstr>Wingdings</vt:lpstr>
      <vt:lpstr>Office 主题​​</vt:lpstr>
      <vt:lpstr>条款04 确定对象被使用前已先被初始化</vt:lpstr>
      <vt:lpstr>手工初始化</vt:lpstr>
      <vt:lpstr>构造函数初始化</vt:lpstr>
      <vt:lpstr>成员初始列</vt:lpstr>
      <vt:lpstr>成员初始列</vt:lpstr>
      <vt:lpstr>成员初始列</vt:lpstr>
      <vt:lpstr>成员初始列</vt:lpstr>
      <vt:lpstr>成员初始列</vt:lpstr>
      <vt:lpstr>Local static对象和non-local static对象</vt:lpstr>
      <vt:lpstr>编译单元</vt:lpstr>
      <vt:lpstr>实例1</vt:lpstr>
      <vt:lpstr>使用local-static对象替换non-local static对象</vt:lpstr>
      <vt:lpstr>实例2</vt:lpstr>
      <vt:lpstr>tips</vt:lpstr>
      <vt:lpstr>条款05 了解C++默认编写并调用那些函数</vt:lpstr>
      <vt:lpstr>empty class</vt:lpstr>
      <vt:lpstr>PowerPoint 演示文稿</vt:lpstr>
      <vt:lpstr>copy构造函数</vt:lpstr>
      <vt:lpstr>copy assignment赋值操作符</vt:lpstr>
      <vt:lpstr>PowerPoint 演示文稿</vt:lpstr>
      <vt:lpstr>条款06：若不想使用编译器生成的函数，就该明确拒绝</vt:lpstr>
      <vt:lpstr>私有化copy构造函数和copy assignment操作符</vt:lpstr>
      <vt:lpstr>PowerPoint 演示文稿</vt:lpstr>
      <vt:lpstr>将链接期错误移至编译期</vt:lpstr>
      <vt:lpstr>将链接期错误移至编译期</vt:lpstr>
      <vt:lpstr>条款07：为多态基类声明为virtual析构函数</vt:lpstr>
      <vt:lpstr>什么情况下需要使用virtual析构函数？</vt:lpstr>
      <vt:lpstr>PowerPoint 演示文稿</vt:lpstr>
      <vt:lpstr>什么情况下不需要使用virtual析构函数？</vt:lpstr>
      <vt:lpstr>PowerPoint 演示文稿</vt:lpstr>
      <vt:lpstr>virtual函数与virtual析构函数</vt:lpstr>
      <vt:lpstr>pure virtual析构函数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条款04 确定对象被使用前已先被初始化</dc:title>
  <dc:creator>黄开</dc:creator>
  <cp:lastModifiedBy>黄开</cp:lastModifiedBy>
  <cp:revision>5</cp:revision>
  <dcterms:created xsi:type="dcterms:W3CDTF">2022-02-13T03:44:47Z</dcterms:created>
  <dcterms:modified xsi:type="dcterms:W3CDTF">2022-02-15T17:05:10Z</dcterms:modified>
</cp:coreProperties>
</file>