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0BEE-DC20-0345-B4CF-5465EDE7D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DD2421 </a:t>
            </a:r>
            <a:r>
              <a:rPr lang="sv-SE" dirty="0" err="1"/>
              <a:t>Machine</a:t>
            </a:r>
            <a:r>
              <a:rPr lang="sv-SE" dirty="0"/>
              <a:t> Learning:</a:t>
            </a:r>
            <a:br>
              <a:rPr lang="sv-SE" dirty="0"/>
            </a:br>
            <a:r>
              <a:rPr lang="sv-SE" dirty="0"/>
              <a:t>Lab 1 – Decision </a:t>
            </a:r>
            <a:r>
              <a:rPr lang="sv-SE" dirty="0" err="1"/>
              <a:t>trees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FA58D-FD8D-E749-8CC6-4D484734A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Jonatan Ahlqvist and Henrik Holm</a:t>
            </a:r>
          </a:p>
        </p:txBody>
      </p:sp>
    </p:spTree>
    <p:extLst>
      <p:ext uri="{BB962C8B-B14F-4D97-AF65-F5344CB8AC3E}">
        <p14:creationId xmlns:p14="http://schemas.microsoft.com/office/powerpoint/2010/main" val="104681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4DD8-C427-744E-96AC-CEE68F33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Assignement</a:t>
            </a:r>
            <a:r>
              <a:rPr lang="sv-SE" dirty="0"/>
              <a:t> 0: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78DF2-B2BC-1945-A324-4B34C5B9A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sz="1800" dirty="0"/>
                  <a:t>MONK 1: (a1 = a2) V (a5 = 1)</a:t>
                </a:r>
              </a:p>
              <a:p>
                <a:pPr lvl="1"/>
                <a:r>
                  <a:rPr lang="sv-SE" sz="1800" dirty="0" err="1"/>
                  <a:t>Therefore</a:t>
                </a:r>
                <a:r>
                  <a:rPr lang="sv-SE" sz="1800" dirty="0"/>
                  <a:t>, </a:t>
                </a:r>
                <a:r>
                  <a:rPr lang="sv-SE" sz="1800" dirty="0" err="1"/>
                  <a:t>we</a:t>
                </a:r>
                <a:r>
                  <a:rPr lang="sv-SE" sz="1800" dirty="0"/>
                  <a:t> ask a maximum </a:t>
                </a:r>
                <a:r>
                  <a:rPr lang="sv-SE" sz="1800" dirty="0" err="1"/>
                  <a:t>of</a:t>
                </a:r>
                <a:r>
                  <a:rPr lang="sv-SE" sz="1800" dirty="0"/>
                  <a:t> 3 </a:t>
                </a:r>
                <a:r>
                  <a:rPr lang="sv-SE" sz="1800" dirty="0" err="1"/>
                  <a:t>questions</a:t>
                </a:r>
                <a:r>
                  <a:rPr lang="sv-SE" sz="1800" dirty="0"/>
                  <a:t>.</a:t>
                </a:r>
              </a:p>
              <a:p>
                <a:r>
                  <a:rPr lang="sv-SE" sz="1800" dirty="0"/>
                  <a:t>MONK 2: </a:t>
                </a:r>
                <a:r>
                  <a:rPr lang="sv-SE" sz="1800" dirty="0" err="1"/>
                  <a:t>ai</a:t>
                </a:r>
                <a:r>
                  <a:rPr lang="sv-SE" sz="1800" dirty="0"/>
                  <a:t> = 1 for </a:t>
                </a:r>
                <a:r>
                  <a:rPr lang="sv-SE" sz="1800" dirty="0" err="1"/>
                  <a:t>exactly</a:t>
                </a:r>
                <a:r>
                  <a:rPr lang="sv-SE" sz="1800" dirty="0"/>
                  <a:t> </a:t>
                </a:r>
                <a:r>
                  <a:rPr lang="sv-SE" sz="1800" dirty="0" err="1"/>
                  <a:t>two</a:t>
                </a:r>
                <a:r>
                  <a:rPr lang="sv-SE" sz="1800" dirty="0"/>
                  <a:t> </a:t>
                </a:r>
                <a:r>
                  <a:rPr lang="sv-SE" sz="1800" dirty="0" err="1"/>
                  <a:t>attributes</a:t>
                </a:r>
                <a:r>
                  <a:rPr lang="sv-SE" sz="1800" dirty="0"/>
                  <a:t>.</a:t>
                </a:r>
              </a:p>
              <a:p>
                <a:pPr lvl="1"/>
                <a:r>
                  <a:rPr lang="sv-SE" sz="1800" dirty="0" err="1"/>
                  <a:t>Requires</a:t>
                </a:r>
                <a:r>
                  <a:rPr lang="sv-SE" sz="1800" dirty="0"/>
                  <a:t> </a:t>
                </a:r>
                <a:r>
                  <a:rPr lang="sv-SE" sz="1800" dirty="0" err="1"/>
                  <a:t>us</a:t>
                </a:r>
                <a:r>
                  <a:rPr lang="sv-SE" sz="1800" dirty="0"/>
                  <a:t> to ask 6 </a:t>
                </a:r>
                <a:r>
                  <a:rPr lang="sv-SE" sz="1800" dirty="0" err="1"/>
                  <a:t>questions</a:t>
                </a:r>
                <a:endParaRPr lang="sv-SE" sz="1800" dirty="0"/>
              </a:p>
              <a:p>
                <a:r>
                  <a:rPr lang="sv-SE" sz="1800" dirty="0"/>
                  <a:t>MONK 3: (a5 =1 and a4 = 1) V (a5 </a:t>
                </a:r>
                <a14:m>
                  <m:oMath xmlns:m="http://schemas.openxmlformats.org/officeDocument/2006/math">
                    <m:r>
                      <a:rPr lang="sv-SE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sv-SE" sz="1800" dirty="0"/>
                  <a:t> 4 and a2 </a:t>
                </a:r>
                <a14:m>
                  <m:oMath xmlns:m="http://schemas.openxmlformats.org/officeDocument/2006/math">
                    <m:r>
                      <a:rPr lang="sv-SE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sv-SE" sz="1800" dirty="0"/>
                  <a:t> 3)</a:t>
                </a:r>
              </a:p>
              <a:p>
                <a:pPr lvl="1"/>
                <a:r>
                  <a:rPr lang="sv-SE" sz="1800" dirty="0" err="1"/>
                  <a:t>Therefore</a:t>
                </a:r>
                <a:r>
                  <a:rPr lang="sv-SE" sz="1800" dirty="0"/>
                  <a:t>, </a:t>
                </a:r>
                <a:r>
                  <a:rPr lang="sv-SE" sz="1800" dirty="0" err="1"/>
                  <a:t>we</a:t>
                </a:r>
                <a:r>
                  <a:rPr lang="sv-SE" sz="1800" dirty="0"/>
                  <a:t> ask a maximum </a:t>
                </a:r>
                <a:r>
                  <a:rPr lang="sv-SE" sz="1800" dirty="0" err="1"/>
                  <a:t>of</a:t>
                </a:r>
                <a:r>
                  <a:rPr lang="sv-SE" sz="1800" dirty="0"/>
                  <a:t> 4 </a:t>
                </a:r>
                <a:r>
                  <a:rPr lang="sv-SE" sz="1800" dirty="0" err="1"/>
                  <a:t>questions</a:t>
                </a:r>
                <a:endParaRPr lang="sv-SE" sz="1800" dirty="0"/>
              </a:p>
              <a:p>
                <a:pPr marL="0" indent="0">
                  <a:buNone/>
                </a:pPr>
                <a:endParaRPr lang="sv-SE" b="1" dirty="0"/>
              </a:p>
              <a:p>
                <a:pPr marL="0" indent="0">
                  <a:buNone/>
                </a:pPr>
                <a:r>
                  <a:rPr lang="sv-SE" b="1" dirty="0"/>
                  <a:t>ANSWER: MONK 2</a:t>
                </a:r>
              </a:p>
              <a:p>
                <a:endParaRPr lang="sv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78DF2-B2BC-1945-A324-4B34C5B9A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6" t="-142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14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D36A-128A-624F-B06F-1DE8AA56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1: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625F9C-B8A1-5D45-8B2E-760700A24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138421"/>
              </p:ext>
            </p:extLst>
          </p:nvPr>
        </p:nvGraphicFramePr>
        <p:xfrm>
          <a:off x="1141413" y="2249488"/>
          <a:ext cx="990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07511673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902091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Dataset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Entropy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7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MONK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915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MONK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O,957117428264771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629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MONK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0,999806132804711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67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24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27DC-DBC2-4E4A-A25E-2178DB72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Assignement</a:t>
            </a:r>
            <a:r>
              <a:rPr lang="sv-SE" dirty="0"/>
              <a:t>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03251-D12B-C844-978D-5AFE8745C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2000" dirty="0"/>
              <a:t>”</a:t>
            </a:r>
            <a:r>
              <a:rPr lang="sv-SE" sz="2000" dirty="0" err="1"/>
              <a:t>Entropy</a:t>
            </a:r>
            <a:r>
              <a:rPr lang="sv-SE" sz="2000" dirty="0"/>
              <a:t> is the </a:t>
            </a:r>
            <a:r>
              <a:rPr lang="sv-SE" sz="2000" dirty="0" err="1"/>
              <a:t>meassure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uncertainty</a:t>
            </a:r>
            <a:r>
              <a:rPr lang="sv-SE" sz="2000" dirty="0"/>
              <a:t>” </a:t>
            </a:r>
          </a:p>
          <a:p>
            <a:r>
              <a:rPr lang="sv-SE" sz="2000" b="1" dirty="0"/>
              <a:t>Uniform distribution</a:t>
            </a:r>
            <a:r>
              <a:rPr lang="sv-SE" sz="2000" dirty="0"/>
              <a:t>: Different </a:t>
            </a:r>
            <a:r>
              <a:rPr lang="sv-SE" sz="2000" dirty="0" err="1"/>
              <a:t>outcomes</a:t>
            </a:r>
            <a:r>
              <a:rPr lang="sv-SE" sz="2000" dirty="0"/>
              <a:t> </a:t>
            </a:r>
            <a:r>
              <a:rPr lang="sv-SE" sz="2000" dirty="0" err="1"/>
              <a:t>have</a:t>
            </a:r>
            <a:r>
              <a:rPr lang="sv-SE" sz="2000" dirty="0"/>
              <a:t> the same </a:t>
            </a:r>
            <a:r>
              <a:rPr lang="sv-SE" sz="2000" dirty="0" err="1"/>
              <a:t>probability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being</a:t>
            </a:r>
            <a:r>
              <a:rPr lang="sv-SE" sz="2000" dirty="0"/>
              <a:t> </a:t>
            </a:r>
            <a:r>
              <a:rPr lang="sv-SE" sz="2000" dirty="0" err="1"/>
              <a:t>picked</a:t>
            </a:r>
            <a:r>
              <a:rPr lang="sv-SE" sz="2000" dirty="0"/>
              <a:t>.</a:t>
            </a:r>
          </a:p>
          <a:p>
            <a:pPr lvl="1"/>
            <a:r>
              <a:rPr lang="sv-SE" dirty="0" err="1"/>
              <a:t>Example</a:t>
            </a:r>
            <a:r>
              <a:rPr lang="sv-SE" dirty="0"/>
              <a:t>: Dice (non-</a:t>
            </a:r>
            <a:r>
              <a:rPr lang="sv-SE" dirty="0" err="1"/>
              <a:t>weighted</a:t>
            </a:r>
            <a:r>
              <a:rPr lang="sv-SE" dirty="0"/>
              <a:t>)</a:t>
            </a:r>
          </a:p>
          <a:p>
            <a:r>
              <a:rPr lang="sv-SE" sz="2000" b="1" dirty="0"/>
              <a:t>Non-uniform distribution</a:t>
            </a:r>
            <a:r>
              <a:rPr lang="sv-SE" sz="2000" dirty="0"/>
              <a:t>: </a:t>
            </a:r>
            <a:r>
              <a:rPr lang="sv-SE" sz="2000" dirty="0" err="1"/>
              <a:t>Biased</a:t>
            </a:r>
            <a:r>
              <a:rPr lang="sv-SE" sz="2000" dirty="0"/>
              <a:t> </a:t>
            </a:r>
            <a:r>
              <a:rPr lang="sv-SE" sz="2000" dirty="0" err="1"/>
              <a:t>towards</a:t>
            </a:r>
            <a:r>
              <a:rPr lang="sv-SE" sz="2000" dirty="0"/>
              <a:t> different </a:t>
            </a:r>
            <a:r>
              <a:rPr lang="sv-SE" sz="2000" dirty="0" err="1"/>
              <a:t>outcomes</a:t>
            </a:r>
            <a:r>
              <a:rPr lang="sv-SE" sz="2000" dirty="0"/>
              <a:t>. </a:t>
            </a:r>
          </a:p>
          <a:p>
            <a:pPr lvl="1"/>
            <a:r>
              <a:rPr lang="sv-SE" dirty="0" err="1"/>
              <a:t>Example</a:t>
            </a:r>
            <a:r>
              <a:rPr lang="sv-SE" dirty="0"/>
              <a:t>: The </a:t>
            </a:r>
            <a:r>
              <a:rPr lang="sv-SE" dirty="0" err="1"/>
              <a:t>chances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recieveing</a:t>
            </a:r>
            <a:r>
              <a:rPr lang="sv-SE" dirty="0"/>
              <a:t> different </a:t>
            </a:r>
            <a:r>
              <a:rPr lang="sv-SE" dirty="0" err="1"/>
              <a:t>grades</a:t>
            </a:r>
            <a:r>
              <a:rPr lang="sv-SE" dirty="0"/>
              <a:t> on a test (A, B, C, D, E, F)</a:t>
            </a:r>
          </a:p>
          <a:p>
            <a:r>
              <a:rPr lang="sv-SE" sz="2000" dirty="0"/>
              <a:t>If </a:t>
            </a:r>
            <a:r>
              <a:rPr lang="sv-SE" sz="2000" dirty="0" err="1"/>
              <a:t>there</a:t>
            </a:r>
            <a:r>
              <a:rPr lang="sv-SE" sz="2000" dirty="0"/>
              <a:t> </a:t>
            </a:r>
            <a:r>
              <a:rPr lang="sv-SE" sz="2000" dirty="0" err="1"/>
              <a:t>are</a:t>
            </a:r>
            <a:r>
              <a:rPr lang="sv-SE" sz="2000" dirty="0"/>
              <a:t> the same </a:t>
            </a:r>
            <a:r>
              <a:rPr lang="sv-SE" sz="2000" dirty="0" err="1"/>
              <a:t>number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possible</a:t>
            </a:r>
            <a:r>
              <a:rPr lang="sv-SE" sz="2000" dirty="0"/>
              <a:t> </a:t>
            </a:r>
            <a:r>
              <a:rPr lang="sv-SE" sz="2000" dirty="0" err="1"/>
              <a:t>outcomes</a:t>
            </a:r>
            <a:r>
              <a:rPr lang="sv-SE" sz="2000" dirty="0"/>
              <a:t> the, the uniform distribution </a:t>
            </a:r>
            <a:r>
              <a:rPr lang="sv-SE" sz="2000" dirty="0" err="1"/>
              <a:t>will</a:t>
            </a:r>
            <a:r>
              <a:rPr lang="sv-SE" sz="2000" dirty="0"/>
              <a:t> </a:t>
            </a:r>
            <a:r>
              <a:rPr lang="sv-SE" sz="2000" dirty="0" err="1"/>
              <a:t>always</a:t>
            </a:r>
            <a:r>
              <a:rPr lang="sv-SE" sz="2000" dirty="0"/>
              <a:t> </a:t>
            </a:r>
            <a:r>
              <a:rPr lang="sv-SE" sz="2000" dirty="0" err="1"/>
              <a:t>have</a:t>
            </a:r>
            <a:r>
              <a:rPr lang="sv-SE" sz="2000" dirty="0"/>
              <a:t> a </a:t>
            </a:r>
            <a:r>
              <a:rPr lang="sv-SE" sz="2000" dirty="0" err="1"/>
              <a:t>higher</a:t>
            </a:r>
            <a:r>
              <a:rPr lang="sv-SE" sz="2000" dirty="0"/>
              <a:t> </a:t>
            </a:r>
            <a:r>
              <a:rPr lang="sv-SE" sz="2000" dirty="0" err="1"/>
              <a:t>entropy</a:t>
            </a:r>
            <a:r>
              <a:rPr lang="sv-SE" sz="2000" dirty="0"/>
              <a:t> </a:t>
            </a:r>
            <a:r>
              <a:rPr lang="sv-SE" sz="2000" dirty="0" err="1"/>
              <a:t>because</a:t>
            </a:r>
            <a:r>
              <a:rPr lang="sv-SE" sz="2000" dirty="0"/>
              <a:t> it has less </a:t>
            </a:r>
            <a:r>
              <a:rPr lang="sv-SE" sz="2000" dirty="0" err="1"/>
              <a:t>uncertainty</a:t>
            </a:r>
            <a:r>
              <a:rPr lang="sv-SE" sz="2000" dirty="0"/>
              <a:t>.</a:t>
            </a:r>
          </a:p>
          <a:p>
            <a:r>
              <a:rPr lang="sv-SE" sz="2000" dirty="0"/>
              <a:t>A 0 </a:t>
            </a:r>
            <a:r>
              <a:rPr lang="sv-SE" sz="2000" dirty="0" err="1"/>
              <a:t>entropy</a:t>
            </a:r>
            <a:r>
              <a:rPr lang="sv-SE" sz="2000" dirty="0"/>
              <a:t> situation is </a:t>
            </a:r>
            <a:r>
              <a:rPr lang="sv-SE" sz="2000" dirty="0" err="1"/>
              <a:t>one</a:t>
            </a:r>
            <a:r>
              <a:rPr lang="sv-SE" sz="2000" dirty="0"/>
              <a:t> </a:t>
            </a:r>
            <a:r>
              <a:rPr lang="sv-SE" sz="2000" dirty="0" err="1"/>
              <a:t>where</a:t>
            </a:r>
            <a:r>
              <a:rPr lang="sv-SE" sz="2000" dirty="0"/>
              <a:t> P </a:t>
            </a:r>
            <a:r>
              <a:rPr lang="sv-SE" sz="2000" dirty="0" err="1"/>
              <a:t>of</a:t>
            </a:r>
            <a:r>
              <a:rPr lang="sv-SE" sz="2000" dirty="0"/>
              <a:t> a </a:t>
            </a:r>
            <a:r>
              <a:rPr lang="sv-SE" sz="2000" dirty="0" err="1"/>
              <a:t>certain</a:t>
            </a:r>
            <a:r>
              <a:rPr lang="sv-SE" sz="2000" dirty="0"/>
              <a:t> </a:t>
            </a:r>
            <a:r>
              <a:rPr lang="sv-SE" sz="2000" dirty="0" err="1"/>
              <a:t>outcomes</a:t>
            </a:r>
            <a:r>
              <a:rPr lang="sv-SE" sz="2000" dirty="0"/>
              <a:t> is 1.</a:t>
            </a:r>
          </a:p>
        </p:txBody>
      </p:sp>
    </p:spTree>
    <p:extLst>
      <p:ext uri="{BB962C8B-B14F-4D97-AF65-F5344CB8AC3E}">
        <p14:creationId xmlns:p14="http://schemas.microsoft.com/office/powerpoint/2010/main" val="74877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27DC-DBC2-4E4A-A25E-2178DB72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Assignement</a:t>
            </a:r>
            <a:r>
              <a:rPr lang="sv-SE" dirty="0"/>
              <a:t>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03251-D12B-C844-978D-5AFE8745C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/>
              <a:t>{'monk1': {'A1': 0.07527255560831925, 'A2': 0.005838429962909286, 'A3': 0.00470756661729721, 'A4': 0.02631169650768228, 'A5': 0.28703074971578435, 'A6': 0.0007578557158638421}</a:t>
            </a:r>
          </a:p>
          <a:p>
            <a:r>
              <a:rPr lang="sv-SE" dirty="0"/>
              <a:t>'monk2': {'A1': 0.0037561773775118823, 'A2': 0.0024584986660830532, 'A3': 0.0010561477158920196, 'A4': 0.015664247292643818, 'A5': 0.01727717693791797, 'A6': 0.006247622236881467},</a:t>
            </a:r>
          </a:p>
          <a:p>
            <a:r>
              <a:rPr lang="sv-SE" dirty="0"/>
              <a:t> 'monk3': {'A1': 0.007120868396071844, 'A2': 0.29373617350838865, 'A3': 0.0008311140445336207, 'A4': 0.002891817288654397, 'A5': 0.25591172461972755, 'A6': 0.007077026074097326}}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1109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27DC-DBC2-4E4A-A25E-2178DB72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Assignement</a:t>
            </a:r>
            <a:r>
              <a:rPr lang="sv-SE" dirty="0"/>
              <a:t>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03251-D12B-C844-978D-5AFE8745C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Information </a:t>
            </a:r>
            <a:r>
              <a:rPr lang="sv-SE" dirty="0" err="1"/>
              <a:t>gain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defined</a:t>
            </a:r>
            <a:r>
              <a:rPr lang="sv-SE" dirty="0"/>
              <a:t> as:</a:t>
            </a:r>
          </a:p>
          <a:p>
            <a:pPr marL="457200" lvl="1" indent="0">
              <a:buNone/>
            </a:pPr>
            <a:r>
              <a:rPr lang="sv-SE" dirty="0"/>
              <a:t>IG = </a:t>
            </a:r>
            <a:r>
              <a:rPr lang="sv-SE" dirty="0" err="1"/>
              <a:t>EntropyBeforeSplit</a:t>
            </a:r>
            <a:r>
              <a:rPr lang="sv-SE" dirty="0"/>
              <a:t> – </a:t>
            </a:r>
            <a:r>
              <a:rPr lang="sv-SE" dirty="0" err="1"/>
              <a:t>AverageEntropyAfterSplit</a:t>
            </a:r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words</a:t>
            </a:r>
            <a:r>
              <a:rPr lang="sv-SE" dirty="0"/>
              <a:t>, IG is the </a:t>
            </a:r>
            <a:r>
              <a:rPr lang="sv-SE" dirty="0" err="1"/>
              <a:t>reduction</a:t>
            </a:r>
            <a:r>
              <a:rPr lang="sv-SE" dirty="0"/>
              <a:t> in </a:t>
            </a:r>
            <a:r>
              <a:rPr lang="sv-SE" dirty="0" err="1"/>
              <a:t>entropy</a:t>
            </a:r>
            <a:r>
              <a:rPr lang="sv-SE" dirty="0"/>
              <a:t> </a:t>
            </a:r>
            <a:r>
              <a:rPr lang="sv-SE" dirty="0" err="1"/>
              <a:t>achieved</a:t>
            </a:r>
            <a:r>
              <a:rPr lang="sv-SE" dirty="0"/>
              <a:t> </a:t>
            </a:r>
            <a:r>
              <a:rPr lang="sv-SE" dirty="0" err="1"/>
              <a:t>after</a:t>
            </a:r>
            <a:r>
              <a:rPr lang="sv-SE" dirty="0"/>
              <a:t> </a:t>
            </a:r>
            <a:r>
              <a:rPr lang="sv-SE" dirty="0" err="1"/>
              <a:t>splitting</a:t>
            </a:r>
            <a:r>
              <a:rPr lang="sv-SE" dirty="0"/>
              <a:t> the data </a:t>
            </a:r>
            <a:r>
              <a:rPr lang="sv-SE" dirty="0" err="1"/>
              <a:t>according</a:t>
            </a:r>
            <a:r>
              <a:rPr lang="sv-SE" dirty="0"/>
              <a:t> to an </a:t>
            </a:r>
            <a:r>
              <a:rPr lang="sv-SE" dirty="0" err="1"/>
              <a:t>attribute</a:t>
            </a:r>
            <a:r>
              <a:rPr lang="sv-SE" dirty="0"/>
              <a:t>. The </a:t>
            </a:r>
            <a:r>
              <a:rPr lang="sv-SE" dirty="0" err="1"/>
              <a:t>attribute</a:t>
            </a:r>
            <a:r>
              <a:rPr lang="sv-SE" dirty="0"/>
              <a:t> </a:t>
            </a:r>
            <a:r>
              <a:rPr lang="sv-SE" dirty="0" err="1"/>
              <a:t>providing</a:t>
            </a:r>
            <a:r>
              <a:rPr lang="sv-SE" dirty="0"/>
              <a:t> the </a:t>
            </a:r>
            <a:r>
              <a:rPr lang="sv-SE" dirty="0" err="1"/>
              <a:t>greatest</a:t>
            </a:r>
            <a:r>
              <a:rPr lang="sv-SE" dirty="0"/>
              <a:t> IG is the </a:t>
            </a:r>
            <a:r>
              <a:rPr lang="sv-SE" dirty="0" err="1"/>
              <a:t>attribute</a:t>
            </a:r>
            <a:r>
              <a:rPr lang="sv-SE" dirty="0"/>
              <a:t> </a:t>
            </a:r>
            <a:r>
              <a:rPr lang="sv-SE" dirty="0" err="1"/>
              <a:t>causing</a:t>
            </a:r>
            <a:r>
              <a:rPr lang="sv-SE" dirty="0"/>
              <a:t> the </a:t>
            </a:r>
            <a:r>
              <a:rPr lang="sv-SE" dirty="0" err="1"/>
              <a:t>greatest</a:t>
            </a:r>
            <a:r>
              <a:rPr lang="sv-SE" dirty="0"/>
              <a:t> </a:t>
            </a:r>
            <a:r>
              <a:rPr lang="sv-SE" dirty="0" err="1"/>
              <a:t>reduction</a:t>
            </a:r>
            <a:r>
              <a:rPr lang="sv-SE" dirty="0"/>
              <a:t> in </a:t>
            </a:r>
            <a:r>
              <a:rPr lang="sv-SE" dirty="0" err="1"/>
              <a:t>entropy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793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27DC-DBC2-4E4A-A25E-2178DB72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Assignement</a:t>
            </a:r>
            <a:r>
              <a:rPr lang="sv-SE" dirty="0"/>
              <a:t> 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03251-D12B-C844-978D-5AFE8745C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['MONK-1', 0.0, 0.17129629629629628]</a:t>
            </a:r>
          </a:p>
          <a:p>
            <a:r>
              <a:rPr lang="sv-SE" dirty="0"/>
              <a:t>['MONK-2', 0.0, 0.30787037037037035]</a:t>
            </a:r>
          </a:p>
          <a:p>
            <a:r>
              <a:rPr lang="sv-SE" dirty="0"/>
              <a:t>['MONK-3', 0.0, 0.05555555555555558]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1000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27DC-DBC2-4E4A-A25E-2178DB72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Assignement</a:t>
            </a:r>
            <a:r>
              <a:rPr lang="sv-SE" dirty="0"/>
              <a:t> 6: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03251-D12B-C844-978D-5AFE8745C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High</a:t>
            </a:r>
            <a:r>
              <a:rPr lang="sv-SE" dirty="0"/>
              <a:t> </a:t>
            </a:r>
            <a:r>
              <a:rPr lang="sv-SE" dirty="0" err="1"/>
              <a:t>variance</a:t>
            </a:r>
            <a:r>
              <a:rPr lang="sv-SE" dirty="0"/>
              <a:t> is </a:t>
            </a:r>
            <a:r>
              <a:rPr lang="sv-SE" dirty="0" err="1"/>
              <a:t>very</a:t>
            </a:r>
            <a:r>
              <a:rPr lang="sv-SE" dirty="0"/>
              <a:t> common in decision </a:t>
            </a:r>
            <a:r>
              <a:rPr lang="sv-SE" dirty="0" err="1"/>
              <a:t>trees</a:t>
            </a:r>
            <a:r>
              <a:rPr lang="sv-SE" dirty="0"/>
              <a:t>. It </a:t>
            </a:r>
            <a:r>
              <a:rPr lang="sv-SE" dirty="0" err="1"/>
              <a:t>usually</a:t>
            </a:r>
            <a:r>
              <a:rPr lang="sv-SE" dirty="0"/>
              <a:t> </a:t>
            </a:r>
            <a:r>
              <a:rPr lang="sv-SE" dirty="0" err="1"/>
              <a:t>corresponds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fitting</a:t>
            </a:r>
            <a:r>
              <a:rPr lang="sv-SE" dirty="0"/>
              <a:t> </a:t>
            </a:r>
            <a:r>
              <a:rPr lang="sv-SE" dirty="0" err="1"/>
              <a:t>perfectly</a:t>
            </a:r>
            <a:r>
              <a:rPr lang="sv-SE" dirty="0"/>
              <a:t> to the </a:t>
            </a:r>
            <a:r>
              <a:rPr lang="sv-SE" dirty="0" err="1"/>
              <a:t>train</a:t>
            </a:r>
            <a:r>
              <a:rPr lang="sv-SE" dirty="0"/>
              <a:t> data </a:t>
            </a: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rules</a:t>
            </a:r>
            <a:r>
              <a:rPr lang="sv-SE" dirty="0"/>
              <a:t> </a:t>
            </a:r>
            <a:r>
              <a:rPr lang="sv-SE" dirty="0" err="1"/>
              <a:t>themselves</a:t>
            </a:r>
            <a:r>
              <a:rPr lang="sv-SE" dirty="0"/>
              <a:t>. It is </a:t>
            </a:r>
            <a:r>
              <a:rPr lang="sv-SE" dirty="0" err="1"/>
              <a:t>usually</a:t>
            </a:r>
            <a:r>
              <a:rPr lang="sv-SE" dirty="0"/>
              <a:t> the </a:t>
            </a:r>
            <a:r>
              <a:rPr lang="sv-SE" dirty="0" err="1"/>
              <a:t>result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overfitting</a:t>
            </a:r>
            <a:r>
              <a:rPr lang="sv-SE" dirty="0"/>
              <a:t>.</a:t>
            </a:r>
          </a:p>
          <a:p>
            <a:r>
              <a:rPr lang="sv-SE" dirty="0" err="1"/>
              <a:t>Therefore</a:t>
            </a:r>
            <a:r>
              <a:rPr lang="sv-SE" dirty="0"/>
              <a:t>, </a:t>
            </a:r>
            <a:r>
              <a:rPr lang="sv-SE" dirty="0" err="1"/>
              <a:t>pruning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useful</a:t>
            </a:r>
            <a:r>
              <a:rPr lang="sv-SE" dirty="0"/>
              <a:t> in decision </a:t>
            </a:r>
            <a:r>
              <a:rPr lang="sv-SE" dirty="0" err="1"/>
              <a:t>trees</a:t>
            </a:r>
            <a:r>
              <a:rPr lang="sv-SE" dirty="0"/>
              <a:t> </a:t>
            </a:r>
            <a:r>
              <a:rPr lang="sv-SE" dirty="0" err="1"/>
              <a:t>since</a:t>
            </a:r>
            <a:r>
              <a:rPr lang="sv-SE" dirty="0"/>
              <a:t> it </a:t>
            </a:r>
            <a:r>
              <a:rPr lang="sv-SE" dirty="0" err="1"/>
              <a:t>lowers</a:t>
            </a:r>
            <a:r>
              <a:rPr lang="sv-SE" dirty="0"/>
              <a:t> the the </a:t>
            </a:r>
            <a:r>
              <a:rPr lang="sv-SE" dirty="0" err="1"/>
              <a:t>variance</a:t>
            </a:r>
            <a:r>
              <a:rPr lang="sv-SE" dirty="0"/>
              <a:t> and </a:t>
            </a:r>
            <a:r>
              <a:rPr lang="sv-SE" dirty="0" err="1"/>
              <a:t>increases</a:t>
            </a:r>
            <a:r>
              <a:rPr lang="sv-SE" dirty="0"/>
              <a:t> the bias.</a:t>
            </a:r>
          </a:p>
        </p:txBody>
      </p:sp>
    </p:spTree>
    <p:extLst>
      <p:ext uri="{BB962C8B-B14F-4D97-AF65-F5344CB8AC3E}">
        <p14:creationId xmlns:p14="http://schemas.microsoft.com/office/powerpoint/2010/main" val="116742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27DC-DBC2-4E4A-A25E-2178DB72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Assignement</a:t>
            </a:r>
            <a:r>
              <a:rPr lang="sv-SE" dirty="0"/>
              <a:t> 7: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03251-D12B-C844-978D-5AFE8745C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8357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268</TotalTime>
  <Words>429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Tw Cen MT</vt:lpstr>
      <vt:lpstr>Circuit</vt:lpstr>
      <vt:lpstr>DD2421 Machine Learning: Lab 1 – Decision trees</vt:lpstr>
      <vt:lpstr>Assignement 0:</vt:lpstr>
      <vt:lpstr>Assignment 1:</vt:lpstr>
      <vt:lpstr>Assignement 2:</vt:lpstr>
      <vt:lpstr>Assignement 3:</vt:lpstr>
      <vt:lpstr>Assignement 4:</vt:lpstr>
      <vt:lpstr>Assignement 5:</vt:lpstr>
      <vt:lpstr>Assignement 6:</vt:lpstr>
      <vt:lpstr>Assignement 7: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DD2421 Machine Learning: Lab 1 – Decision trees</dc:title>
  <dc:creator>Jonatan Ahlqvist</dc:creator>
  <cp:lastModifiedBy>Jonatan Ahlqvist</cp:lastModifiedBy>
  <cp:revision>7</cp:revision>
  <dcterms:created xsi:type="dcterms:W3CDTF">2019-09-17T09:22:08Z</dcterms:created>
  <dcterms:modified xsi:type="dcterms:W3CDTF">2019-09-17T13:50:30Z</dcterms:modified>
</cp:coreProperties>
</file>