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43"/>
  </p:normalViewPr>
  <p:slideViewPr>
    <p:cSldViewPr snapToGrid="0" snapToObjects="1">
      <p:cViewPr varScale="1">
        <p:scale>
          <a:sx n="137" d="100"/>
          <a:sy n="137" d="100"/>
        </p:scale>
        <p:origin x="4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9/17/19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9/17/19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9/17/19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9/17/19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9/17/19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9/17/19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50BEE-DC20-0345-B4CF-5465EDE7D5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/>
              <a:t>DD2421 </a:t>
            </a:r>
            <a:r>
              <a:rPr lang="sv-SE" dirty="0" err="1"/>
              <a:t>Machine</a:t>
            </a:r>
            <a:r>
              <a:rPr lang="sv-SE" dirty="0"/>
              <a:t> Learning:</a:t>
            </a:r>
            <a:br>
              <a:rPr lang="sv-SE" dirty="0"/>
            </a:br>
            <a:r>
              <a:rPr lang="sv-SE" dirty="0"/>
              <a:t>Lab 1 – Decision </a:t>
            </a:r>
            <a:r>
              <a:rPr lang="sv-SE" dirty="0" err="1"/>
              <a:t>trees</a:t>
            </a:r>
            <a:endParaRPr lang="sv-S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AFA58D-FD8D-E749-8CC6-4D484734A2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v-SE" dirty="0"/>
              <a:t>Jonatan Ahlqvist and Henrik Holm</a:t>
            </a:r>
          </a:p>
        </p:txBody>
      </p:sp>
    </p:spTree>
    <p:extLst>
      <p:ext uri="{BB962C8B-B14F-4D97-AF65-F5344CB8AC3E}">
        <p14:creationId xmlns:p14="http://schemas.microsoft.com/office/powerpoint/2010/main" val="1046810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14DD8-C427-744E-96AC-CEE68F33F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Assignment</a:t>
            </a:r>
            <a:r>
              <a:rPr lang="sv-SE" dirty="0"/>
              <a:t> 0: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9C78DF2-B2BC-1945-A324-4B34C5B9AE8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sv-SE" sz="1800" dirty="0"/>
                  <a:t>MONK 1: (a1 = a2) V (a5 = 1)</a:t>
                </a:r>
              </a:p>
              <a:p>
                <a:pPr lvl="1"/>
                <a:r>
                  <a:rPr lang="sv-SE" sz="1800" dirty="0" err="1"/>
                  <a:t>Therefore</a:t>
                </a:r>
                <a:r>
                  <a:rPr lang="sv-SE" sz="1800" dirty="0"/>
                  <a:t>, </a:t>
                </a:r>
                <a:r>
                  <a:rPr lang="sv-SE" sz="1800" dirty="0" err="1"/>
                  <a:t>we</a:t>
                </a:r>
                <a:r>
                  <a:rPr lang="sv-SE" sz="1800" dirty="0"/>
                  <a:t> ask a maximum </a:t>
                </a:r>
                <a:r>
                  <a:rPr lang="sv-SE" sz="1800" dirty="0" err="1"/>
                  <a:t>of</a:t>
                </a:r>
                <a:r>
                  <a:rPr lang="sv-SE" sz="1800" dirty="0"/>
                  <a:t> 3 </a:t>
                </a:r>
                <a:r>
                  <a:rPr lang="sv-SE" sz="1800" dirty="0" err="1"/>
                  <a:t>questions</a:t>
                </a:r>
                <a:r>
                  <a:rPr lang="sv-SE" sz="1800" dirty="0"/>
                  <a:t>.</a:t>
                </a:r>
              </a:p>
              <a:p>
                <a:r>
                  <a:rPr lang="sv-SE" sz="1800" dirty="0"/>
                  <a:t>MONK 2: </a:t>
                </a:r>
                <a:r>
                  <a:rPr lang="sv-SE" sz="1800" dirty="0" err="1"/>
                  <a:t>ai</a:t>
                </a:r>
                <a:r>
                  <a:rPr lang="sv-SE" sz="1800" dirty="0"/>
                  <a:t> = 1 for </a:t>
                </a:r>
                <a:r>
                  <a:rPr lang="sv-SE" sz="1800" dirty="0" err="1"/>
                  <a:t>exactly</a:t>
                </a:r>
                <a:r>
                  <a:rPr lang="sv-SE" sz="1800" dirty="0"/>
                  <a:t> </a:t>
                </a:r>
                <a:r>
                  <a:rPr lang="sv-SE" sz="1800" dirty="0" err="1"/>
                  <a:t>two</a:t>
                </a:r>
                <a:r>
                  <a:rPr lang="sv-SE" sz="1800" dirty="0"/>
                  <a:t> </a:t>
                </a:r>
                <a:r>
                  <a:rPr lang="sv-SE" sz="1800" dirty="0" err="1"/>
                  <a:t>attributes</a:t>
                </a:r>
                <a:r>
                  <a:rPr lang="sv-SE" sz="1800" dirty="0"/>
                  <a:t>.</a:t>
                </a:r>
              </a:p>
              <a:p>
                <a:pPr lvl="1"/>
                <a:r>
                  <a:rPr lang="sv-SE" sz="1800" dirty="0" err="1"/>
                  <a:t>Requires</a:t>
                </a:r>
                <a:r>
                  <a:rPr lang="sv-SE" sz="1800" dirty="0"/>
                  <a:t> </a:t>
                </a:r>
                <a:r>
                  <a:rPr lang="sv-SE" sz="1800" dirty="0" err="1"/>
                  <a:t>us</a:t>
                </a:r>
                <a:r>
                  <a:rPr lang="sv-SE" sz="1800" dirty="0"/>
                  <a:t> to ask 6 </a:t>
                </a:r>
                <a:r>
                  <a:rPr lang="sv-SE" sz="1800" dirty="0" err="1"/>
                  <a:t>questions</a:t>
                </a:r>
                <a:endParaRPr lang="sv-SE" sz="1800" dirty="0"/>
              </a:p>
              <a:p>
                <a:r>
                  <a:rPr lang="sv-SE" sz="1800" dirty="0"/>
                  <a:t>MONK 3: (a5 =1 and a4 = 1) V (a5 </a:t>
                </a:r>
                <a14:m>
                  <m:oMath xmlns:m="http://schemas.openxmlformats.org/officeDocument/2006/math">
                    <m:r>
                      <a:rPr lang="sv-SE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sv-SE" sz="1800" dirty="0"/>
                  <a:t> 4 and a2 </a:t>
                </a:r>
                <a14:m>
                  <m:oMath xmlns:m="http://schemas.openxmlformats.org/officeDocument/2006/math">
                    <m:r>
                      <a:rPr lang="sv-SE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sv-SE" sz="1800" dirty="0"/>
                  <a:t> 3)</a:t>
                </a:r>
              </a:p>
              <a:p>
                <a:pPr lvl="1"/>
                <a:r>
                  <a:rPr lang="sv-SE" sz="1800" dirty="0" err="1"/>
                  <a:t>Therefore</a:t>
                </a:r>
                <a:r>
                  <a:rPr lang="sv-SE" sz="1800" dirty="0"/>
                  <a:t>, </a:t>
                </a:r>
                <a:r>
                  <a:rPr lang="sv-SE" sz="1800" dirty="0" err="1"/>
                  <a:t>we</a:t>
                </a:r>
                <a:r>
                  <a:rPr lang="sv-SE" sz="1800" dirty="0"/>
                  <a:t> ask a maximum </a:t>
                </a:r>
                <a:r>
                  <a:rPr lang="sv-SE" sz="1800" dirty="0" err="1"/>
                  <a:t>of</a:t>
                </a:r>
                <a:r>
                  <a:rPr lang="sv-SE" sz="1800" dirty="0"/>
                  <a:t> 4 </a:t>
                </a:r>
                <a:r>
                  <a:rPr lang="sv-SE" sz="1800" dirty="0" err="1"/>
                  <a:t>questions</a:t>
                </a:r>
                <a:endParaRPr lang="sv-SE" sz="1800" dirty="0"/>
              </a:p>
              <a:p>
                <a:pPr marL="0" indent="0">
                  <a:buNone/>
                </a:pPr>
                <a:endParaRPr lang="sv-SE" b="1" dirty="0"/>
              </a:p>
              <a:p>
                <a:pPr marL="0" indent="0">
                  <a:buNone/>
                </a:pPr>
                <a:r>
                  <a:rPr lang="sv-SE" b="1" dirty="0"/>
                  <a:t>ANSWER: MONK 2</a:t>
                </a:r>
              </a:p>
              <a:p>
                <a:endParaRPr lang="sv-S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9C78DF2-B2BC-1945-A324-4B34C5B9AE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96" t="-1429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6149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9D36A-128A-624F-B06F-1DE8AA566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Assignment</a:t>
            </a:r>
            <a:r>
              <a:rPr lang="sv-SE" dirty="0"/>
              <a:t> 1: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B625F9C-B8A1-5D45-8B2E-760700A24B8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43138421"/>
              </p:ext>
            </p:extLst>
          </p:nvPr>
        </p:nvGraphicFramePr>
        <p:xfrm>
          <a:off x="1141413" y="2249488"/>
          <a:ext cx="990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0">
                  <a:extLst>
                    <a:ext uri="{9D8B030D-6E8A-4147-A177-3AD203B41FA5}">
                      <a16:colId xmlns:a16="http://schemas.microsoft.com/office/drawing/2014/main" val="2075116730"/>
                    </a:ext>
                  </a:extLst>
                </a:gridCol>
                <a:gridCol w="4953000">
                  <a:extLst>
                    <a:ext uri="{9D8B030D-6E8A-4147-A177-3AD203B41FA5}">
                      <a16:colId xmlns:a16="http://schemas.microsoft.com/office/drawing/2014/main" val="19020912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sv-SE" dirty="0" err="1"/>
                        <a:t>Dataset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err="1"/>
                        <a:t>Entropy</a:t>
                      </a:r>
                      <a:endParaRPr lang="sv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4879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/>
                        <a:t>MONK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1,0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3915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/>
                        <a:t>MONK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O,957117428264771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8629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/>
                        <a:t>MONK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0,999806132804711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86734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9248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427DC-DBC2-4E4A-A25E-2178DB723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Assignment</a:t>
            </a:r>
            <a:r>
              <a:rPr lang="sv-SE" dirty="0"/>
              <a:t> 2: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E03251-D12B-C844-978D-5AFE8745C7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v-SE" sz="2000" dirty="0"/>
              <a:t>”</a:t>
            </a:r>
            <a:r>
              <a:rPr lang="sv-SE" sz="2000" dirty="0" err="1"/>
              <a:t>Entropy</a:t>
            </a:r>
            <a:r>
              <a:rPr lang="sv-SE" sz="2000" dirty="0"/>
              <a:t> is the </a:t>
            </a:r>
            <a:r>
              <a:rPr lang="sv-SE" sz="2000" dirty="0" err="1"/>
              <a:t>meassure</a:t>
            </a:r>
            <a:r>
              <a:rPr lang="sv-SE" sz="2000" dirty="0"/>
              <a:t> </a:t>
            </a:r>
            <a:r>
              <a:rPr lang="sv-SE" sz="2000" dirty="0" err="1"/>
              <a:t>of</a:t>
            </a:r>
            <a:r>
              <a:rPr lang="sv-SE" sz="2000" dirty="0"/>
              <a:t> </a:t>
            </a:r>
            <a:r>
              <a:rPr lang="sv-SE" sz="2000" dirty="0" err="1"/>
              <a:t>uncertainty</a:t>
            </a:r>
            <a:r>
              <a:rPr lang="sv-SE" sz="2000" dirty="0"/>
              <a:t>” </a:t>
            </a:r>
          </a:p>
          <a:p>
            <a:r>
              <a:rPr lang="sv-SE" sz="2000" b="1" dirty="0"/>
              <a:t>Uniform distribution</a:t>
            </a:r>
            <a:r>
              <a:rPr lang="sv-SE" sz="2000" dirty="0"/>
              <a:t>: Different </a:t>
            </a:r>
            <a:r>
              <a:rPr lang="sv-SE" sz="2000" dirty="0" err="1"/>
              <a:t>outcomes</a:t>
            </a:r>
            <a:r>
              <a:rPr lang="sv-SE" sz="2000" dirty="0"/>
              <a:t> </a:t>
            </a:r>
            <a:r>
              <a:rPr lang="sv-SE" sz="2000" dirty="0" err="1"/>
              <a:t>have</a:t>
            </a:r>
            <a:r>
              <a:rPr lang="sv-SE" sz="2000" dirty="0"/>
              <a:t> the same </a:t>
            </a:r>
            <a:r>
              <a:rPr lang="sv-SE" sz="2000" dirty="0" err="1"/>
              <a:t>probability</a:t>
            </a:r>
            <a:r>
              <a:rPr lang="sv-SE" sz="2000" dirty="0"/>
              <a:t> </a:t>
            </a:r>
            <a:r>
              <a:rPr lang="sv-SE" sz="2000" dirty="0" err="1"/>
              <a:t>of</a:t>
            </a:r>
            <a:r>
              <a:rPr lang="sv-SE" sz="2000" dirty="0"/>
              <a:t> </a:t>
            </a:r>
            <a:r>
              <a:rPr lang="sv-SE" sz="2000" dirty="0" err="1"/>
              <a:t>being</a:t>
            </a:r>
            <a:r>
              <a:rPr lang="sv-SE" sz="2000" dirty="0"/>
              <a:t> </a:t>
            </a:r>
            <a:r>
              <a:rPr lang="sv-SE" sz="2000" dirty="0" err="1"/>
              <a:t>picked</a:t>
            </a:r>
            <a:r>
              <a:rPr lang="sv-SE" sz="2000" dirty="0"/>
              <a:t>.</a:t>
            </a:r>
          </a:p>
          <a:p>
            <a:pPr lvl="1"/>
            <a:r>
              <a:rPr lang="sv-SE" dirty="0" err="1"/>
              <a:t>Example</a:t>
            </a:r>
            <a:r>
              <a:rPr lang="sv-SE" dirty="0"/>
              <a:t>: Dice (non-</a:t>
            </a:r>
            <a:r>
              <a:rPr lang="sv-SE" dirty="0" err="1"/>
              <a:t>weighted</a:t>
            </a:r>
            <a:r>
              <a:rPr lang="sv-SE" dirty="0"/>
              <a:t>)</a:t>
            </a:r>
          </a:p>
          <a:p>
            <a:r>
              <a:rPr lang="sv-SE" sz="2000" b="1" dirty="0"/>
              <a:t>Non-uniform distribution</a:t>
            </a:r>
            <a:r>
              <a:rPr lang="sv-SE" sz="2000" dirty="0"/>
              <a:t>: </a:t>
            </a:r>
            <a:r>
              <a:rPr lang="sv-SE" sz="2000" dirty="0" err="1"/>
              <a:t>Biased</a:t>
            </a:r>
            <a:r>
              <a:rPr lang="sv-SE" sz="2000" dirty="0"/>
              <a:t> </a:t>
            </a:r>
            <a:r>
              <a:rPr lang="sv-SE" sz="2000" dirty="0" err="1"/>
              <a:t>towards</a:t>
            </a:r>
            <a:r>
              <a:rPr lang="sv-SE" sz="2000" dirty="0"/>
              <a:t> different </a:t>
            </a:r>
            <a:r>
              <a:rPr lang="sv-SE" sz="2000" dirty="0" err="1"/>
              <a:t>outcomes</a:t>
            </a:r>
            <a:r>
              <a:rPr lang="sv-SE" sz="2000" dirty="0"/>
              <a:t>. </a:t>
            </a:r>
          </a:p>
          <a:p>
            <a:pPr lvl="1"/>
            <a:r>
              <a:rPr lang="sv-SE" dirty="0" err="1"/>
              <a:t>Example</a:t>
            </a:r>
            <a:r>
              <a:rPr lang="sv-SE" dirty="0"/>
              <a:t>: The </a:t>
            </a:r>
            <a:r>
              <a:rPr lang="sv-SE" dirty="0" err="1"/>
              <a:t>chances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recieveing</a:t>
            </a:r>
            <a:r>
              <a:rPr lang="sv-SE" dirty="0"/>
              <a:t> different </a:t>
            </a:r>
            <a:r>
              <a:rPr lang="sv-SE" dirty="0" err="1"/>
              <a:t>grades</a:t>
            </a:r>
            <a:r>
              <a:rPr lang="sv-SE" dirty="0"/>
              <a:t> on a test (A, B, C, D, E, F)</a:t>
            </a:r>
          </a:p>
          <a:p>
            <a:r>
              <a:rPr lang="sv-SE" sz="2000" dirty="0"/>
              <a:t>If </a:t>
            </a:r>
            <a:r>
              <a:rPr lang="sv-SE" sz="2000" dirty="0" err="1"/>
              <a:t>there</a:t>
            </a:r>
            <a:r>
              <a:rPr lang="sv-SE" sz="2000" dirty="0"/>
              <a:t> </a:t>
            </a:r>
            <a:r>
              <a:rPr lang="sv-SE" sz="2000" dirty="0" err="1"/>
              <a:t>are</a:t>
            </a:r>
            <a:r>
              <a:rPr lang="sv-SE" sz="2000" dirty="0"/>
              <a:t> the same </a:t>
            </a:r>
            <a:r>
              <a:rPr lang="sv-SE" sz="2000" dirty="0" err="1"/>
              <a:t>number</a:t>
            </a:r>
            <a:r>
              <a:rPr lang="sv-SE" sz="2000" dirty="0"/>
              <a:t> </a:t>
            </a:r>
            <a:r>
              <a:rPr lang="sv-SE" sz="2000" dirty="0" err="1"/>
              <a:t>of</a:t>
            </a:r>
            <a:r>
              <a:rPr lang="sv-SE" sz="2000" dirty="0"/>
              <a:t> </a:t>
            </a:r>
            <a:r>
              <a:rPr lang="sv-SE" sz="2000" dirty="0" err="1"/>
              <a:t>possible</a:t>
            </a:r>
            <a:r>
              <a:rPr lang="sv-SE" sz="2000" dirty="0"/>
              <a:t> </a:t>
            </a:r>
            <a:r>
              <a:rPr lang="sv-SE" sz="2000" dirty="0" err="1"/>
              <a:t>outcomes</a:t>
            </a:r>
            <a:r>
              <a:rPr lang="sv-SE" sz="2000" dirty="0"/>
              <a:t> the, the uniform distribution </a:t>
            </a:r>
            <a:r>
              <a:rPr lang="sv-SE" sz="2000" dirty="0" err="1"/>
              <a:t>will</a:t>
            </a:r>
            <a:r>
              <a:rPr lang="sv-SE" sz="2000" dirty="0"/>
              <a:t> </a:t>
            </a:r>
            <a:r>
              <a:rPr lang="sv-SE" sz="2000" dirty="0" err="1"/>
              <a:t>always</a:t>
            </a:r>
            <a:r>
              <a:rPr lang="sv-SE" sz="2000" dirty="0"/>
              <a:t> </a:t>
            </a:r>
            <a:r>
              <a:rPr lang="sv-SE" sz="2000" dirty="0" err="1"/>
              <a:t>have</a:t>
            </a:r>
            <a:r>
              <a:rPr lang="sv-SE" sz="2000" dirty="0"/>
              <a:t> a </a:t>
            </a:r>
            <a:r>
              <a:rPr lang="sv-SE" sz="2000" dirty="0" err="1"/>
              <a:t>higher</a:t>
            </a:r>
            <a:r>
              <a:rPr lang="sv-SE" sz="2000" dirty="0"/>
              <a:t> </a:t>
            </a:r>
            <a:r>
              <a:rPr lang="sv-SE" sz="2000" dirty="0" err="1"/>
              <a:t>entropy</a:t>
            </a:r>
            <a:r>
              <a:rPr lang="sv-SE" sz="2000" dirty="0"/>
              <a:t> </a:t>
            </a:r>
            <a:r>
              <a:rPr lang="sv-SE" sz="2000" dirty="0" err="1"/>
              <a:t>because</a:t>
            </a:r>
            <a:r>
              <a:rPr lang="sv-SE" sz="2000" dirty="0"/>
              <a:t> it has less </a:t>
            </a:r>
            <a:r>
              <a:rPr lang="sv-SE" sz="2000" dirty="0" err="1"/>
              <a:t>uncertainty</a:t>
            </a:r>
            <a:r>
              <a:rPr lang="sv-SE" sz="2000" dirty="0"/>
              <a:t>.</a:t>
            </a:r>
          </a:p>
          <a:p>
            <a:r>
              <a:rPr lang="sv-SE" sz="2000" dirty="0"/>
              <a:t>A 0 </a:t>
            </a:r>
            <a:r>
              <a:rPr lang="sv-SE" sz="2000" dirty="0" err="1"/>
              <a:t>entropy</a:t>
            </a:r>
            <a:r>
              <a:rPr lang="sv-SE" sz="2000" dirty="0"/>
              <a:t> situation is </a:t>
            </a:r>
            <a:r>
              <a:rPr lang="sv-SE" sz="2000" dirty="0" err="1"/>
              <a:t>one</a:t>
            </a:r>
            <a:r>
              <a:rPr lang="sv-SE" sz="2000" dirty="0"/>
              <a:t> </a:t>
            </a:r>
            <a:r>
              <a:rPr lang="sv-SE" sz="2000" dirty="0" err="1"/>
              <a:t>where</a:t>
            </a:r>
            <a:r>
              <a:rPr lang="sv-SE" sz="2000" dirty="0"/>
              <a:t> P </a:t>
            </a:r>
            <a:r>
              <a:rPr lang="sv-SE" sz="2000" dirty="0" err="1"/>
              <a:t>of</a:t>
            </a:r>
            <a:r>
              <a:rPr lang="sv-SE" sz="2000" dirty="0"/>
              <a:t> a </a:t>
            </a:r>
            <a:r>
              <a:rPr lang="sv-SE" sz="2000" dirty="0" err="1"/>
              <a:t>certain</a:t>
            </a:r>
            <a:r>
              <a:rPr lang="sv-SE" sz="2000" dirty="0"/>
              <a:t> </a:t>
            </a:r>
            <a:r>
              <a:rPr lang="sv-SE" sz="2000" dirty="0" err="1"/>
              <a:t>outcomes</a:t>
            </a:r>
            <a:r>
              <a:rPr lang="sv-SE" sz="2000" dirty="0"/>
              <a:t> is 1.</a:t>
            </a:r>
          </a:p>
        </p:txBody>
      </p:sp>
    </p:spTree>
    <p:extLst>
      <p:ext uri="{BB962C8B-B14F-4D97-AF65-F5344CB8AC3E}">
        <p14:creationId xmlns:p14="http://schemas.microsoft.com/office/powerpoint/2010/main" val="748772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427DC-DBC2-4E4A-A25E-2178DB723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Assignment</a:t>
            </a:r>
            <a:r>
              <a:rPr lang="sv-SE" dirty="0"/>
              <a:t> 3: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E03251-D12B-C844-978D-5AFE8745C7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sv-SE" dirty="0"/>
              <a:t>{'monk1': {'A1': 0.07527255560831925, 'A2': 0.005838429962909286, 'A3': 0.00470756661729721, 'A4': 0.02631169650768228, 'A5': 0.28703074971578435, 'A6': 0.0007578557158638421}</a:t>
            </a:r>
          </a:p>
          <a:p>
            <a:r>
              <a:rPr lang="sv-SE" dirty="0"/>
              <a:t>'monk2': {'A1': 0.0037561773775118823, 'A2': 0.0024584986660830532, 'A3': 0.0010561477158920196, 'A4': 0.015664247292643818, 'A5': 0.01727717693791797, 'A6': 0.006247622236881467},</a:t>
            </a:r>
          </a:p>
          <a:p>
            <a:r>
              <a:rPr lang="sv-SE" dirty="0"/>
              <a:t> 'monk3': {'A1': 0.007120868396071844, 'A2': 0.29373617350838865, 'A3': 0.0008311140445336207, 'A4': 0.002891817288654397, 'A5': 0.25591172461972755, 'A6': 0.007077026074097326}}</a:t>
            </a:r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1110956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427DC-DBC2-4E4A-A25E-2178DB723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Assignment</a:t>
            </a:r>
            <a:r>
              <a:rPr lang="sv-SE" dirty="0"/>
              <a:t> 4: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E03251-D12B-C844-978D-5AFE8745C7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Information </a:t>
            </a:r>
            <a:r>
              <a:rPr lang="sv-SE" dirty="0" err="1"/>
              <a:t>gain</a:t>
            </a:r>
            <a:r>
              <a:rPr lang="sv-SE" dirty="0"/>
              <a:t> </a:t>
            </a:r>
            <a:r>
              <a:rPr lang="sv-SE" dirty="0" err="1"/>
              <a:t>can</a:t>
            </a:r>
            <a:r>
              <a:rPr lang="sv-SE" dirty="0"/>
              <a:t> be </a:t>
            </a:r>
            <a:r>
              <a:rPr lang="sv-SE" dirty="0" err="1"/>
              <a:t>defined</a:t>
            </a:r>
            <a:r>
              <a:rPr lang="sv-SE" dirty="0"/>
              <a:t> as:</a:t>
            </a:r>
          </a:p>
          <a:p>
            <a:pPr marL="457200" lvl="1" indent="0">
              <a:buNone/>
            </a:pPr>
            <a:r>
              <a:rPr lang="sv-SE" dirty="0"/>
              <a:t>IG = </a:t>
            </a:r>
            <a:r>
              <a:rPr lang="sv-SE" dirty="0" err="1"/>
              <a:t>EntropyBeforeSplit</a:t>
            </a:r>
            <a:r>
              <a:rPr lang="sv-SE" dirty="0"/>
              <a:t> – </a:t>
            </a:r>
            <a:r>
              <a:rPr lang="sv-SE" dirty="0" err="1"/>
              <a:t>AverageEntropyAfterSplit</a:t>
            </a:r>
            <a:endParaRPr lang="sv-SE" dirty="0"/>
          </a:p>
          <a:p>
            <a:pPr marL="457200" lvl="1" indent="0">
              <a:buNone/>
            </a:pPr>
            <a:endParaRPr lang="sv-SE" dirty="0"/>
          </a:p>
          <a:p>
            <a:r>
              <a:rPr lang="sv-SE" dirty="0"/>
              <a:t>In </a:t>
            </a:r>
            <a:r>
              <a:rPr lang="sv-SE" dirty="0" err="1"/>
              <a:t>other</a:t>
            </a:r>
            <a:r>
              <a:rPr lang="sv-SE" dirty="0"/>
              <a:t> </a:t>
            </a:r>
            <a:r>
              <a:rPr lang="sv-SE" dirty="0" err="1"/>
              <a:t>words</a:t>
            </a:r>
            <a:r>
              <a:rPr lang="sv-SE" dirty="0"/>
              <a:t>, IG is the </a:t>
            </a:r>
            <a:r>
              <a:rPr lang="sv-SE" dirty="0" err="1"/>
              <a:t>reduction</a:t>
            </a:r>
            <a:r>
              <a:rPr lang="sv-SE" dirty="0"/>
              <a:t> in </a:t>
            </a:r>
            <a:r>
              <a:rPr lang="sv-SE" dirty="0" err="1"/>
              <a:t>entropy</a:t>
            </a:r>
            <a:r>
              <a:rPr lang="sv-SE" dirty="0"/>
              <a:t> </a:t>
            </a:r>
            <a:r>
              <a:rPr lang="sv-SE" dirty="0" err="1"/>
              <a:t>achieved</a:t>
            </a:r>
            <a:r>
              <a:rPr lang="sv-SE" dirty="0"/>
              <a:t> </a:t>
            </a:r>
            <a:r>
              <a:rPr lang="sv-SE" dirty="0" err="1"/>
              <a:t>after</a:t>
            </a:r>
            <a:r>
              <a:rPr lang="sv-SE" dirty="0"/>
              <a:t> </a:t>
            </a:r>
            <a:r>
              <a:rPr lang="sv-SE" dirty="0" err="1"/>
              <a:t>splitting</a:t>
            </a:r>
            <a:r>
              <a:rPr lang="sv-SE" dirty="0"/>
              <a:t> the data </a:t>
            </a:r>
            <a:r>
              <a:rPr lang="sv-SE" dirty="0" err="1"/>
              <a:t>according</a:t>
            </a:r>
            <a:r>
              <a:rPr lang="sv-SE" dirty="0"/>
              <a:t> to an </a:t>
            </a:r>
            <a:r>
              <a:rPr lang="sv-SE" dirty="0" err="1"/>
              <a:t>attribute</a:t>
            </a:r>
            <a:r>
              <a:rPr lang="sv-SE" dirty="0"/>
              <a:t>. The </a:t>
            </a:r>
            <a:r>
              <a:rPr lang="sv-SE" dirty="0" err="1"/>
              <a:t>attribute</a:t>
            </a:r>
            <a:r>
              <a:rPr lang="sv-SE" dirty="0"/>
              <a:t> </a:t>
            </a:r>
            <a:r>
              <a:rPr lang="sv-SE" dirty="0" err="1"/>
              <a:t>providing</a:t>
            </a:r>
            <a:r>
              <a:rPr lang="sv-SE" dirty="0"/>
              <a:t> the </a:t>
            </a:r>
            <a:r>
              <a:rPr lang="sv-SE" dirty="0" err="1"/>
              <a:t>greatest</a:t>
            </a:r>
            <a:r>
              <a:rPr lang="sv-SE" dirty="0"/>
              <a:t> IG is the </a:t>
            </a:r>
            <a:r>
              <a:rPr lang="sv-SE" dirty="0" err="1"/>
              <a:t>attribute</a:t>
            </a:r>
            <a:r>
              <a:rPr lang="sv-SE" dirty="0"/>
              <a:t> </a:t>
            </a:r>
            <a:r>
              <a:rPr lang="sv-SE" dirty="0" err="1"/>
              <a:t>causing</a:t>
            </a:r>
            <a:r>
              <a:rPr lang="sv-SE" dirty="0"/>
              <a:t> the </a:t>
            </a:r>
            <a:r>
              <a:rPr lang="sv-SE" dirty="0" err="1"/>
              <a:t>greatest</a:t>
            </a:r>
            <a:r>
              <a:rPr lang="sv-SE" dirty="0"/>
              <a:t> </a:t>
            </a:r>
            <a:r>
              <a:rPr lang="sv-SE" dirty="0" err="1"/>
              <a:t>reduction</a:t>
            </a:r>
            <a:r>
              <a:rPr lang="sv-SE" dirty="0"/>
              <a:t> in </a:t>
            </a:r>
            <a:r>
              <a:rPr lang="sv-SE" dirty="0" err="1"/>
              <a:t>entropy</a:t>
            </a:r>
            <a:r>
              <a:rPr lang="sv-SE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379353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427DC-DBC2-4E4A-A25E-2178DB723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Assignment</a:t>
            </a:r>
            <a:r>
              <a:rPr lang="sv-SE" dirty="0"/>
              <a:t> 5: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E03251-D12B-C844-978D-5AFE8745C7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['MONK-1', 0.0, 0.17129629629629628]</a:t>
            </a:r>
          </a:p>
          <a:p>
            <a:r>
              <a:rPr lang="sv-SE" dirty="0"/>
              <a:t>['MONK-2', 0.0, 0.30787037037037035]</a:t>
            </a:r>
          </a:p>
          <a:p>
            <a:r>
              <a:rPr lang="sv-SE" dirty="0"/>
              <a:t>['MONK-3', 0.0, 0.05555555555555558]</a:t>
            </a:r>
          </a:p>
          <a:p>
            <a:pPr marL="0" indent="0">
              <a:buNone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5100073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427DC-DBC2-4E4A-A25E-2178DB723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Assignment</a:t>
            </a:r>
            <a:r>
              <a:rPr lang="sv-SE" dirty="0"/>
              <a:t> 6: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E03251-D12B-C844-978D-5AFE8745C7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/>
              <a:t>High</a:t>
            </a:r>
            <a:r>
              <a:rPr lang="sv-SE" dirty="0"/>
              <a:t> </a:t>
            </a:r>
            <a:r>
              <a:rPr lang="sv-SE" dirty="0" err="1"/>
              <a:t>variance</a:t>
            </a:r>
            <a:r>
              <a:rPr lang="sv-SE" dirty="0"/>
              <a:t> is </a:t>
            </a:r>
            <a:r>
              <a:rPr lang="sv-SE" dirty="0" err="1"/>
              <a:t>very</a:t>
            </a:r>
            <a:r>
              <a:rPr lang="sv-SE" dirty="0"/>
              <a:t> common in decision </a:t>
            </a:r>
            <a:r>
              <a:rPr lang="sv-SE" dirty="0" err="1"/>
              <a:t>trees</a:t>
            </a:r>
            <a:r>
              <a:rPr lang="sv-SE" dirty="0"/>
              <a:t>. It </a:t>
            </a:r>
            <a:r>
              <a:rPr lang="sv-SE" dirty="0" err="1"/>
              <a:t>usually</a:t>
            </a:r>
            <a:r>
              <a:rPr lang="sv-SE" dirty="0"/>
              <a:t> </a:t>
            </a:r>
            <a:r>
              <a:rPr lang="sv-SE" dirty="0" err="1"/>
              <a:t>corresponds</a:t>
            </a:r>
            <a:r>
              <a:rPr lang="sv-SE" dirty="0"/>
              <a:t> </a:t>
            </a:r>
            <a:r>
              <a:rPr lang="sv-SE" dirty="0" err="1"/>
              <a:t>with</a:t>
            </a:r>
            <a:r>
              <a:rPr lang="sv-SE" dirty="0"/>
              <a:t> the </a:t>
            </a:r>
            <a:r>
              <a:rPr lang="sv-SE" dirty="0" err="1"/>
              <a:t>model</a:t>
            </a:r>
            <a:r>
              <a:rPr lang="sv-SE" dirty="0"/>
              <a:t> </a:t>
            </a:r>
            <a:r>
              <a:rPr lang="sv-SE" dirty="0" err="1"/>
              <a:t>fitting</a:t>
            </a:r>
            <a:r>
              <a:rPr lang="sv-SE" dirty="0"/>
              <a:t> </a:t>
            </a:r>
            <a:r>
              <a:rPr lang="sv-SE" dirty="0" err="1"/>
              <a:t>perfectly</a:t>
            </a:r>
            <a:r>
              <a:rPr lang="sv-SE" dirty="0"/>
              <a:t> to the </a:t>
            </a:r>
            <a:r>
              <a:rPr lang="sv-SE" dirty="0" err="1"/>
              <a:t>train</a:t>
            </a:r>
            <a:r>
              <a:rPr lang="sv-SE" dirty="0"/>
              <a:t> data </a:t>
            </a:r>
            <a:r>
              <a:rPr lang="sv-SE" dirty="0" err="1"/>
              <a:t>instead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the </a:t>
            </a:r>
            <a:r>
              <a:rPr lang="sv-SE" dirty="0" err="1"/>
              <a:t>rules</a:t>
            </a:r>
            <a:r>
              <a:rPr lang="sv-SE" dirty="0"/>
              <a:t> </a:t>
            </a:r>
            <a:r>
              <a:rPr lang="sv-SE" dirty="0" err="1"/>
              <a:t>themselves</a:t>
            </a:r>
            <a:r>
              <a:rPr lang="sv-SE" dirty="0"/>
              <a:t>. It is </a:t>
            </a:r>
            <a:r>
              <a:rPr lang="sv-SE" dirty="0" err="1"/>
              <a:t>usually</a:t>
            </a:r>
            <a:r>
              <a:rPr lang="sv-SE" dirty="0"/>
              <a:t> the </a:t>
            </a:r>
            <a:r>
              <a:rPr lang="sv-SE" dirty="0" err="1"/>
              <a:t>result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overfitting</a:t>
            </a:r>
            <a:r>
              <a:rPr lang="sv-SE" dirty="0"/>
              <a:t>.</a:t>
            </a:r>
          </a:p>
          <a:p>
            <a:r>
              <a:rPr lang="sv-SE" dirty="0" err="1"/>
              <a:t>Therefore</a:t>
            </a:r>
            <a:r>
              <a:rPr lang="sv-SE" dirty="0"/>
              <a:t>, </a:t>
            </a:r>
            <a:r>
              <a:rPr lang="sv-SE" dirty="0" err="1"/>
              <a:t>pruning</a:t>
            </a:r>
            <a:r>
              <a:rPr lang="sv-SE" dirty="0"/>
              <a:t> </a:t>
            </a:r>
            <a:r>
              <a:rPr lang="sv-SE" dirty="0" err="1"/>
              <a:t>can</a:t>
            </a:r>
            <a:r>
              <a:rPr lang="sv-SE" dirty="0"/>
              <a:t> be </a:t>
            </a:r>
            <a:r>
              <a:rPr lang="sv-SE" dirty="0" err="1"/>
              <a:t>useful</a:t>
            </a:r>
            <a:r>
              <a:rPr lang="sv-SE" dirty="0"/>
              <a:t> in decision </a:t>
            </a:r>
            <a:r>
              <a:rPr lang="sv-SE" dirty="0" err="1"/>
              <a:t>trees</a:t>
            </a:r>
            <a:r>
              <a:rPr lang="sv-SE" dirty="0"/>
              <a:t> </a:t>
            </a:r>
            <a:r>
              <a:rPr lang="sv-SE" dirty="0" err="1"/>
              <a:t>since</a:t>
            </a:r>
            <a:r>
              <a:rPr lang="sv-SE" dirty="0"/>
              <a:t> it </a:t>
            </a:r>
            <a:r>
              <a:rPr lang="sv-SE" dirty="0" err="1"/>
              <a:t>lowers</a:t>
            </a:r>
            <a:r>
              <a:rPr lang="sv-SE" dirty="0"/>
              <a:t> the the </a:t>
            </a:r>
            <a:r>
              <a:rPr lang="sv-SE" dirty="0" err="1"/>
              <a:t>variance</a:t>
            </a:r>
            <a:r>
              <a:rPr lang="sv-SE" dirty="0"/>
              <a:t> and </a:t>
            </a:r>
            <a:r>
              <a:rPr lang="sv-SE" dirty="0" err="1"/>
              <a:t>increases</a:t>
            </a:r>
            <a:r>
              <a:rPr lang="sv-SE" dirty="0"/>
              <a:t> the bias.</a:t>
            </a:r>
          </a:p>
        </p:txBody>
      </p:sp>
    </p:spTree>
    <p:extLst>
      <p:ext uri="{BB962C8B-B14F-4D97-AF65-F5344CB8AC3E}">
        <p14:creationId xmlns:p14="http://schemas.microsoft.com/office/powerpoint/2010/main" val="11674290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427DC-DBC2-4E4A-A25E-2178DB723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Assignment</a:t>
            </a:r>
            <a:r>
              <a:rPr lang="sv-SE" dirty="0"/>
              <a:t> 7: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E03251-D12B-C844-978D-5AFE8745C7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783573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269</TotalTime>
  <Words>429</Words>
  <Application>Microsoft Macintosh PowerPoint</Application>
  <PresentationFormat>Widescreen</PresentationFormat>
  <Paragraphs>45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Cambria Math</vt:lpstr>
      <vt:lpstr>Tw Cen MT</vt:lpstr>
      <vt:lpstr>Circuit</vt:lpstr>
      <vt:lpstr>DD2421 Machine Learning: Lab 1 – Decision trees</vt:lpstr>
      <vt:lpstr>Assignment 0:</vt:lpstr>
      <vt:lpstr>Assignment 1:</vt:lpstr>
      <vt:lpstr>Assignment 2:</vt:lpstr>
      <vt:lpstr>Assignment 3:</vt:lpstr>
      <vt:lpstr>Assignment 4:</vt:lpstr>
      <vt:lpstr>Assignment 5:</vt:lpstr>
      <vt:lpstr>Assignment 6:</vt:lpstr>
      <vt:lpstr>Assignment 7: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DD2421 Machine Learning: Lab 1 – Decision trees</dc:title>
  <dc:creator>Jonatan Ahlqvist</dc:creator>
  <cp:lastModifiedBy>Henrik Holm</cp:lastModifiedBy>
  <cp:revision>8</cp:revision>
  <dcterms:created xsi:type="dcterms:W3CDTF">2019-09-17T09:22:08Z</dcterms:created>
  <dcterms:modified xsi:type="dcterms:W3CDTF">2019-09-17T13:55:58Z</dcterms:modified>
</cp:coreProperties>
</file>