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36" r:id="rId1"/>
  </p:sldMasterIdLst>
  <p:notesMasterIdLst>
    <p:notesMasterId r:id="rId31"/>
  </p:notesMasterIdLst>
  <p:sldIdLst>
    <p:sldId id="307" r:id="rId2"/>
    <p:sldId id="258" r:id="rId3"/>
    <p:sldId id="306" r:id="rId4"/>
    <p:sldId id="259" r:id="rId5"/>
    <p:sldId id="319" r:id="rId6"/>
    <p:sldId id="326" r:id="rId7"/>
    <p:sldId id="312" r:id="rId8"/>
    <p:sldId id="349" r:id="rId9"/>
    <p:sldId id="332" r:id="rId10"/>
    <p:sldId id="333" r:id="rId11"/>
    <p:sldId id="334" r:id="rId12"/>
    <p:sldId id="336" r:id="rId13"/>
    <p:sldId id="337" r:id="rId14"/>
    <p:sldId id="338" r:id="rId15"/>
    <p:sldId id="339" r:id="rId16"/>
    <p:sldId id="341" r:id="rId17"/>
    <p:sldId id="321" r:id="rId18"/>
    <p:sldId id="342" r:id="rId19"/>
    <p:sldId id="343" r:id="rId20"/>
    <p:sldId id="328" r:id="rId21"/>
    <p:sldId id="340" r:id="rId22"/>
    <p:sldId id="348" r:id="rId23"/>
    <p:sldId id="350" r:id="rId24"/>
    <p:sldId id="344" r:id="rId25"/>
    <p:sldId id="345" r:id="rId26"/>
    <p:sldId id="346" r:id="rId27"/>
    <p:sldId id="347" r:id="rId28"/>
    <p:sldId id="329" r:id="rId29"/>
    <p:sldId id="313" r:id="rId30"/>
  </p:sldIdLst>
  <p:sldSz cx="9144000" cy="5143500" type="screen16x9"/>
  <p:notesSz cx="6858000" cy="9144000"/>
  <p:embeddedFontLst>
    <p:embeddedFont>
      <p:font typeface="Orbitron" panose="020B0604020202020204" charset="0"/>
      <p:regular r:id="rId32"/>
      <p:bold r:id="rId33"/>
    </p:embeddedFont>
    <p:embeddedFont>
      <p:font typeface="Gill Sans MT" panose="020B0502020104020203" pitchFamily="34" charset="0"/>
      <p:regular r:id="rId34"/>
      <p:bold r:id="rId35"/>
      <p:italic r:id="rId36"/>
      <p:boldItalic r:id="rId37"/>
    </p:embeddedFont>
    <p:embeddedFont>
      <p:font typeface="Archivo Light" panose="020B0604020202020204" charset="0"/>
      <p:regular r:id="rId38"/>
      <p:bold r:id="rId39"/>
      <p:italic r:id="rId40"/>
      <p:boldItalic r:id="rId41"/>
    </p:embeddedFont>
    <p:embeddedFont>
      <p:font typeface="Wingdings 2" panose="05020102010507070707" pitchFamily="18" charset="2"/>
      <p:regular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5358035-A573-4892-95E4-4FFC73AE4B01}">
  <a:tblStyle styleId="{65358035-A573-4892-95E4-4FFC73AE4B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p:scale>
          <a:sx n="100" d="100"/>
          <a:sy n="100" d="100"/>
        </p:scale>
        <p:origin x="-960" y="-235"/>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728789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742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627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06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993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911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2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17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138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802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80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62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62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84CB563C-842A-46A9-890D-EBB55BA5E53E}" type="slidenum">
              <a:rPr lang="en-IN" smtClean="0"/>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4CB563C-842A-46A9-890D-EBB55BA5E53E}" type="slidenum">
              <a:rPr lang="en-IN" smtClean="0"/>
              <a:t>‹#›</a:t>
            </a:fld>
            <a:endParaRPr lang="en-I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4CB563C-842A-46A9-890D-EBB55BA5E53E}" type="slidenum">
              <a:rPr lang="en-IN" smtClean="0"/>
              <a:t>‹#›</a:t>
            </a:fld>
            <a:endParaRPr lang="en-I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08"/>
        <p:cNvGrpSpPr/>
        <p:nvPr/>
      </p:nvGrpSpPr>
      <p:grpSpPr>
        <a:xfrm>
          <a:off x="0" y="0"/>
          <a:ext cx="0" cy="0"/>
          <a:chOff x="0" y="0"/>
          <a:chExt cx="0" cy="0"/>
        </a:xfrm>
      </p:grpSpPr>
      <p:sp>
        <p:nvSpPr>
          <p:cNvPr id="309" name="Google Shape;309;p9"/>
          <p:cNvSpPr txBox="1">
            <a:spLocks noGrp="1"/>
          </p:cNvSpPr>
          <p:nvPr>
            <p:ph type="title"/>
          </p:nvPr>
        </p:nvSpPr>
        <p:spPr>
          <a:xfrm>
            <a:off x="713100" y="1685688"/>
            <a:ext cx="4695000" cy="6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0" name="Google Shape;310;p9"/>
          <p:cNvSpPr txBox="1">
            <a:spLocks noGrp="1"/>
          </p:cNvSpPr>
          <p:nvPr>
            <p:ph type="subTitle" idx="1"/>
          </p:nvPr>
        </p:nvSpPr>
        <p:spPr>
          <a:xfrm>
            <a:off x="713100" y="2343913"/>
            <a:ext cx="4695000" cy="111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4CB563C-842A-46A9-890D-EBB55BA5E53E}" type="slidenum">
              <a:rPr lang="en-IN" smtClean="0"/>
              <a:t>‹#›</a:t>
            </a:fld>
            <a:endParaRPr lang="en-I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4CB563C-842A-46A9-890D-EBB55BA5E53E}" type="slidenum">
              <a:rPr lang="en-IN" smtClean="0"/>
              <a:t>‹#›</a:t>
            </a:fld>
            <a:endParaRPr lang="en-I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4CB563C-842A-46A9-890D-EBB55BA5E53E}" type="slidenum">
              <a:rPr lang="en-IN" smtClean="0"/>
              <a:t>‹#›</a:t>
            </a:fld>
            <a:endParaRPr lang="en-I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4CB563C-842A-46A9-890D-EBB55BA5E53E}" type="slidenum">
              <a:rPr lang="en-IN" smtClean="0"/>
              <a:t>‹#›</a:t>
            </a:fld>
            <a:endParaRPr lang="en-I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4CB563C-842A-46A9-890D-EBB55BA5E53E}" type="slidenum">
              <a:rPr lang="en-IN" smtClean="0"/>
              <a:t>‹#›</a:t>
            </a:fld>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4CB563C-842A-46A9-890D-EBB55BA5E53E}" type="slidenum">
              <a:rPr lang="en-IN" smtClean="0"/>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4CB563C-842A-46A9-890D-EBB55BA5E53E}" type="slidenum">
              <a:rPr lang="en-IN" smtClean="0"/>
              <a:t>‹#›</a:t>
            </a:fld>
            <a:endParaRPr lang="en-I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D7A06B0-1415-4D35-AE32-096C7761B628}" type="datetimeFigureOut">
              <a:rPr lang="en-IN" smtClean="0"/>
              <a:t>10-04-2023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4CB563C-842A-46A9-890D-EBB55BA5E53E}" type="slidenum">
              <a:rPr lang="en-IN" smtClean="0"/>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D7A06B0-1415-4D35-AE32-096C7761B628}" type="datetimeFigureOut">
              <a:rPr lang="en-IN" smtClean="0"/>
              <a:t>10-04-2023</a:t>
            </a:fld>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4CB563C-842A-46A9-890D-EBB55BA5E53E}" type="slidenum">
              <a:rPr lang="en-IN" smtClean="0"/>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8681" y="2200275"/>
            <a:ext cx="7386638" cy="705836"/>
          </a:xfrm>
        </p:spPr>
        <p:txBody>
          <a:bodyPr>
            <a:normAutofit fontScale="90000"/>
          </a:bodyPr>
          <a:lstStyle/>
          <a:p>
            <a:pPr algn="ctr"/>
            <a:r>
              <a:rPr lang="en-US" sz="2400" dirty="0" err="1" smtClean="0">
                <a:solidFill>
                  <a:srgbClr val="FF0000"/>
                </a:solidFill>
                <a:latin typeface="Times New Roman" panose="02020603050405020304" pitchFamily="18" charset="0"/>
                <a:cs typeface="Times New Roman" panose="02020603050405020304" pitchFamily="18" charset="0"/>
              </a:rPr>
              <a:t>Proguard</a:t>
            </a:r>
            <a:r>
              <a:rPr lang="en-US" sz="2400" dirty="0" smtClean="0">
                <a:solidFill>
                  <a:srgbClr val="FF0000"/>
                </a:solidFill>
                <a:latin typeface="Times New Roman" panose="02020603050405020304" pitchFamily="18" charset="0"/>
                <a:cs typeface="Times New Roman" panose="02020603050405020304" pitchFamily="18" charset="0"/>
              </a:rPr>
              <a:t> : Detecting Malicious Accounts in Social-Media Based Online Promotions</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715002" y="3337961"/>
            <a:ext cx="3000858" cy="1200151"/>
          </a:xfrm>
        </p:spPr>
        <p:txBody>
          <a:bodyPr>
            <a:noAutofit/>
          </a:bodyPr>
          <a:lstStyle/>
          <a:p>
            <a:pPr>
              <a:lnSpc>
                <a:spcPct val="150000"/>
              </a:lnSpc>
            </a:pPr>
            <a:r>
              <a:rPr lang="en-US" sz="1200" b="1" dirty="0">
                <a:solidFill>
                  <a:schemeClr val="tx1"/>
                </a:solidFill>
                <a:latin typeface="Times New Roman" panose="02020603050405020304" pitchFamily="18" charset="0"/>
                <a:cs typeface="Times New Roman" panose="02020603050405020304" pitchFamily="18" charset="0"/>
              </a:rPr>
              <a:t>SUBMITTED BY :</a:t>
            </a:r>
          </a:p>
          <a:p>
            <a:pPr>
              <a:lnSpc>
                <a:spcPct val="150000"/>
              </a:lnSpc>
            </a:pPr>
            <a:r>
              <a:rPr lang="en-US" sz="1200" b="1" dirty="0">
                <a:solidFill>
                  <a:schemeClr val="tx1"/>
                </a:solidFill>
                <a:latin typeface="Times New Roman" panose="02020603050405020304" pitchFamily="18" charset="0"/>
                <a:cs typeface="Times New Roman" panose="02020603050405020304" pitchFamily="18" charset="0"/>
              </a:rPr>
              <a:t>Harsh Khare (0821CS191034)</a:t>
            </a:r>
          </a:p>
          <a:p>
            <a:pPr>
              <a:lnSpc>
                <a:spcPct val="150000"/>
              </a:lnSpc>
            </a:pPr>
            <a:r>
              <a:rPr lang="en-US" sz="1200" b="1" dirty="0">
                <a:solidFill>
                  <a:schemeClr val="tx1"/>
                </a:solidFill>
                <a:latin typeface="Times New Roman" panose="02020603050405020304" pitchFamily="18" charset="0"/>
                <a:cs typeface="Times New Roman" panose="02020603050405020304" pitchFamily="18" charset="0"/>
              </a:rPr>
              <a:t>Khushi Malviya (0821CS191047)</a:t>
            </a:r>
          </a:p>
          <a:p>
            <a:pPr>
              <a:lnSpc>
                <a:spcPct val="150000"/>
              </a:lnSpc>
            </a:pPr>
            <a:r>
              <a:rPr lang="en-US" sz="1200" b="1" dirty="0">
                <a:solidFill>
                  <a:schemeClr val="tx1"/>
                </a:solidFill>
                <a:latin typeface="Times New Roman" panose="02020603050405020304" pitchFamily="18" charset="0"/>
                <a:cs typeface="Times New Roman" panose="02020603050405020304" pitchFamily="18" charset="0"/>
              </a:rPr>
              <a:t>Sourabh Pal (0821CS191088)</a:t>
            </a:r>
          </a:p>
        </p:txBody>
      </p:sp>
      <p:pic>
        <p:nvPicPr>
          <p:cNvPr id="5" name="Picture 4" descr="mit logo.png">
            <a:extLst>
              <a:ext uri="{FF2B5EF4-FFF2-40B4-BE49-F238E27FC236}">
                <a16:creationId xmlns:a16="http://schemas.microsoft.com/office/drawing/2014/main" xmlns="" id="{276D40AB-EB07-FA86-35B6-DC61558EE237}"/>
              </a:ext>
            </a:extLst>
          </p:cNvPr>
          <p:cNvPicPr>
            <a:picLocks noChangeAspect="1"/>
          </p:cNvPicPr>
          <p:nvPr/>
        </p:nvPicPr>
        <p:blipFill>
          <a:blip r:embed="rId2"/>
          <a:stretch>
            <a:fillRect/>
          </a:stretch>
        </p:blipFill>
        <p:spPr>
          <a:xfrm>
            <a:off x="3611603" y="189280"/>
            <a:ext cx="2000250" cy="705836"/>
          </a:xfrm>
          <a:prstGeom prst="rect">
            <a:avLst/>
          </a:prstGeom>
        </p:spPr>
      </p:pic>
      <p:sp>
        <p:nvSpPr>
          <p:cNvPr id="6" name="Title 1">
            <a:extLst>
              <a:ext uri="{FF2B5EF4-FFF2-40B4-BE49-F238E27FC236}">
                <a16:creationId xmlns:a16="http://schemas.microsoft.com/office/drawing/2014/main" xmlns="" id="{54951C8A-59AA-CFC3-1C5F-35D38DA22768}"/>
              </a:ext>
            </a:extLst>
          </p:cNvPr>
          <p:cNvSpPr txBox="1">
            <a:spLocks/>
          </p:cNvSpPr>
          <p:nvPr/>
        </p:nvSpPr>
        <p:spPr>
          <a:xfrm>
            <a:off x="983304" y="1055069"/>
            <a:ext cx="7386638" cy="705836"/>
          </a:xfrm>
          <a:prstGeom prst="rect">
            <a:avLst/>
          </a:prstGeom>
        </p:spPr>
        <p:txBody>
          <a:bodyPr vert="horz" lIns="68580" tIns="34290" rIns="68580" bIns="34290" rtlCol="0" anchor="b">
            <a:noAutofit/>
          </a:bodyPr>
          <a:lstStyle>
            <a:lvl1pPr algn="l" defTabSz="914400" rtl="0" eaLnBrk="1" latinLnBrk="0" hangingPunct="1">
              <a:lnSpc>
                <a:spcPct val="80000"/>
              </a:lnSpc>
              <a:spcBef>
                <a:spcPct val="0"/>
              </a:spcBef>
              <a:buNone/>
              <a:defRPr sz="5400" kern="1200">
                <a:solidFill>
                  <a:schemeClr val="tx1"/>
                </a:solidFill>
                <a:latin typeface="+mj-lt"/>
                <a:ea typeface="+mj-ea"/>
                <a:cs typeface="+mj-cs"/>
              </a:defRPr>
            </a:lvl1pPr>
          </a:lstStyle>
          <a:p>
            <a:pPr algn="ctr">
              <a:lnSpc>
                <a:spcPct val="100000"/>
              </a:lnSpc>
            </a:pPr>
            <a:r>
              <a:rPr lang="en-US" sz="2100" dirty="0">
                <a:latin typeface="Times New Roman" panose="02020603050405020304" pitchFamily="18" charset="0"/>
                <a:cs typeface="Times New Roman" panose="02020603050405020304" pitchFamily="18" charset="0"/>
              </a:rPr>
              <a:t>Malwa Institute of Technology, Indore</a:t>
            </a:r>
          </a:p>
          <a:p>
            <a:pPr algn="ctr">
              <a:lnSpc>
                <a:spcPct val="100000"/>
              </a:lnSpc>
            </a:pPr>
            <a:r>
              <a:rPr lang="en-US" sz="2100" dirty="0">
                <a:latin typeface="Times New Roman" panose="02020603050405020304" pitchFamily="18" charset="0"/>
                <a:cs typeface="Times New Roman" panose="02020603050405020304" pitchFamily="18" charset="0"/>
              </a:rPr>
              <a:t>Rajiv Gandhi Proudyogiki Vishwavidyalaya, Bhopal (M.P.)</a:t>
            </a:r>
          </a:p>
        </p:txBody>
      </p:sp>
      <p:sp>
        <p:nvSpPr>
          <p:cNvPr id="4" name="Subtitle 2">
            <a:extLst>
              <a:ext uri="{FF2B5EF4-FFF2-40B4-BE49-F238E27FC236}">
                <a16:creationId xmlns:a16="http://schemas.microsoft.com/office/drawing/2014/main" xmlns="" id="{468E8D4D-3539-21DF-C1EF-2DABFF35B062}"/>
              </a:ext>
            </a:extLst>
          </p:cNvPr>
          <p:cNvSpPr txBox="1">
            <a:spLocks/>
          </p:cNvSpPr>
          <p:nvPr/>
        </p:nvSpPr>
        <p:spPr>
          <a:xfrm>
            <a:off x="983304" y="3330340"/>
            <a:ext cx="3543299" cy="1200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Light"/>
              <a:buNone/>
              <a:defRPr sz="16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800"/>
              <a:buFont typeface="Archivo Light"/>
              <a:buNone/>
              <a:defRPr sz="1800" b="0" i="0" u="none" strike="noStrike" cap="none">
                <a:solidFill>
                  <a:schemeClr val="dk1"/>
                </a:solidFill>
                <a:latin typeface="Archivo Light"/>
                <a:ea typeface="Archivo Light"/>
                <a:cs typeface="Archivo Light"/>
                <a:sym typeface="Archivo Light"/>
              </a:defRPr>
            </a:lvl9pPr>
          </a:lstStyle>
          <a:p>
            <a:pPr>
              <a:lnSpc>
                <a:spcPct val="150000"/>
              </a:lnSpc>
            </a:pPr>
            <a:r>
              <a:rPr lang="en-US" sz="1200" b="1" dirty="0" smtClean="0">
                <a:solidFill>
                  <a:schemeClr val="tx1"/>
                </a:solidFill>
                <a:latin typeface="Times New Roman" panose="02020603050405020304" pitchFamily="18" charset="0"/>
                <a:cs typeface="Times New Roman" panose="02020603050405020304" pitchFamily="18" charset="0"/>
              </a:rPr>
              <a:t>SUBMITTED TO :</a:t>
            </a:r>
          </a:p>
          <a:p>
            <a:pPr>
              <a:lnSpc>
                <a:spcPct val="150000"/>
              </a:lnSpc>
            </a:pPr>
            <a:r>
              <a:rPr lang="en-US" sz="1200" b="1" dirty="0" smtClean="0">
                <a:solidFill>
                  <a:schemeClr val="tx1"/>
                </a:solidFill>
                <a:latin typeface="Times New Roman" panose="02020603050405020304" pitchFamily="18" charset="0"/>
                <a:cs typeface="Times New Roman" panose="02020603050405020304" pitchFamily="18" charset="0"/>
              </a:rPr>
              <a:t>Mr. </a:t>
            </a:r>
            <a:r>
              <a:rPr lang="en-US" sz="1200" b="1" dirty="0" err="1" smtClean="0">
                <a:solidFill>
                  <a:schemeClr val="tx1"/>
                </a:solidFill>
                <a:latin typeface="Times New Roman" panose="02020603050405020304" pitchFamily="18" charset="0"/>
                <a:cs typeface="Times New Roman" panose="02020603050405020304" pitchFamily="18" charset="0"/>
              </a:rPr>
              <a:t>Pratyush</a:t>
            </a:r>
            <a:r>
              <a:rPr lang="en-US" sz="1200" b="1" dirty="0" smtClean="0">
                <a:solidFill>
                  <a:schemeClr val="tx1"/>
                </a:solidFill>
                <a:latin typeface="Times New Roman" panose="02020603050405020304" pitchFamily="18" charset="0"/>
                <a:cs typeface="Times New Roman" panose="02020603050405020304" pitchFamily="18" charset="0"/>
              </a:rPr>
              <a:t> Sharma</a:t>
            </a:r>
          </a:p>
          <a:p>
            <a:pPr>
              <a:lnSpc>
                <a:spcPct val="150000"/>
              </a:lnSpc>
            </a:pPr>
            <a:r>
              <a:rPr lang="en-US" sz="1200" b="1" dirty="0" smtClean="0">
                <a:solidFill>
                  <a:schemeClr val="tx1"/>
                </a:solidFill>
                <a:latin typeface="Times New Roman" panose="02020603050405020304" pitchFamily="18" charset="0"/>
                <a:cs typeface="Times New Roman" panose="02020603050405020304" pitchFamily="18" charset="0"/>
              </a:rPr>
              <a:t>(HOD, CSE Dept.)</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5054" y="37934"/>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latin typeface="Times New Roman" panose="02020603050405020304" pitchFamily="18" charset="0"/>
                <a:cs typeface="Times New Roman" panose="02020603050405020304" pitchFamily="18" charset="0"/>
              </a:rPr>
              <a:t>Problem Formulation</a:t>
            </a:r>
            <a:endParaRPr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560990" y="1043940"/>
            <a:ext cx="7079309" cy="289310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Here are five key points to formulate the fake account detection problem using machine learning:</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Problem Type</a:t>
            </a:r>
            <a:r>
              <a:rPr lang="en-US" dirty="0">
                <a:latin typeface="Times New Roman" panose="02020603050405020304" pitchFamily="18" charset="0"/>
                <a:cs typeface="Times New Roman" panose="02020603050405020304" pitchFamily="18" charset="0"/>
              </a:rPr>
              <a:t>: The problem is a binary classification task where we aim to predict whether an account is fake or genuine.</a:t>
            </a:r>
          </a:p>
          <a:p>
            <a:pPr marL="342900" indent="-34290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We need to collect data related to user activity, behavior, and network information to train the machine learning model. This data may include profile information, posting frequency, the timing of posts, content of posts, and user engagement.</a:t>
            </a:r>
          </a:p>
          <a:p>
            <a:pPr marL="342900" indent="-34290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We need to process and transform the collected data into meaningful features that can be used by the machine learning algorithm. This may include techniques like text preprocessing, network analysis, and feature </a:t>
            </a:r>
            <a:r>
              <a:rPr lang="en-US" dirty="0" smtClean="0">
                <a:latin typeface="Times New Roman" panose="02020603050405020304" pitchFamily="18" charset="0"/>
                <a:cs typeface="Times New Roman" panose="02020603050405020304" pitchFamily="18" charset="0"/>
              </a:rPr>
              <a:t>scaling.</a:t>
            </a:r>
          </a:p>
        </p:txBody>
      </p:sp>
    </p:spTree>
    <p:extLst>
      <p:ext uri="{BB962C8B-B14F-4D97-AF65-F5344CB8AC3E}">
        <p14:creationId xmlns:p14="http://schemas.microsoft.com/office/powerpoint/2010/main" val="3103088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5054" y="37934"/>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latin typeface="Times New Roman" panose="02020603050405020304" pitchFamily="18" charset="0"/>
                <a:cs typeface="Times New Roman" panose="02020603050405020304" pitchFamily="18" charset="0"/>
              </a:rPr>
              <a:t>Problem Formulation</a:t>
            </a:r>
            <a:endParaRPr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560990" y="1043940"/>
            <a:ext cx="7079309" cy="246221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Machine Learning Model: </a:t>
            </a:r>
            <a:r>
              <a:rPr lang="en-US" dirty="0" smtClean="0">
                <a:latin typeface="Times New Roman" panose="02020603050405020304" pitchFamily="18" charset="0"/>
                <a:cs typeface="Times New Roman" panose="02020603050405020304" pitchFamily="18" charset="0"/>
              </a:rPr>
              <a:t>We need to train a machine learning model using the processed data and engineered features. Techniques like decision trees, random forests, and support vector machines can be used to build the model.</a:t>
            </a:r>
          </a:p>
          <a:p>
            <a:pPr marL="342900" indent="-342900" algn="just">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Model Evaluation: </a:t>
            </a:r>
            <a:r>
              <a:rPr lang="en-US" dirty="0" smtClean="0">
                <a:latin typeface="Times New Roman" panose="02020603050405020304" pitchFamily="18" charset="0"/>
                <a:cs typeface="Times New Roman" panose="02020603050405020304" pitchFamily="18" charset="0"/>
              </a:rPr>
              <a:t>We need to evaluate the performance of the machine learning model using standard metrics such as accuracy, precision, recall, and F1 score. We can use techniques like cross-validation and </a:t>
            </a:r>
            <a:r>
              <a:rPr lang="en-US" dirty="0" err="1" smtClean="0">
                <a:latin typeface="Times New Roman" panose="02020603050405020304" pitchFamily="18" charset="0"/>
                <a:cs typeface="Times New Roman" panose="02020603050405020304" pitchFamily="18" charset="0"/>
              </a:rPr>
              <a:t>hyperparameter</a:t>
            </a:r>
            <a:r>
              <a:rPr lang="en-US" dirty="0" smtClean="0">
                <a:latin typeface="Times New Roman" panose="02020603050405020304" pitchFamily="18" charset="0"/>
                <a:cs typeface="Times New Roman" panose="02020603050405020304" pitchFamily="18" charset="0"/>
              </a:rPr>
              <a:t> tuning to optimize the model's </a:t>
            </a:r>
            <a:r>
              <a:rPr lang="en-US" dirty="0" err="1" smtClean="0">
                <a:latin typeface="Times New Roman" panose="02020603050405020304" pitchFamily="18" charset="0"/>
                <a:cs typeface="Times New Roman" panose="02020603050405020304" pitchFamily="18" charset="0"/>
              </a:rPr>
              <a:t>performance.users</a:t>
            </a:r>
            <a:r>
              <a:rPr lang="en-US" dirty="0" smtClean="0">
                <a:latin typeface="Times New Roman" panose="02020603050405020304" pitchFamily="18" charset="0"/>
                <a:cs typeface="Times New Roman" panose="02020603050405020304" pitchFamily="18" charset="0"/>
              </a:rPr>
              <a:t> and platforms from malicious activities by identifying and removing fake accounts. This is important for maintaining the integrity of online communities and reducing the spread of harmful content.</a:t>
            </a:r>
          </a:p>
          <a:p>
            <a:pPr marL="342900" indent="-34290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384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518651" y="231064"/>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smtClean="0">
                <a:latin typeface="Times New Roman" panose="02020603050405020304" pitchFamily="18" charset="0"/>
                <a:cs typeface="Times New Roman" panose="02020603050405020304" pitchFamily="18" charset="0"/>
              </a:rPr>
              <a:t>Methodology</a:t>
            </a:r>
            <a:endParaRPr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152081" y="1164050"/>
            <a:ext cx="8167351" cy="2633413"/>
          </a:xfrm>
          <a:prstGeom prst="rect">
            <a:avLst/>
          </a:prstGeom>
          <a:noFill/>
        </p:spPr>
        <p:txBody>
          <a:bodyPr wrap="square" rtlCol="0">
            <a:spAutoFit/>
          </a:bodyPr>
          <a:lstStyle/>
          <a:p>
            <a:pPr>
              <a:lnSpc>
                <a:spcPct val="150000"/>
              </a:lnSpc>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The Fake Account detection is built using steps like : - </a:t>
            </a:r>
          </a:p>
          <a:p>
            <a:pPr marL="457200" indent="-457200">
              <a:lnSpc>
                <a:spcPct val="150000"/>
              </a:lnSpc>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Data Extraction</a:t>
            </a:r>
          </a:p>
          <a:p>
            <a:pPr marL="457200" indent="-457200">
              <a:lnSpc>
                <a:spcPct val="150000"/>
              </a:lnSpc>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Data Preprocess</a:t>
            </a:r>
          </a:p>
          <a:p>
            <a:pPr marL="457200" indent="-457200">
              <a:lnSpc>
                <a:spcPct val="150000"/>
              </a:lnSpc>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Data Partition</a:t>
            </a:r>
          </a:p>
          <a:p>
            <a:pPr marL="457200" indent="-457200">
              <a:lnSpc>
                <a:spcPct val="150000"/>
              </a:lnSpc>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Building a Hybrid model</a:t>
            </a:r>
          </a:p>
          <a:p>
            <a:pPr marL="457200" indent="-457200">
              <a:lnSpc>
                <a:spcPct val="150000"/>
              </a:lnSpc>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Training &amp; Testing Datasets</a:t>
            </a:r>
          </a:p>
          <a:p>
            <a:pPr marL="457200" indent="-457200">
              <a:lnSpc>
                <a:spcPct val="150000"/>
              </a:lnSpc>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Evaluating for accuracy</a:t>
            </a:r>
          </a:p>
        </p:txBody>
      </p:sp>
    </p:spTree>
    <p:extLst>
      <p:ext uri="{BB962C8B-B14F-4D97-AF65-F5344CB8AC3E}">
        <p14:creationId xmlns:p14="http://schemas.microsoft.com/office/powerpoint/2010/main" val="3339093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518651" y="231064"/>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latin typeface="Times New Roman" panose="02020603050405020304" pitchFamily="18" charset="0"/>
                <a:cs typeface="Times New Roman" panose="02020603050405020304" pitchFamily="18" charset="0"/>
              </a:rPr>
              <a:t>Data Collection</a:t>
            </a:r>
            <a:endParaRPr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152081" y="1164050"/>
            <a:ext cx="7351839" cy="1708160"/>
          </a:xfrm>
          <a:prstGeom prst="rect">
            <a:avLst/>
          </a:prstGeom>
          <a:noFill/>
        </p:spPr>
        <p:txBody>
          <a:bodyPr wrap="square" rtlCol="0">
            <a:spAutoFit/>
          </a:bodyPr>
          <a:lstStyle/>
          <a:p>
            <a:pPr algn="just">
              <a:lnSpc>
                <a:spcPct val="150000"/>
              </a:lnSpc>
              <a:buClr>
                <a:schemeClr val="tx2">
                  <a:lumMod val="75000"/>
                </a:schemeClr>
              </a:buClr>
            </a:pPr>
            <a:r>
              <a:rPr lang="en-US" dirty="0">
                <a:solidFill>
                  <a:schemeClr val="tx1"/>
                </a:solidFill>
                <a:latin typeface="Times New Roman" panose="02020603050405020304" pitchFamily="18" charset="0"/>
                <a:cs typeface="Times New Roman" panose="02020603050405020304" pitchFamily="18" charset="0"/>
              </a:rPr>
              <a:t>For the model to work upon, there is a need for data collection. The dataset can </a:t>
            </a:r>
            <a:r>
              <a:rPr lang="en-US" dirty="0" smtClean="0">
                <a:solidFill>
                  <a:schemeClr val="tx1"/>
                </a:solidFill>
                <a:latin typeface="Times New Roman" panose="02020603050405020304" pitchFamily="18" charset="0"/>
                <a:cs typeface="Times New Roman" panose="02020603050405020304" pitchFamily="18" charset="0"/>
              </a:rPr>
              <a:t>be collected </a:t>
            </a:r>
            <a:r>
              <a:rPr lang="en-US" dirty="0">
                <a:solidFill>
                  <a:schemeClr val="tx1"/>
                </a:solidFill>
                <a:latin typeface="Times New Roman" panose="02020603050405020304" pitchFamily="18" charset="0"/>
                <a:cs typeface="Times New Roman" panose="02020603050405020304" pitchFamily="18" charset="0"/>
              </a:rPr>
              <a:t>from various online platforms and can also be created by using Crawler. </a:t>
            </a:r>
            <a:r>
              <a:rPr lang="en-US" dirty="0" smtClean="0">
                <a:solidFill>
                  <a:schemeClr val="tx1"/>
                </a:solidFill>
                <a:latin typeface="Times New Roman" panose="02020603050405020304" pitchFamily="18" charset="0"/>
                <a:cs typeface="Times New Roman" panose="02020603050405020304" pitchFamily="18" charset="0"/>
              </a:rPr>
              <a:t>We have </a:t>
            </a:r>
            <a:r>
              <a:rPr lang="en-US" dirty="0">
                <a:solidFill>
                  <a:schemeClr val="tx1"/>
                </a:solidFill>
                <a:latin typeface="Times New Roman" panose="02020603050405020304" pitchFamily="18" charset="0"/>
                <a:cs typeface="Times New Roman" panose="02020603050405020304" pitchFamily="18" charset="0"/>
              </a:rPr>
              <a:t>collected two datasets through online from well-known websites </a:t>
            </a:r>
            <a:r>
              <a:rPr lang="en-US" dirty="0" err="1">
                <a:solidFill>
                  <a:schemeClr val="tx1"/>
                </a:solidFill>
                <a:latin typeface="Times New Roman" panose="02020603050405020304" pitchFamily="18" charset="0"/>
                <a:cs typeface="Times New Roman" panose="02020603050405020304" pitchFamily="18" charset="0"/>
              </a:rPr>
              <a:t>Kaggle</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and GitHub</a:t>
            </a:r>
            <a:r>
              <a:rPr lang="en-US" dirty="0">
                <a:solidFill>
                  <a:schemeClr val="tx1"/>
                </a:solidFill>
                <a:latin typeface="Times New Roman" panose="02020603050405020304" pitchFamily="18" charset="0"/>
                <a:cs typeface="Times New Roman" panose="02020603050405020304" pitchFamily="18" charset="0"/>
              </a:rPr>
              <a:t>. But we worked on the dataset which is collected by </a:t>
            </a:r>
            <a:r>
              <a:rPr lang="en-US" dirty="0" err="1">
                <a:solidFill>
                  <a:schemeClr val="tx1"/>
                </a:solidFill>
                <a:latin typeface="Times New Roman" panose="02020603050405020304" pitchFamily="18" charset="0"/>
                <a:cs typeface="Times New Roman" panose="02020603050405020304" pitchFamily="18" charset="0"/>
              </a:rPr>
              <a:t>Kaggle</a:t>
            </a:r>
            <a:r>
              <a:rPr lang="en-US" dirty="0">
                <a:solidFill>
                  <a:schemeClr val="tx1"/>
                </a:solidFill>
                <a:latin typeface="Times New Roman" panose="02020603050405020304" pitchFamily="18" charset="0"/>
                <a:cs typeface="Times New Roman" panose="02020603050405020304" pitchFamily="18" charset="0"/>
              </a:rPr>
              <a:t> and in that we </a:t>
            </a:r>
            <a:r>
              <a:rPr lang="en-US" dirty="0" smtClean="0">
                <a:solidFill>
                  <a:schemeClr val="tx1"/>
                </a:solidFill>
                <a:latin typeface="Times New Roman" panose="02020603050405020304" pitchFamily="18" charset="0"/>
                <a:cs typeface="Times New Roman" panose="02020603050405020304" pitchFamily="18" charset="0"/>
              </a:rPr>
              <a:t>are using </a:t>
            </a:r>
            <a:r>
              <a:rPr lang="en-US" dirty="0">
                <a:solidFill>
                  <a:schemeClr val="tx1"/>
                </a:solidFill>
                <a:latin typeface="Times New Roman" panose="02020603050405020304" pitchFamily="18" charset="0"/>
                <a:cs typeface="Times New Roman" panose="02020603050405020304" pitchFamily="18" charset="0"/>
              </a:rPr>
              <a:t>two CSV files corresponding to fake and genuine users. </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135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518651" y="231064"/>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latin typeface="Times New Roman" panose="02020603050405020304" pitchFamily="18" charset="0"/>
                <a:cs typeface="Times New Roman" panose="02020603050405020304" pitchFamily="18" charset="0"/>
              </a:rPr>
              <a:t>Feature Selection</a:t>
            </a:r>
            <a:endParaRPr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794611" y="1164050"/>
            <a:ext cx="6709309" cy="3000821"/>
          </a:xfrm>
          <a:prstGeom prst="rect">
            <a:avLst/>
          </a:prstGeom>
          <a:noFill/>
        </p:spPr>
        <p:txBody>
          <a:bodyPr wrap="square" rtlCol="0">
            <a:spAutoFit/>
          </a:bodyPr>
          <a:lstStyle/>
          <a:p>
            <a:pPr algn="just">
              <a:lnSpc>
                <a:spcPct val="150000"/>
              </a:lnSpc>
              <a:buClr>
                <a:schemeClr val="tx2">
                  <a:lumMod val="75000"/>
                </a:schemeClr>
              </a:buClr>
            </a:pPr>
            <a:r>
              <a:rPr lang="en-US" dirty="0" smtClean="0">
                <a:solidFill>
                  <a:schemeClr val="tx1"/>
                </a:solidFill>
                <a:latin typeface="Times New Roman" panose="02020603050405020304" pitchFamily="18" charset="0"/>
                <a:cs typeface="Times New Roman" panose="02020603050405020304" pitchFamily="18" charset="0"/>
              </a:rPr>
              <a:t>We select 6 </a:t>
            </a:r>
            <a:r>
              <a:rPr lang="en-US" dirty="0">
                <a:solidFill>
                  <a:schemeClr val="tx1"/>
                </a:solidFill>
                <a:latin typeface="Times New Roman" panose="02020603050405020304" pitchFamily="18" charset="0"/>
                <a:cs typeface="Times New Roman" panose="02020603050405020304" pitchFamily="18" charset="0"/>
              </a:rPr>
              <a:t>features </a:t>
            </a:r>
            <a:r>
              <a:rPr lang="en-US" dirty="0" smtClean="0">
                <a:solidFill>
                  <a:schemeClr val="tx1"/>
                </a:solidFill>
                <a:latin typeface="Times New Roman" panose="02020603050405020304" pitchFamily="18" charset="0"/>
                <a:cs typeface="Times New Roman" panose="02020603050405020304" pitchFamily="18" charset="0"/>
              </a:rPr>
              <a:t>for our Model:</a:t>
            </a:r>
          </a:p>
          <a:p>
            <a:pPr marL="285750" indent="-285750" algn="just">
              <a:lnSpc>
                <a:spcPct val="150000"/>
              </a:lnSpc>
              <a:buClr>
                <a:schemeClr val="tx2">
                  <a:lumMod val="75000"/>
                </a:schemeClr>
              </a:buClr>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statuses_count</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tx2">
                  <a:lumMod val="75000"/>
                </a:schemeClr>
              </a:buClr>
              <a:buFont typeface="Wingdings" panose="05000000000000000000" pitchFamily="2" charset="2"/>
              <a:buChar char="q"/>
            </a:pPr>
            <a:r>
              <a:rPr lang="en-US" dirty="0" err="1" smtClean="0">
                <a:solidFill>
                  <a:schemeClr val="tx1"/>
                </a:solidFill>
                <a:latin typeface="Times New Roman" panose="02020603050405020304" pitchFamily="18" charset="0"/>
                <a:cs typeface="Times New Roman" panose="02020603050405020304" pitchFamily="18" charset="0"/>
              </a:rPr>
              <a:t>followers_count</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tx2">
                  <a:lumMod val="75000"/>
                </a:schemeClr>
              </a:buClr>
              <a:buFont typeface="Wingdings" panose="05000000000000000000" pitchFamily="2" charset="2"/>
              <a:buChar char="q"/>
            </a:pPr>
            <a:r>
              <a:rPr lang="en-US" dirty="0" err="1" smtClean="0">
                <a:solidFill>
                  <a:schemeClr val="tx1"/>
                </a:solidFill>
                <a:latin typeface="Times New Roman" panose="02020603050405020304" pitchFamily="18" charset="0"/>
                <a:cs typeface="Times New Roman" panose="02020603050405020304" pitchFamily="18" charset="0"/>
              </a:rPr>
              <a:t>friends_count</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tx2">
                  <a:lumMod val="75000"/>
                </a:schemeClr>
              </a:buClr>
              <a:buFont typeface="Wingdings" panose="05000000000000000000" pitchFamily="2" charset="2"/>
              <a:buChar char="q"/>
            </a:pPr>
            <a:r>
              <a:rPr lang="en-US" dirty="0" err="1" smtClean="0">
                <a:solidFill>
                  <a:schemeClr val="tx1"/>
                </a:solidFill>
                <a:latin typeface="Times New Roman" panose="02020603050405020304" pitchFamily="18" charset="0"/>
                <a:cs typeface="Times New Roman" panose="02020603050405020304" pitchFamily="18" charset="0"/>
              </a:rPr>
              <a:t>favourites_count</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tx2">
                  <a:lumMod val="75000"/>
                </a:schemeClr>
              </a:buClr>
              <a:buFont typeface="Wingdings" panose="05000000000000000000" pitchFamily="2" charset="2"/>
              <a:buChar char="q"/>
            </a:pPr>
            <a:r>
              <a:rPr lang="en-US" dirty="0" err="1" smtClean="0">
                <a:solidFill>
                  <a:schemeClr val="tx1"/>
                </a:solidFill>
                <a:latin typeface="Times New Roman" panose="02020603050405020304" pitchFamily="18" charset="0"/>
                <a:cs typeface="Times New Roman" panose="02020603050405020304" pitchFamily="18" charset="0"/>
              </a:rPr>
              <a:t>listed_count</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tx2">
                  <a:lumMod val="75000"/>
                </a:schemeClr>
              </a:buClr>
              <a:buFont typeface="Wingdings" panose="05000000000000000000" pitchFamily="2" charset="2"/>
              <a:buChar char="q"/>
            </a:pPr>
            <a:r>
              <a:rPr lang="en-US" dirty="0" err="1" smtClean="0">
                <a:solidFill>
                  <a:schemeClr val="tx1"/>
                </a:solidFill>
                <a:latin typeface="Times New Roman" panose="02020603050405020304" pitchFamily="18" charset="0"/>
                <a:cs typeface="Times New Roman" panose="02020603050405020304" pitchFamily="18" charset="0"/>
              </a:rPr>
              <a:t>lang_code</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2">
                  <a:lumMod val="75000"/>
                </a:schemeClr>
              </a:buClr>
            </a:pP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2">
                  <a:lumMod val="75000"/>
                </a:schemeClr>
              </a:buClr>
            </a:pP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986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518651" y="152238"/>
            <a:ext cx="6532358" cy="5827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smtClean="0">
                <a:latin typeface="Times New Roman" panose="02020603050405020304" pitchFamily="18" charset="0"/>
                <a:cs typeface="Times New Roman" panose="02020603050405020304" pitchFamily="18" charset="0"/>
              </a:rPr>
              <a:t>Hybrid Model</a:t>
            </a:r>
            <a:endParaRPr sz="3500" dirty="0">
              <a:latin typeface="Times New Roman" panose="02020603050405020304" pitchFamily="18" charset="0"/>
              <a:cs typeface="Times New Roman" panose="02020603050405020304" pitchFamily="18" charset="0"/>
            </a:endParaRPr>
          </a:p>
        </p:txBody>
      </p:sp>
      <p:sp>
        <p:nvSpPr>
          <p:cNvPr id="17" name="Can 16"/>
          <p:cNvSpPr/>
          <p:nvPr/>
        </p:nvSpPr>
        <p:spPr>
          <a:xfrm>
            <a:off x="2735580" y="805398"/>
            <a:ext cx="1013460" cy="38862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Fake Users</a:t>
            </a:r>
            <a:endParaRPr lang="en-IN" sz="1200" dirty="0">
              <a:latin typeface="Times New Roman" panose="02020603050405020304" pitchFamily="18" charset="0"/>
              <a:cs typeface="Times New Roman" panose="02020603050405020304" pitchFamily="18" charset="0"/>
            </a:endParaRPr>
          </a:p>
        </p:txBody>
      </p:sp>
      <p:sp>
        <p:nvSpPr>
          <p:cNvPr id="18" name="Can 17"/>
          <p:cNvSpPr/>
          <p:nvPr/>
        </p:nvSpPr>
        <p:spPr>
          <a:xfrm>
            <a:off x="5410200" y="835878"/>
            <a:ext cx="1066800" cy="358140"/>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Genuine User</a:t>
            </a:r>
            <a:endParaRPr lang="en-IN" sz="1200" dirty="0">
              <a:latin typeface="Times New Roman" panose="02020603050405020304" pitchFamily="18" charset="0"/>
              <a:cs typeface="Times New Roman" panose="02020603050405020304" pitchFamily="18" charset="0"/>
            </a:endParaRPr>
          </a:p>
        </p:txBody>
      </p:sp>
      <p:sp>
        <p:nvSpPr>
          <p:cNvPr id="3" name="Flowchart: Terminator 2"/>
          <p:cNvSpPr/>
          <p:nvPr/>
        </p:nvSpPr>
        <p:spPr>
          <a:xfrm>
            <a:off x="3985260" y="1101090"/>
            <a:ext cx="1325880" cy="31242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Data Set</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12" name="Elbow Connector 11"/>
          <p:cNvCxnSpPr>
            <a:stCxn id="17" idx="4"/>
            <a:endCxn id="3" idx="0"/>
          </p:cNvCxnSpPr>
          <p:nvPr/>
        </p:nvCxnSpPr>
        <p:spPr>
          <a:xfrm>
            <a:off x="3749040" y="999708"/>
            <a:ext cx="899160" cy="10138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0800000" flipV="1">
            <a:off x="4648200" y="999708"/>
            <a:ext cx="762000" cy="861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08120" y="1645920"/>
            <a:ext cx="1295400" cy="381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Feature Extraction</a:t>
            </a:r>
            <a:endParaRPr lang="en-IN" sz="1200" dirty="0">
              <a:latin typeface="Times New Roman" panose="02020603050405020304" pitchFamily="18" charset="0"/>
              <a:cs typeface="Times New Roman" panose="02020603050405020304" pitchFamily="18" charset="0"/>
            </a:endParaRPr>
          </a:p>
        </p:txBody>
      </p:sp>
      <p:cxnSp>
        <p:nvCxnSpPr>
          <p:cNvPr id="19" name="Straight Arrow Connector 18"/>
          <p:cNvCxnSpPr>
            <a:stCxn id="3" idx="2"/>
            <a:endCxn id="15" idx="0"/>
          </p:cNvCxnSpPr>
          <p:nvPr/>
        </p:nvCxnSpPr>
        <p:spPr>
          <a:xfrm>
            <a:off x="4648200" y="1413510"/>
            <a:ext cx="7620" cy="2324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148840" y="1920240"/>
            <a:ext cx="1341120" cy="342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Testing </a:t>
            </a:r>
            <a:r>
              <a:rPr lang="en-US" sz="1200" dirty="0" smtClean="0">
                <a:latin typeface="Times New Roman" panose="02020603050405020304" pitchFamily="18" charset="0"/>
                <a:cs typeface="Times New Roman" panose="02020603050405020304" pitchFamily="18" charset="0"/>
              </a:rPr>
              <a:t>Dataset</a:t>
            </a:r>
            <a:endParaRPr lang="en-IN" sz="1200" dirty="0">
              <a:latin typeface="Times New Roman" panose="02020603050405020304" pitchFamily="18" charset="0"/>
              <a:cs typeface="Times New Roman" panose="02020603050405020304" pitchFamily="18" charset="0"/>
            </a:endParaRPr>
          </a:p>
        </p:txBody>
      </p:sp>
      <p:sp>
        <p:nvSpPr>
          <p:cNvPr id="33" name="Rounded Rectangle 32"/>
          <p:cNvSpPr/>
          <p:nvPr/>
        </p:nvSpPr>
        <p:spPr>
          <a:xfrm>
            <a:off x="5775960" y="1920240"/>
            <a:ext cx="1341120" cy="342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Training Dataset</a:t>
            </a:r>
            <a:endParaRPr lang="en-IN" sz="1200"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4937760" y="2308860"/>
            <a:ext cx="609600" cy="3276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SVM</a:t>
            </a:r>
            <a:endParaRPr lang="en-IN" sz="1200" dirty="0">
              <a:latin typeface="Times New Roman" panose="02020603050405020304" pitchFamily="18" charset="0"/>
              <a:cs typeface="Times New Roman" panose="02020603050405020304" pitchFamily="18" charset="0"/>
            </a:endParaRPr>
          </a:p>
        </p:txBody>
      </p:sp>
      <p:sp>
        <p:nvSpPr>
          <p:cNvPr id="36" name="Rounded Rectangle 35"/>
          <p:cNvSpPr/>
          <p:nvPr/>
        </p:nvSpPr>
        <p:spPr>
          <a:xfrm>
            <a:off x="7360920" y="2263140"/>
            <a:ext cx="609600" cy="3276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LR</a:t>
            </a:r>
            <a:endParaRPr lang="en-IN" sz="1200" dirty="0">
              <a:latin typeface="Times New Roman" panose="02020603050405020304" pitchFamily="18" charset="0"/>
              <a:cs typeface="Times New Roman" panose="02020603050405020304" pitchFamily="18" charset="0"/>
            </a:endParaRPr>
          </a:p>
        </p:txBody>
      </p:sp>
      <p:sp>
        <p:nvSpPr>
          <p:cNvPr id="22" name="Rounded Rectangle 21"/>
          <p:cNvSpPr/>
          <p:nvPr/>
        </p:nvSpPr>
        <p:spPr>
          <a:xfrm>
            <a:off x="5775960" y="2750820"/>
            <a:ext cx="1493520" cy="289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Voting Classifier</a:t>
            </a:r>
            <a:endParaRPr lang="en-IN" sz="1200" dirty="0">
              <a:latin typeface="Times New Roman" panose="02020603050405020304" pitchFamily="18" charset="0"/>
              <a:cs typeface="Times New Roman" panose="02020603050405020304" pitchFamily="18" charset="0"/>
            </a:endParaRPr>
          </a:p>
        </p:txBody>
      </p:sp>
      <p:sp>
        <p:nvSpPr>
          <p:cNvPr id="38" name="Rounded Rectangle 37"/>
          <p:cNvSpPr/>
          <p:nvPr/>
        </p:nvSpPr>
        <p:spPr>
          <a:xfrm>
            <a:off x="5775960" y="3307080"/>
            <a:ext cx="1493520" cy="381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X_train</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y_pred</a:t>
            </a:r>
            <a:r>
              <a:rPr lang="en-US" sz="1200" dirty="0" smtClean="0">
                <a:latin typeface="Times New Roman" panose="02020603050405020304" pitchFamily="18" charset="0"/>
                <a:cs typeface="Times New Roman" panose="02020603050405020304" pitchFamily="18" charset="0"/>
              </a:rPr>
              <a:t> Output</a:t>
            </a:r>
            <a:endParaRPr lang="en-IN" sz="1200" dirty="0">
              <a:latin typeface="Times New Roman" panose="02020603050405020304" pitchFamily="18" charset="0"/>
              <a:cs typeface="Times New Roman" panose="02020603050405020304" pitchFamily="18" charset="0"/>
            </a:endParaRPr>
          </a:p>
        </p:txBody>
      </p:sp>
      <p:sp>
        <p:nvSpPr>
          <p:cNvPr id="39" name="Rounded Rectangle 38"/>
          <p:cNvSpPr/>
          <p:nvPr/>
        </p:nvSpPr>
        <p:spPr>
          <a:xfrm>
            <a:off x="5768340" y="3855720"/>
            <a:ext cx="1493520" cy="289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NN Classifier</a:t>
            </a:r>
            <a:endParaRPr lang="en-IN" sz="1200" dirty="0">
              <a:latin typeface="Times New Roman" panose="02020603050405020304" pitchFamily="18" charset="0"/>
              <a:cs typeface="Times New Roman" panose="02020603050405020304" pitchFamily="18" charset="0"/>
            </a:endParaRPr>
          </a:p>
        </p:txBody>
      </p:sp>
      <p:sp>
        <p:nvSpPr>
          <p:cNvPr id="40" name="Rounded Rectangle 39"/>
          <p:cNvSpPr/>
          <p:nvPr/>
        </p:nvSpPr>
        <p:spPr>
          <a:xfrm>
            <a:off x="5768340" y="4313074"/>
            <a:ext cx="1493520" cy="289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Trained System</a:t>
            </a:r>
            <a:endParaRPr lang="en-IN" sz="1200" dirty="0">
              <a:latin typeface="Times New Roman" panose="02020603050405020304" pitchFamily="18" charset="0"/>
              <a:cs typeface="Times New Roman" panose="02020603050405020304" pitchFamily="18" charset="0"/>
            </a:endParaRPr>
          </a:p>
        </p:txBody>
      </p:sp>
      <p:sp>
        <p:nvSpPr>
          <p:cNvPr id="41" name="Rounded Rectangle 40"/>
          <p:cNvSpPr/>
          <p:nvPr/>
        </p:nvSpPr>
        <p:spPr>
          <a:xfrm>
            <a:off x="5760720" y="4792980"/>
            <a:ext cx="1493520" cy="289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Output</a:t>
            </a:r>
            <a:endParaRPr lang="en-IN" sz="1200" dirty="0">
              <a:latin typeface="Times New Roman" panose="02020603050405020304" pitchFamily="18" charset="0"/>
              <a:cs typeface="Times New Roman" panose="02020603050405020304" pitchFamily="18" charset="0"/>
            </a:endParaRPr>
          </a:p>
        </p:txBody>
      </p:sp>
      <p:cxnSp>
        <p:nvCxnSpPr>
          <p:cNvPr id="24" name="Straight Arrow Connector 23"/>
          <p:cNvCxnSpPr>
            <a:stCxn id="22" idx="2"/>
            <a:endCxn id="38" idx="0"/>
          </p:cNvCxnSpPr>
          <p:nvPr/>
        </p:nvCxnSpPr>
        <p:spPr>
          <a:xfrm>
            <a:off x="6522720" y="304038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8" idx="2"/>
            <a:endCxn id="39" idx="0"/>
          </p:cNvCxnSpPr>
          <p:nvPr/>
        </p:nvCxnSpPr>
        <p:spPr>
          <a:xfrm flipH="1">
            <a:off x="6515100" y="3688080"/>
            <a:ext cx="7620" cy="167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9" idx="2"/>
            <a:endCxn id="40" idx="0"/>
          </p:cNvCxnSpPr>
          <p:nvPr/>
        </p:nvCxnSpPr>
        <p:spPr>
          <a:xfrm>
            <a:off x="6515100" y="4145280"/>
            <a:ext cx="0" cy="167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0" idx="2"/>
            <a:endCxn id="41" idx="0"/>
          </p:cNvCxnSpPr>
          <p:nvPr/>
        </p:nvCxnSpPr>
        <p:spPr>
          <a:xfrm flipH="1">
            <a:off x="6507480" y="4602634"/>
            <a:ext cx="7620" cy="190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33" idx="1"/>
            <a:endCxn id="21" idx="0"/>
          </p:cNvCxnSpPr>
          <p:nvPr/>
        </p:nvCxnSpPr>
        <p:spPr>
          <a:xfrm rot="10800000" flipV="1">
            <a:off x="5242560" y="2091690"/>
            <a:ext cx="533400" cy="2171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3" idx="3"/>
            <a:endCxn id="36" idx="0"/>
          </p:cNvCxnSpPr>
          <p:nvPr/>
        </p:nvCxnSpPr>
        <p:spPr>
          <a:xfrm>
            <a:off x="7117080" y="2091690"/>
            <a:ext cx="548640" cy="1714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5" idx="1"/>
            <a:endCxn id="20" idx="0"/>
          </p:cNvCxnSpPr>
          <p:nvPr/>
        </p:nvCxnSpPr>
        <p:spPr>
          <a:xfrm rot="10800000" flipV="1">
            <a:off x="2819400" y="1836420"/>
            <a:ext cx="1188720" cy="838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5" idx="3"/>
            <a:endCxn id="33" idx="0"/>
          </p:cNvCxnSpPr>
          <p:nvPr/>
        </p:nvCxnSpPr>
        <p:spPr>
          <a:xfrm>
            <a:off x="5303520" y="1836420"/>
            <a:ext cx="1143000" cy="838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0" idx="2"/>
            <a:endCxn id="40" idx="1"/>
          </p:cNvCxnSpPr>
          <p:nvPr/>
        </p:nvCxnSpPr>
        <p:spPr>
          <a:xfrm rot="16200000" flipH="1">
            <a:off x="3196513" y="1886027"/>
            <a:ext cx="2194714" cy="29489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045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218012" y="114517"/>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smtClean="0">
                <a:latin typeface="Times New Roman" panose="02020603050405020304" pitchFamily="18" charset="0"/>
                <a:cs typeface="Times New Roman" panose="02020603050405020304" pitchFamily="18" charset="0"/>
              </a:rPr>
              <a:t>Algorithm</a:t>
            </a:r>
            <a:endParaRPr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402080" y="1421650"/>
            <a:ext cx="7741920" cy="1600438"/>
          </a:xfrm>
          <a:prstGeom prst="rect">
            <a:avLst/>
          </a:prstGeom>
          <a:noFill/>
        </p:spPr>
        <p:txBody>
          <a:bodyPr wrap="square" rtlCol="0">
            <a:spAutoFit/>
          </a:bodyPr>
          <a:lstStyle/>
          <a:p>
            <a:pPr algn="just">
              <a:buClr>
                <a:schemeClr val="tx2">
                  <a:lumMod val="75000"/>
                </a:schemeClr>
              </a:buClr>
            </a:pPr>
            <a:r>
              <a:rPr lang="en-US" dirty="0" smtClean="0">
                <a:solidFill>
                  <a:schemeClr val="tx1"/>
                </a:solidFill>
                <a:latin typeface="Times New Roman" panose="02020603050405020304" pitchFamily="18" charset="0"/>
                <a:cs typeface="Times New Roman" panose="02020603050405020304" pitchFamily="18" charset="0"/>
              </a:rPr>
              <a:t>Machine Learning Algorithms :- </a:t>
            </a:r>
          </a:p>
          <a:p>
            <a:pPr algn="just">
              <a:buClr>
                <a:schemeClr val="tx2">
                  <a:lumMod val="75000"/>
                </a:schemeClr>
              </a:buCl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Clr>
                <a:schemeClr val="tx2">
                  <a:lumMod val="75000"/>
                </a:schemeClr>
              </a:buCl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Support Vector Machine (SVM)</a:t>
            </a:r>
          </a:p>
          <a:p>
            <a:pPr marL="285750" indent="-285750" algn="just">
              <a:buClr>
                <a:schemeClr val="tx2">
                  <a:lumMod val="75000"/>
                </a:schemeClr>
              </a:buCl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Neural Network (NN)</a:t>
            </a:r>
          </a:p>
          <a:p>
            <a:pPr marL="285750" indent="-285750" algn="just">
              <a:buClr>
                <a:schemeClr val="tx2">
                  <a:lumMod val="75000"/>
                </a:schemeClr>
              </a:buCl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Logistic Regression (LR)</a:t>
            </a:r>
          </a:p>
          <a:p>
            <a:pPr marL="285750" indent="-285750" algn="just">
              <a:buClr>
                <a:schemeClr val="tx2">
                  <a:lumMod val="75000"/>
                </a:schemeClr>
              </a:buCl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Random Forest (RF)</a:t>
            </a:r>
          </a:p>
          <a:p>
            <a:pPr marL="285750" indent="-285750" algn="just">
              <a:buClr>
                <a:schemeClr val="tx2">
                  <a:lumMod val="75000"/>
                </a:schemeClr>
              </a:buCl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Decision Tree (DT)</a:t>
            </a:r>
          </a:p>
        </p:txBody>
      </p:sp>
    </p:spTree>
    <p:extLst>
      <p:ext uri="{BB962C8B-B14F-4D97-AF65-F5344CB8AC3E}">
        <p14:creationId xmlns:p14="http://schemas.microsoft.com/office/powerpoint/2010/main" val="4103357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218012" y="114517"/>
            <a:ext cx="684394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latin typeface="Times New Roman" panose="02020603050405020304" pitchFamily="18" charset="0"/>
                <a:cs typeface="Times New Roman" panose="02020603050405020304" pitchFamily="18" charset="0"/>
              </a:rPr>
              <a:t>Support Vector Machine (SVM)</a:t>
            </a:r>
            <a:endParaRPr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223712" y="956830"/>
            <a:ext cx="7920288" cy="1815882"/>
          </a:xfrm>
          <a:prstGeom prst="rect">
            <a:avLst/>
          </a:prstGeom>
          <a:noFill/>
        </p:spPr>
        <p:txBody>
          <a:bodyPr wrap="square" rtlCol="0">
            <a:spAutoFit/>
          </a:bodyPr>
          <a:lstStyle/>
          <a:p>
            <a:pPr marL="285750" indent="-285750" algn="just">
              <a:buClr>
                <a:schemeClr val="tx2">
                  <a:lumMod val="75000"/>
                </a:schemeClr>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Support </a:t>
            </a:r>
            <a:r>
              <a:rPr lang="en-US" dirty="0">
                <a:solidFill>
                  <a:schemeClr val="tx1"/>
                </a:solidFill>
                <a:latin typeface="Times New Roman" panose="02020603050405020304" pitchFamily="18" charset="0"/>
                <a:cs typeface="Times New Roman" panose="02020603050405020304" pitchFamily="18" charset="0"/>
              </a:rPr>
              <a:t>Vector Machine or SVM is one of the most popular Supervised Learning algorithms, which is used for Classification as well as Regression problems. However, primarily, it is used for Classification problems in Machine </a:t>
            </a:r>
            <a:r>
              <a:rPr lang="en-US" dirty="0" smtClean="0">
                <a:solidFill>
                  <a:schemeClr val="tx1"/>
                </a:solidFill>
                <a:latin typeface="Times New Roman" panose="02020603050405020304" pitchFamily="18" charset="0"/>
                <a:cs typeface="Times New Roman" panose="02020603050405020304" pitchFamily="18" charset="0"/>
              </a:rPr>
              <a:t>Learning.</a:t>
            </a:r>
          </a:p>
          <a:p>
            <a:pPr marL="285750" indent="-285750" algn="just">
              <a:buClr>
                <a:schemeClr val="tx2">
                  <a:lumMod val="75000"/>
                </a:schemeClr>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goal of the SVM algorithm is to create the best line or decision boundary that can segregate n-dimensional space into classes so that we can easily put the new data point in the correct category in the future. This best decision boundary is called a </a:t>
            </a:r>
            <a:r>
              <a:rPr lang="en-US" dirty="0" smtClean="0">
                <a:solidFill>
                  <a:schemeClr val="tx1"/>
                </a:solidFill>
                <a:latin typeface="Times New Roman" panose="02020603050405020304" pitchFamily="18" charset="0"/>
                <a:cs typeface="Times New Roman" panose="02020603050405020304" pitchFamily="18" charset="0"/>
              </a:rPr>
              <a:t>hyperplane.</a:t>
            </a:r>
          </a:p>
          <a:p>
            <a:pPr marL="285750" indent="-285750" algn="just">
              <a:buClr>
                <a:schemeClr val="tx2">
                  <a:lumMod val="75000"/>
                </a:schemeClr>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SVM </a:t>
            </a:r>
            <a:r>
              <a:rPr lang="en-US" dirty="0">
                <a:solidFill>
                  <a:schemeClr val="tx1"/>
                </a:solidFill>
                <a:latin typeface="Times New Roman" panose="02020603050405020304" pitchFamily="18" charset="0"/>
                <a:cs typeface="Times New Roman" panose="02020603050405020304" pitchFamily="18" charset="0"/>
              </a:rPr>
              <a:t>chooses the extreme points/vectors that help in creating the hyperplane. These extreme cases are called as support vectors, and hence algorithm is termed as Support Vector Machine. </a:t>
            </a:r>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120" y="2885440"/>
            <a:ext cx="3055620" cy="2037080"/>
          </a:xfrm>
          <a:prstGeom prst="rect">
            <a:avLst/>
          </a:prstGeom>
        </p:spPr>
      </p:pic>
    </p:spTree>
    <p:extLst>
      <p:ext uri="{BB962C8B-B14F-4D97-AF65-F5344CB8AC3E}">
        <p14:creationId xmlns:p14="http://schemas.microsoft.com/office/powerpoint/2010/main" val="3369936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218012" y="114517"/>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000" dirty="0" smtClean="0">
                <a:latin typeface="Times New Roman" panose="02020603050405020304" pitchFamily="18" charset="0"/>
                <a:cs typeface="Times New Roman" panose="02020603050405020304" pitchFamily="18" charset="0"/>
              </a:rPr>
              <a:t>Logistic Regression</a:t>
            </a:r>
            <a:endParaRPr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223712" y="1038328"/>
            <a:ext cx="7920288" cy="2462213"/>
          </a:xfrm>
          <a:prstGeom prst="rect">
            <a:avLst/>
          </a:prstGeom>
          <a:noFill/>
        </p:spPr>
        <p:txBody>
          <a:bodyPr wrap="square" rtlCol="0">
            <a:spAutoFit/>
          </a:bodyPr>
          <a:lstStyle/>
          <a:p>
            <a:pPr marL="285750" indent="-285750" algn="just">
              <a:buClr>
                <a:schemeClr val="tx2">
                  <a:lumMod val="75000"/>
                </a:schemeClr>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marL="285750" indent="-285750" algn="just">
              <a:buClr>
                <a:schemeClr val="tx2">
                  <a:lumMod val="75000"/>
                </a:schemeClr>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marL="285750" indent="-285750" algn="just">
              <a:buClr>
                <a:schemeClr val="tx2">
                  <a:lumMod val="75000"/>
                </a:schemeClr>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Logistic regression is used for solving the classification problems.</a:t>
            </a:r>
          </a:p>
          <a:p>
            <a:pPr marL="285750" indent="-285750" algn="just">
              <a:buClr>
                <a:schemeClr val="tx2">
                  <a:lumMod val="75000"/>
                </a:schemeClr>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 Logistic regression, instead of fitting a regression line, we fit an "S" shaped logistic function, which predicts two maximum values (0 or 1).</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354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218012" y="114517"/>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000" dirty="0" smtClean="0">
                <a:latin typeface="Times New Roman" panose="02020603050405020304" pitchFamily="18" charset="0"/>
                <a:cs typeface="Times New Roman" panose="02020603050405020304" pitchFamily="18" charset="0"/>
              </a:rPr>
              <a:t>Neural Network (NN)</a:t>
            </a:r>
            <a:endParaRPr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223712" y="1185430"/>
            <a:ext cx="7920288" cy="1600438"/>
          </a:xfrm>
          <a:prstGeom prst="rect">
            <a:avLst/>
          </a:prstGeom>
          <a:noFill/>
        </p:spPr>
        <p:txBody>
          <a:bodyPr wrap="square" rtlCol="0">
            <a:spAutoFit/>
          </a:bodyPr>
          <a:lstStyle/>
          <a:p>
            <a:pPr algn="just">
              <a:buClr>
                <a:schemeClr val="tx2">
                  <a:lumMod val="75000"/>
                </a:schemeClr>
              </a:buClr>
            </a:pPr>
            <a:r>
              <a:rPr lang="en-US" dirty="0">
                <a:solidFill>
                  <a:schemeClr val="tx1"/>
                </a:solidFill>
                <a:latin typeface="Times New Roman" panose="02020603050405020304" pitchFamily="18" charset="0"/>
                <a:cs typeface="Times New Roman" panose="02020603050405020304" pitchFamily="18" charset="0"/>
              </a:rPr>
              <a:t>The term "Artificial Neural Network" is derived from Biological neural networks that develop the structure of a human brain. Similar to the human brain that has neurons interconnected to one another, artificial neural networks also have neurons that are interconnected to one another in various layers of the networks. These neurons are known as nodes</a:t>
            </a:r>
            <a:r>
              <a:rPr lang="en-US" dirty="0" smtClean="0">
                <a:solidFill>
                  <a:schemeClr val="tx1"/>
                </a:solidFill>
                <a:latin typeface="Times New Roman" panose="02020603050405020304" pitchFamily="18" charset="0"/>
                <a:cs typeface="Times New Roman" panose="02020603050405020304" pitchFamily="18" charset="0"/>
              </a:rPr>
              <a:t>.</a:t>
            </a:r>
          </a:p>
          <a:p>
            <a:pPr algn="just">
              <a:buClr>
                <a:schemeClr val="tx2">
                  <a:lumMod val="75000"/>
                </a:schemeClr>
              </a:buClr>
            </a:pPr>
            <a:endParaRPr lang="en-US" dirty="0">
              <a:solidFill>
                <a:schemeClr val="tx1"/>
              </a:solidFill>
              <a:latin typeface="Times New Roman" panose="02020603050405020304" pitchFamily="18" charset="0"/>
              <a:cs typeface="Times New Roman" panose="02020603050405020304" pitchFamily="18" charset="0"/>
            </a:endParaRPr>
          </a:p>
          <a:p>
            <a:pPr algn="just">
              <a:buClr>
                <a:schemeClr val="tx2">
                  <a:lumMod val="75000"/>
                </a:schemeClr>
              </a:buClr>
            </a:pPr>
            <a:r>
              <a:rPr lang="en-US" b="1" dirty="0">
                <a:solidFill>
                  <a:schemeClr val="tx1"/>
                </a:solidFill>
                <a:latin typeface="Times New Roman" panose="02020603050405020304" pitchFamily="18" charset="0"/>
                <a:cs typeface="Times New Roman" panose="02020603050405020304" pitchFamily="18" charset="0"/>
              </a:rPr>
              <a:t>The architecture of an artificial neural network</a:t>
            </a:r>
            <a:r>
              <a:rPr lang="en-US" b="1" dirty="0" smtClean="0">
                <a:solidFill>
                  <a:schemeClr val="tx1"/>
                </a:solidFill>
                <a:latin typeface="Times New Roman" panose="02020603050405020304" pitchFamily="18" charset="0"/>
                <a:cs typeface="Times New Roman" panose="02020603050405020304" pitchFamily="18" charset="0"/>
              </a:rPr>
              <a:t>:</a:t>
            </a:r>
          </a:p>
          <a:p>
            <a:pPr algn="just">
              <a:buClr>
                <a:schemeClr val="tx2">
                  <a:lumMod val="75000"/>
                </a:schemeClr>
              </a:buClr>
            </a:pPr>
            <a:endParaRPr lang="en-US" b="1"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532" y="2575269"/>
            <a:ext cx="4572000" cy="2385060"/>
          </a:xfrm>
          <a:prstGeom prst="rect">
            <a:avLst/>
          </a:prstGeom>
        </p:spPr>
      </p:pic>
    </p:spTree>
    <p:extLst>
      <p:ext uri="{BB962C8B-B14F-4D97-AF65-F5344CB8AC3E}">
        <p14:creationId xmlns:p14="http://schemas.microsoft.com/office/powerpoint/2010/main" val="2059443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4" name="Google Shape;1544;p37"/>
          <p:cNvSpPr txBox="1">
            <a:spLocks noGrp="1"/>
          </p:cNvSpPr>
          <p:nvPr>
            <p:ph type="title"/>
          </p:nvPr>
        </p:nvSpPr>
        <p:spPr>
          <a:xfrm>
            <a:off x="3520440" y="3935593"/>
            <a:ext cx="2274758"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Problem Formulation</a:t>
            </a:r>
            <a:endParaRPr lang="en-US" dirty="0">
              <a:latin typeface="Times New Roman" panose="02020603050405020304" pitchFamily="18" charset="0"/>
              <a:cs typeface="Times New Roman" panose="02020603050405020304" pitchFamily="18" charset="0"/>
            </a:endParaRPr>
          </a:p>
        </p:txBody>
      </p:sp>
      <p:sp>
        <p:nvSpPr>
          <p:cNvPr id="1549" name="Google Shape;1549;p37"/>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1551" name="Google Shape;1551;p37"/>
          <p:cNvSpPr txBox="1">
            <a:spLocks noGrp="1"/>
          </p:cNvSpPr>
          <p:nvPr>
            <p:ph type="title" idx="3"/>
          </p:nvPr>
        </p:nvSpPr>
        <p:spPr>
          <a:xfrm>
            <a:off x="3535950" y="1832050"/>
            <a:ext cx="2446396" cy="6801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dirty="0" smtClean="0">
                <a:latin typeface="Times New Roman" panose="02020603050405020304" pitchFamily="18" charset="0"/>
                <a:cs typeface="Times New Roman" panose="02020603050405020304" pitchFamily="18" charset="0"/>
              </a:rPr>
              <a:t>Innovation</a:t>
            </a:r>
            <a:endParaRPr dirty="0">
              <a:latin typeface="Times New Roman" panose="02020603050405020304" pitchFamily="18" charset="0"/>
              <a:cs typeface="Times New Roman" panose="02020603050405020304" pitchFamily="18" charset="0"/>
            </a:endParaRPr>
          </a:p>
        </p:txBody>
      </p:sp>
      <p:sp>
        <p:nvSpPr>
          <p:cNvPr id="1554" name="Google Shape;1554;p3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1553" name="Google Shape;1553;p37"/>
          <p:cNvSpPr txBox="1">
            <a:spLocks noGrp="1"/>
          </p:cNvSpPr>
          <p:nvPr>
            <p:ph type="title" idx="6"/>
          </p:nvPr>
        </p:nvSpPr>
        <p:spPr>
          <a:xfrm>
            <a:off x="1236636" y="3862872"/>
            <a:ext cx="2072100" cy="612182"/>
          </a:xfrm>
          <a:prstGeom prst="rect">
            <a:avLst/>
          </a:prstGeom>
        </p:spPr>
        <p:txBody>
          <a:bodyPr spcFirstLastPara="1" wrap="square" lIns="0" tIns="91425" rIns="0" bIns="91425" anchor="ctr" anchorCtr="0">
            <a:noAutofit/>
          </a:bodyPr>
          <a:lstStyle/>
          <a:p>
            <a:r>
              <a:rPr lang="en" dirty="0" smtClean="0">
                <a:latin typeface="Times New Roman" panose="02020603050405020304" pitchFamily="18" charset="0"/>
                <a:cs typeface="Times New Roman" panose="02020603050405020304" pitchFamily="18" charset="0"/>
              </a:rPr>
              <a:t>Problem Defination</a:t>
            </a:r>
            <a:endParaRPr lang="en" dirty="0">
              <a:latin typeface="Times New Roman" panose="02020603050405020304" pitchFamily="18" charset="0"/>
              <a:cs typeface="Times New Roman" panose="02020603050405020304" pitchFamily="18" charset="0"/>
            </a:endParaRPr>
          </a:p>
        </p:txBody>
      </p:sp>
      <p:sp>
        <p:nvSpPr>
          <p:cNvPr id="1555" name="Google Shape;1555;p37"/>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21" name="Title 20">
            <a:extLst>
              <a:ext uri="{FF2B5EF4-FFF2-40B4-BE49-F238E27FC236}">
                <a16:creationId xmlns:a16="http://schemas.microsoft.com/office/drawing/2014/main" xmlns="" id="{5419621A-AA29-60EE-EC46-F9C57522218B}"/>
              </a:ext>
            </a:extLst>
          </p:cNvPr>
          <p:cNvSpPr>
            <a:spLocks noGrp="1"/>
          </p:cNvSpPr>
          <p:nvPr>
            <p:ph type="title" idx="9"/>
          </p:nvPr>
        </p:nvSpPr>
        <p:spPr>
          <a:xfrm>
            <a:off x="6450240" y="2009030"/>
            <a:ext cx="2072100" cy="350720"/>
          </a:xfrm>
        </p:spPr>
        <p:txBody>
          <a:bodyPr/>
          <a:lstStyle/>
          <a:p>
            <a:r>
              <a:rPr lang="en-US" dirty="0" smtClean="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1557" name="Google Shape;1557;p37"/>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
        <p:nvSpPr>
          <p:cNvPr id="1547" name="Google Shape;1547;p37"/>
          <p:cNvSpPr txBox="1">
            <a:spLocks noGrp="1"/>
          </p:cNvSpPr>
          <p:nvPr>
            <p:ph type="title" idx="15"/>
          </p:nvPr>
        </p:nvSpPr>
        <p:spPr>
          <a:xfrm>
            <a:off x="6712526" y="3893351"/>
            <a:ext cx="1796685" cy="569941"/>
          </a:xfrm>
          <a:prstGeom prst="rect">
            <a:avLst/>
          </a:prstGeom>
        </p:spPr>
        <p:txBody>
          <a:bodyPr spcFirstLastPara="1" wrap="square" lIns="0" tIns="91425" rIns="0" bIns="91425" anchor="ctr" anchorCtr="0">
            <a:noAutofit/>
          </a:bodyPr>
          <a:lstStyle/>
          <a:p>
            <a:r>
              <a:rPr lang="en-IN" dirty="0" smtClean="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sp>
        <p:nvSpPr>
          <p:cNvPr id="1558" name="Google Shape;1558;p37"/>
          <p:cNvSpPr txBox="1">
            <a:spLocks noGrp="1"/>
          </p:cNvSpPr>
          <p:nvPr>
            <p:ph type="title" idx="1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sp>
        <p:nvSpPr>
          <p:cNvPr id="2" name="Google Shape;1544;p37">
            <a:extLst>
              <a:ext uri="{FF2B5EF4-FFF2-40B4-BE49-F238E27FC236}">
                <a16:creationId xmlns:a16="http://schemas.microsoft.com/office/drawing/2014/main" xmlns="" id="{CC207A17-727D-D3F2-89A6-B5CB8A94D2EB}"/>
              </a:ext>
            </a:extLst>
          </p:cNvPr>
          <p:cNvSpPr txBox="1">
            <a:spLocks/>
          </p:cNvSpPr>
          <p:nvPr/>
        </p:nvSpPr>
        <p:spPr>
          <a:xfrm>
            <a:off x="872400" y="1984450"/>
            <a:ext cx="2072100" cy="5277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174429" y="3232758"/>
            <a:ext cx="633507" cy="523220"/>
          </a:xfrm>
          <a:prstGeom prst="rect">
            <a:avLst/>
          </a:prstGeom>
        </p:spPr>
        <p:txBody>
          <a:bodyPr wrap="none">
            <a:spAutoFit/>
          </a:bodyPr>
          <a:lstStyle/>
          <a:p>
            <a:pPr lvl="0" algn="ctr"/>
            <a:r>
              <a:rPr lang="en" sz="2800" dirty="0" smtClean="0">
                <a:solidFill>
                  <a:schemeClr val="accent5">
                    <a:lumMod val="50000"/>
                  </a:schemeClr>
                </a:solidFill>
                <a:latin typeface="Times New Roman" panose="02020603050405020304" pitchFamily="18" charset="0"/>
                <a:cs typeface="Times New Roman" panose="02020603050405020304" pitchFamily="18" charset="0"/>
              </a:rPr>
              <a:t>06.</a:t>
            </a:r>
            <a:endParaRPr lang="en"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3391921" y="266303"/>
            <a:ext cx="2818400" cy="523220"/>
          </a:xfrm>
          <a:prstGeom prst="rect">
            <a:avLst/>
          </a:prstGeom>
        </p:spPr>
        <p:txBody>
          <a:bodyPr wrap="none">
            <a:spAutoFit/>
          </a:bodyPr>
          <a:lstStyle/>
          <a:p>
            <a:r>
              <a:rPr lang="en-IN" sz="2800" b="1" dirty="0" smtClean="0">
                <a:solidFill>
                  <a:schemeClr val="accent1">
                    <a:lumMod val="75000"/>
                  </a:schemeClr>
                </a:solidFill>
                <a:latin typeface="Times New Roman" panose="02020603050405020304" pitchFamily="18" charset="0"/>
                <a:cs typeface="Times New Roman" panose="02020603050405020304" pitchFamily="18" charset="0"/>
              </a:rPr>
              <a:t>Table of contents</a:t>
            </a: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218012" y="114517"/>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000" dirty="0" smtClean="0">
                <a:latin typeface="Times New Roman" panose="02020603050405020304" pitchFamily="18" charset="0"/>
                <a:cs typeface="Times New Roman" panose="02020603050405020304" pitchFamily="18" charset="0"/>
              </a:rPr>
              <a:t>Random Forest (RF)</a:t>
            </a:r>
            <a:endParaRPr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201991" y="916508"/>
            <a:ext cx="7704033" cy="1815882"/>
          </a:xfrm>
          <a:prstGeom prst="rect">
            <a:avLst/>
          </a:prstGeom>
          <a:noFill/>
        </p:spPr>
        <p:txBody>
          <a:bodyPr wrap="square" rtlCol="0">
            <a:spAutoFit/>
          </a:bodyPr>
          <a:lstStyle/>
          <a:p>
            <a:pPr marL="285750" indent="-285750" algn="just">
              <a:buClr>
                <a:schemeClr val="tx2">
                  <a:lumMod val="7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pPr marL="285750" indent="-285750" algn="just">
              <a:buClr>
                <a:schemeClr val="tx2">
                  <a:lumMod val="75000"/>
                </a:schemeClr>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US"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728" y="2846399"/>
            <a:ext cx="3642360" cy="1828282"/>
          </a:xfrm>
          <a:prstGeom prst="rect">
            <a:avLst/>
          </a:prstGeom>
        </p:spPr>
      </p:pic>
    </p:spTree>
    <p:extLst>
      <p:ext uri="{BB962C8B-B14F-4D97-AF65-F5344CB8AC3E}">
        <p14:creationId xmlns:p14="http://schemas.microsoft.com/office/powerpoint/2010/main" val="530557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7339" y="135375"/>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       Tools &amp; Technology</a:t>
            </a:r>
            <a:endParaRPr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141994" y="910967"/>
            <a:ext cx="8109745" cy="2677656"/>
          </a:xfrm>
          <a:prstGeom prst="rect">
            <a:avLst/>
          </a:prstGeom>
          <a:noFill/>
        </p:spPr>
        <p:txBody>
          <a:bodyPr wrap="square" rtlCol="0">
            <a:spAutoFit/>
          </a:bodyPr>
          <a:lstStyle/>
          <a:p>
            <a:pPr marL="457200" indent="-457200">
              <a:buClr>
                <a:schemeClr val="tx2">
                  <a:lumMod val="75000"/>
                </a:schemeClr>
              </a:buCl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Programming language - Python</a:t>
            </a:r>
          </a:p>
          <a:p>
            <a:pPr marL="457200" indent="-457200">
              <a:buClr>
                <a:schemeClr val="tx2">
                  <a:lumMod val="75000"/>
                </a:schemeClr>
              </a:buCl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IDE – Visual </a:t>
            </a:r>
            <a:r>
              <a:rPr lang="en-US" dirty="0" smtClean="0">
                <a:solidFill>
                  <a:schemeClr val="tx1"/>
                </a:solidFill>
                <a:latin typeface="Times New Roman" panose="02020603050405020304" pitchFamily="18" charset="0"/>
                <a:cs typeface="Times New Roman" panose="02020603050405020304" pitchFamily="18" charset="0"/>
              </a:rPr>
              <a:t>Studio, </a:t>
            </a:r>
            <a:r>
              <a:rPr lang="en-US" dirty="0" err="1" smtClean="0">
                <a:solidFill>
                  <a:schemeClr val="tx1"/>
                </a:solidFill>
                <a:latin typeface="Times New Roman" panose="02020603050405020304" pitchFamily="18" charset="0"/>
                <a:cs typeface="Times New Roman" panose="02020603050405020304" pitchFamily="18" charset="0"/>
              </a:rPr>
              <a:t>Jupyter</a:t>
            </a:r>
            <a:r>
              <a:rPr lang="en-US" dirty="0" smtClean="0">
                <a:solidFill>
                  <a:schemeClr val="tx1"/>
                </a:solidFill>
                <a:latin typeface="Times New Roman" panose="02020603050405020304" pitchFamily="18" charset="0"/>
                <a:cs typeface="Times New Roman" panose="02020603050405020304" pitchFamily="18" charset="0"/>
              </a:rPr>
              <a:t> Notebook</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Clr>
                <a:schemeClr val="tx2">
                  <a:lumMod val="75000"/>
                </a:schemeClr>
              </a:buCl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Modules Imported </a:t>
            </a: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lvl="3">
              <a:buClr>
                <a:schemeClr val="tx2">
                  <a:lumMod val="75000"/>
                </a:schemeClr>
              </a:buClr>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1. </a:t>
            </a:r>
            <a:r>
              <a:rPr lang="en-US" dirty="0" err="1" smtClean="0">
                <a:solidFill>
                  <a:schemeClr val="tx1"/>
                </a:solidFill>
                <a:latin typeface="Times New Roman" panose="02020603050405020304" pitchFamily="18" charset="0"/>
                <a:cs typeface="Times New Roman" panose="02020603050405020304" pitchFamily="18" charset="0"/>
              </a:rPr>
              <a:t>Numpy</a:t>
            </a:r>
            <a:endParaRPr lang="en-US" dirty="0">
              <a:solidFill>
                <a:schemeClr val="tx1"/>
              </a:solidFill>
              <a:latin typeface="Times New Roman" panose="02020603050405020304" pitchFamily="18" charset="0"/>
              <a:cs typeface="Times New Roman" panose="02020603050405020304" pitchFamily="18" charset="0"/>
            </a:endParaRPr>
          </a:p>
          <a:p>
            <a:pPr lvl="3">
              <a:buClr>
                <a:schemeClr val="tx2">
                  <a:lumMod val="75000"/>
                </a:schemeClr>
              </a:buClr>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2</a:t>
            </a:r>
            <a:r>
              <a:rPr lang="en-US" dirty="0" smtClean="0">
                <a:solidFill>
                  <a:schemeClr val="tx1"/>
                </a:solidFill>
                <a:latin typeface="Times New Roman" panose="02020603050405020304" pitchFamily="18" charset="0"/>
                <a:cs typeface="Times New Roman" panose="02020603050405020304" pitchFamily="18" charset="0"/>
              </a:rPr>
              <a:t>. Pandas</a:t>
            </a:r>
            <a:endParaRPr lang="en-US" dirty="0">
              <a:solidFill>
                <a:schemeClr val="tx1"/>
              </a:solidFill>
              <a:latin typeface="Times New Roman" panose="02020603050405020304" pitchFamily="18" charset="0"/>
              <a:cs typeface="Times New Roman" panose="02020603050405020304" pitchFamily="18" charset="0"/>
            </a:endParaRPr>
          </a:p>
          <a:p>
            <a:pPr lvl="3">
              <a:buClr>
                <a:schemeClr val="tx2">
                  <a:lumMod val="75000"/>
                </a:schemeClr>
              </a:buClr>
            </a:pP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3</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Matplotlib</a:t>
            </a:r>
            <a:endParaRPr lang="en-US" dirty="0">
              <a:solidFill>
                <a:schemeClr val="tx1"/>
              </a:solidFill>
              <a:latin typeface="Times New Roman" panose="02020603050405020304" pitchFamily="18" charset="0"/>
              <a:cs typeface="Times New Roman" panose="02020603050405020304" pitchFamily="18" charset="0"/>
            </a:endParaRPr>
          </a:p>
          <a:p>
            <a:pPr lvl="3">
              <a:buClr>
                <a:schemeClr val="tx2">
                  <a:lumMod val="75000"/>
                </a:schemeClr>
              </a:buClr>
            </a:pP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4</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Scikit</a:t>
            </a:r>
            <a:r>
              <a:rPr lang="en-US" dirty="0" smtClean="0">
                <a:solidFill>
                  <a:schemeClr val="tx1"/>
                </a:solidFill>
                <a:latin typeface="Times New Roman" panose="02020603050405020304" pitchFamily="18" charset="0"/>
                <a:cs typeface="Times New Roman" panose="02020603050405020304" pitchFamily="18" charset="0"/>
              </a:rPr>
              <a:t>-learn</a:t>
            </a:r>
            <a:endParaRPr lang="en-US" dirty="0">
              <a:solidFill>
                <a:schemeClr val="tx1"/>
              </a:solidFill>
              <a:latin typeface="Times New Roman" panose="02020603050405020304" pitchFamily="18" charset="0"/>
              <a:cs typeface="Times New Roman" panose="02020603050405020304" pitchFamily="18" charset="0"/>
            </a:endParaRPr>
          </a:p>
          <a:p>
            <a:pPr lvl="3">
              <a:buClr>
                <a:schemeClr val="tx2">
                  <a:lumMod val="75000"/>
                </a:schemeClr>
              </a:buClr>
            </a:pP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5</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Keras</a:t>
            </a:r>
            <a:endParaRPr lang="en-US" dirty="0">
              <a:solidFill>
                <a:schemeClr val="tx1"/>
              </a:solidFill>
              <a:latin typeface="Times New Roman" panose="02020603050405020304" pitchFamily="18" charset="0"/>
              <a:cs typeface="Times New Roman" panose="02020603050405020304" pitchFamily="18" charset="0"/>
            </a:endParaRPr>
          </a:p>
          <a:p>
            <a:pPr lvl="3">
              <a:buClr>
                <a:schemeClr val="tx2">
                  <a:lumMod val="75000"/>
                </a:schemeClr>
              </a:buClr>
            </a:pP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6</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TensorFlow</a:t>
            </a:r>
            <a:endParaRPr lang="en-US" dirty="0" smtClean="0">
              <a:solidFill>
                <a:schemeClr val="tx1"/>
              </a:solidFill>
              <a:latin typeface="Times New Roman" panose="02020603050405020304" pitchFamily="18" charset="0"/>
              <a:cs typeface="Times New Roman" panose="02020603050405020304" pitchFamily="18" charset="0"/>
            </a:endParaRPr>
          </a:p>
          <a:p>
            <a:pPr lvl="3">
              <a:buClr>
                <a:schemeClr val="tx2">
                  <a:lumMod val="75000"/>
                </a:schemeClr>
              </a:buClr>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7. csv</a:t>
            </a:r>
          </a:p>
          <a:p>
            <a:pPr lvl="3">
              <a:buClr>
                <a:schemeClr val="tx2">
                  <a:lumMod val="75000"/>
                </a:schemeClr>
              </a:buClr>
            </a:pPr>
            <a:r>
              <a:rPr lang="en-US" dirty="0" smtClean="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marL="342900" indent="-342900">
              <a:buClr>
                <a:schemeClr val="tx2">
                  <a:lumMod val="75000"/>
                </a:schemeClr>
              </a:buClr>
              <a:buFont typeface="Wingdings" panose="05000000000000000000" pitchFamily="2" charset="2"/>
              <a:buChar char="q"/>
            </a:pPr>
            <a:r>
              <a:rPr lang="en-US" dirty="0" smtClean="0">
                <a:solidFill>
                  <a:schemeClr val="tx1"/>
                </a:solidFill>
                <a:latin typeface="Times New Roman" panose="02020603050405020304" pitchFamily="18" charset="0"/>
                <a:cs typeface="Times New Roman" panose="02020603050405020304" pitchFamily="18" charset="0"/>
              </a:rPr>
              <a:t>Machine</a:t>
            </a:r>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Learning </a:t>
            </a:r>
            <a:r>
              <a:rPr lang="en-US" dirty="0" err="1" smtClean="0">
                <a:solidFill>
                  <a:schemeClr val="tx1"/>
                </a:solidFill>
                <a:latin typeface="Times New Roman" panose="02020603050405020304" pitchFamily="18" charset="0"/>
                <a:cs typeface="Times New Roman" panose="02020603050405020304" pitchFamily="18" charset="0"/>
              </a:rPr>
              <a:t>Algorithum</a:t>
            </a:r>
            <a:r>
              <a:rPr lang="en-US" dirty="0" smtClean="0">
                <a:solidFill>
                  <a:schemeClr val="tx1"/>
                </a:solidFill>
                <a:latin typeface="Times New Roman" panose="02020603050405020304" pitchFamily="18" charset="0"/>
                <a:cs typeface="Times New Roman" panose="02020603050405020304" pitchFamily="18" charset="0"/>
              </a:rPr>
              <a:t> – Artificial Neural Network, Random Forest, SVM etc.</a:t>
            </a:r>
          </a:p>
        </p:txBody>
      </p:sp>
    </p:spTree>
    <p:extLst>
      <p:ext uri="{BB962C8B-B14F-4D97-AF65-F5344CB8AC3E}">
        <p14:creationId xmlns:p14="http://schemas.microsoft.com/office/powerpoint/2010/main" val="3917784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7339" y="135375"/>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Result Analysis</a:t>
            </a:r>
            <a:endParaRPr sz="4000" dirty="0"/>
          </a:p>
        </p:txBody>
      </p:sp>
      <p:sp>
        <p:nvSpPr>
          <p:cNvPr id="5" name="TextBox 4">
            <a:extLst>
              <a:ext uri="{FF2B5EF4-FFF2-40B4-BE49-F238E27FC236}">
                <a16:creationId xmlns:a16="http://schemas.microsoft.com/office/drawing/2014/main" xmlns="" id="{229E352F-3578-F7AD-ABE6-8B9BD18B662E}"/>
              </a:ext>
            </a:extLst>
          </p:cNvPr>
          <p:cNvSpPr txBox="1"/>
          <p:nvPr/>
        </p:nvSpPr>
        <p:spPr>
          <a:xfrm>
            <a:off x="1279154" y="1558667"/>
            <a:ext cx="8109745" cy="1077218"/>
          </a:xfrm>
          <a:prstGeom prst="rect">
            <a:avLst/>
          </a:prstGeom>
          <a:noFill/>
        </p:spPr>
        <p:txBody>
          <a:bodyPr wrap="square" rtlCol="0">
            <a:spAutoFit/>
          </a:bodyPr>
          <a:lstStyle/>
          <a:p>
            <a:pPr marL="285750" indent="-285750">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Confusion Matrix of Hybrid Model</a:t>
            </a:r>
          </a:p>
          <a:p>
            <a:pPr marL="285750" indent="-285750">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ROC curve of Hybrid Model</a:t>
            </a:r>
          </a:p>
          <a:p>
            <a:pPr marL="285750" indent="-285750">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Hybrid Models Comparison Graph</a:t>
            </a:r>
          </a:p>
          <a:p>
            <a:pPr marL="285750" indent="-285750">
              <a:buClr>
                <a:schemeClr val="tx2">
                  <a:lumMod val="75000"/>
                </a:schemeClr>
              </a:buClr>
              <a:buFont typeface="Wingdings" panose="05000000000000000000" pitchFamily="2" charset="2"/>
              <a:buChar char="q"/>
            </a:pPr>
            <a:r>
              <a:rPr lang="en-US" sz="1600" dirty="0" smtClean="0">
                <a:solidFill>
                  <a:schemeClr val="tx1"/>
                </a:solidFill>
                <a:latin typeface="Times New Roman" panose="02020603050405020304" pitchFamily="18" charset="0"/>
                <a:cs typeface="Times New Roman" panose="02020603050405020304" pitchFamily="18" charset="0"/>
              </a:rPr>
              <a:t>Performance of Hybrid Models</a:t>
            </a:r>
          </a:p>
        </p:txBody>
      </p:sp>
    </p:spTree>
    <p:extLst>
      <p:ext uri="{BB962C8B-B14F-4D97-AF65-F5344CB8AC3E}">
        <p14:creationId xmlns:p14="http://schemas.microsoft.com/office/powerpoint/2010/main" val="4001428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7339" y="135375"/>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Formulas</a:t>
            </a:r>
            <a:endParaRPr sz="4000" dirty="0"/>
          </a:p>
        </p:txBody>
      </p:sp>
      <p:sp>
        <p:nvSpPr>
          <p:cNvPr id="5" name="TextBox 4">
            <a:extLst>
              <a:ext uri="{FF2B5EF4-FFF2-40B4-BE49-F238E27FC236}">
                <a16:creationId xmlns:a16="http://schemas.microsoft.com/office/drawing/2014/main" xmlns="" id="{229E352F-3578-F7AD-ABE6-8B9BD18B662E}"/>
              </a:ext>
            </a:extLst>
          </p:cNvPr>
          <p:cNvSpPr txBox="1"/>
          <p:nvPr/>
        </p:nvSpPr>
        <p:spPr>
          <a:xfrm>
            <a:off x="1279154" y="1558667"/>
            <a:ext cx="8109745" cy="2554545"/>
          </a:xfrm>
          <a:prstGeom prst="rect">
            <a:avLst/>
          </a:prstGeom>
          <a:noFill/>
        </p:spPr>
        <p:txBody>
          <a:bodyPr wrap="square" rtlCol="0">
            <a:spAutoFit/>
          </a:bodyPr>
          <a:lstStyle/>
          <a:p>
            <a:pPr>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TPR : TP/(TP+FN)</a:t>
            </a:r>
          </a:p>
          <a:p>
            <a:pPr>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FPR : FP/(FP+TN)</a:t>
            </a:r>
          </a:p>
          <a:p>
            <a:pPr>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TNR : TN/FP+TP)</a:t>
            </a:r>
          </a:p>
          <a:p>
            <a:pPr>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FNR=1-TPR</a:t>
            </a:r>
          </a:p>
          <a:p>
            <a:pPr>
              <a:buClr>
                <a:schemeClr val="tx2">
                  <a:lumMod val="75000"/>
                </a:schemeClr>
              </a:buClr>
            </a:pPr>
            <a:endParaRPr lang="en-US" sz="1600" dirty="0">
              <a:solidFill>
                <a:schemeClr val="tx1"/>
              </a:solidFill>
              <a:latin typeface="Times New Roman" panose="02020603050405020304" pitchFamily="18" charset="0"/>
              <a:cs typeface="Times New Roman" panose="02020603050405020304" pitchFamily="18" charset="0"/>
            </a:endParaRPr>
          </a:p>
          <a:p>
            <a:pPr>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Accuracy : TP+TN/(TP+TN+FN+FP)</a:t>
            </a:r>
          </a:p>
          <a:p>
            <a:pPr>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Precision : TP/(TP+FP)</a:t>
            </a:r>
          </a:p>
          <a:p>
            <a:pPr>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Recall : TP/(TP+FN)</a:t>
            </a:r>
          </a:p>
          <a:p>
            <a:pPr>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F1 Score : 2*Precision*Recall/(</a:t>
            </a:r>
            <a:r>
              <a:rPr lang="en-US" sz="1600" dirty="0" err="1" smtClean="0">
                <a:solidFill>
                  <a:schemeClr val="tx1"/>
                </a:solidFill>
                <a:latin typeface="Times New Roman" panose="02020603050405020304" pitchFamily="18" charset="0"/>
                <a:cs typeface="Times New Roman" panose="02020603050405020304" pitchFamily="18" charset="0"/>
              </a:rPr>
              <a:t>Precision+Recall</a:t>
            </a:r>
            <a:r>
              <a:rPr lang="en-US" sz="1600" dirty="0" smtClean="0">
                <a:solidFill>
                  <a:schemeClr val="tx1"/>
                </a:solidFill>
                <a:latin typeface="Times New Roman" panose="02020603050405020304" pitchFamily="18" charset="0"/>
                <a:cs typeface="Times New Roman" panose="02020603050405020304" pitchFamily="18" charset="0"/>
              </a:rPr>
              <a:t>)</a:t>
            </a:r>
          </a:p>
          <a:p>
            <a:pPr>
              <a:buClr>
                <a:schemeClr val="tx2">
                  <a:lumMod val="75000"/>
                </a:schemeClr>
              </a:buClr>
            </a:pPr>
            <a:r>
              <a:rPr lang="en-US" sz="1600" dirty="0" smtClean="0">
                <a:solidFill>
                  <a:schemeClr val="tx1"/>
                </a:solidFill>
                <a:latin typeface="Times New Roman" panose="02020603050405020304" pitchFamily="18" charset="0"/>
                <a:cs typeface="Times New Roman" panose="02020603050405020304" pitchFamily="18" charset="0"/>
              </a:rPr>
              <a:t>Error Rate : (1-Accuracy)*100</a:t>
            </a:r>
          </a:p>
        </p:txBody>
      </p:sp>
    </p:spTree>
    <p:extLst>
      <p:ext uri="{BB962C8B-B14F-4D97-AF65-F5344CB8AC3E}">
        <p14:creationId xmlns:p14="http://schemas.microsoft.com/office/powerpoint/2010/main" val="2735030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7339" y="135375"/>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latin typeface="Times New Roman" panose="02020603050405020304" pitchFamily="18" charset="0"/>
                <a:cs typeface="Times New Roman" panose="02020603050405020304" pitchFamily="18" charset="0"/>
              </a:rPr>
              <a:t>Confusion Matrix of Hybrid Model</a:t>
            </a:r>
            <a:endParaRPr sz="3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128" y="797564"/>
            <a:ext cx="4016375" cy="326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173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20330" y="135375"/>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latin typeface="Times New Roman" panose="02020603050405020304" pitchFamily="18" charset="0"/>
                <a:cs typeface="Times New Roman" panose="02020603050405020304" pitchFamily="18" charset="0"/>
              </a:rPr>
              <a:t>ROC curve of Hybrid </a:t>
            </a:r>
            <a:r>
              <a:rPr lang="en-US" sz="3000" dirty="0" smtClean="0">
                <a:latin typeface="Times New Roman" panose="02020603050405020304" pitchFamily="18" charset="0"/>
                <a:cs typeface="Times New Roman" panose="02020603050405020304" pitchFamily="18" charset="0"/>
              </a:rPr>
              <a:t>Model</a:t>
            </a:r>
            <a:endParaRPr sz="3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029" y="892294"/>
            <a:ext cx="4016375" cy="326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029" y="970772"/>
            <a:ext cx="3870960" cy="330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4103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7339" y="135375"/>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latin typeface="Times New Roman" panose="02020603050405020304" pitchFamily="18" charset="0"/>
                <a:cs typeface="Times New Roman" panose="02020603050405020304" pitchFamily="18" charset="0"/>
              </a:rPr>
              <a:t>Hybrid Models Graph</a:t>
            </a:r>
            <a:endParaRPr sz="3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609" y="947777"/>
            <a:ext cx="4420552" cy="365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998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7339" y="135375"/>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latin typeface="Times New Roman" panose="02020603050405020304" pitchFamily="18" charset="0"/>
                <a:cs typeface="Times New Roman" panose="02020603050405020304" pitchFamily="18" charset="0"/>
              </a:rPr>
              <a:t>Performance of Hybrid Models</a:t>
            </a:r>
            <a:endParaRPr sz="30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992" y="717334"/>
            <a:ext cx="5293793" cy="430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360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84266" y="396185"/>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smtClean="0">
                <a:latin typeface="Times New Roman" panose="02020603050405020304" pitchFamily="18" charset="0"/>
                <a:cs typeface="Times New Roman" panose="02020603050405020304" pitchFamily="18" charset="0"/>
              </a:rPr>
              <a:t>Conclusion</a:t>
            </a:r>
            <a:endParaRPr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229E352F-3578-F7AD-ABE6-8B9BD18B662E}"/>
              </a:ext>
            </a:extLst>
          </p:cNvPr>
          <p:cNvSpPr txBox="1"/>
          <p:nvPr/>
        </p:nvSpPr>
        <p:spPr>
          <a:xfrm>
            <a:off x="1667653" y="1622034"/>
            <a:ext cx="6941888" cy="1631216"/>
          </a:xfrm>
          <a:prstGeom prst="rect">
            <a:avLst/>
          </a:prstGeom>
          <a:noFill/>
        </p:spPr>
        <p:txBody>
          <a:bodyPr wrap="square" rtlCol="0">
            <a:spAutoFit/>
          </a:bodyPr>
          <a:lstStyle/>
          <a:p>
            <a:pPr algn="just">
              <a:buClr>
                <a:schemeClr val="tx2">
                  <a:lumMod val="75000"/>
                </a:schemeClr>
              </a:buClr>
            </a:pPr>
            <a:r>
              <a:rPr lang="en-US" sz="2000" dirty="0">
                <a:latin typeface="Times New Roman" panose="02020603050405020304" pitchFamily="18" charset="0"/>
                <a:cs typeface="Times New Roman" panose="02020603050405020304" pitchFamily="18" charset="0"/>
              </a:rPr>
              <a:t> In addition to our satisfying conclusion, we have maintained the highest accuracy in detecting fake accounts by testing and training the dataset on different hybrid approach of classification algorithms. The results show the increase of the accuracy </a:t>
            </a:r>
            <a:r>
              <a:rPr lang="en-US" sz="2000" dirty="0" smtClean="0">
                <a:latin typeface="Times New Roman" panose="02020603050405020304" pitchFamily="18" charset="0"/>
                <a:cs typeface="Times New Roman" panose="02020603050405020304" pitchFamily="18" charset="0"/>
              </a:rPr>
              <a:t>which </a:t>
            </a:r>
            <a:r>
              <a:rPr lang="en-US" sz="2000" dirty="0" smtClean="0">
                <a:latin typeface="Times New Roman" panose="02020603050405020304" pitchFamily="18" charset="0"/>
                <a:cs typeface="Times New Roman" panose="02020603050405020304" pitchFamily="18" charset="0"/>
              </a:rPr>
              <a:t>is </a:t>
            </a:r>
            <a:r>
              <a:rPr lang="en-US" sz="2000" dirty="0" err="1" smtClean="0">
                <a:latin typeface="Times New Roman" panose="02020603050405020304" pitchFamily="18" charset="0"/>
                <a:cs typeface="Times New Roman" panose="02020603050405020304" pitchFamily="18" charset="0"/>
              </a:rPr>
              <a:t>approx</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97%.</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56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5054" y="37934"/>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
            </a:r>
            <a:br>
              <a:rPr lang="en-US" sz="4000" dirty="0"/>
            </a:br>
            <a:r>
              <a:rPr lang="en-US" sz="4000" dirty="0"/>
              <a:t/>
            </a:r>
            <a:br>
              <a:rPr lang="en-US" sz="4000" dirty="0"/>
            </a:br>
            <a:r>
              <a:rPr lang="en-US" sz="4000" dirty="0"/>
              <a:t/>
            </a:r>
            <a:br>
              <a:rPr lang="en-US" sz="4000" dirty="0"/>
            </a:br>
            <a:r>
              <a:rPr lang="en-US" sz="4000" dirty="0"/>
              <a:t/>
            </a:r>
            <a:br>
              <a:rPr lang="en-US" sz="4000" dirty="0"/>
            </a:br>
            <a:r>
              <a:rPr lang="en-US" sz="4000" dirty="0"/>
              <a:t/>
            </a:r>
            <a:br>
              <a:rPr lang="en-US" sz="4000" dirty="0"/>
            </a:br>
            <a:r>
              <a:rPr lang="en-US" sz="4000" dirty="0"/>
              <a:t/>
            </a:r>
            <a:br>
              <a:rPr lang="en-US" sz="4000" dirty="0"/>
            </a:br>
            <a:r>
              <a:rPr lang="en-US" sz="4000" dirty="0"/>
              <a:t> </a:t>
            </a:r>
            <a:r>
              <a:rPr lang="en-US" sz="4000" dirty="0" smtClean="0"/>
              <a:t>      </a:t>
            </a:r>
            <a:br>
              <a:rPr lang="en-US" sz="4000" dirty="0" smtClean="0"/>
            </a:br>
            <a:r>
              <a:rPr lang="en-US" sz="4000" dirty="0"/>
              <a:t> </a:t>
            </a:r>
            <a:r>
              <a:rPr lang="en-US" sz="4000" dirty="0" smtClean="0"/>
              <a:t>  </a:t>
            </a:r>
            <a:r>
              <a:rPr lang="en-US" sz="4000" dirty="0" smtClean="0"/>
              <a:t>THANK </a:t>
            </a:r>
            <a:r>
              <a:rPr lang="en-US" sz="4000" dirty="0"/>
              <a:t>YOU  </a:t>
            </a:r>
            <a:endParaRPr sz="4000" dirty="0"/>
          </a:p>
        </p:txBody>
      </p:sp>
    </p:spTree>
    <p:extLst>
      <p:ext uri="{BB962C8B-B14F-4D97-AF65-F5344CB8AC3E}">
        <p14:creationId xmlns:p14="http://schemas.microsoft.com/office/powerpoint/2010/main" val="18801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4" name="Google Shape;1543;p37">
            <a:extLst>
              <a:ext uri="{FF2B5EF4-FFF2-40B4-BE49-F238E27FC236}">
                <a16:creationId xmlns:a16="http://schemas.microsoft.com/office/drawing/2014/main" xmlns="" id="{7889B268-9FD8-5542-DAE8-9D864B6200B9}"/>
              </a:ext>
            </a:extLst>
          </p:cNvPr>
          <p:cNvSpPr txBox="1">
            <a:spLocks noGrp="1"/>
          </p:cNvSpPr>
          <p:nvPr>
            <p:ph type="title"/>
          </p:nvPr>
        </p:nvSpPr>
        <p:spPr>
          <a:xfrm>
            <a:off x="940980" y="1839670"/>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dirty="0" smtClean="0">
                <a:latin typeface="Times New Roman" panose="02020603050405020304" pitchFamily="18" charset="0"/>
                <a:cs typeface="Times New Roman" panose="02020603050405020304" pitchFamily="18" charset="0"/>
              </a:rPr>
              <a:t>Algorithm</a:t>
            </a:r>
            <a:endParaRPr dirty="0">
              <a:latin typeface="Times New Roman" panose="02020603050405020304" pitchFamily="18" charset="0"/>
              <a:cs typeface="Times New Roman" panose="02020603050405020304" pitchFamily="18" charset="0"/>
            </a:endParaRPr>
          </a:p>
        </p:txBody>
      </p:sp>
      <p:sp>
        <p:nvSpPr>
          <p:cNvPr id="1549" name="Google Shape;1549;p37"/>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07.</a:t>
            </a:r>
            <a:endParaRPr dirty="0">
              <a:latin typeface="Times New Roman" panose="02020603050405020304" pitchFamily="18" charset="0"/>
              <a:cs typeface="Times New Roman" panose="02020603050405020304" pitchFamily="18" charset="0"/>
            </a:endParaRPr>
          </a:p>
        </p:txBody>
      </p:sp>
      <p:sp>
        <p:nvSpPr>
          <p:cNvPr id="11" name="Google Shape;1551;p37"/>
          <p:cNvSpPr txBox="1">
            <a:spLocks noGrp="1"/>
          </p:cNvSpPr>
          <p:nvPr>
            <p:ph type="title" idx="3"/>
          </p:nvPr>
        </p:nvSpPr>
        <p:spPr>
          <a:xfrm>
            <a:off x="3362334" y="1910030"/>
            <a:ext cx="2072100" cy="445709"/>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dirty="0" smtClean="0">
                <a:latin typeface="Times New Roman" panose="02020603050405020304" pitchFamily="18" charset="0"/>
                <a:cs typeface="Times New Roman" panose="02020603050405020304" pitchFamily="18" charset="0"/>
              </a:rPr>
              <a:t>Tools &amp; Technology</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3574428" y="332753"/>
            <a:ext cx="2818400" cy="523220"/>
          </a:xfrm>
          <a:prstGeom prst="rect">
            <a:avLst/>
          </a:prstGeom>
        </p:spPr>
        <p:txBody>
          <a:bodyPr wrap="none">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Table of contents</a:t>
            </a:r>
          </a:p>
        </p:txBody>
      </p:sp>
      <p:sp>
        <p:nvSpPr>
          <p:cNvPr id="3" name="Title 2"/>
          <p:cNvSpPr>
            <a:spLocks noGrp="1"/>
          </p:cNvSpPr>
          <p:nvPr>
            <p:ph type="title" idx="4"/>
          </p:nvPr>
        </p:nvSpPr>
        <p:spPr/>
        <p:txBody>
          <a:bodyPr/>
          <a:lstStyle/>
          <a:p>
            <a:r>
              <a:rPr lang="en-IN" dirty="0" smtClean="0">
                <a:latin typeface="Times New Roman" panose="02020603050405020304" pitchFamily="18" charset="0"/>
                <a:cs typeface="Times New Roman" panose="02020603050405020304" pitchFamily="18" charset="0"/>
              </a:rPr>
              <a:t>08</a:t>
            </a:r>
            <a:endParaRPr lang="en-IN" dirty="0">
              <a:latin typeface="Times New Roman" panose="02020603050405020304" pitchFamily="18" charset="0"/>
              <a:cs typeface="Times New Roman" panose="02020603050405020304" pitchFamily="18" charset="0"/>
            </a:endParaRPr>
          </a:p>
        </p:txBody>
      </p:sp>
      <p:sp>
        <p:nvSpPr>
          <p:cNvPr id="12" name="Google Shape;1551;p37"/>
          <p:cNvSpPr txBox="1">
            <a:spLocks noGrp="1"/>
          </p:cNvSpPr>
          <p:nvPr>
            <p:ph type="title" idx="3"/>
          </p:nvPr>
        </p:nvSpPr>
        <p:spPr>
          <a:xfrm>
            <a:off x="5651409" y="1932890"/>
            <a:ext cx="2279310" cy="445709"/>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dirty="0" smtClean="0">
                <a:latin typeface="Times New Roman" panose="02020603050405020304" pitchFamily="18" charset="0"/>
                <a:cs typeface="Times New Roman" panose="02020603050405020304" pitchFamily="18" charset="0"/>
              </a:rPr>
              <a:t>Result Analysis</a:t>
            </a:r>
            <a:endParaRPr dirty="0">
              <a:latin typeface="Times New Roman" panose="02020603050405020304" pitchFamily="18" charset="0"/>
              <a:cs typeface="Times New Roman" panose="02020603050405020304" pitchFamily="18" charset="0"/>
            </a:endParaRPr>
          </a:p>
        </p:txBody>
      </p:sp>
      <p:sp>
        <p:nvSpPr>
          <p:cNvPr id="13" name="Title 2"/>
          <p:cNvSpPr>
            <a:spLocks noGrp="1"/>
          </p:cNvSpPr>
          <p:nvPr>
            <p:ph type="title" idx="4"/>
          </p:nvPr>
        </p:nvSpPr>
        <p:spPr>
          <a:xfrm>
            <a:off x="6440355" y="1460155"/>
            <a:ext cx="983400" cy="358800"/>
          </a:xfrm>
        </p:spPr>
        <p:txBody>
          <a:bodyPr/>
          <a:lstStyle/>
          <a:p>
            <a:r>
              <a:rPr lang="en-IN" dirty="0" smtClean="0">
                <a:latin typeface="Times New Roman" panose="02020603050405020304" pitchFamily="18" charset="0"/>
                <a:cs typeface="Times New Roman" panose="02020603050405020304" pitchFamily="18" charset="0"/>
              </a:rPr>
              <a:t>09</a:t>
            </a:r>
            <a:endParaRPr lang="en-IN" dirty="0">
              <a:latin typeface="Times New Roman" panose="02020603050405020304" pitchFamily="18" charset="0"/>
              <a:cs typeface="Times New Roman" panose="02020603050405020304" pitchFamily="18" charset="0"/>
            </a:endParaRPr>
          </a:p>
        </p:txBody>
      </p:sp>
      <p:sp>
        <p:nvSpPr>
          <p:cNvPr id="14" name="Google Shape;1551;p37"/>
          <p:cNvSpPr txBox="1">
            <a:spLocks noGrp="1"/>
          </p:cNvSpPr>
          <p:nvPr>
            <p:ph type="title" idx="3"/>
          </p:nvPr>
        </p:nvSpPr>
        <p:spPr>
          <a:xfrm>
            <a:off x="1045854" y="3258770"/>
            <a:ext cx="2072100" cy="445709"/>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IN" dirty="0" smtClean="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15" name="Title 2"/>
          <p:cNvSpPr>
            <a:spLocks noGrp="1"/>
          </p:cNvSpPr>
          <p:nvPr>
            <p:ph type="title" idx="4"/>
          </p:nvPr>
        </p:nvSpPr>
        <p:spPr>
          <a:xfrm>
            <a:off x="1432995" y="2786035"/>
            <a:ext cx="894000" cy="358800"/>
          </a:xfrm>
        </p:spPr>
        <p:txBody>
          <a:bodyPr/>
          <a:lstStyle/>
          <a:p>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597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75" name="Google Shape;1575;p38"/>
          <p:cNvSpPr txBox="1">
            <a:spLocks noGrp="1"/>
          </p:cNvSpPr>
          <p:nvPr>
            <p:ph type="title"/>
          </p:nvPr>
        </p:nvSpPr>
        <p:spPr>
          <a:xfrm>
            <a:off x="1387276" y="372353"/>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smtClean="0">
                <a:latin typeface="Times New Roman" panose="02020603050405020304" pitchFamily="18" charset="0"/>
                <a:cs typeface="Times New Roman" panose="02020603050405020304" pitchFamily="18" charset="0"/>
              </a:rPr>
              <a:t>Abstract</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298D47A7-3ED9-F63B-3DF8-7883BDB458AD}"/>
              </a:ext>
            </a:extLst>
          </p:cNvPr>
          <p:cNvSpPr txBox="1"/>
          <p:nvPr/>
        </p:nvSpPr>
        <p:spPr>
          <a:xfrm>
            <a:off x="1112520" y="1218172"/>
            <a:ext cx="7681478" cy="2862322"/>
          </a:xfrm>
          <a:prstGeom prst="rect">
            <a:avLst/>
          </a:prstGeom>
          <a:noFill/>
        </p:spPr>
        <p:txBody>
          <a:bodyPr wrap="square" rtlCol="0">
            <a:spAutoFit/>
          </a:bodyPr>
          <a:lstStyle/>
          <a:p>
            <a:pPr algn="just">
              <a:buClr>
                <a:schemeClr val="tx2">
                  <a:lumMod val="75000"/>
                </a:schemeClr>
              </a:buClr>
            </a:pPr>
            <a:r>
              <a:rPr lang="en-US" sz="1800" dirty="0">
                <a:latin typeface="Times New Roman" panose="02020603050405020304" pitchFamily="18" charset="0"/>
                <a:cs typeface="Times New Roman" panose="02020603050405020304" pitchFamily="18" charset="0"/>
              </a:rPr>
              <a:t>Online Social Networks involve a huge amount of people from all over the world and it has become a big part of their life. People use social networks to share their feelings, to make new friends, to set up new businesses, to connect with friends and family and what not. The Online Social Networks provides a great advantage to individuals in different ways but it also suffers with some disadvantages. There are many people who use these networks to cause harm to others by making fake accounts on these networks. For detection of such fake and genuine accounts we can use machine learning algorithms. The machine learning algorithms are applied for the prediction and classification of datasets through the different models that are prepared.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75" name="Google Shape;1575;p38"/>
          <p:cNvSpPr txBox="1">
            <a:spLocks noGrp="1"/>
          </p:cNvSpPr>
          <p:nvPr>
            <p:ph type="title"/>
          </p:nvPr>
        </p:nvSpPr>
        <p:spPr>
          <a:xfrm>
            <a:off x="1387276" y="407078"/>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smtClean="0">
                <a:latin typeface="Times New Roman" panose="02020603050405020304" pitchFamily="18" charset="0"/>
                <a:cs typeface="Times New Roman" panose="02020603050405020304" pitchFamily="18" charset="0"/>
              </a:rPr>
              <a:t>Abstract</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298D47A7-3ED9-F63B-3DF8-7883BDB458AD}"/>
              </a:ext>
            </a:extLst>
          </p:cNvPr>
          <p:cNvSpPr txBox="1"/>
          <p:nvPr/>
        </p:nvSpPr>
        <p:spPr>
          <a:xfrm>
            <a:off x="1115291" y="1259824"/>
            <a:ext cx="7650998" cy="2862322"/>
          </a:xfrm>
          <a:prstGeom prst="rect">
            <a:avLst/>
          </a:prstGeom>
          <a:noFill/>
        </p:spPr>
        <p:txBody>
          <a:bodyPr wrap="square" rtlCol="0">
            <a:spAutoFit/>
          </a:bodyPr>
          <a:lstStyle/>
          <a:p>
            <a:pPr algn="just">
              <a:buClr>
                <a:schemeClr val="tx2">
                  <a:lumMod val="75000"/>
                </a:schemeClr>
              </a:buClr>
            </a:pPr>
            <a:r>
              <a:rPr lang="en-US" sz="1800" dirty="0">
                <a:latin typeface="Times New Roman" panose="02020603050405020304" pitchFamily="18" charset="0"/>
                <a:cs typeface="Times New Roman" panose="02020603050405020304" pitchFamily="18" charset="0"/>
              </a:rPr>
              <a:t>It sometimes become </a:t>
            </a:r>
            <a:r>
              <a:rPr lang="en-US" sz="1800" dirty="0" smtClean="0">
                <a:latin typeface="Times New Roman" panose="02020603050405020304" pitchFamily="18" charset="0"/>
                <a:cs typeface="Times New Roman" panose="02020603050405020304" pitchFamily="18" charset="0"/>
              </a:rPr>
              <a:t>difficult</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to differentiate between the results of different models and so we to use a hybrid approach of machine learning algorithm can make this task easy. In </a:t>
            </a:r>
            <a:r>
              <a:rPr lang="en-US" sz="1800" dirty="0">
                <a:latin typeface="Times New Roman" panose="02020603050405020304" pitchFamily="18" charset="0"/>
                <a:cs typeface="Times New Roman" panose="02020603050405020304" pitchFamily="18" charset="0"/>
              </a:rPr>
              <a:t>our work we compared the </a:t>
            </a:r>
            <a:r>
              <a:rPr lang="en-US" sz="1800" dirty="0" smtClean="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different combinations of classification algorithms and calculated their accuracy on the dataset of an Online Social Network. We used the combination of Random Forest, Support Vector Machine, Logistic Regression, and Decision Trees. After comparing the result of each hybrid approach, we concluded that the best accuracy was obtained by combination of SVM and Logistic Regression and Neural Network. So, we proposed a model for the detection of fake account with the hybrid approach giving the best accuracy among all the combinations.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805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87276" y="407078"/>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dirty="0" smtClean="0"/>
              <a:t>Innovation</a:t>
            </a:r>
            <a:endParaRPr sz="4000" dirty="0"/>
          </a:p>
        </p:txBody>
      </p:sp>
      <p:sp>
        <p:nvSpPr>
          <p:cNvPr id="9" name="TextBox 8">
            <a:extLst>
              <a:ext uri="{FF2B5EF4-FFF2-40B4-BE49-F238E27FC236}">
                <a16:creationId xmlns:a16="http://schemas.microsoft.com/office/drawing/2014/main" xmlns="" id="{468FBC7C-3FB8-9FA3-3622-BF74778F9D8C}"/>
              </a:ext>
            </a:extLst>
          </p:cNvPr>
          <p:cNvSpPr txBox="1"/>
          <p:nvPr/>
        </p:nvSpPr>
        <p:spPr>
          <a:xfrm>
            <a:off x="1118644" y="1398306"/>
            <a:ext cx="7935565" cy="2246769"/>
          </a:xfrm>
          <a:prstGeom prst="rect">
            <a:avLst/>
          </a:prstGeom>
          <a:noFill/>
        </p:spPr>
        <p:txBody>
          <a:bodyPr wrap="square" rtlCol="0">
            <a:spAutoFit/>
          </a:bodyPr>
          <a:lstStyle/>
          <a:p>
            <a:pPr marL="342900" indent="-342900" algn="just">
              <a:buClr>
                <a:schemeClr val="tx2">
                  <a:lumMod val="75000"/>
                </a:schemeClr>
              </a:buCl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Classification </a:t>
            </a:r>
            <a:r>
              <a:rPr lang="en-US" sz="2000" dirty="0">
                <a:latin typeface="Times New Roman" panose="02020603050405020304" pitchFamily="18" charset="0"/>
                <a:cs typeface="Times New Roman" panose="02020603050405020304" pitchFamily="18" charset="0"/>
              </a:rPr>
              <a:t>algorithms (Support Vector Machine, Logistic Regression, Decision Tree, Random Forest, Artificial Neural Network) can be used separately and </a:t>
            </a:r>
            <a:r>
              <a:rPr lang="en-US" sz="2000" dirty="0" smtClean="0">
                <a:latin typeface="Times New Roman" panose="02020603050405020304" pitchFamily="18" charset="0"/>
                <a:cs typeface="Times New Roman" panose="02020603050405020304" pitchFamily="18" charset="0"/>
              </a:rPr>
              <a:t>individually.</a:t>
            </a:r>
          </a:p>
          <a:p>
            <a:pPr algn="just">
              <a:buClr>
                <a:schemeClr val="tx2">
                  <a:lumMod val="75000"/>
                </a:schemeClr>
              </a:buClr>
            </a:pPr>
            <a:endParaRPr lang="en-US" sz="2000" dirty="0" smtClean="0">
              <a:latin typeface="Times New Roman" panose="02020603050405020304" pitchFamily="18" charset="0"/>
              <a:cs typeface="Times New Roman" panose="02020603050405020304" pitchFamily="18" charset="0"/>
            </a:endParaRPr>
          </a:p>
          <a:p>
            <a:pPr marL="342900" indent="-342900" algn="just">
              <a:buClr>
                <a:schemeClr val="tx2">
                  <a:lumMod val="75000"/>
                </a:schemeClr>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our system we are developing a hybrid model combining two or three machine learning models has helped in increasing the accuracy of the model and its predicative power. </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251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5054" y="37934"/>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latin typeface="Times New Roman" panose="02020603050405020304" pitchFamily="18" charset="0"/>
                <a:cs typeface="Times New Roman" panose="02020603050405020304" pitchFamily="18" charset="0"/>
              </a:rPr>
              <a:t>     Literature Survey </a:t>
            </a:r>
            <a:endParaRPr sz="40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26788403"/>
              </p:ext>
            </p:extLst>
          </p:nvPr>
        </p:nvGraphicFramePr>
        <p:xfrm>
          <a:off x="1112520" y="725285"/>
          <a:ext cx="7741920" cy="3823855"/>
        </p:xfrm>
        <a:graphic>
          <a:graphicData uri="http://schemas.openxmlformats.org/drawingml/2006/table">
            <a:tbl>
              <a:tblPr firstRow="1" bandRow="1">
                <a:tableStyleId>{65358035-A573-4892-95E4-4FFC73AE4B01}</a:tableStyleId>
              </a:tblPr>
              <a:tblGrid>
                <a:gridCol w="1181100"/>
                <a:gridCol w="2034540"/>
                <a:gridCol w="1356360"/>
                <a:gridCol w="3169920"/>
              </a:tblGrid>
              <a:tr h="440575">
                <a:tc>
                  <a:txBody>
                    <a:bodyPr/>
                    <a:lstStyle/>
                    <a:p>
                      <a:r>
                        <a:rPr lang="en-IN" sz="1400" b="1" dirty="0" err="1" smtClean="0">
                          <a:latin typeface="Times New Roman" panose="02020603050405020304" pitchFamily="18" charset="0"/>
                          <a:cs typeface="Times New Roman" panose="02020603050405020304" pitchFamily="18" charset="0"/>
                        </a:rPr>
                        <a:t>S.No</a:t>
                      </a:r>
                      <a:r>
                        <a:rPr lang="en-IN" sz="1400" b="1" dirty="0" smtClean="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smtClean="0">
                          <a:latin typeface="Times New Roman" panose="02020603050405020304" pitchFamily="18" charset="0"/>
                          <a:cs typeface="Times New Roman" panose="02020603050405020304" pitchFamily="18" charset="0"/>
                        </a:rPr>
                        <a:t>Paper name</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smtClean="0">
                          <a:latin typeface="Times New Roman" panose="02020603050405020304" pitchFamily="18" charset="0"/>
                          <a:cs typeface="Times New Roman" panose="02020603050405020304" pitchFamily="18" charset="0"/>
                        </a:rPr>
                        <a:t>Author</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smtClean="0">
                          <a:latin typeface="Times New Roman" panose="02020603050405020304" pitchFamily="18" charset="0"/>
                          <a:cs typeface="Times New Roman" panose="02020603050405020304" pitchFamily="18" charset="0"/>
                        </a:rPr>
                        <a:t>Detection Methods</a:t>
                      </a:r>
                      <a:endParaRPr lang="en-IN" sz="1400" b="1" dirty="0">
                        <a:latin typeface="Times New Roman" panose="02020603050405020304" pitchFamily="18" charset="0"/>
                        <a:cs typeface="Times New Roman" panose="02020603050405020304" pitchFamily="18" charset="0"/>
                      </a:endParaRPr>
                    </a:p>
                  </a:txBody>
                  <a:tcPr/>
                </a:tc>
              </a:tr>
              <a:tr h="370840">
                <a:tc>
                  <a:txBody>
                    <a:bodyPr/>
                    <a:lstStyle/>
                    <a:p>
                      <a:r>
                        <a:rPr lang="en-IN" sz="140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kern="1200" dirty="0" smtClean="0">
                          <a:solidFill>
                            <a:srgbClr val="000000"/>
                          </a:solidFill>
                          <a:effectLst/>
                          <a:latin typeface="Times New Roman" panose="02020603050405020304" pitchFamily="18" charset="0"/>
                          <a:ea typeface="Arial"/>
                          <a:cs typeface="Times New Roman" panose="02020603050405020304" pitchFamily="18" charset="0"/>
                        </a:rPr>
                        <a:t>Fake Account Detection on Social Media</a:t>
                      </a:r>
                      <a:endParaRPr lang="en-IN" sz="1400" dirty="0">
                        <a:latin typeface="Times New Roman" panose="02020603050405020304" pitchFamily="18" charset="0"/>
                        <a:cs typeface="Times New Roman" panose="02020603050405020304" pitchFamily="18" charset="0"/>
                      </a:endParaRPr>
                    </a:p>
                  </a:txBody>
                  <a:tcPr/>
                </a:tc>
                <a:tc>
                  <a:txBody>
                    <a:bodyPr/>
                    <a:lstStyle/>
                    <a:p>
                      <a:r>
                        <a:rPr kumimoji="0" lang="da-DK" sz="1400" b="0" i="0" kern="1200" smtClean="0">
                          <a:solidFill>
                            <a:srgbClr val="000000"/>
                          </a:solidFill>
                          <a:effectLst/>
                          <a:latin typeface="Arial"/>
                          <a:ea typeface="Arial"/>
                          <a:cs typeface="Arial"/>
                        </a:rPr>
                        <a:t>A. Singh et al. (2021).</a:t>
                      </a:r>
                      <a:endParaRPr lang="en-IN"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kern="1200" dirty="0" smtClean="0">
                          <a:solidFill>
                            <a:srgbClr val="000000"/>
                          </a:solidFill>
                          <a:effectLst/>
                          <a:latin typeface="Arial"/>
                          <a:ea typeface="Arial"/>
                          <a:cs typeface="Arial"/>
                        </a:rPr>
                        <a:t> This paper covers a range of detection methods including machine learning, deep learning, graph-based methods, and behavior-based approaches. The authors provide an overview of the techniques, highlight their strengths and weaknesses, and suggest future research directions.</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Fake Social Media Account Detection: A Review of State-of-the-Art Techniques and Research Challenges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s-ES" sz="1400" dirty="0" smtClean="0">
                          <a:latin typeface="Times New Roman" panose="02020603050405020304" pitchFamily="18" charset="0"/>
                          <a:cs typeface="Times New Roman" panose="02020603050405020304" pitchFamily="18" charset="0"/>
                        </a:rPr>
                        <a:t>M. A. Al-</a:t>
                      </a:r>
                      <a:r>
                        <a:rPr lang="es-ES" sz="1400" dirty="0" err="1" smtClean="0">
                          <a:latin typeface="Times New Roman" panose="02020603050405020304" pitchFamily="18" charset="0"/>
                          <a:cs typeface="Times New Roman" panose="02020603050405020304" pitchFamily="18" charset="0"/>
                        </a:rPr>
                        <a:t>Shabandar</a:t>
                      </a:r>
                      <a:r>
                        <a:rPr lang="es-ES" sz="1400" dirty="0" smtClean="0">
                          <a:latin typeface="Times New Roman" panose="02020603050405020304" pitchFamily="18" charset="0"/>
                          <a:cs typeface="Times New Roman" panose="02020603050405020304" pitchFamily="18" charset="0"/>
                        </a:rPr>
                        <a:t> et al. (2021).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This paper covers a range of detection methods including graph-based approaches, behavioral analysis, and deep learning. The authors discuss the limitations and challenges of these techniques and suggest future research directions.</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22470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5054" y="37934"/>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     </a:t>
            </a:r>
            <a:r>
              <a:rPr lang="en-US" sz="4000" dirty="0" smtClean="0">
                <a:latin typeface="Times New Roman" panose="02020603050405020304" pitchFamily="18" charset="0"/>
                <a:cs typeface="Times New Roman" panose="02020603050405020304" pitchFamily="18" charset="0"/>
              </a:rPr>
              <a:t>Literature</a:t>
            </a:r>
            <a:r>
              <a:rPr lang="en-US" sz="4000" dirty="0" smtClean="0"/>
              <a:t> Survey </a:t>
            </a:r>
            <a:endParaRPr sz="4000" dirty="0"/>
          </a:p>
        </p:txBody>
      </p:sp>
      <p:graphicFrame>
        <p:nvGraphicFramePr>
          <p:cNvPr id="2" name="Table 1"/>
          <p:cNvGraphicFramePr>
            <a:graphicFrameLocks noGrp="1"/>
          </p:cNvGraphicFramePr>
          <p:nvPr>
            <p:extLst>
              <p:ext uri="{D42A27DB-BD31-4B8C-83A1-F6EECF244321}">
                <p14:modId xmlns:p14="http://schemas.microsoft.com/office/powerpoint/2010/main" val="4263637753"/>
              </p:ext>
            </p:extLst>
          </p:nvPr>
        </p:nvGraphicFramePr>
        <p:xfrm>
          <a:off x="1112520" y="725285"/>
          <a:ext cx="7741920" cy="3823855"/>
        </p:xfrm>
        <a:graphic>
          <a:graphicData uri="http://schemas.openxmlformats.org/drawingml/2006/table">
            <a:tbl>
              <a:tblPr firstRow="1" bandRow="1">
                <a:tableStyleId>{65358035-A573-4892-95E4-4FFC73AE4B01}</a:tableStyleId>
              </a:tblPr>
              <a:tblGrid>
                <a:gridCol w="1181100"/>
                <a:gridCol w="2034540"/>
                <a:gridCol w="1356360"/>
                <a:gridCol w="3169920"/>
              </a:tblGrid>
              <a:tr h="440575">
                <a:tc>
                  <a:txBody>
                    <a:bodyPr/>
                    <a:lstStyle/>
                    <a:p>
                      <a:r>
                        <a:rPr lang="en-IN" sz="1400" b="1" dirty="0" err="1" smtClean="0">
                          <a:latin typeface="Times New Roman" panose="02020603050405020304" pitchFamily="18" charset="0"/>
                          <a:cs typeface="Times New Roman" panose="02020603050405020304" pitchFamily="18" charset="0"/>
                        </a:rPr>
                        <a:t>S.No</a:t>
                      </a:r>
                      <a:r>
                        <a:rPr lang="en-IN" sz="1400" b="1" dirty="0" smtClean="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smtClean="0">
                          <a:latin typeface="Times New Roman" panose="02020603050405020304" pitchFamily="18" charset="0"/>
                          <a:cs typeface="Times New Roman" panose="02020603050405020304" pitchFamily="18" charset="0"/>
                        </a:rPr>
                        <a:t>Paper name</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smtClean="0">
                          <a:latin typeface="Times New Roman" panose="02020603050405020304" pitchFamily="18" charset="0"/>
                          <a:cs typeface="Times New Roman" panose="02020603050405020304" pitchFamily="18" charset="0"/>
                        </a:rPr>
                        <a:t>Author</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smtClean="0">
                          <a:latin typeface="Times New Roman" panose="02020603050405020304" pitchFamily="18" charset="0"/>
                          <a:cs typeface="Times New Roman" panose="02020603050405020304" pitchFamily="18" charset="0"/>
                        </a:rPr>
                        <a:t>Detection Methods</a:t>
                      </a:r>
                      <a:endParaRPr lang="en-IN" sz="1400" b="1" dirty="0">
                        <a:latin typeface="Times New Roman" panose="02020603050405020304" pitchFamily="18" charset="0"/>
                        <a:cs typeface="Times New Roman" panose="02020603050405020304" pitchFamily="18" charset="0"/>
                      </a:endParaRPr>
                    </a:p>
                  </a:txBody>
                  <a:tcPr/>
                </a:tc>
              </a:tr>
              <a:tr h="370840">
                <a:tc>
                  <a:txBody>
                    <a:bodyPr/>
                    <a:lstStyle/>
                    <a:p>
                      <a:r>
                        <a:rPr lang="en-IN" sz="140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kern="1200" smtClean="0">
                          <a:solidFill>
                            <a:srgbClr val="000000"/>
                          </a:solidFill>
                          <a:effectLst/>
                          <a:latin typeface="Times New Roman" panose="02020603050405020304" pitchFamily="18" charset="0"/>
                          <a:ea typeface="Arial"/>
                          <a:cs typeface="Times New Roman" panose="02020603050405020304" pitchFamily="18" charset="0"/>
                        </a:rPr>
                        <a:t>Fake Account Detection on Social Media: A Systematic Literature Review" </a:t>
                      </a:r>
                      <a:endParaRPr lang="en-IN" sz="1400" dirty="0">
                        <a:latin typeface="Times New Roman" panose="02020603050405020304" pitchFamily="18" charset="0"/>
                        <a:cs typeface="Times New Roman" panose="02020603050405020304" pitchFamily="18" charset="0"/>
                      </a:endParaRPr>
                    </a:p>
                  </a:txBody>
                  <a:tcPr/>
                </a:tc>
                <a:tc>
                  <a:txBody>
                    <a:bodyPr/>
                    <a:lstStyle/>
                    <a:p>
                      <a:r>
                        <a:rPr kumimoji="0" lang="da-DK" sz="1400" b="0" i="0" kern="1200" dirty="0" smtClean="0">
                          <a:solidFill>
                            <a:srgbClr val="000000"/>
                          </a:solidFill>
                          <a:effectLst/>
                          <a:latin typeface="Times New Roman" panose="02020603050405020304" pitchFamily="18" charset="0"/>
                          <a:ea typeface="Arial"/>
                          <a:cs typeface="Times New Roman" panose="02020603050405020304" pitchFamily="18" charset="0"/>
                        </a:rPr>
                        <a:t>Y. Mao et al. (2020)</a:t>
                      </a:r>
                      <a:endParaRPr lang="en-IN"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kern="1200" dirty="0" smtClean="0">
                          <a:solidFill>
                            <a:srgbClr val="000000"/>
                          </a:solidFill>
                          <a:effectLst/>
                          <a:latin typeface="Times New Roman" panose="02020603050405020304" pitchFamily="18" charset="0"/>
                          <a:ea typeface="Arial"/>
                          <a:cs typeface="Times New Roman" panose="02020603050405020304" pitchFamily="18" charset="0"/>
                        </a:rPr>
                        <a:t> This paper covers a range of detection methods including machine learning, social network analysis, and behavioral analysis. The authors provide a systematic review of the literature, discuss the limitations of current methods, and suggest future research directions..</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kern="1200" dirty="0" smtClean="0">
                          <a:solidFill>
                            <a:srgbClr val="000000"/>
                          </a:solidFill>
                          <a:effectLst/>
                          <a:latin typeface="Times New Roman" panose="02020603050405020304" pitchFamily="18" charset="0"/>
                          <a:ea typeface="Arial"/>
                          <a:cs typeface="Times New Roman" panose="02020603050405020304" pitchFamily="18" charset="0"/>
                        </a:rPr>
                        <a:t>A Review of Fake Account Detection Techniques on Social Networks</a:t>
                      </a:r>
                      <a:endParaRPr lang="en-IN" sz="1400" dirty="0">
                        <a:latin typeface="Times New Roman" panose="02020603050405020304" pitchFamily="18" charset="0"/>
                        <a:cs typeface="Times New Roman" panose="02020603050405020304" pitchFamily="18" charset="0"/>
                      </a:endParaRPr>
                    </a:p>
                  </a:txBody>
                  <a:tcPr/>
                </a:tc>
                <a:tc>
                  <a:txBody>
                    <a:bodyPr/>
                    <a:lstStyle/>
                    <a:p>
                      <a:r>
                        <a:rPr kumimoji="0" lang="da-DK" sz="1400" b="0" i="0" kern="1200" dirty="0" smtClean="0">
                          <a:solidFill>
                            <a:srgbClr val="000000"/>
                          </a:solidFill>
                          <a:effectLst/>
                          <a:latin typeface="Times New Roman" panose="02020603050405020304" pitchFamily="18" charset="0"/>
                          <a:ea typeface="Arial"/>
                          <a:cs typeface="Times New Roman" panose="02020603050405020304" pitchFamily="18" charset="0"/>
                        </a:rPr>
                        <a:t>S. S. Khairnar et al. (2019).</a:t>
                      </a:r>
                      <a:endParaRPr lang="en-IN"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kern="1200" dirty="0" smtClean="0">
                          <a:solidFill>
                            <a:srgbClr val="000000"/>
                          </a:solidFill>
                          <a:effectLst/>
                          <a:latin typeface="Times New Roman" panose="02020603050405020304" pitchFamily="18" charset="0"/>
                          <a:ea typeface="Arial"/>
                          <a:cs typeface="Times New Roman" panose="02020603050405020304" pitchFamily="18" charset="0"/>
                        </a:rPr>
                        <a:t>This paper covers a range of detection methods including clustering, graph-based approaches, and machine learning. The authors provide an overview of the techniques and their performance, discuss the limitations of current methods, and suggest future research directions.</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14558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575;p38">
            <a:extLst>
              <a:ext uri="{FF2B5EF4-FFF2-40B4-BE49-F238E27FC236}">
                <a16:creationId xmlns:a16="http://schemas.microsoft.com/office/drawing/2014/main" xmlns="" id="{2E12E11A-8C39-4AD8-FD15-0C6E3EC35E02}"/>
              </a:ext>
            </a:extLst>
          </p:cNvPr>
          <p:cNvSpPr txBox="1">
            <a:spLocks noGrp="1"/>
          </p:cNvSpPr>
          <p:nvPr>
            <p:ph type="title"/>
          </p:nvPr>
        </p:nvSpPr>
        <p:spPr>
          <a:xfrm>
            <a:off x="1375054" y="37934"/>
            <a:ext cx="6532358"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smtClean="0"/>
              <a:t>Problem </a:t>
            </a:r>
            <a:r>
              <a:rPr lang="en-US" sz="4000" dirty="0" err="1" smtClean="0"/>
              <a:t>Defination</a:t>
            </a:r>
            <a:endParaRPr sz="4000" dirty="0"/>
          </a:p>
        </p:txBody>
      </p:sp>
      <p:sp>
        <p:nvSpPr>
          <p:cNvPr id="2" name="TextBox 1"/>
          <p:cNvSpPr txBox="1"/>
          <p:nvPr/>
        </p:nvSpPr>
        <p:spPr>
          <a:xfrm>
            <a:off x="1560990" y="1043940"/>
            <a:ext cx="7079309"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Fake account detection refers to the process of identifying social media accounts that are created with the intention to deceive or mislead others. Fake accounts are often created for spamming, phishing, spreading misinformation, or other malicious activities.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Fake account detection involves analyzing a variety of factors related to the account, including user profile information, posting patterns, content, and network connections. Machine learning techniques can be used to analyze and identify patterns in this data that are indicative of a fake account.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goal of fake account detection is to protect users and platforms from malicious activities by identifying and removing fake accounts. This is important for maintaining the integrity of online communities and reducing the spread of harmful content.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1646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2251</TotalTime>
  <Words>1945</Words>
  <Application>Microsoft Office PowerPoint</Application>
  <PresentationFormat>On-screen Show (16:9)</PresentationFormat>
  <Paragraphs>176</Paragraphs>
  <Slides>29</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Orbitron</vt:lpstr>
      <vt:lpstr>Gill Sans MT</vt:lpstr>
      <vt:lpstr>Archivo Light</vt:lpstr>
      <vt:lpstr>Wingdings</vt:lpstr>
      <vt:lpstr>Times New Roman</vt:lpstr>
      <vt:lpstr>Wingdings 2</vt:lpstr>
      <vt:lpstr>Verdana</vt:lpstr>
      <vt:lpstr>Solstice</vt:lpstr>
      <vt:lpstr>Proguard : Detecting Malicious Accounts in Social-Media Based Online Promotions</vt:lpstr>
      <vt:lpstr>Problem Formulation</vt:lpstr>
      <vt:lpstr>Algorithm</vt:lpstr>
      <vt:lpstr>Abstract</vt:lpstr>
      <vt:lpstr>Abstract</vt:lpstr>
      <vt:lpstr>Innovation</vt:lpstr>
      <vt:lpstr>     Literature Survey </vt:lpstr>
      <vt:lpstr>     Literature Survey </vt:lpstr>
      <vt:lpstr>Problem Defination</vt:lpstr>
      <vt:lpstr>Problem Formulation</vt:lpstr>
      <vt:lpstr>Problem Formulation</vt:lpstr>
      <vt:lpstr>Methodology</vt:lpstr>
      <vt:lpstr>Data Collection</vt:lpstr>
      <vt:lpstr>Feature Selection</vt:lpstr>
      <vt:lpstr>Hybrid Model</vt:lpstr>
      <vt:lpstr>Algorithm</vt:lpstr>
      <vt:lpstr>Support Vector Machine (SVM)</vt:lpstr>
      <vt:lpstr>Logistic Regression</vt:lpstr>
      <vt:lpstr>Neural Network (NN)</vt:lpstr>
      <vt:lpstr>Random Forest (RF)</vt:lpstr>
      <vt:lpstr>       Tools &amp; Technology</vt:lpstr>
      <vt:lpstr>Result Analysis</vt:lpstr>
      <vt:lpstr>Formulas</vt:lpstr>
      <vt:lpstr>Confusion Matrix of Hybrid Model</vt:lpstr>
      <vt:lpstr>ROC curve of Hybrid Model</vt:lpstr>
      <vt:lpstr>Hybrid Models Graph</vt:lpstr>
      <vt:lpstr>Performance of Hybrid Models</vt:lpstr>
      <vt:lpstr>Conclusion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Proguard  Detecting Malicious Accounts in Social-Media-Based Online Promotion</dc:title>
  <dc:creator>Harsh Khare</dc:creator>
  <cp:lastModifiedBy>Harsh khare</cp:lastModifiedBy>
  <cp:revision>86</cp:revision>
  <cp:lastPrinted>2022-09-13T08:08:03Z</cp:lastPrinted>
  <dcterms:modified xsi:type="dcterms:W3CDTF">2023-04-10T19:09:17Z</dcterms:modified>
</cp:coreProperties>
</file>