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4" d="100"/>
          <a:sy n="14" d="100"/>
        </p:scale>
        <p:origin x="-3480" y="-258"/>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93736960"/>
        <c:axId val="93738496"/>
      </c:barChart>
      <c:catAx>
        <c:axId val="93736960"/>
        <c:scaling>
          <c:orientation val="minMax"/>
        </c:scaling>
        <c:delete val="0"/>
        <c:axPos val="b"/>
        <c:majorTickMark val="out"/>
        <c:minorTickMark val="none"/>
        <c:tickLblPos val="nextTo"/>
        <c:crossAx val="93738496"/>
        <c:crosses val="autoZero"/>
        <c:auto val="1"/>
        <c:lblAlgn val="ctr"/>
        <c:lblOffset val="100"/>
        <c:noMultiLvlLbl val="0"/>
      </c:catAx>
      <c:valAx>
        <c:axId val="93738496"/>
        <c:scaling>
          <c:orientation val="minMax"/>
        </c:scaling>
        <c:delete val="0"/>
        <c:axPos val="l"/>
        <c:majorGridlines/>
        <c:numFmt formatCode="General" sourceLinked="1"/>
        <c:majorTickMark val="out"/>
        <c:minorTickMark val="none"/>
        <c:tickLblPos val="nextTo"/>
        <c:crossAx val="937369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9/10/2015</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Template Provided By Genigraphics – 800.790.4001</a:t>
            </a:r>
          </a:p>
          <a:p>
            <a:pPr algn="ctr" eaLnBrk="1" hangingPunct="1"/>
            <a:r>
              <a:rPr lang="en-US" sz="76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mn-lt"/>
              </a:rPr>
              <a:t>John Smith, MD</a:t>
            </a:r>
            <a:r>
              <a:rPr lang="en-US" sz="4600" baseline="30000" dirty="0">
                <a:solidFill>
                  <a:schemeClr val="accent3">
                    <a:lumMod val="20000"/>
                    <a:lumOff val="80000"/>
                  </a:schemeClr>
                </a:solidFill>
                <a:latin typeface="+mn-lt"/>
              </a:rPr>
              <a:t>1</a:t>
            </a:r>
            <a:r>
              <a:rPr lang="en-US" sz="4600" dirty="0">
                <a:solidFill>
                  <a:schemeClr val="accent3">
                    <a:lumMod val="20000"/>
                    <a:lumOff val="80000"/>
                  </a:schemeClr>
                </a:solidFill>
                <a:latin typeface="+mn-lt"/>
              </a:rPr>
              <a:t>; Jane Doe, PhD</a:t>
            </a:r>
            <a:r>
              <a:rPr lang="en-US" sz="4600" baseline="30000" dirty="0">
                <a:solidFill>
                  <a:schemeClr val="accent3">
                    <a:lumMod val="20000"/>
                    <a:lumOff val="80000"/>
                  </a:schemeClr>
                </a:solidFill>
                <a:latin typeface="+mn-lt"/>
              </a:rPr>
              <a:t>2</a:t>
            </a:r>
            <a:r>
              <a:rPr lang="en-US" sz="4600" dirty="0">
                <a:solidFill>
                  <a:schemeClr val="accent3">
                    <a:lumMod val="20000"/>
                    <a:lumOff val="80000"/>
                  </a:schemeClr>
                </a:solidFill>
                <a:latin typeface="+mn-lt"/>
              </a:rPr>
              <a:t>; Frederick Jones, MD, PhD</a:t>
            </a:r>
            <a:r>
              <a:rPr lang="en-US" sz="4600" baseline="30000" dirty="0">
                <a:solidFill>
                  <a:schemeClr val="accent3">
                    <a:lumMod val="20000"/>
                    <a:lumOff val="80000"/>
                  </a:schemeClr>
                </a:solidFill>
                <a:latin typeface="+mn-lt"/>
              </a:rPr>
              <a:t>1,2</a:t>
            </a:r>
          </a:p>
          <a:p>
            <a:pPr algn="ctr" eaLnBrk="1" hangingPunct="1"/>
            <a:r>
              <a:rPr lang="en-US" sz="4600" baseline="30000" dirty="0">
                <a:solidFill>
                  <a:schemeClr val="accent3">
                    <a:lumMod val="20000"/>
                    <a:lumOff val="80000"/>
                  </a:schemeClr>
                </a:solidFill>
                <a:latin typeface="+mn-lt"/>
              </a:rPr>
              <a:t>1</a:t>
            </a:r>
            <a:r>
              <a:rPr lang="en-US" sz="4600" dirty="0">
                <a:solidFill>
                  <a:schemeClr val="accent3">
                    <a:lumMod val="20000"/>
                    <a:lumOff val="80000"/>
                  </a:schemeClr>
                </a:solidFill>
                <a:latin typeface="+mn-lt"/>
              </a:rPr>
              <a:t>University of Affiliation, </a:t>
            </a:r>
            <a:r>
              <a:rPr lang="en-US" sz="4600" baseline="30000" dirty="0">
                <a:solidFill>
                  <a:schemeClr val="accent3">
                    <a:lumMod val="20000"/>
                    <a:lumOff val="80000"/>
                  </a:schemeClr>
                </a:solidFill>
                <a:latin typeface="+mn-lt"/>
              </a:rPr>
              <a:t>2</a:t>
            </a:r>
            <a:r>
              <a:rPr lang="en-US" sz="4600" dirty="0">
                <a:solidFill>
                  <a:schemeClr val="accent3">
                    <a:lumMod val="20000"/>
                    <a:lumOff val="80000"/>
                  </a:schemeClr>
                </a:solidFill>
                <a:latin typeface="+mn-lt"/>
              </a:rPr>
              <a:t>Medical Center of Affiliation</a:t>
            </a:r>
          </a:p>
        </p:txBody>
      </p:sp>
      <p:sp>
        <p:nvSpPr>
          <p:cNvPr id="24" name="TextBox 23"/>
          <p:cNvSpPr txBox="1"/>
          <p:nvPr/>
        </p:nvSpPr>
        <p:spPr>
          <a:xfrm>
            <a:off x="1261136" y="39049741"/>
            <a:ext cx="3286643" cy="2395637"/>
          </a:xfrm>
          <a:prstGeom prst="rect">
            <a:avLst/>
          </a:prstGeom>
          <a:solidFill>
            <a:schemeClr val="accent1">
              <a:lumMod val="40000"/>
              <a:lumOff val="60000"/>
            </a:schemeClr>
          </a:solidFill>
        </p:spPr>
        <p:txBody>
          <a:bodyPr wrap="none" lIns="86970" tIns="43485" rIns="86970" bIns="43485" rtlCol="0">
            <a:spAutoFit/>
          </a:bodyPr>
          <a:lstStyle/>
          <a:p>
            <a:r>
              <a:rPr lang="en-US" sz="3000" dirty="0"/>
              <a:t>&lt;your name&gt;</a:t>
            </a:r>
          </a:p>
          <a:p>
            <a:r>
              <a:rPr lang="en-US" sz="3000" dirty="0"/>
              <a:t>&lt;your organization&gt;</a:t>
            </a:r>
          </a:p>
          <a:p>
            <a:r>
              <a:rPr lang="en-US" sz="3000" dirty="0"/>
              <a:t>Email:</a:t>
            </a:r>
          </a:p>
          <a:p>
            <a:r>
              <a:rPr lang="en-US" sz="3000" dirty="0"/>
              <a:t>Website:</a:t>
            </a:r>
          </a:p>
          <a:p>
            <a:r>
              <a:rPr lang="en-US" sz="3000" dirty="0"/>
              <a:t>Phone:</a:t>
            </a:r>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15133638" y="39049741"/>
            <a:ext cx="13452122"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endParaRPr lang="en-US" sz="1600" dirty="0"/>
          </a:p>
        </p:txBody>
      </p:sp>
      <p:sp>
        <p:nvSpPr>
          <p:cNvPr id="27" name="TextBox 26"/>
          <p:cNvSpPr txBox="1"/>
          <p:nvPr/>
        </p:nvSpPr>
        <p:spPr>
          <a:xfrm>
            <a:off x="15133638" y="3789073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7132373"/>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Abstract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a:t>
            </a:r>
            <a:r>
              <a:rPr lang="en-US" sz="3000" dirty="0" smtClean="0">
                <a:latin typeface="Calibri" pitchFamily="34" charset="0"/>
              </a:rPr>
              <a:t>30pt </a:t>
            </a:r>
            <a:r>
              <a:rPr lang="en-US" sz="3000" dirty="0">
                <a:latin typeface="Calibri" pitchFamily="34" charset="0"/>
              </a:rPr>
              <a:t>and is easily read up to 4 feet away on </a:t>
            </a:r>
            <a:r>
              <a:rPr lang="en-US" sz="3000" dirty="0" smtClean="0">
                <a:latin typeface="Calibri" pitchFamily="34" charset="0"/>
              </a:rPr>
              <a:t>an A0 </a:t>
            </a:r>
            <a:r>
              <a:rPr lang="en-US" sz="3000" dirty="0">
                <a:latin typeface="Calibri" pitchFamily="34" charset="0"/>
              </a:rPr>
              <a:t>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29850" y="17385160"/>
            <a:ext cx="8407576" cy="1050790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Results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smtClean="0">
              <a:latin typeface="Calibri" pitchFamily="34" charset="0"/>
            </a:endParaRPr>
          </a:p>
          <a:p>
            <a:pPr eaLnBrk="1" hangingPunct="1"/>
            <a:r>
              <a:rPr lang="en-US" sz="3000" dirty="0" smtClean="0">
                <a:latin typeface="Calibri" pitchFamily="34" charset="0"/>
              </a:rPr>
              <a:t>Zoom </a:t>
            </a:r>
            <a:r>
              <a:rPr lang="en-US" sz="3000" dirty="0">
                <a:latin typeface="Calibri" pitchFamily="34" charset="0"/>
              </a:rPr>
              <a:t>out to 100% to preview what this will look like on your printed poster.</a:t>
            </a:r>
          </a:p>
          <a:p>
            <a:pPr eaLnBrk="1" hangingPunct="1"/>
            <a:endParaRPr lang="en-US" sz="3000" dirty="0">
              <a:latin typeface="Calibri" pitchFamily="34" charset="0"/>
            </a:endParaRPr>
          </a:p>
          <a:p>
            <a:pPr eaLnBrk="1" hangingPunct="1"/>
            <a:r>
              <a:rPr lang="en-US" sz="3000" dirty="0">
                <a:latin typeface="Calibri" pitchFamily="34" charset="0"/>
              </a:rPr>
              <a:t>Speaking of Results, yours will look better if you remember to run a spell-check on your poster! After you’ve added your content click on </a:t>
            </a:r>
            <a:r>
              <a:rPr lang="en-US" sz="3000" b="1" dirty="0">
                <a:latin typeface="Calibri" pitchFamily="34" charset="0"/>
              </a:rPr>
              <a:t>Review</a:t>
            </a:r>
            <a:r>
              <a:rPr lang="en-US" sz="3000" dirty="0">
                <a:latin typeface="Calibri" pitchFamily="34" charset="0"/>
              </a:rPr>
              <a:t>, </a:t>
            </a:r>
            <a:r>
              <a:rPr lang="en-US" sz="3000" b="1" dirty="0">
                <a:latin typeface="Calibri" pitchFamily="34" charset="0"/>
              </a:rPr>
              <a:t>Spelling</a:t>
            </a:r>
            <a:r>
              <a:rPr lang="en-US" sz="3000" dirty="0">
                <a:latin typeface="Calibri" pitchFamily="34" charset="0"/>
              </a:rPr>
              <a:t>, or press F7.</a:t>
            </a:r>
          </a:p>
        </p:txBody>
      </p:sp>
      <p:sp>
        <p:nvSpPr>
          <p:cNvPr id="33" name="Rectangle 32"/>
          <p:cNvSpPr/>
          <p:nvPr/>
        </p:nvSpPr>
        <p:spPr>
          <a:xfrm>
            <a:off x="1681515"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29850" y="7132373"/>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Methods and Materials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0178184" y="17385160"/>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Discussion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5" name="Rectangle 34"/>
          <p:cNvSpPr/>
          <p:nvPr/>
        </p:nvSpPr>
        <p:spPr>
          <a:xfrm>
            <a:off x="20178184"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0178184" y="27637946"/>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Conclusions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6" name="Rectangle 35"/>
          <p:cNvSpPr/>
          <p:nvPr/>
        </p:nvSpPr>
        <p:spPr>
          <a:xfrm>
            <a:off x="20178184" y="2674639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763839099"/>
              </p:ext>
            </p:extLst>
          </p:nvPr>
        </p:nvGraphicFramePr>
        <p:xfrm>
          <a:off x="10959350" y="29696630"/>
          <a:ext cx="8407576" cy="6463709"/>
        </p:xfrm>
        <a:graphic>
          <a:graphicData uri="http://schemas.openxmlformats.org/drawingml/2006/table">
            <a:tbl>
              <a:tblPr firstRow="1" bandRow="1">
                <a:tableStyleId>{F5AB1C69-6EDB-4FF4-983F-18BD219EF322}</a:tableStyleId>
              </a:tblPr>
              <a:tblGrid>
                <a:gridCol w="2101894"/>
                <a:gridCol w="2101894"/>
                <a:gridCol w="2101894"/>
                <a:gridCol w="2101894"/>
              </a:tblGrid>
              <a:tr h="923387">
                <a:tc>
                  <a:txBody>
                    <a:bodyPr/>
                    <a:lstStyle/>
                    <a:p>
                      <a:endParaRPr lang="en-US" sz="3100" dirty="0"/>
                    </a:p>
                  </a:txBody>
                  <a:tcPr marL="84076" marR="84076" marT="44577" marB="44577" anchor="ctr">
                    <a:solidFill>
                      <a:schemeClr val="accent1">
                        <a:lumMod val="75000"/>
                      </a:schemeClr>
                    </a:solidFill>
                  </a:tcPr>
                </a:tc>
                <a:tc>
                  <a:txBody>
                    <a:bodyPr/>
                    <a:lstStyle/>
                    <a:p>
                      <a:pPr algn="ctr"/>
                      <a:r>
                        <a:rPr lang="en-US" sz="3100" dirty="0" smtClean="0"/>
                        <a:t>Heading</a:t>
                      </a:r>
                      <a:endParaRPr lang="en-US" sz="3100" dirty="0"/>
                    </a:p>
                  </a:txBody>
                  <a:tcPr marL="84076" marR="84076" marT="44577" marB="44577" anchor="ctr">
                    <a:solidFill>
                      <a:schemeClr val="accent1">
                        <a:lumMod val="75000"/>
                      </a:schemeClr>
                    </a:solidFill>
                  </a:tcPr>
                </a:tc>
                <a:tc>
                  <a:txBody>
                    <a:bodyPr/>
                    <a:lstStyle/>
                    <a:p>
                      <a:pPr algn="ctr"/>
                      <a:r>
                        <a:rPr lang="en-US" sz="3100" dirty="0" smtClean="0"/>
                        <a:t>Heading</a:t>
                      </a:r>
                      <a:endParaRPr lang="en-US" sz="3100" dirty="0"/>
                    </a:p>
                  </a:txBody>
                  <a:tcPr marL="84076" marR="84076" marT="44577" marB="44577" anchor="ctr">
                    <a:solidFill>
                      <a:schemeClr val="accent1">
                        <a:lumMod val="75000"/>
                      </a:schemeClr>
                    </a:solidFill>
                  </a:tcPr>
                </a:tc>
                <a:tc>
                  <a:txBody>
                    <a:bodyPr/>
                    <a:lstStyle/>
                    <a:p>
                      <a:pPr algn="ctr"/>
                      <a:r>
                        <a:rPr lang="en-US" sz="3100" dirty="0" smtClean="0"/>
                        <a:t>Heading</a:t>
                      </a:r>
                      <a:endParaRPr lang="en-US" sz="3100" dirty="0"/>
                    </a:p>
                  </a:txBody>
                  <a:tcPr marL="84076" marR="84076" marT="44577" marB="44577" anchor="ctr">
                    <a:solidFill>
                      <a:schemeClr val="accent1">
                        <a:lumMod val="75000"/>
                      </a:schemeClr>
                    </a:solidFill>
                  </a:tcPr>
                </a:tc>
              </a:tr>
              <a:tr h="923387">
                <a:tc>
                  <a:txBody>
                    <a:bodyPr/>
                    <a:lstStyle/>
                    <a:p>
                      <a:r>
                        <a:rPr lang="en-US" sz="3100" dirty="0" smtClean="0"/>
                        <a:t>Item</a:t>
                      </a:r>
                      <a:endParaRPr lang="en-US" sz="3100" dirty="0"/>
                    </a:p>
                  </a:txBody>
                  <a:tcPr marL="84076" marR="84076" marT="44577" marB="44577" anchor="ctr"/>
                </a:tc>
                <a:tc>
                  <a:txBody>
                    <a:bodyPr/>
                    <a:lstStyle/>
                    <a:p>
                      <a:pPr algn="ctr"/>
                      <a:r>
                        <a:rPr lang="en-US" sz="3100" dirty="0" smtClean="0"/>
                        <a:t>800</a:t>
                      </a:r>
                      <a:endParaRPr lang="en-US" sz="3100" dirty="0"/>
                    </a:p>
                  </a:txBody>
                  <a:tcPr marL="84076" marR="84076" marT="44577" marB="44577" anchor="ctr"/>
                </a:tc>
                <a:tc>
                  <a:txBody>
                    <a:bodyPr/>
                    <a:lstStyle/>
                    <a:p>
                      <a:pPr algn="ctr"/>
                      <a:r>
                        <a:rPr lang="en-US" sz="3100" dirty="0" smtClean="0"/>
                        <a:t>790</a:t>
                      </a:r>
                      <a:endParaRPr lang="en-US" sz="3100" dirty="0"/>
                    </a:p>
                  </a:txBody>
                  <a:tcPr marL="84076" marR="84076" marT="44577" marB="44577" anchor="ctr"/>
                </a:tc>
                <a:tc>
                  <a:txBody>
                    <a:bodyPr/>
                    <a:lstStyle/>
                    <a:p>
                      <a:pPr algn="ctr"/>
                      <a:r>
                        <a:rPr lang="en-US" sz="3100" dirty="0" smtClean="0"/>
                        <a:t>4001</a:t>
                      </a:r>
                      <a:endParaRPr lang="en-US" sz="3100" dirty="0"/>
                    </a:p>
                  </a:txBody>
                  <a:tcPr marL="84076" marR="84076" marT="44577" marB="44577" anchor="ctr"/>
                </a:tc>
              </a:tr>
              <a:tr h="923387">
                <a:tc>
                  <a:txBody>
                    <a:bodyPr/>
                    <a:lstStyle/>
                    <a:p>
                      <a:r>
                        <a:rPr lang="en-US" sz="3100" dirty="0" smtClean="0"/>
                        <a:t>Item</a:t>
                      </a:r>
                      <a:endParaRPr lang="en-US" sz="3100" dirty="0"/>
                    </a:p>
                  </a:txBody>
                  <a:tcPr marL="84076" marR="84076" marT="44577" marB="44577" anchor="ctr"/>
                </a:tc>
                <a:tc>
                  <a:txBody>
                    <a:bodyPr/>
                    <a:lstStyle/>
                    <a:p>
                      <a:pPr algn="ctr"/>
                      <a:r>
                        <a:rPr lang="en-US" sz="3100" dirty="0" smtClean="0"/>
                        <a:t>356</a:t>
                      </a:r>
                    </a:p>
                  </a:txBody>
                  <a:tcPr marL="84076" marR="84076" marT="44577" marB="44577" anchor="ctr"/>
                </a:tc>
                <a:tc>
                  <a:txBody>
                    <a:bodyPr/>
                    <a:lstStyle/>
                    <a:p>
                      <a:pPr algn="ctr"/>
                      <a:r>
                        <a:rPr lang="en-US" sz="3100" dirty="0" smtClean="0"/>
                        <a:t>856</a:t>
                      </a:r>
                      <a:endParaRPr lang="en-US" sz="3100" dirty="0"/>
                    </a:p>
                  </a:txBody>
                  <a:tcPr marL="84076" marR="84076" marT="44577" marB="44577" anchor="ctr"/>
                </a:tc>
                <a:tc>
                  <a:txBody>
                    <a:bodyPr/>
                    <a:lstStyle/>
                    <a:p>
                      <a:pPr algn="ctr"/>
                      <a:r>
                        <a:rPr lang="en-US" sz="3100" dirty="0" smtClean="0"/>
                        <a:t>290</a:t>
                      </a:r>
                      <a:endParaRPr lang="en-US" sz="3100" dirty="0"/>
                    </a:p>
                  </a:txBody>
                  <a:tcPr marL="84076" marR="84076" marT="44577" marB="44577" anchor="ctr"/>
                </a:tc>
              </a:tr>
              <a:tr h="923387">
                <a:tc>
                  <a:txBody>
                    <a:bodyPr/>
                    <a:lstStyle/>
                    <a:p>
                      <a:r>
                        <a:rPr lang="en-US" sz="3100" dirty="0" smtClean="0"/>
                        <a:t>Item</a:t>
                      </a:r>
                      <a:endParaRPr lang="en-US" sz="3100" dirty="0"/>
                    </a:p>
                  </a:txBody>
                  <a:tcPr marL="84076" marR="84076" marT="44577" marB="44577" anchor="ctr"/>
                </a:tc>
                <a:tc>
                  <a:txBody>
                    <a:bodyPr/>
                    <a:lstStyle/>
                    <a:p>
                      <a:pPr algn="ctr"/>
                      <a:r>
                        <a:rPr lang="en-US" sz="3100" dirty="0" smtClean="0"/>
                        <a:t>228</a:t>
                      </a:r>
                      <a:endParaRPr lang="en-US" sz="3100" dirty="0"/>
                    </a:p>
                  </a:txBody>
                  <a:tcPr marL="84076" marR="84076" marT="44577" marB="44577" anchor="ctr"/>
                </a:tc>
                <a:tc>
                  <a:txBody>
                    <a:bodyPr/>
                    <a:lstStyle/>
                    <a:p>
                      <a:pPr algn="ctr"/>
                      <a:r>
                        <a:rPr lang="en-US" sz="3100" dirty="0" smtClean="0"/>
                        <a:t>134</a:t>
                      </a:r>
                      <a:endParaRPr lang="en-US" sz="3100" dirty="0"/>
                    </a:p>
                  </a:txBody>
                  <a:tcPr marL="84076" marR="84076" marT="44577" marB="44577" anchor="ctr"/>
                </a:tc>
                <a:tc>
                  <a:txBody>
                    <a:bodyPr/>
                    <a:lstStyle/>
                    <a:p>
                      <a:pPr algn="ctr"/>
                      <a:r>
                        <a:rPr lang="en-US" sz="3100" dirty="0" smtClean="0"/>
                        <a:t>238</a:t>
                      </a:r>
                      <a:endParaRPr lang="en-US" sz="3100" dirty="0"/>
                    </a:p>
                  </a:txBody>
                  <a:tcPr marL="84076" marR="84076" marT="44577" marB="44577" anchor="ctr"/>
                </a:tc>
              </a:tr>
              <a:tr h="923387">
                <a:tc>
                  <a:txBody>
                    <a:bodyPr/>
                    <a:lstStyle/>
                    <a:p>
                      <a:r>
                        <a:rPr lang="en-US" sz="3100" dirty="0" smtClean="0"/>
                        <a:t>Item</a:t>
                      </a:r>
                      <a:endParaRPr lang="en-US" sz="3100" dirty="0"/>
                    </a:p>
                  </a:txBody>
                  <a:tcPr marL="84076" marR="84076" marT="44577" marB="44577" anchor="ctr"/>
                </a:tc>
                <a:tc>
                  <a:txBody>
                    <a:bodyPr/>
                    <a:lstStyle/>
                    <a:p>
                      <a:pPr algn="ctr"/>
                      <a:r>
                        <a:rPr lang="en-US" sz="3100" dirty="0" smtClean="0"/>
                        <a:t>954</a:t>
                      </a:r>
                      <a:endParaRPr lang="en-US" sz="3100" dirty="0"/>
                    </a:p>
                  </a:txBody>
                  <a:tcPr marL="84076" marR="84076" marT="44577" marB="44577" anchor="ctr"/>
                </a:tc>
                <a:tc>
                  <a:txBody>
                    <a:bodyPr/>
                    <a:lstStyle/>
                    <a:p>
                      <a:pPr algn="ctr"/>
                      <a:r>
                        <a:rPr lang="en-US" sz="3100" dirty="0" smtClean="0"/>
                        <a:t>875</a:t>
                      </a:r>
                      <a:endParaRPr lang="en-US" sz="3100" dirty="0"/>
                    </a:p>
                  </a:txBody>
                  <a:tcPr marL="84076" marR="84076" marT="44577" marB="44577" anchor="ctr"/>
                </a:tc>
                <a:tc>
                  <a:txBody>
                    <a:bodyPr/>
                    <a:lstStyle/>
                    <a:p>
                      <a:pPr algn="ctr"/>
                      <a:r>
                        <a:rPr lang="en-US" sz="3100" dirty="0" smtClean="0"/>
                        <a:t>976</a:t>
                      </a:r>
                      <a:endParaRPr lang="en-US" sz="3100" dirty="0"/>
                    </a:p>
                  </a:txBody>
                  <a:tcPr marL="84076" marR="84076" marT="44577" marB="44577" anchor="ctr"/>
                </a:tc>
              </a:tr>
              <a:tr h="923387">
                <a:tc>
                  <a:txBody>
                    <a:bodyPr/>
                    <a:lstStyle/>
                    <a:p>
                      <a:r>
                        <a:rPr lang="en-US" sz="3100" dirty="0" smtClean="0"/>
                        <a:t>Item</a:t>
                      </a:r>
                      <a:endParaRPr lang="en-US" sz="3100" dirty="0"/>
                    </a:p>
                  </a:txBody>
                  <a:tcPr marL="84076" marR="84076" marT="44577" marB="44577" anchor="ctr"/>
                </a:tc>
                <a:tc>
                  <a:txBody>
                    <a:bodyPr/>
                    <a:lstStyle/>
                    <a:p>
                      <a:pPr algn="ctr"/>
                      <a:r>
                        <a:rPr lang="en-US" sz="3100" dirty="0" smtClean="0"/>
                        <a:t>324</a:t>
                      </a:r>
                      <a:endParaRPr lang="en-US" sz="3100" dirty="0"/>
                    </a:p>
                  </a:txBody>
                  <a:tcPr marL="84076" marR="84076" marT="44577" marB="44577" anchor="ctr"/>
                </a:tc>
                <a:tc>
                  <a:txBody>
                    <a:bodyPr/>
                    <a:lstStyle/>
                    <a:p>
                      <a:pPr algn="ctr"/>
                      <a:r>
                        <a:rPr lang="en-US" sz="3100" dirty="0" smtClean="0"/>
                        <a:t>325</a:t>
                      </a:r>
                      <a:endParaRPr lang="en-US" sz="3100" dirty="0"/>
                    </a:p>
                  </a:txBody>
                  <a:tcPr marL="84076" marR="84076" marT="44577" marB="44577" anchor="ctr"/>
                </a:tc>
                <a:tc>
                  <a:txBody>
                    <a:bodyPr/>
                    <a:lstStyle/>
                    <a:p>
                      <a:pPr algn="ctr"/>
                      <a:r>
                        <a:rPr lang="en-US" sz="3100" dirty="0" smtClean="0"/>
                        <a:t>301</a:t>
                      </a:r>
                      <a:endParaRPr lang="en-US" sz="3100" dirty="0"/>
                    </a:p>
                  </a:txBody>
                  <a:tcPr marL="84076" marR="84076" marT="44577" marB="44577" anchor="ctr"/>
                </a:tc>
              </a:tr>
              <a:tr h="923387">
                <a:tc>
                  <a:txBody>
                    <a:bodyPr/>
                    <a:lstStyle/>
                    <a:p>
                      <a:r>
                        <a:rPr lang="en-US" sz="3100" dirty="0" smtClean="0"/>
                        <a:t>Item</a:t>
                      </a:r>
                      <a:endParaRPr lang="en-US" sz="3100" dirty="0"/>
                    </a:p>
                  </a:txBody>
                  <a:tcPr marL="84076" marR="84076" marT="44577" marB="44577" anchor="ctr"/>
                </a:tc>
                <a:tc>
                  <a:txBody>
                    <a:bodyPr/>
                    <a:lstStyle/>
                    <a:p>
                      <a:pPr algn="ctr"/>
                      <a:r>
                        <a:rPr lang="en-US" sz="3100" dirty="0" smtClean="0"/>
                        <a:t>199</a:t>
                      </a:r>
                      <a:endParaRPr lang="en-US" sz="3100" dirty="0"/>
                    </a:p>
                  </a:txBody>
                  <a:tcPr marL="84076" marR="84076" marT="44577" marB="44577" anchor="ctr"/>
                </a:tc>
                <a:tc>
                  <a:txBody>
                    <a:bodyPr/>
                    <a:lstStyle/>
                    <a:p>
                      <a:pPr algn="ctr"/>
                      <a:r>
                        <a:rPr lang="en-US" sz="3100" dirty="0" smtClean="0"/>
                        <a:t>137</a:t>
                      </a:r>
                      <a:endParaRPr lang="en-US" sz="3100" dirty="0"/>
                    </a:p>
                  </a:txBody>
                  <a:tcPr marL="84076" marR="84076" marT="44577" marB="44577" anchor="ctr"/>
                </a:tc>
                <a:tc>
                  <a:txBody>
                    <a:bodyPr/>
                    <a:lstStyle/>
                    <a:p>
                      <a:pPr algn="ctr"/>
                      <a:r>
                        <a:rPr lang="en-US" sz="3100" dirty="0" smtClean="0"/>
                        <a:t>186</a:t>
                      </a:r>
                      <a:endParaRPr lang="en-US" sz="3100" dirty="0"/>
                    </a:p>
                  </a:txBody>
                  <a:tcPr marL="84076" marR="84076" marT="44577" marB="44577"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681515" y="17385160"/>
                <a:ext cx="8407576" cy="15155908"/>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a:latin typeface="+mn-lt"/>
                  </a:rPr>
                  <a:t>Genigraphics®</a:t>
                </a:r>
                <a:r>
                  <a:rPr lang="en-US" sz="3000" dirty="0">
                    <a:latin typeface="+mn-lt"/>
                  </a:rPr>
                  <a:t> has provided this template to assist in preparation of a medical or scientific research poster. The dimensions are set to </a:t>
                </a:r>
                <a:r>
                  <a:rPr lang="en-US" sz="3000" dirty="0" smtClean="0">
                    <a:latin typeface="+mn-lt"/>
                  </a:rPr>
                  <a:t>A0 international paper size (46.8” </a:t>
                </a:r>
                <a:r>
                  <a:rPr lang="en-US" sz="3000" dirty="0">
                    <a:latin typeface="+mn-lt"/>
                  </a:rPr>
                  <a:t>high by </a:t>
                </a:r>
                <a:r>
                  <a:rPr lang="en-US" sz="3000" dirty="0" smtClean="0">
                    <a:latin typeface="+mn-lt"/>
                  </a:rPr>
                  <a:t>33.1” wide) </a:t>
                </a:r>
                <a:r>
                  <a:rPr lang="en-US" sz="3000" dirty="0">
                    <a:latin typeface="+mn-lt"/>
                  </a:rPr>
                  <a:t>but prints can be scaled up or down in size to any dimension with </a:t>
                </a:r>
                <a:r>
                  <a:rPr lang="en-US" sz="3000" dirty="0" smtClean="0">
                    <a:latin typeface="+mn-lt"/>
                  </a:rPr>
                  <a:t>the same aspect </a:t>
                </a:r>
                <a:r>
                  <a:rPr lang="en-US" sz="3000" dirty="0">
                    <a:latin typeface="+mn-lt"/>
                  </a:rPr>
                  <a:t>ratio. For example, if you order </a:t>
                </a:r>
                <a:r>
                  <a:rPr lang="en-US" sz="3000" dirty="0" smtClean="0">
                    <a:latin typeface="+mn-lt"/>
                  </a:rPr>
                  <a:t>an A1 poster (33.1” high by 23.4” wide) </a:t>
                </a:r>
                <a:r>
                  <a:rPr lang="en-US" sz="3000" dirty="0">
                    <a:latin typeface="+mn-lt"/>
                  </a:rPr>
                  <a:t>using this template, we will print the file at </a:t>
                </a:r>
                <a:r>
                  <a:rPr lang="en-US" sz="3000" dirty="0" smtClean="0">
                    <a:latin typeface="+mn-lt"/>
                  </a:rPr>
                  <a:t>70.6% </a:t>
                </a:r>
                <a:r>
                  <a:rPr lang="en-US" sz="3000" dirty="0">
                    <a:latin typeface="+mn-lt"/>
                  </a:rPr>
                  <a:t>of its original size. </a:t>
                </a:r>
                <a:r>
                  <a:rPr lang="en-US" sz="3000" b="1" dirty="0">
                    <a:latin typeface="+mn-lt"/>
                  </a:rPr>
                  <a:t>The most critical factor is that your template and poster dimensions must be proportional:</a:t>
                </a:r>
              </a:p>
              <a:p>
                <a:pPr eaLnBrk="1" hangingPunct="1"/>
                <a:endParaRPr lang="en-US" sz="30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000" b="1" i="1">
                              <a:latin typeface="Cambria Math"/>
                            </a:rPr>
                          </m:ctrlPr>
                        </m:boxPr>
                        <m:e>
                          <m:f>
                            <m:fPr>
                              <m:ctrlPr>
                                <a:rPr lang="en-US" sz="3000" b="1" i="1">
                                  <a:latin typeface="Cambria Math"/>
                                </a:rPr>
                              </m:ctrlPr>
                            </m:fPr>
                            <m:num>
                              <m:r>
                                <a:rPr lang="en-US" sz="3000" b="1" i="1">
                                  <a:latin typeface="Cambria Math"/>
                                </a:rPr>
                                <m:t>𝒕𝒆𝒎𝒑𝒍𝒂𝒕𝒆</m:t>
                              </m:r>
                              <m:r>
                                <a:rPr lang="en-US" sz="3000" b="1" i="1">
                                  <a:latin typeface="Cambria Math"/>
                                </a:rPr>
                                <m:t> </m:t>
                              </m:r>
                              <m:r>
                                <a:rPr lang="en-US" sz="3000" b="1" i="1">
                                  <a:latin typeface="Cambria Math"/>
                                </a:rPr>
                                <m:t>𝒉𝒆𝒊𝒈𝒉𝒕</m:t>
                              </m:r>
                            </m:num>
                            <m:den>
                              <m:r>
                                <a:rPr lang="en-US" sz="3000" b="1" i="1">
                                  <a:latin typeface="Cambria Math"/>
                                </a:rPr>
                                <m:t>𝒕𝒆𝒎𝒑𝒍𝒂𝒕𝒆</m:t>
                              </m:r>
                              <m:r>
                                <a:rPr lang="en-US" sz="3000" b="1" i="1">
                                  <a:latin typeface="Cambria Math"/>
                                </a:rPr>
                                <m:t> </m:t>
                              </m:r>
                              <m:r>
                                <a:rPr lang="en-US" sz="3000" b="1" i="1">
                                  <a:latin typeface="Cambria Math"/>
                                </a:rPr>
                                <m:t>𝒘𝒊𝒅𝒕𝒉</m:t>
                              </m:r>
                            </m:den>
                          </m:f>
                        </m:e>
                      </m:box>
                      <m:r>
                        <a:rPr lang="en-US" sz="3000" b="1" i="1">
                          <a:latin typeface="Cambria Math"/>
                        </a:rPr>
                        <m:t> = </m:t>
                      </m:r>
                      <m:box>
                        <m:boxPr>
                          <m:ctrlPr>
                            <a:rPr lang="en-US" sz="3000" b="1" i="1">
                              <a:latin typeface="Cambria Math"/>
                            </a:rPr>
                          </m:ctrlPr>
                        </m:boxPr>
                        <m:e>
                          <m:f>
                            <m:fPr>
                              <m:ctrlPr>
                                <a:rPr lang="en-US" sz="3000" b="1" i="1">
                                  <a:latin typeface="Cambria Math"/>
                                </a:rPr>
                              </m:ctrlPr>
                            </m:fPr>
                            <m:num>
                              <m:r>
                                <a:rPr lang="en-US" sz="3000" b="1" i="1">
                                  <a:latin typeface="Cambria Math"/>
                                </a:rPr>
                                <m:t>𝒅𝒆𝒔𝒊𝒓𝒆𝒅</m:t>
                              </m:r>
                              <m:r>
                                <a:rPr lang="en-US" sz="3000" b="1" i="1">
                                  <a:latin typeface="Cambria Math"/>
                                </a:rPr>
                                <m:t> </m:t>
                              </m:r>
                              <m:r>
                                <a:rPr lang="en-US" sz="3000" b="1" i="1">
                                  <a:latin typeface="Cambria Math"/>
                                </a:rPr>
                                <m:t>𝒑𝒓𝒊𝒏𝒕</m:t>
                              </m:r>
                              <m:r>
                                <a:rPr lang="en-US" sz="3000" b="1" i="1">
                                  <a:latin typeface="Cambria Math"/>
                                </a:rPr>
                                <m:t> </m:t>
                              </m:r>
                              <m:r>
                                <a:rPr lang="en-US" sz="3000" b="1" i="1">
                                  <a:latin typeface="Cambria Math"/>
                                </a:rPr>
                                <m:t>𝒉𝒆𝒊𝒈𝒉𝒕</m:t>
                              </m:r>
                            </m:num>
                            <m:den>
                              <m:r>
                                <a:rPr lang="en-US" sz="3000" b="1" i="1">
                                  <a:latin typeface="Cambria Math"/>
                                </a:rPr>
                                <m:t>𝒅𝒆𝒔𝒊𝒓𝒆𝒅</m:t>
                              </m:r>
                              <m:r>
                                <a:rPr lang="en-US" sz="3000" b="1" i="1">
                                  <a:latin typeface="Cambria Math"/>
                                </a:rPr>
                                <m:t> </m:t>
                              </m:r>
                              <m:r>
                                <a:rPr lang="en-US" sz="3000" b="1" i="1">
                                  <a:latin typeface="Cambria Math"/>
                                </a:rPr>
                                <m:t>𝒑𝒓𝒊𝒏𝒕</m:t>
                              </m:r>
                              <m:r>
                                <a:rPr lang="en-US" sz="3000" b="1" i="1">
                                  <a:latin typeface="Cambria Math"/>
                                </a:rPr>
                                <m:t> </m:t>
                              </m:r>
                              <m:r>
                                <a:rPr lang="en-US" sz="3000" b="1" i="1">
                                  <a:latin typeface="Cambria Math"/>
                                </a:rPr>
                                <m:t>𝒘𝒊𝒅𝒕𝒉</m:t>
                              </m:r>
                            </m:den>
                          </m:f>
                        </m:e>
                      </m:box>
                    </m:oMath>
                  </m:oMathPara>
                </a14:m>
                <a:endParaRPr lang="en-US" sz="3000" b="1" dirty="0">
                  <a:latin typeface="+mn-lt"/>
                </a:endParaRPr>
              </a:p>
              <a:p>
                <a:pPr eaLnBrk="1" hangingPunct="1"/>
                <a:endParaRPr lang="en-US" sz="3000" dirty="0">
                  <a:latin typeface="+mn-lt"/>
                </a:endParaRPr>
              </a:p>
              <a:p>
                <a:pPr eaLnBrk="1" hangingPunct="1"/>
                <a:r>
                  <a:rPr lang="en-US" sz="3000" dirty="0">
                    <a:latin typeface="+mn-lt"/>
                  </a:rPr>
                  <a:t>Order your poster from Genigraphics and we will perform a free design review and advise you if we see anything that may be a concern for printing. We’ll even help tidy things up.</a:t>
                </a:r>
              </a:p>
              <a:p>
                <a:pPr eaLnBrk="1" hangingPunct="1"/>
                <a:endParaRPr lang="en-US" sz="3000" dirty="0">
                  <a:latin typeface="+mn-lt"/>
                </a:endParaRPr>
              </a:p>
              <a:p>
                <a:pPr eaLnBrk="1" hangingPunct="1"/>
                <a:r>
                  <a:rPr lang="en-US" sz="30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681515" y="17385160"/>
                <a:ext cx="8407576" cy="15155908"/>
              </a:xfrm>
              <a:prstGeom prst="rect">
                <a:avLst/>
              </a:prstGeom>
              <a:blipFill rotWithShape="1">
                <a:blip r:embed="rId2"/>
                <a:stretch>
                  <a:fillRect l="-652" r="-1448"/>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0929850"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115" y="32987225"/>
            <a:ext cx="3783410" cy="267464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283" y="32987225"/>
            <a:ext cx="3783410" cy="267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711118" y="35880399"/>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6335284" y="35880399"/>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0782037" y="29119504"/>
            <a:ext cx="377380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179898658"/>
              </p:ext>
            </p:extLst>
          </p:nvPr>
        </p:nvGraphicFramePr>
        <p:xfrm>
          <a:off x="20211155" y="6686601"/>
          <a:ext cx="8407576" cy="8076380"/>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0040943" y="15156294"/>
            <a:ext cx="379387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840758" y="1515630"/>
            <a:ext cx="2688303" cy="2139712"/>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sp>
        <p:nvSpPr>
          <p:cNvPr id="31" name="Rectangle 265"/>
          <p:cNvSpPr>
            <a:spLocks noChangeAspect="1" noChangeArrowheads="1"/>
          </p:cNvSpPr>
          <p:nvPr/>
        </p:nvSpPr>
        <p:spPr bwMode="auto">
          <a:xfrm>
            <a:off x="26736094" y="1515630"/>
            <a:ext cx="2688304" cy="2139712"/>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TotalTime>
  <Words>1127</Words>
  <Application>Microsoft Office PowerPoint</Application>
  <PresentationFormat>Custom</PresentationFormat>
  <Paragraphs>106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Jay Larson</cp:lastModifiedBy>
  <cp:revision>61</cp:revision>
  <cp:lastPrinted>2013-02-12T02:21:55Z</cp:lastPrinted>
  <dcterms:created xsi:type="dcterms:W3CDTF">2013-02-10T21:14:48Z</dcterms:created>
  <dcterms:modified xsi:type="dcterms:W3CDTF">2015-09-10T22:07:00Z</dcterms:modified>
</cp:coreProperties>
</file>