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Questrial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Questrial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Shape 37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3" name="Shape 37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3" name="Shape 413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19" name="Shape 419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Shape 4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7" name="Shape 4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slide is vague…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5" name="Shape 235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ctrTitle"/>
          </p:nvPr>
        </p:nvSpPr>
        <p:spPr>
          <a:xfrm>
            <a:off x="1154954" y="1447800"/>
            <a:ext cx="8825657" cy="33295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7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Shape 23"/>
          <p:cNvSpPr txBox="1"/>
          <p:nvPr>
            <p:ph idx="1" type="subTitle"/>
          </p:nvPr>
        </p:nvSpPr>
        <p:spPr>
          <a:xfrm>
            <a:off x="1154954" y="4777380"/>
            <a:ext cx="8825657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Panoramic Picture with Ca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type="title"/>
          </p:nvPr>
        </p:nvSpPr>
        <p:spPr>
          <a:xfrm>
            <a:off x="1154955" y="4800587"/>
            <a:ext cx="8825657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Shape 80"/>
          <p:cNvSpPr/>
          <p:nvPr>
            <p:ph idx="2" type="pic"/>
          </p:nvPr>
        </p:nvSpPr>
        <p:spPr>
          <a:xfrm>
            <a:off x="1154954" y="685800"/>
            <a:ext cx="8825657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1154955" y="5367325"/>
            <a:ext cx="8825655" cy="49371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and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type="title"/>
          </p:nvPr>
        </p:nvSpPr>
        <p:spPr>
          <a:xfrm>
            <a:off x="1154954" y="1447800"/>
            <a:ext cx="8825659" cy="19811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1574800" y="1447800"/>
            <a:ext cx="7999315" cy="232337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1930400" y="3771173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small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2" type="body"/>
          </p:nvPr>
        </p:nvSpPr>
        <p:spPr>
          <a:xfrm>
            <a:off x="1154954" y="4350657"/>
            <a:ext cx="8825659" cy="1676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  <p:sp>
        <p:nvSpPr>
          <p:cNvPr id="98" name="Shape 98"/>
          <p:cNvSpPr txBox="1"/>
          <p:nvPr/>
        </p:nvSpPr>
        <p:spPr>
          <a:xfrm>
            <a:off x="898295" y="971253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9330489" y="2613786"/>
            <a:ext cx="801912" cy="1969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r>
              <a:rPr b="0" i="0" lang="en-US" sz="12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1154954" y="3124200"/>
            <a:ext cx="882565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1154954" y="4777380"/>
            <a:ext cx="8825659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Colum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32947" y="1981200"/>
            <a:ext cx="294686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2" type="body"/>
          </p:nvPr>
        </p:nvSpPr>
        <p:spPr>
          <a:xfrm>
            <a:off x="652462" y="2667000"/>
            <a:ext cx="2927350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3" type="body"/>
          </p:nvPr>
        </p:nvSpPr>
        <p:spPr>
          <a:xfrm>
            <a:off x="3883658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4" type="body"/>
          </p:nvPr>
        </p:nvSpPr>
        <p:spPr>
          <a:xfrm>
            <a:off x="3873105" y="2667000"/>
            <a:ext cx="2946793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5" type="body"/>
          </p:nvPr>
        </p:nvSpPr>
        <p:spPr>
          <a:xfrm>
            <a:off x="7124700" y="1981200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6" type="body"/>
          </p:nvPr>
        </p:nvSpPr>
        <p:spPr>
          <a:xfrm>
            <a:off x="7124700" y="2667000"/>
            <a:ext cx="2932112" cy="35893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14" name="Shape 114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Shape 115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Shape 11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3 Picture Column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52462" y="4250948"/>
            <a:ext cx="294004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2" name="Shape 122"/>
          <p:cNvSpPr/>
          <p:nvPr>
            <p:ph idx="2" type="pic"/>
          </p:nvPr>
        </p:nvSpPr>
        <p:spPr>
          <a:xfrm>
            <a:off x="652462" y="2209800"/>
            <a:ext cx="2940049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3" type="body"/>
          </p:nvPr>
        </p:nvSpPr>
        <p:spPr>
          <a:xfrm>
            <a:off x="652462" y="4827210"/>
            <a:ext cx="2940049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4" type="body"/>
          </p:nvPr>
        </p:nvSpPr>
        <p:spPr>
          <a:xfrm>
            <a:off x="3889375" y="4250948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Shape 125"/>
          <p:cNvSpPr/>
          <p:nvPr>
            <p:ph idx="5" type="pic"/>
          </p:nvPr>
        </p:nvSpPr>
        <p:spPr>
          <a:xfrm>
            <a:off x="3889373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6" type="body"/>
          </p:nvPr>
        </p:nvSpPr>
        <p:spPr>
          <a:xfrm>
            <a:off x="3888021" y="4827210"/>
            <a:ext cx="293440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7" type="body"/>
          </p:nvPr>
        </p:nvSpPr>
        <p:spPr>
          <a:xfrm>
            <a:off x="7124700" y="4250948"/>
            <a:ext cx="2932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8" name="Shape 128"/>
          <p:cNvSpPr/>
          <p:nvPr>
            <p:ph idx="8" type="pic"/>
          </p:nvPr>
        </p:nvSpPr>
        <p:spPr>
          <a:xfrm>
            <a:off x="7124699" y="2209800"/>
            <a:ext cx="29321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9" name="Shape 129"/>
          <p:cNvSpPr txBox="1"/>
          <p:nvPr>
            <p:ph idx="9" type="body"/>
          </p:nvPr>
        </p:nvSpPr>
        <p:spPr>
          <a:xfrm>
            <a:off x="7124575" y="4827207"/>
            <a:ext cx="2935996" cy="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cxnSp>
        <p:nvCxnSpPr>
          <p:cNvPr id="130" name="Shape 130"/>
          <p:cNvCxnSpPr/>
          <p:nvPr/>
        </p:nvCxnSpPr>
        <p:spPr>
          <a:xfrm>
            <a:off x="3726142" y="2133600"/>
            <a:ext cx="0" cy="3962399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Shape 131"/>
          <p:cNvCxnSpPr/>
          <p:nvPr/>
        </p:nvCxnSpPr>
        <p:spPr>
          <a:xfrm>
            <a:off x="6962227" y="2133600"/>
            <a:ext cx="0" cy="3966881"/>
          </a:xfrm>
          <a:prstGeom prst="straightConnector1">
            <a:avLst/>
          </a:prstGeom>
          <a:noFill/>
          <a:ln cap="flat" cmpd="sng" w="12700">
            <a:solidFill>
              <a:schemeClr val="accen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Shape 13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 rot="5400000">
            <a:off x="3478842" y="-322612"/>
            <a:ext cx="4195480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8" name="Shape 13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9" name="Shape 13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 rot="5400000">
            <a:off x="6267450" y="2466974"/>
            <a:ext cx="5826124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 rot="5400000">
            <a:off x="1679574" y="-139698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4" name="Shape 144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5" name="Shape 145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SzPct val="100000"/>
              <a:buFont typeface="Questrial"/>
              <a:buNone/>
              <a:defRPr b="0" i="0" sz="28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1154955" y="2861733"/>
            <a:ext cx="8825657" cy="191564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1154954" y="4777380"/>
            <a:ext cx="8825657" cy="860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5654492" y="2056091"/>
            <a:ext cx="4396340" cy="420024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1103312" y="1905000"/>
            <a:ext cx="43963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3" type="body"/>
          </p:nvPr>
        </p:nvSpPr>
        <p:spPr>
          <a:xfrm>
            <a:off x="5654494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24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4" type="body"/>
          </p:nvPr>
        </p:nvSpPr>
        <p:spPr>
          <a:xfrm>
            <a:off x="5654494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5748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67639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6763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6763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6763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6764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6764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1154954" y="1447800"/>
            <a:ext cx="340106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24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2" type="body"/>
          </p:nvPr>
        </p:nvSpPr>
        <p:spPr>
          <a:xfrm>
            <a:off x="1154954" y="3129280"/>
            <a:ext cx="3401062" cy="28955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1153907" y="1854191"/>
            <a:ext cx="5092905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36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3" name="Shape 73"/>
          <p:cNvSpPr/>
          <p:nvPr>
            <p:ph idx="2" type="pic"/>
          </p:nvPr>
        </p:nvSpPr>
        <p:spPr>
          <a:xfrm>
            <a:off x="6949546" y="1143000"/>
            <a:ext cx="3200399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1154954" y="3657600"/>
            <a:ext cx="508497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1.xml"/><Relationship Id="rId1" Type="http://schemas.openxmlformats.org/officeDocument/2006/relationships/image" Target="../media/image05.png"/><Relationship Id="rId2" Type="http://schemas.openxmlformats.org/officeDocument/2006/relationships/image" Target="../media/image00.png"/><Relationship Id="rId3" Type="http://schemas.openxmlformats.org/officeDocument/2006/relationships/image" Target="../media/image03.png"/><Relationship Id="rId4" Type="http://schemas.openxmlformats.org/officeDocument/2006/relationships/image" Target="../media/image0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0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hape 10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4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/>
          <p:nvPr/>
        </p:nvSpPr>
        <p:spPr>
          <a:xfrm>
            <a:off x="8609011" y="1676400"/>
            <a:ext cx="2819400" cy="2819400"/>
          </a:xfrm>
          <a:prstGeom prst="ellipse">
            <a:avLst/>
          </a:prstGeom>
          <a:gradFill>
            <a:gsLst>
              <a:gs pos="0">
                <a:srgbClr val="999999">
                  <a:alpha val="6666"/>
                </a:srgbClr>
              </a:gs>
              <a:gs pos="36000">
                <a:srgbClr val="999999">
                  <a:alpha val="5882"/>
                </a:srgbClr>
              </a:gs>
              <a:gs pos="69000">
                <a:srgbClr val="999999">
                  <a:alpha val="0"/>
                </a:srgbClr>
              </a:gs>
              <a:gs pos="100000">
                <a:srgbClr val="999999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" name="Shape 13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1" y="0"/>
            <a:ext cx="1603386" cy="114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9011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/>
          <p:nvPr/>
        </p:nvSpPr>
        <p:spPr>
          <a:xfrm>
            <a:off x="10437811" y="0"/>
            <a:ext cx="685799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646110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chemeClr val="lt2"/>
              </a:buClr>
              <a:buFont typeface="Questrial"/>
              <a:buNone/>
              <a:defRPr b="0" i="0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1103312" y="2052917"/>
            <a:ext cx="8946541" cy="4195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413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9430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47319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748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7479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7479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7479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7479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7479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  <a:defRPr b="0" i="0" sz="1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0" type="dt"/>
          </p:nvPr>
        </p:nvSpPr>
        <p:spPr>
          <a:xfrm rot="5400000">
            <a:off x="10155639" y="1790700"/>
            <a:ext cx="990598" cy="3047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1" type="ftr"/>
          </p:nvPr>
        </p:nvSpPr>
        <p:spPr>
          <a:xfrm rot="5400000">
            <a:off x="8951573" y="3225296"/>
            <a:ext cx="3859794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10352539" y="295729"/>
            <a:ext cx="838198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6"/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  <p:sldLayoutId id="2147483661" r:id="rId19"/>
    <p:sldLayoutId id="2147483662" r:id="rId20"/>
    <p:sldLayoutId id="2147483663" r:id="rId21"/>
    <p:sldLayoutId id="2147483664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7.png"/><Relationship Id="rId4" Type="http://schemas.openxmlformats.org/officeDocument/2006/relationships/image" Target="../media/image08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/>
          <p:nvPr>
            <p:ph type="ctrTitle"/>
          </p:nvPr>
        </p:nvSpPr>
        <p:spPr>
          <a:xfrm>
            <a:off x="923200" y="293050"/>
            <a:ext cx="9884400" cy="2365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rgbClr val="FFFF00"/>
              </a:buClr>
              <a:buSzPct val="25000"/>
              <a:buFont typeface="Questrial"/>
              <a:buNone/>
            </a:pPr>
            <a:r>
              <a:rPr lang="en-US" sz="4800">
                <a:solidFill>
                  <a:schemeClr val="lt1"/>
                </a:solidFill>
              </a:rPr>
              <a:t>Storing</a:t>
            </a:r>
            <a:r>
              <a:rPr lang="en-US" sz="4800">
                <a:solidFill>
                  <a:srgbClr val="FFFF00"/>
                </a:solidFill>
              </a:rPr>
              <a:t> memory </a:t>
            </a:r>
            <a:r>
              <a:rPr lang="en-US" sz="4800">
                <a:solidFill>
                  <a:schemeClr val="lt1"/>
                </a:solidFill>
              </a:rPr>
              <a:t>in chemical reaction systems</a:t>
            </a:r>
          </a:p>
        </p:txBody>
      </p:sp>
      <p:sp>
        <p:nvSpPr>
          <p:cNvPr id="152" name="Shape 152"/>
          <p:cNvSpPr txBox="1"/>
          <p:nvPr/>
        </p:nvSpPr>
        <p:spPr>
          <a:xfrm>
            <a:off x="1262495" y="3620278"/>
            <a:ext cx="9545044" cy="15302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Sahil Moza</a:t>
            </a: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Font typeface="Questrial"/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4465575" y="5675301"/>
            <a:ext cx="31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CAMP - 2016</a:t>
            </a:r>
          </a:p>
        </p:txBody>
      </p:sp>
      <p:pic>
        <p:nvPicPr>
          <p:cNvPr id="154" name="Shape 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020" y="4865951"/>
            <a:ext cx="2916374" cy="119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Shape 1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58024" y="4865354"/>
            <a:ext cx="2916375" cy="1195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1302470" y="232370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Frequency of state transitions decreases with increasing volumes</a:t>
            </a:r>
          </a:p>
        </p:txBody>
      </p:sp>
      <p:cxnSp>
        <p:nvCxnSpPr>
          <p:cNvPr id="278" name="Shape 278"/>
          <p:cNvCxnSpPr/>
          <p:nvPr/>
        </p:nvCxnSpPr>
        <p:spPr>
          <a:xfrm rot="10800000">
            <a:off x="422031" y="2382105"/>
            <a:ext cx="0" cy="26004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pic>
        <p:nvPicPr>
          <p:cNvPr id="279" name="Shape 2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7470" y="2381966"/>
            <a:ext cx="3437700" cy="254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1114" y="2381966"/>
            <a:ext cx="3398400" cy="254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956" y="2381966"/>
            <a:ext cx="3283200" cy="25466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Shape 282"/>
          <p:cNvCxnSpPr/>
          <p:nvPr/>
        </p:nvCxnSpPr>
        <p:spPr>
          <a:xfrm>
            <a:off x="2841030" y="6316394"/>
            <a:ext cx="6499200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83" name="Shape 283"/>
          <p:cNvSpPr txBox="1"/>
          <p:nvPr/>
        </p:nvSpPr>
        <p:spPr>
          <a:xfrm>
            <a:off x="5724907" y="6131728"/>
            <a:ext cx="10698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Volume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184445" y="2788417"/>
            <a:ext cx="461700" cy="17337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/>
        </p:nvSpPr>
        <p:spPr>
          <a:xfrm rot="-5400000">
            <a:off x="-451575" y="3424507"/>
            <a:ext cx="173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Concentration</a:t>
            </a:r>
          </a:p>
        </p:txBody>
      </p:sp>
      <p:sp>
        <p:nvSpPr>
          <p:cNvPr id="286" name="Shape 286"/>
          <p:cNvSpPr/>
          <p:nvPr/>
        </p:nvSpPr>
        <p:spPr>
          <a:xfrm>
            <a:off x="10536702" y="975837"/>
            <a:ext cx="186000" cy="186000"/>
          </a:xfrm>
          <a:prstGeom prst="ellipse">
            <a:avLst/>
          </a:prstGeom>
          <a:solidFill>
            <a:srgbClr val="002060"/>
          </a:solidFill>
          <a:ln cap="rnd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7" name="Shape 287"/>
          <p:cNvSpPr/>
          <p:nvPr/>
        </p:nvSpPr>
        <p:spPr>
          <a:xfrm>
            <a:off x="10531221" y="1353015"/>
            <a:ext cx="186000" cy="186000"/>
          </a:xfrm>
          <a:prstGeom prst="ellipse">
            <a:avLst/>
          </a:prstGeom>
          <a:solidFill>
            <a:srgbClr val="00B050"/>
          </a:solidFill>
          <a:ln cap="rnd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88" name="Shape 288"/>
          <p:cNvSpPr/>
          <p:nvPr/>
        </p:nvSpPr>
        <p:spPr>
          <a:xfrm>
            <a:off x="10531222" y="1706907"/>
            <a:ext cx="186000" cy="186000"/>
          </a:xfrm>
          <a:prstGeom prst="ellipse">
            <a:avLst/>
          </a:prstGeom>
          <a:solidFill>
            <a:srgbClr val="FF0000"/>
          </a:solidFill>
          <a:ln cap="rnd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89" name="Shape 289"/>
          <p:cNvCxnSpPr/>
          <p:nvPr/>
        </p:nvCxnSpPr>
        <p:spPr>
          <a:xfrm>
            <a:off x="914400" y="5269689"/>
            <a:ext cx="2940000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0" name="Shape 290"/>
          <p:cNvSpPr txBox="1"/>
          <p:nvPr/>
        </p:nvSpPr>
        <p:spPr>
          <a:xfrm>
            <a:off x="1752732" y="5085023"/>
            <a:ext cx="1088400" cy="64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Time (2000s)</a:t>
            </a:r>
          </a:p>
        </p:txBody>
      </p:sp>
      <p:cxnSp>
        <p:nvCxnSpPr>
          <p:cNvPr id="291" name="Shape 291"/>
          <p:cNvCxnSpPr/>
          <p:nvPr/>
        </p:nvCxnSpPr>
        <p:spPr>
          <a:xfrm>
            <a:off x="4475746" y="5269689"/>
            <a:ext cx="2940000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2" name="Shape 292"/>
          <p:cNvSpPr txBox="1"/>
          <p:nvPr/>
        </p:nvSpPr>
        <p:spPr>
          <a:xfrm>
            <a:off x="5314075" y="5085024"/>
            <a:ext cx="1117800" cy="64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Time (2000s)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93" name="Shape 293"/>
          <p:cNvCxnSpPr/>
          <p:nvPr/>
        </p:nvCxnSpPr>
        <p:spPr>
          <a:xfrm>
            <a:off x="8254227" y="5259976"/>
            <a:ext cx="2940000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94" name="Shape 294"/>
          <p:cNvSpPr txBox="1"/>
          <p:nvPr/>
        </p:nvSpPr>
        <p:spPr>
          <a:xfrm>
            <a:off x="9092550" y="5075302"/>
            <a:ext cx="1141800" cy="6462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Time (10000s)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95" name="Shape 295"/>
          <p:cNvSpPr txBox="1"/>
          <p:nvPr/>
        </p:nvSpPr>
        <p:spPr>
          <a:xfrm>
            <a:off x="10817657" y="804460"/>
            <a:ext cx="362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</a:t>
            </a: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</a:t>
            </a:r>
          </a:p>
        </p:txBody>
      </p:sp>
      <p:grpSp>
        <p:nvGrpSpPr>
          <p:cNvPr id="296" name="Shape 296"/>
          <p:cNvGrpSpPr/>
          <p:nvPr/>
        </p:nvGrpSpPr>
        <p:grpSpPr>
          <a:xfrm>
            <a:off x="8464731" y="2625633"/>
            <a:ext cx="2638705" cy="2024700"/>
            <a:chOff x="8464731" y="2625633"/>
            <a:chExt cx="2638705" cy="2024700"/>
          </a:xfrm>
        </p:grpSpPr>
        <p:sp>
          <p:nvSpPr>
            <p:cNvPr id="297" name="Shape 297"/>
            <p:cNvSpPr/>
            <p:nvPr/>
          </p:nvSpPr>
          <p:spPr>
            <a:xfrm>
              <a:off x="8464731" y="2625633"/>
              <a:ext cx="666300" cy="2024700"/>
            </a:xfrm>
            <a:prstGeom prst="rect">
              <a:avLst/>
            </a:prstGeom>
            <a:solidFill>
              <a:srgbClr val="FF0000">
                <a:alpha val="24710"/>
              </a:srgbClr>
            </a:solidFill>
            <a:ln cap="rnd" cmpd="sng" w="19050">
              <a:solidFill>
                <a:srgbClr val="A1A1A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8" name="Shape 298"/>
            <p:cNvSpPr/>
            <p:nvPr/>
          </p:nvSpPr>
          <p:spPr>
            <a:xfrm>
              <a:off x="9130936" y="2625633"/>
              <a:ext cx="1972500" cy="2024700"/>
            </a:xfrm>
            <a:prstGeom prst="rect">
              <a:avLst/>
            </a:prstGeom>
            <a:solidFill>
              <a:srgbClr val="00B050">
                <a:alpha val="24710"/>
              </a:srgbClr>
            </a:solidFill>
            <a:ln cap="rnd" cmpd="sng" w="19050">
              <a:solidFill>
                <a:srgbClr val="A1A1A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45700" lIns="91425" rIns="91425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99" name="Shape 299"/>
            <p:cNvSpPr txBox="1"/>
            <p:nvPr/>
          </p:nvSpPr>
          <p:spPr>
            <a:xfrm>
              <a:off x="8682032" y="3828305"/>
              <a:ext cx="23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000">
                  <a:solidFill>
                    <a:srgbClr val="FF0000"/>
                  </a:solidFill>
                  <a:latin typeface="Questrial"/>
                  <a:ea typeface="Questrial"/>
                  <a:cs typeface="Questrial"/>
                  <a:sym typeface="Questrial"/>
                </a:rPr>
                <a:t>0</a:t>
              </a:r>
            </a:p>
          </p:txBody>
        </p:sp>
        <p:sp>
          <p:nvSpPr>
            <p:cNvPr id="300" name="Shape 300"/>
            <p:cNvSpPr txBox="1"/>
            <p:nvPr/>
          </p:nvSpPr>
          <p:spPr>
            <a:xfrm>
              <a:off x="10002800" y="3828305"/>
              <a:ext cx="23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b="1" lang="en-US" sz="2000">
                  <a:solidFill>
                    <a:srgbClr val="00B050"/>
                  </a:solidFill>
                  <a:latin typeface="Questrial"/>
                  <a:ea typeface="Questrial"/>
                  <a:cs typeface="Questrial"/>
                  <a:sym typeface="Questrial"/>
                </a:rPr>
                <a:t>1</a:t>
              </a:r>
            </a:p>
          </p:txBody>
        </p:sp>
      </p:grpSp>
      <p:cxnSp>
        <p:nvCxnSpPr>
          <p:cNvPr id="301" name="Shape 301"/>
          <p:cNvCxnSpPr/>
          <p:nvPr/>
        </p:nvCxnSpPr>
        <p:spPr>
          <a:xfrm>
            <a:off x="2841030" y="5886439"/>
            <a:ext cx="6499200" cy="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lg" w="lg" type="triangle"/>
            <a:tailEnd len="med" w="med" type="none"/>
          </a:ln>
        </p:spPr>
      </p:cxnSp>
      <p:sp>
        <p:nvSpPr>
          <p:cNvPr id="302" name="Shape 302"/>
          <p:cNvSpPr txBox="1"/>
          <p:nvPr/>
        </p:nvSpPr>
        <p:spPr>
          <a:xfrm>
            <a:off x="5724907" y="5701773"/>
            <a:ext cx="8355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Noise</a:t>
            </a:r>
          </a:p>
        </p:txBody>
      </p:sp>
      <p:pic>
        <p:nvPicPr>
          <p:cNvPr id="303" name="Shape 3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61035" y="2323833"/>
            <a:ext cx="4659300" cy="349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Shape 304"/>
          <p:cNvSpPr txBox="1"/>
          <p:nvPr/>
        </p:nvSpPr>
        <p:spPr>
          <a:xfrm>
            <a:off x="4564176" y="3638003"/>
            <a:ext cx="3511499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Deterministic Simulation ≈ Infinite volume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1632870" y="1954500"/>
            <a:ext cx="106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1e</a:t>
            </a:r>
            <a:r>
              <a:rPr baseline="30000"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-20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m</a:t>
            </a:r>
            <a:r>
              <a:rPr baseline="30000"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5194217" y="1968833"/>
            <a:ext cx="106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1e</a:t>
            </a:r>
            <a:r>
              <a:rPr baseline="30000"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-19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m</a:t>
            </a:r>
            <a:r>
              <a:rPr baseline="30000"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9173025" y="1954500"/>
            <a:ext cx="106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1e</a:t>
            </a:r>
            <a:r>
              <a:rPr baseline="30000"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-18</a:t>
            </a:r>
            <a:r>
              <a:rPr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m</a:t>
            </a:r>
            <a:r>
              <a:rPr baseline="30000" lang="en-US" sz="1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Assumptions and models</a:t>
            </a:r>
          </a:p>
        </p:txBody>
      </p:sp>
      <p:sp>
        <p:nvSpPr>
          <p:cNvPr id="314" name="Shape 314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15" name="Shape 315"/>
          <p:cNvSpPr/>
          <p:nvPr/>
        </p:nvSpPr>
        <p:spPr>
          <a:xfrm>
            <a:off x="1183329" y="3405055"/>
            <a:ext cx="1905600" cy="758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1002325" y="3444882"/>
            <a:ext cx="1998300" cy="47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Steady States</a:t>
            </a:r>
          </a:p>
        </p:txBody>
      </p:sp>
      <p:grpSp>
        <p:nvGrpSpPr>
          <p:cNvPr id="317" name="Shape 317"/>
          <p:cNvGrpSpPr/>
          <p:nvPr/>
        </p:nvGrpSpPr>
        <p:grpSpPr>
          <a:xfrm>
            <a:off x="1765399" y="2805841"/>
            <a:ext cx="202440" cy="604223"/>
            <a:chOff x="777446" y="1610215"/>
            <a:chExt cx="198900" cy="593656"/>
          </a:xfrm>
        </p:grpSpPr>
        <p:cxnSp>
          <p:nvCxnSpPr>
            <p:cNvPr id="318" name="Shape 3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19" name="Shape 319"/>
            <p:cNvSpPr/>
            <p:nvPr/>
          </p:nvSpPr>
          <p:spPr>
            <a:xfrm>
              <a:off x="777446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900"/>
            </a:p>
          </p:txBody>
        </p:sp>
      </p:grpSp>
      <p:sp>
        <p:nvSpPr>
          <p:cNvPr id="320" name="Shape 320"/>
          <p:cNvSpPr txBox="1"/>
          <p:nvPr>
            <p:ph idx="1" type="body"/>
          </p:nvPr>
        </p:nvSpPr>
        <p:spPr>
          <a:xfrm>
            <a:off x="1160375" y="1548325"/>
            <a:ext cx="2649600" cy="12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Assumes existence of stable states,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Ignores dynamics</a:t>
            </a:r>
          </a:p>
        </p:txBody>
      </p:sp>
      <p:sp>
        <p:nvSpPr>
          <p:cNvPr id="321" name="Shape 321"/>
          <p:cNvSpPr/>
          <p:nvPr/>
        </p:nvSpPr>
        <p:spPr>
          <a:xfrm>
            <a:off x="2685700" y="3405050"/>
            <a:ext cx="2325900" cy="758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2848050" y="3392650"/>
            <a:ext cx="1905600" cy="68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Deterministic simulation</a:t>
            </a:r>
          </a:p>
        </p:txBody>
      </p:sp>
      <p:grpSp>
        <p:nvGrpSpPr>
          <p:cNvPr id="323" name="Shape 323"/>
          <p:cNvGrpSpPr/>
          <p:nvPr/>
        </p:nvGrpSpPr>
        <p:grpSpPr>
          <a:xfrm>
            <a:off x="3142956" y="4158235"/>
            <a:ext cx="202440" cy="604222"/>
            <a:chOff x="2223534" y="2938957"/>
            <a:chExt cx="198900" cy="593655"/>
          </a:xfrm>
        </p:grpSpPr>
        <p:cxnSp>
          <p:nvCxnSpPr>
            <p:cNvPr id="324" name="Shape 324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25" name="Shape 325"/>
            <p:cNvSpPr/>
            <p:nvPr/>
          </p:nvSpPr>
          <p:spPr>
            <a:xfrm flipH="1" rot="10800000">
              <a:off x="2223534" y="3333713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Shape 326"/>
          <p:cNvSpPr txBox="1"/>
          <p:nvPr>
            <p:ph idx="1" type="body"/>
          </p:nvPr>
        </p:nvSpPr>
        <p:spPr>
          <a:xfrm>
            <a:off x="1957625" y="4762875"/>
            <a:ext cx="39333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Space is assumed to be infinite.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Time evolution of chemical reaction equations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100"/>
          </a:p>
        </p:txBody>
      </p:sp>
      <p:sp>
        <p:nvSpPr>
          <p:cNvPr id="327" name="Shape 327"/>
          <p:cNvSpPr txBox="1"/>
          <p:nvPr/>
        </p:nvSpPr>
        <p:spPr>
          <a:xfrm>
            <a:off x="4883048" y="6188675"/>
            <a:ext cx="838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Detail</a:t>
            </a:r>
          </a:p>
        </p:txBody>
      </p:sp>
      <p:cxnSp>
        <p:nvCxnSpPr>
          <p:cNvPr id="328" name="Shape 328"/>
          <p:cNvCxnSpPr>
            <a:endCxn id="327" idx="1"/>
          </p:cNvCxnSpPr>
          <p:nvPr/>
        </p:nvCxnSpPr>
        <p:spPr>
          <a:xfrm>
            <a:off x="1206848" y="6428075"/>
            <a:ext cx="3676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29" name="Shape 329"/>
          <p:cNvCxnSpPr>
            <a:stCxn id="327" idx="3"/>
          </p:cNvCxnSpPr>
          <p:nvPr/>
        </p:nvCxnSpPr>
        <p:spPr>
          <a:xfrm>
            <a:off x="5721248" y="6428075"/>
            <a:ext cx="4679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0" name="Shape 330"/>
          <p:cNvSpPr/>
          <p:nvPr/>
        </p:nvSpPr>
        <p:spPr>
          <a:xfrm>
            <a:off x="4645524" y="3405055"/>
            <a:ext cx="2087700" cy="758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3891425" y="1876225"/>
            <a:ext cx="33621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100"/>
              <a:t>Finite space, and number of reacting particles</a:t>
            </a:r>
          </a:p>
        </p:txBody>
      </p:sp>
      <p:grpSp>
        <p:nvGrpSpPr>
          <p:cNvPr id="332" name="Shape 332"/>
          <p:cNvGrpSpPr/>
          <p:nvPr/>
        </p:nvGrpSpPr>
        <p:grpSpPr>
          <a:xfrm>
            <a:off x="5242805" y="2805916"/>
            <a:ext cx="202440" cy="604223"/>
            <a:chOff x="3918083" y="1610215"/>
            <a:chExt cx="198900" cy="593656"/>
          </a:xfrm>
        </p:grpSpPr>
        <p:cxnSp>
          <p:nvCxnSpPr>
            <p:cNvPr id="333" name="Shape 333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34" name="Shape 334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35" name="Shape 335"/>
          <p:cNvSpPr txBox="1"/>
          <p:nvPr>
            <p:ph idx="1" type="body"/>
          </p:nvPr>
        </p:nvSpPr>
        <p:spPr>
          <a:xfrm>
            <a:off x="4904046" y="3424838"/>
            <a:ext cx="1767600" cy="60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Stochastic Simulation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Assumptions and models</a:t>
            </a:r>
          </a:p>
        </p:txBody>
      </p:sp>
      <p:sp>
        <p:nvSpPr>
          <p:cNvPr id="342" name="Shape 342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43" name="Shape 343"/>
          <p:cNvSpPr/>
          <p:nvPr/>
        </p:nvSpPr>
        <p:spPr>
          <a:xfrm>
            <a:off x="1183329" y="3405055"/>
            <a:ext cx="1905600" cy="758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1002325" y="3444882"/>
            <a:ext cx="1998300" cy="47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Steady States</a:t>
            </a:r>
          </a:p>
        </p:txBody>
      </p:sp>
      <p:grpSp>
        <p:nvGrpSpPr>
          <p:cNvPr id="345" name="Shape 345"/>
          <p:cNvGrpSpPr/>
          <p:nvPr/>
        </p:nvGrpSpPr>
        <p:grpSpPr>
          <a:xfrm>
            <a:off x="1765399" y="2805841"/>
            <a:ext cx="202440" cy="604223"/>
            <a:chOff x="777446" y="1610215"/>
            <a:chExt cx="198900" cy="593656"/>
          </a:xfrm>
        </p:grpSpPr>
        <p:cxnSp>
          <p:nvCxnSpPr>
            <p:cNvPr id="346" name="Shape 34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47" name="Shape 347"/>
            <p:cNvSpPr/>
            <p:nvPr/>
          </p:nvSpPr>
          <p:spPr>
            <a:xfrm>
              <a:off x="777446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900"/>
            </a:p>
          </p:txBody>
        </p:sp>
      </p:grpSp>
      <p:sp>
        <p:nvSpPr>
          <p:cNvPr id="348" name="Shape 348"/>
          <p:cNvSpPr txBox="1"/>
          <p:nvPr>
            <p:ph idx="1" type="body"/>
          </p:nvPr>
        </p:nvSpPr>
        <p:spPr>
          <a:xfrm>
            <a:off x="1160375" y="1548325"/>
            <a:ext cx="2649600" cy="12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Assumes existence of stable states,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Ignores dynamics</a:t>
            </a:r>
          </a:p>
        </p:txBody>
      </p:sp>
      <p:sp>
        <p:nvSpPr>
          <p:cNvPr id="349" name="Shape 349"/>
          <p:cNvSpPr/>
          <p:nvPr/>
        </p:nvSpPr>
        <p:spPr>
          <a:xfrm>
            <a:off x="2685700" y="3405050"/>
            <a:ext cx="2325900" cy="758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50" name="Shape 350"/>
          <p:cNvSpPr txBox="1"/>
          <p:nvPr>
            <p:ph idx="1" type="body"/>
          </p:nvPr>
        </p:nvSpPr>
        <p:spPr>
          <a:xfrm>
            <a:off x="2848050" y="3392650"/>
            <a:ext cx="1905600" cy="68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Deterministic simulation</a:t>
            </a:r>
          </a:p>
        </p:txBody>
      </p:sp>
      <p:grpSp>
        <p:nvGrpSpPr>
          <p:cNvPr id="351" name="Shape 351"/>
          <p:cNvGrpSpPr/>
          <p:nvPr/>
        </p:nvGrpSpPr>
        <p:grpSpPr>
          <a:xfrm>
            <a:off x="3142956" y="4158235"/>
            <a:ext cx="202440" cy="604222"/>
            <a:chOff x="2223534" y="2938957"/>
            <a:chExt cx="198900" cy="593655"/>
          </a:xfrm>
        </p:grpSpPr>
        <p:cxnSp>
          <p:nvCxnSpPr>
            <p:cNvPr id="352" name="Shape 352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53" name="Shape 353"/>
            <p:cNvSpPr/>
            <p:nvPr/>
          </p:nvSpPr>
          <p:spPr>
            <a:xfrm flipH="1" rot="10800000">
              <a:off x="2223534" y="3333713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Shape 354"/>
          <p:cNvSpPr txBox="1"/>
          <p:nvPr>
            <p:ph idx="1" type="body"/>
          </p:nvPr>
        </p:nvSpPr>
        <p:spPr>
          <a:xfrm>
            <a:off x="1957625" y="4762875"/>
            <a:ext cx="39333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Space is assumed to be infinite.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Time evolution of chemical reaction equations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100"/>
          </a:p>
        </p:txBody>
      </p:sp>
      <p:sp>
        <p:nvSpPr>
          <p:cNvPr id="355" name="Shape 355"/>
          <p:cNvSpPr txBox="1"/>
          <p:nvPr/>
        </p:nvSpPr>
        <p:spPr>
          <a:xfrm>
            <a:off x="4883048" y="6188675"/>
            <a:ext cx="838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Detail</a:t>
            </a:r>
          </a:p>
        </p:txBody>
      </p:sp>
      <p:cxnSp>
        <p:nvCxnSpPr>
          <p:cNvPr id="356" name="Shape 356"/>
          <p:cNvCxnSpPr>
            <a:endCxn id="355" idx="1"/>
          </p:cNvCxnSpPr>
          <p:nvPr/>
        </p:nvCxnSpPr>
        <p:spPr>
          <a:xfrm>
            <a:off x="1206848" y="6428075"/>
            <a:ext cx="3676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57" name="Shape 357"/>
          <p:cNvCxnSpPr>
            <a:stCxn id="355" idx="3"/>
          </p:cNvCxnSpPr>
          <p:nvPr/>
        </p:nvCxnSpPr>
        <p:spPr>
          <a:xfrm>
            <a:off x="5721248" y="6428075"/>
            <a:ext cx="4679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8" name="Shape 358"/>
          <p:cNvSpPr/>
          <p:nvPr/>
        </p:nvSpPr>
        <p:spPr>
          <a:xfrm>
            <a:off x="4645524" y="3405055"/>
            <a:ext cx="2087700" cy="758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3891425" y="1876225"/>
            <a:ext cx="33621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100"/>
              <a:t>Finite space, and number of reacting particles</a:t>
            </a:r>
          </a:p>
        </p:txBody>
      </p:sp>
      <p:grpSp>
        <p:nvGrpSpPr>
          <p:cNvPr id="360" name="Shape 360"/>
          <p:cNvGrpSpPr/>
          <p:nvPr/>
        </p:nvGrpSpPr>
        <p:grpSpPr>
          <a:xfrm>
            <a:off x="5242805" y="2805916"/>
            <a:ext cx="202440" cy="604223"/>
            <a:chOff x="3918083" y="1610215"/>
            <a:chExt cx="198900" cy="593656"/>
          </a:xfrm>
        </p:grpSpPr>
        <p:cxnSp>
          <p:nvCxnSpPr>
            <p:cNvPr id="361" name="Shape 36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62" name="Shape 362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3" name="Shape 363"/>
          <p:cNvSpPr txBox="1"/>
          <p:nvPr>
            <p:ph idx="1" type="body"/>
          </p:nvPr>
        </p:nvSpPr>
        <p:spPr>
          <a:xfrm>
            <a:off x="4904046" y="3424838"/>
            <a:ext cx="1767600" cy="60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Stochastic Simulation</a:t>
            </a:r>
          </a:p>
        </p:txBody>
      </p:sp>
      <p:sp>
        <p:nvSpPr>
          <p:cNvPr id="364" name="Shape 364"/>
          <p:cNvSpPr/>
          <p:nvPr/>
        </p:nvSpPr>
        <p:spPr>
          <a:xfrm>
            <a:off x="6376757" y="3405055"/>
            <a:ext cx="2087700" cy="758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6669900" y="3494325"/>
            <a:ext cx="1448400" cy="47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Diffusion modeling</a:t>
            </a:r>
          </a:p>
        </p:txBody>
      </p:sp>
      <p:grpSp>
        <p:nvGrpSpPr>
          <p:cNvPr id="366" name="Shape 366"/>
          <p:cNvGrpSpPr/>
          <p:nvPr/>
        </p:nvGrpSpPr>
        <p:grpSpPr>
          <a:xfrm>
            <a:off x="7238109" y="4158235"/>
            <a:ext cx="202440" cy="604222"/>
            <a:chOff x="5958946" y="2938957"/>
            <a:chExt cx="198900" cy="593655"/>
          </a:xfrm>
        </p:grpSpPr>
        <p:cxnSp>
          <p:nvCxnSpPr>
            <p:cNvPr id="367" name="Shape 367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68" name="Shape 368"/>
            <p:cNvSpPr/>
            <p:nvPr/>
          </p:nvSpPr>
          <p:spPr>
            <a:xfrm flipH="1" rot="10800000">
              <a:off x="5958946" y="3333713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Shape 369"/>
          <p:cNvSpPr txBox="1"/>
          <p:nvPr>
            <p:ph idx="1" type="body"/>
          </p:nvPr>
        </p:nvSpPr>
        <p:spPr>
          <a:xfrm>
            <a:off x="6376759" y="4888925"/>
            <a:ext cx="4115400" cy="922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100"/>
              <a:t>Can have spatial properties.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100"/>
              <a:t>Assumes well-mixed chemistry.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Shape 375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Assumptions and models</a:t>
            </a:r>
          </a:p>
        </p:txBody>
      </p:sp>
      <p:sp>
        <p:nvSpPr>
          <p:cNvPr id="376" name="Shape 376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77" name="Shape 377"/>
          <p:cNvSpPr/>
          <p:nvPr/>
        </p:nvSpPr>
        <p:spPr>
          <a:xfrm>
            <a:off x="1183329" y="3405055"/>
            <a:ext cx="1905600" cy="758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78" name="Shape 378"/>
          <p:cNvSpPr txBox="1"/>
          <p:nvPr>
            <p:ph idx="1" type="body"/>
          </p:nvPr>
        </p:nvSpPr>
        <p:spPr>
          <a:xfrm>
            <a:off x="1002325" y="3444882"/>
            <a:ext cx="1998300" cy="47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Steady States</a:t>
            </a:r>
          </a:p>
        </p:txBody>
      </p:sp>
      <p:grpSp>
        <p:nvGrpSpPr>
          <p:cNvPr id="379" name="Shape 379"/>
          <p:cNvGrpSpPr/>
          <p:nvPr/>
        </p:nvGrpSpPr>
        <p:grpSpPr>
          <a:xfrm>
            <a:off x="1765399" y="2805841"/>
            <a:ext cx="202440" cy="604223"/>
            <a:chOff x="777446" y="1610215"/>
            <a:chExt cx="198900" cy="593656"/>
          </a:xfrm>
        </p:grpSpPr>
        <p:cxnSp>
          <p:nvCxnSpPr>
            <p:cNvPr id="380" name="Shape 380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81" name="Shape 381"/>
            <p:cNvSpPr/>
            <p:nvPr/>
          </p:nvSpPr>
          <p:spPr>
            <a:xfrm>
              <a:off x="777446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900"/>
            </a:p>
          </p:txBody>
        </p:sp>
      </p:grpSp>
      <p:sp>
        <p:nvSpPr>
          <p:cNvPr id="382" name="Shape 382"/>
          <p:cNvSpPr txBox="1"/>
          <p:nvPr>
            <p:ph idx="1" type="body"/>
          </p:nvPr>
        </p:nvSpPr>
        <p:spPr>
          <a:xfrm>
            <a:off x="1160375" y="1548325"/>
            <a:ext cx="2649600" cy="12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Assumes existence of stable states,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Ignores dynamics</a:t>
            </a:r>
          </a:p>
        </p:txBody>
      </p:sp>
      <p:sp>
        <p:nvSpPr>
          <p:cNvPr id="383" name="Shape 383"/>
          <p:cNvSpPr/>
          <p:nvPr/>
        </p:nvSpPr>
        <p:spPr>
          <a:xfrm>
            <a:off x="2685700" y="3405050"/>
            <a:ext cx="2325900" cy="758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84" name="Shape 384"/>
          <p:cNvSpPr txBox="1"/>
          <p:nvPr>
            <p:ph idx="1" type="body"/>
          </p:nvPr>
        </p:nvSpPr>
        <p:spPr>
          <a:xfrm>
            <a:off x="2848050" y="3392650"/>
            <a:ext cx="1905600" cy="68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Deterministic simulation</a:t>
            </a:r>
          </a:p>
        </p:txBody>
      </p:sp>
      <p:grpSp>
        <p:nvGrpSpPr>
          <p:cNvPr id="385" name="Shape 385"/>
          <p:cNvGrpSpPr/>
          <p:nvPr/>
        </p:nvGrpSpPr>
        <p:grpSpPr>
          <a:xfrm>
            <a:off x="3142956" y="4158235"/>
            <a:ext cx="202440" cy="604222"/>
            <a:chOff x="2223534" y="2938957"/>
            <a:chExt cx="198900" cy="593655"/>
          </a:xfrm>
        </p:grpSpPr>
        <p:cxnSp>
          <p:nvCxnSpPr>
            <p:cNvPr id="386" name="Shape 386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87" name="Shape 387"/>
            <p:cNvSpPr/>
            <p:nvPr/>
          </p:nvSpPr>
          <p:spPr>
            <a:xfrm flipH="1" rot="10800000">
              <a:off x="2223534" y="3333713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88" name="Shape 388"/>
          <p:cNvSpPr txBox="1"/>
          <p:nvPr>
            <p:ph idx="1" type="body"/>
          </p:nvPr>
        </p:nvSpPr>
        <p:spPr>
          <a:xfrm>
            <a:off x="1957625" y="4762875"/>
            <a:ext cx="39333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Space is assumed to be infinite.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Time evolution of chemical reaction equations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100"/>
          </a:p>
        </p:txBody>
      </p:sp>
      <p:sp>
        <p:nvSpPr>
          <p:cNvPr id="389" name="Shape 389"/>
          <p:cNvSpPr txBox="1"/>
          <p:nvPr/>
        </p:nvSpPr>
        <p:spPr>
          <a:xfrm>
            <a:off x="4883048" y="6188675"/>
            <a:ext cx="838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Detail</a:t>
            </a:r>
          </a:p>
        </p:txBody>
      </p:sp>
      <p:cxnSp>
        <p:nvCxnSpPr>
          <p:cNvPr id="390" name="Shape 390"/>
          <p:cNvCxnSpPr>
            <a:endCxn id="389" idx="1"/>
          </p:cNvCxnSpPr>
          <p:nvPr/>
        </p:nvCxnSpPr>
        <p:spPr>
          <a:xfrm>
            <a:off x="1206848" y="6428075"/>
            <a:ext cx="3676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91" name="Shape 391"/>
          <p:cNvCxnSpPr>
            <a:stCxn id="389" idx="3"/>
          </p:cNvCxnSpPr>
          <p:nvPr/>
        </p:nvCxnSpPr>
        <p:spPr>
          <a:xfrm>
            <a:off x="5721248" y="6428075"/>
            <a:ext cx="4679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2" name="Shape 392"/>
          <p:cNvSpPr/>
          <p:nvPr/>
        </p:nvSpPr>
        <p:spPr>
          <a:xfrm>
            <a:off x="4645524" y="3405055"/>
            <a:ext cx="2087700" cy="758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3891425" y="1876225"/>
            <a:ext cx="33621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100"/>
              <a:t>Finite space, and number of reacting particles</a:t>
            </a:r>
          </a:p>
        </p:txBody>
      </p:sp>
      <p:grpSp>
        <p:nvGrpSpPr>
          <p:cNvPr id="394" name="Shape 394"/>
          <p:cNvGrpSpPr/>
          <p:nvPr/>
        </p:nvGrpSpPr>
        <p:grpSpPr>
          <a:xfrm>
            <a:off x="5242805" y="2805916"/>
            <a:ext cx="202440" cy="604223"/>
            <a:chOff x="3918083" y="1610215"/>
            <a:chExt cx="198900" cy="593656"/>
          </a:xfrm>
        </p:grpSpPr>
        <p:cxnSp>
          <p:nvCxnSpPr>
            <p:cNvPr id="395" name="Shape 395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396" name="Shape 396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Shape 397"/>
          <p:cNvSpPr txBox="1"/>
          <p:nvPr>
            <p:ph idx="1" type="body"/>
          </p:nvPr>
        </p:nvSpPr>
        <p:spPr>
          <a:xfrm>
            <a:off x="4904046" y="3424838"/>
            <a:ext cx="1767600" cy="6042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Stochastic Simulation</a:t>
            </a:r>
          </a:p>
        </p:txBody>
      </p:sp>
      <p:sp>
        <p:nvSpPr>
          <p:cNvPr id="398" name="Shape 398"/>
          <p:cNvSpPr/>
          <p:nvPr/>
        </p:nvSpPr>
        <p:spPr>
          <a:xfrm>
            <a:off x="6376757" y="3405055"/>
            <a:ext cx="2087700" cy="758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669900" y="3494325"/>
            <a:ext cx="1448400" cy="47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10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Diffusion modeling</a:t>
            </a:r>
          </a:p>
        </p:txBody>
      </p:sp>
      <p:grpSp>
        <p:nvGrpSpPr>
          <p:cNvPr id="400" name="Shape 400"/>
          <p:cNvGrpSpPr/>
          <p:nvPr/>
        </p:nvGrpSpPr>
        <p:grpSpPr>
          <a:xfrm>
            <a:off x="7238109" y="4158235"/>
            <a:ext cx="202440" cy="604222"/>
            <a:chOff x="5958946" y="2938957"/>
            <a:chExt cx="198900" cy="593655"/>
          </a:xfrm>
        </p:grpSpPr>
        <p:cxnSp>
          <p:nvCxnSpPr>
            <p:cNvPr id="401" name="Shape 401"/>
            <p:cNvCxnSpPr/>
            <p:nvPr/>
          </p:nvCxnSpPr>
          <p:spPr>
            <a:xfrm rot="10800000">
              <a:off x="6058408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02" name="Shape 402"/>
            <p:cNvSpPr/>
            <p:nvPr/>
          </p:nvSpPr>
          <p:spPr>
            <a:xfrm flipH="1" rot="10800000">
              <a:off x="5958946" y="3333713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Shape 403"/>
          <p:cNvSpPr txBox="1"/>
          <p:nvPr>
            <p:ph idx="1" type="body"/>
          </p:nvPr>
        </p:nvSpPr>
        <p:spPr>
          <a:xfrm>
            <a:off x="6376750" y="4888925"/>
            <a:ext cx="4998600" cy="1539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100"/>
              <a:t>Time evolution of the diffusion equation.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100"/>
              <a:t>Can have spatial properties.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100"/>
              <a:t>Assumes well-mixed chemistry.</a:t>
            </a:r>
          </a:p>
        </p:txBody>
      </p:sp>
      <p:sp>
        <p:nvSpPr>
          <p:cNvPr id="404" name="Shape 404"/>
          <p:cNvSpPr/>
          <p:nvPr/>
        </p:nvSpPr>
        <p:spPr>
          <a:xfrm>
            <a:off x="8105070" y="3405050"/>
            <a:ext cx="2797500" cy="758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SzPct val="105263"/>
              <a:buFont typeface="Arial"/>
              <a:buNone/>
            </a:pPr>
            <a:r>
              <a:rPr lang="en-US" sz="1900"/>
              <a:t>`</a:t>
            </a:r>
          </a:p>
        </p:txBody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8349767" y="3468850"/>
            <a:ext cx="2431200" cy="47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Microphysiological</a:t>
            </a:r>
          </a:p>
        </p:txBody>
      </p:sp>
      <p:grpSp>
        <p:nvGrpSpPr>
          <p:cNvPr id="406" name="Shape 406"/>
          <p:cNvGrpSpPr/>
          <p:nvPr/>
        </p:nvGrpSpPr>
        <p:grpSpPr>
          <a:xfrm>
            <a:off x="9038235" y="2805841"/>
            <a:ext cx="202440" cy="604223"/>
            <a:chOff x="3918083" y="1610215"/>
            <a:chExt cx="198900" cy="593656"/>
          </a:xfrm>
        </p:grpSpPr>
        <p:cxnSp>
          <p:nvCxnSpPr>
            <p:cNvPr id="407" name="Shape 407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408" name="Shape 408"/>
            <p:cNvSpPr/>
            <p:nvPr/>
          </p:nvSpPr>
          <p:spPr>
            <a:xfrm>
              <a:off x="3918083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Shape 409"/>
          <p:cNvSpPr txBox="1"/>
          <p:nvPr>
            <p:ph idx="1" type="body"/>
          </p:nvPr>
        </p:nvSpPr>
        <p:spPr>
          <a:xfrm>
            <a:off x="8386853" y="1866899"/>
            <a:ext cx="3549600" cy="839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Track position and velocity of diffusing particles in time.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6" name="Shape 416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Steady State Finding</a:t>
            </a:r>
          </a:p>
        </p:txBody>
      </p:sp>
      <p:pic>
        <p:nvPicPr>
          <p:cNvPr id="422" name="Shape 4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449" y="1935700"/>
            <a:ext cx="5197800" cy="41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Shape 423"/>
          <p:cNvSpPr/>
          <p:nvPr/>
        </p:nvSpPr>
        <p:spPr>
          <a:xfrm>
            <a:off x="5892800" y="1459575"/>
            <a:ext cx="5805600" cy="50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MOOSE does a systematic sweep by making </a:t>
            </a:r>
            <a:r>
              <a:rPr lang="en-US" sz="1600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random jumps </a:t>
            </a: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 the initial condition space of models.</a:t>
            </a: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initial conditions chosen are constrained by </a:t>
            </a:r>
            <a:r>
              <a:rPr lang="en-US" sz="1600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Stoichiometry</a:t>
            </a: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and are allowed to </a:t>
            </a:r>
            <a:r>
              <a:rPr lang="en-US" sz="1600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settle to the nearest stable state</a:t>
            </a: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. </a:t>
            </a: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is corroborated by checking </a:t>
            </a:r>
            <a:r>
              <a:rPr lang="en-US" sz="1600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eigenvalues of Jacobian</a:t>
            </a: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at the steady state, and classifying state as stable, unstable, saddle, oscillatory, or others. </a:t>
            </a:r>
          </a:p>
          <a:p>
            <a:pPr indent="-285750" lvl="0" marL="285750" marR="0" rtl="0" algn="just">
              <a:lnSpc>
                <a:spcPct val="2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The steady states found are then </a:t>
            </a:r>
            <a:r>
              <a:rPr lang="en-US" sz="1600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classified, by uniqueness</a:t>
            </a:r>
            <a:r>
              <a:rPr lang="en-US" sz="16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, using some measure of distance.</a:t>
            </a:r>
          </a:p>
        </p:txBody>
      </p:sp>
      <p:sp>
        <p:nvSpPr>
          <p:cNvPr id="424" name="Shape 424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Shape 429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4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Numerical Methods used</a:t>
            </a:r>
          </a:p>
        </p:txBody>
      </p:sp>
      <p:sp>
        <p:nvSpPr>
          <p:cNvPr id="430" name="Shape 430"/>
          <p:cNvSpPr txBox="1"/>
          <p:nvPr>
            <p:ph idx="1" type="body"/>
          </p:nvPr>
        </p:nvSpPr>
        <p:spPr>
          <a:xfrm>
            <a:off x="1103312" y="2052917"/>
            <a:ext cx="8946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GSL (GNU Scientific Library) for Deterministic simulation and Steady State Evaluation.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Random number generation: Mersenne Twister pseudo-random number generator.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Deterministic Simulation: Adaptive time-step 5</a:t>
            </a:r>
            <a:r>
              <a:rPr b="0" baseline="3000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</a:t>
            </a: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order Runge-Kutta-Fehlberg method (rk5).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Stochastic simulation : Gillespie Stochastic Simulation Algorithm (first reaction method) (Gillespie, 1977)</a:t>
            </a:r>
          </a:p>
          <a:p>
            <a:pPr indent="-342900" lvl="0" marL="34290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Simulation environments: Multi-scale Object Oriented Simulation Environment (MOOSE)</a:t>
            </a:r>
          </a:p>
        </p:txBody>
      </p:sp>
      <p:sp>
        <p:nvSpPr>
          <p:cNvPr id="431" name="Shape 431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x="631424" y="599250"/>
            <a:ext cx="74283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Multi-scale models try to explain different scales of length and time.</a:t>
            </a:r>
          </a:p>
        </p:txBody>
      </p:sp>
      <p:sp>
        <p:nvSpPr>
          <p:cNvPr id="162" name="Shape 162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166" y="486649"/>
            <a:ext cx="3436235" cy="588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Biochemistry of micro-domain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1103300" y="1595725"/>
            <a:ext cx="5115900" cy="4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Structural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: Actin interacting proteins.</a:t>
            </a: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Signaling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: Canonical LTP pathway, CaMKII, PKA, Receptor cycling</a:t>
            </a: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Scaffolding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proteins: Large Post-Synaptic-Density</a:t>
            </a: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Biochemical isolation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from dendrite.</a:t>
            </a: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Existing bistable motifs (Hayer et al, 2005)</a:t>
            </a:r>
          </a:p>
        </p:txBody>
      </p:sp>
      <p:grpSp>
        <p:nvGrpSpPr>
          <p:cNvPr id="170" name="Shape 170"/>
          <p:cNvGrpSpPr/>
          <p:nvPr/>
        </p:nvGrpSpPr>
        <p:grpSpPr>
          <a:xfrm>
            <a:off x="6219228" y="1381658"/>
            <a:ext cx="5972770" cy="5213047"/>
            <a:chOff x="6219228" y="1381658"/>
            <a:chExt cx="5972770" cy="5213047"/>
          </a:xfrm>
        </p:grpSpPr>
        <p:grpSp>
          <p:nvGrpSpPr>
            <p:cNvPr id="171" name="Shape 171"/>
            <p:cNvGrpSpPr/>
            <p:nvPr/>
          </p:nvGrpSpPr>
          <p:grpSpPr>
            <a:xfrm>
              <a:off x="6219228" y="1381658"/>
              <a:ext cx="5972770" cy="5213047"/>
              <a:chOff x="6219228" y="1381658"/>
              <a:chExt cx="5972770" cy="5213047"/>
            </a:xfrm>
          </p:grpSpPr>
          <p:pic>
            <p:nvPicPr>
              <p:cNvPr id="172" name="Shape 172"/>
              <p:cNvPicPr preferRelativeResize="0"/>
              <p:nvPr/>
            </p:nvPicPr>
            <p:blipFill rotWithShape="1">
              <a:blip r:embed="rId3">
                <a:alphaModFix/>
              </a:blip>
              <a:srcRect b="0" l="35578" r="0" t="0"/>
              <a:stretch/>
            </p:blipFill>
            <p:spPr>
              <a:xfrm>
                <a:off x="6219228" y="1469019"/>
                <a:ext cx="5972770" cy="51256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Shape 173"/>
              <p:cNvSpPr txBox="1"/>
              <p:nvPr/>
            </p:nvSpPr>
            <p:spPr>
              <a:xfrm>
                <a:off x="8597734" y="1381658"/>
                <a:ext cx="9856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AMPA</a:t>
                </a:r>
              </a:p>
            </p:txBody>
          </p:sp>
          <p:sp>
            <p:nvSpPr>
              <p:cNvPr id="174" name="Shape 174"/>
              <p:cNvSpPr txBox="1"/>
              <p:nvPr/>
            </p:nvSpPr>
            <p:spPr>
              <a:xfrm>
                <a:off x="6219228" y="1381658"/>
                <a:ext cx="9856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rIns="91425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buSzPct val="25000"/>
                  <a:buNone/>
                </a:pPr>
                <a:r>
                  <a:rPr lang="en-US" sz="1800">
                    <a:solidFill>
                      <a:schemeClr val="lt1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NMDA</a:t>
                </a:r>
              </a:p>
            </p:txBody>
          </p:sp>
        </p:grpSp>
        <p:sp>
          <p:nvSpPr>
            <p:cNvPr id="175" name="Shape 175"/>
            <p:cNvSpPr txBox="1"/>
            <p:nvPr/>
          </p:nvSpPr>
          <p:spPr>
            <a:xfrm>
              <a:off x="6712054" y="6261360"/>
              <a:ext cx="470434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4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Spinal morphology and biochemistry (Herring et al.)</a:t>
              </a:r>
            </a:p>
          </p:txBody>
        </p:sp>
      </p:grpSp>
      <p:sp>
        <p:nvSpPr>
          <p:cNvPr id="176" name="Shape 176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200"/>
              <a:t>Storing memory in biochemistry</a:t>
            </a:r>
          </a:p>
        </p:txBody>
      </p:sp>
      <p:sp>
        <p:nvSpPr>
          <p:cNvPr id="182" name="Shape 182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0412" y="1476750"/>
            <a:ext cx="6431176" cy="499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b="0" i="0" lang="en-US" sz="3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How can memory be stored in biochemistry?</a:t>
            </a:r>
          </a:p>
        </p:txBody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1103300" y="2052918"/>
            <a:ext cx="89466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Multiple steady states =&gt; multi-stable dynamics =&gt; Multiple energy minima.</a:t>
            </a:r>
          </a:p>
        </p:txBody>
      </p:sp>
      <p:pic>
        <p:nvPicPr>
          <p:cNvPr descr="C:\Users\Gulrez\Downloads\kikkerland.eggrack.hires.jpg"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9604" y="2786688"/>
            <a:ext cx="3980400" cy="398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Shape 191"/>
          <p:cNvGrpSpPr/>
          <p:nvPr/>
        </p:nvGrpSpPr>
        <p:grpSpPr>
          <a:xfrm>
            <a:off x="3328936" y="3158506"/>
            <a:ext cx="4007837" cy="2992738"/>
            <a:chOff x="2362200" y="1511630"/>
            <a:chExt cx="4235719" cy="3005058"/>
          </a:xfrm>
        </p:grpSpPr>
        <p:grpSp>
          <p:nvGrpSpPr>
            <p:cNvPr id="192" name="Shape 192"/>
            <p:cNvGrpSpPr/>
            <p:nvPr/>
          </p:nvGrpSpPr>
          <p:grpSpPr>
            <a:xfrm>
              <a:off x="2711631" y="1600117"/>
              <a:ext cx="3886200" cy="2406064"/>
              <a:chOff x="2711631" y="1600117"/>
              <a:chExt cx="3886200" cy="2406064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2819400" y="1696297"/>
                <a:ext cx="3082800" cy="2234100"/>
              </a:xfrm>
              <a:custGeom>
                <a:pathLst>
                  <a:path extrusionOk="0" h="120000" w="120000">
                    <a:moveTo>
                      <a:pt x="0" y="14735"/>
                    </a:moveTo>
                    <a:cubicBezTo>
                      <a:pt x="11906" y="54790"/>
                      <a:pt x="23813" y="94845"/>
                      <a:pt x="33050" y="101043"/>
                    </a:cubicBezTo>
                    <a:cubicBezTo>
                      <a:pt x="42288" y="107241"/>
                      <a:pt x="46694" y="48884"/>
                      <a:pt x="55423" y="51925"/>
                    </a:cubicBezTo>
                    <a:cubicBezTo>
                      <a:pt x="64152" y="54965"/>
                      <a:pt x="74661" y="127941"/>
                      <a:pt x="85423" y="119287"/>
                    </a:cubicBezTo>
                    <a:cubicBezTo>
                      <a:pt x="96186" y="110633"/>
                      <a:pt x="113220" y="18945"/>
                      <a:pt x="1200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grpSp>
            <p:nvGrpSpPr>
              <p:cNvPr id="194" name="Shape 194"/>
              <p:cNvGrpSpPr/>
              <p:nvPr/>
            </p:nvGrpSpPr>
            <p:grpSpPr>
              <a:xfrm>
                <a:off x="2711631" y="1600117"/>
                <a:ext cx="3886200" cy="2406064"/>
                <a:chOff x="2514600" y="1600117"/>
                <a:chExt cx="3886200" cy="2406064"/>
              </a:xfrm>
            </p:grpSpPr>
            <p:cxnSp>
              <p:nvCxnSpPr>
                <p:cNvPr id="195" name="Shape 195"/>
                <p:cNvCxnSpPr/>
                <p:nvPr/>
              </p:nvCxnSpPr>
              <p:spPr>
                <a:xfrm rot="10800000">
                  <a:off x="2514600" y="1600117"/>
                  <a:ext cx="0" cy="2385900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stealth"/>
                </a:ln>
              </p:spPr>
            </p:cxnSp>
            <p:cxnSp>
              <p:nvCxnSpPr>
                <p:cNvPr id="196" name="Shape 196"/>
                <p:cNvCxnSpPr/>
                <p:nvPr/>
              </p:nvCxnSpPr>
              <p:spPr>
                <a:xfrm>
                  <a:off x="2514600" y="4006182"/>
                  <a:ext cx="3886200" cy="0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stealth"/>
                </a:ln>
              </p:spPr>
            </p:cxnSp>
          </p:grpSp>
        </p:grpSp>
        <p:sp>
          <p:nvSpPr>
            <p:cNvPr id="197" name="Shape 197"/>
            <p:cNvSpPr txBox="1"/>
            <p:nvPr/>
          </p:nvSpPr>
          <p:spPr>
            <a:xfrm>
              <a:off x="2362200" y="1511630"/>
              <a:ext cx="32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V</a:t>
              </a:r>
            </a:p>
          </p:txBody>
        </p:sp>
        <p:sp>
          <p:nvSpPr>
            <p:cNvPr id="198" name="Shape 198"/>
            <p:cNvSpPr txBox="1"/>
            <p:nvPr/>
          </p:nvSpPr>
          <p:spPr>
            <a:xfrm>
              <a:off x="6281719" y="4147389"/>
              <a:ext cx="3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X</a:t>
              </a:r>
            </a:p>
          </p:txBody>
        </p:sp>
      </p:grpSp>
      <p:sp>
        <p:nvSpPr>
          <p:cNvPr id="199" name="Shape 199"/>
          <p:cNvSpPr/>
          <p:nvPr/>
        </p:nvSpPr>
        <p:spPr>
          <a:xfrm>
            <a:off x="4251042" y="4594723"/>
            <a:ext cx="120300" cy="126600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2635566" y="6061798"/>
            <a:ext cx="3505200" cy="685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Dynamical Systems :</a:t>
            </a:r>
          </a:p>
        </p:txBody>
      </p:sp>
      <p:sp>
        <p:nvSpPr>
          <p:cNvPr id="201" name="Shape 201"/>
          <p:cNvSpPr/>
          <p:nvPr/>
        </p:nvSpPr>
        <p:spPr>
          <a:xfrm>
            <a:off x="5267010" y="6070750"/>
            <a:ext cx="2822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SzPct val="25000"/>
              <a:buNone/>
            </a:pPr>
            <a:r>
              <a:rPr lang="en-US" sz="2000">
                <a:solidFill>
                  <a:srgbClr val="FFFF00"/>
                </a:solidFill>
                <a:latin typeface="Questrial"/>
                <a:ea typeface="Questrial"/>
                <a:cs typeface="Questrial"/>
                <a:sym typeface="Questrial"/>
              </a:rPr>
              <a:t>2 Stable fixed points</a:t>
            </a:r>
          </a:p>
        </p:txBody>
      </p:sp>
      <p:sp>
        <p:nvSpPr>
          <p:cNvPr id="202" name="Shape 202"/>
          <p:cNvSpPr/>
          <p:nvPr/>
        </p:nvSpPr>
        <p:spPr>
          <a:xfrm>
            <a:off x="4996192" y="3542144"/>
            <a:ext cx="204900" cy="2430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rnd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03" name="Shape 203"/>
          <p:cNvCxnSpPr>
            <a:stCxn id="202" idx="3"/>
          </p:cNvCxnSpPr>
          <p:nvPr/>
        </p:nvCxnSpPr>
        <p:spPr>
          <a:xfrm flipH="1">
            <a:off x="4667542" y="3785144"/>
            <a:ext cx="431100" cy="5628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med" w="med" type="none"/>
            <a:tailEnd len="lg" w="lg" type="stealth"/>
          </a:ln>
        </p:spPr>
      </p:cxnSp>
      <p:sp>
        <p:nvSpPr>
          <p:cNvPr id="204" name="Shape 204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05" name="Shape 205"/>
          <p:cNvSpPr txBox="1"/>
          <p:nvPr/>
        </p:nvSpPr>
        <p:spPr>
          <a:xfrm>
            <a:off x="1103300" y="2310325"/>
            <a:ext cx="9557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spcBef>
                <a:spcPts val="1000"/>
              </a:spcBef>
              <a:buClr>
                <a:schemeClr val="accent1"/>
              </a:buClr>
              <a:buSzPct val="80000"/>
              <a:buFont typeface="Noto Sans Symbols"/>
              <a:buChar char="●"/>
            </a:pPr>
            <a:r>
              <a:rPr lang="en-US" sz="2000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Bistable </a:t>
            </a: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systems: 2 steady states of concentrations of reactants and products.</a:t>
            </a:r>
          </a:p>
        </p:txBody>
      </p:sp>
      <p:sp>
        <p:nvSpPr>
          <p:cNvPr id="206" name="Shape 206"/>
          <p:cNvSpPr/>
          <p:nvPr/>
        </p:nvSpPr>
        <p:spPr>
          <a:xfrm>
            <a:off x="5698842" y="5204323"/>
            <a:ext cx="120300" cy="126600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07" name="Shape 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075" y="3891250"/>
            <a:ext cx="20955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200"/>
              <a:t>How to build a bistable system?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1103299" y="2052925"/>
            <a:ext cx="47142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00B050"/>
                </a:solidFill>
                <a:latin typeface="Questrial"/>
                <a:ea typeface="Questrial"/>
                <a:cs typeface="Questrial"/>
                <a:sym typeface="Questrial"/>
              </a:rPr>
              <a:t>Positive feedback </a:t>
            </a:r>
            <a:r>
              <a:rPr b="0" i="0" lang="en-US" sz="2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loop</a:t>
            </a:r>
            <a:r>
              <a:rPr lang="en-US"/>
              <a:t>s</a:t>
            </a: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>
                <a:solidFill>
                  <a:srgbClr val="00B050"/>
                </a:solidFill>
              </a:rPr>
              <a:t>Tune</a:t>
            </a:r>
            <a:r>
              <a:rPr lang="en-US"/>
              <a:t> the parameters.</a:t>
            </a: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Check for </a:t>
            </a:r>
            <a:r>
              <a:rPr lang="en-US">
                <a:solidFill>
                  <a:srgbClr val="00B050"/>
                </a:solidFill>
              </a:rPr>
              <a:t>stable states</a:t>
            </a:r>
            <a:r>
              <a:rPr lang="en-US"/>
              <a:t>.</a:t>
            </a: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-US"/>
              <a:t>Let’s try finding </a:t>
            </a:r>
            <a:r>
              <a:rPr lang="en-US">
                <a:solidFill>
                  <a:srgbClr val="00B050"/>
                </a:solidFill>
              </a:rPr>
              <a:t>steady states</a:t>
            </a:r>
            <a:r>
              <a:rPr lang="en-US"/>
              <a:t> of a bistable system in moose!</a:t>
            </a:r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4" name="Shape 214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strongBis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450" y="2120076"/>
            <a:ext cx="5286300" cy="346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Assumptions and models</a:t>
            </a:r>
          </a:p>
        </p:txBody>
      </p:sp>
      <p:sp>
        <p:nvSpPr>
          <p:cNvPr id="222" name="Shape 222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3" name="Shape 223"/>
          <p:cNvSpPr/>
          <p:nvPr/>
        </p:nvSpPr>
        <p:spPr>
          <a:xfrm>
            <a:off x="1183329" y="3405055"/>
            <a:ext cx="1905600" cy="758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1002325" y="3444882"/>
            <a:ext cx="1998300" cy="47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Steady States</a:t>
            </a:r>
          </a:p>
        </p:txBody>
      </p:sp>
      <p:grpSp>
        <p:nvGrpSpPr>
          <p:cNvPr id="225" name="Shape 225"/>
          <p:cNvGrpSpPr/>
          <p:nvPr/>
        </p:nvGrpSpPr>
        <p:grpSpPr>
          <a:xfrm>
            <a:off x="1765399" y="2805841"/>
            <a:ext cx="202440" cy="604223"/>
            <a:chOff x="777446" y="1610215"/>
            <a:chExt cx="198900" cy="593656"/>
          </a:xfrm>
        </p:grpSpPr>
        <p:cxnSp>
          <p:nvCxnSpPr>
            <p:cNvPr id="226" name="Shape 2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27" name="Shape 227"/>
            <p:cNvSpPr/>
            <p:nvPr/>
          </p:nvSpPr>
          <p:spPr>
            <a:xfrm>
              <a:off x="777446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900"/>
            </a:p>
          </p:txBody>
        </p:sp>
      </p:grpSp>
      <p:sp>
        <p:nvSpPr>
          <p:cNvPr id="228" name="Shape 228"/>
          <p:cNvSpPr txBox="1"/>
          <p:nvPr>
            <p:ph idx="1" type="body"/>
          </p:nvPr>
        </p:nvSpPr>
        <p:spPr>
          <a:xfrm>
            <a:off x="1160375" y="1548325"/>
            <a:ext cx="2649600" cy="12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Assumes existence of stable states,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Ignores dynamics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4883048" y="6188675"/>
            <a:ext cx="838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Detail</a:t>
            </a:r>
          </a:p>
        </p:txBody>
      </p:sp>
      <p:cxnSp>
        <p:nvCxnSpPr>
          <p:cNvPr id="230" name="Shape 230"/>
          <p:cNvCxnSpPr>
            <a:endCxn id="229" idx="1"/>
          </p:cNvCxnSpPr>
          <p:nvPr/>
        </p:nvCxnSpPr>
        <p:spPr>
          <a:xfrm>
            <a:off x="1206848" y="6428075"/>
            <a:ext cx="3676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1" name="Shape 231"/>
          <p:cNvCxnSpPr>
            <a:stCxn id="229" idx="3"/>
          </p:cNvCxnSpPr>
          <p:nvPr/>
        </p:nvCxnSpPr>
        <p:spPr>
          <a:xfrm>
            <a:off x="5721248" y="6428075"/>
            <a:ext cx="4679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Assumptions and models</a:t>
            </a:r>
          </a:p>
        </p:txBody>
      </p:sp>
      <p:sp>
        <p:nvSpPr>
          <p:cNvPr id="238" name="Shape 238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39" name="Shape 239"/>
          <p:cNvSpPr/>
          <p:nvPr/>
        </p:nvSpPr>
        <p:spPr>
          <a:xfrm>
            <a:off x="1183329" y="3405055"/>
            <a:ext cx="1905600" cy="7587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x="1002325" y="3444882"/>
            <a:ext cx="1998300" cy="4788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Steady States</a:t>
            </a:r>
          </a:p>
        </p:txBody>
      </p:sp>
      <p:grpSp>
        <p:nvGrpSpPr>
          <p:cNvPr id="241" name="Shape 241"/>
          <p:cNvGrpSpPr/>
          <p:nvPr/>
        </p:nvGrpSpPr>
        <p:grpSpPr>
          <a:xfrm>
            <a:off x="1765399" y="2805841"/>
            <a:ext cx="202440" cy="604223"/>
            <a:chOff x="777446" y="1610215"/>
            <a:chExt cx="198900" cy="593656"/>
          </a:xfrm>
        </p:grpSpPr>
        <p:cxnSp>
          <p:nvCxnSpPr>
            <p:cNvPr id="242" name="Shape 242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43" name="Shape 243"/>
            <p:cNvSpPr/>
            <p:nvPr/>
          </p:nvSpPr>
          <p:spPr>
            <a:xfrm>
              <a:off x="777446" y="1610215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1900"/>
            </a:p>
          </p:txBody>
        </p:sp>
      </p:grpSp>
      <p:sp>
        <p:nvSpPr>
          <p:cNvPr id="244" name="Shape 244"/>
          <p:cNvSpPr txBox="1"/>
          <p:nvPr>
            <p:ph idx="1" type="body"/>
          </p:nvPr>
        </p:nvSpPr>
        <p:spPr>
          <a:xfrm>
            <a:off x="1160375" y="1548325"/>
            <a:ext cx="2649600" cy="1257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Assumes existence of stable states,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2100"/>
              <a:t>Ignores dynamics</a:t>
            </a:r>
          </a:p>
        </p:txBody>
      </p:sp>
      <p:sp>
        <p:nvSpPr>
          <p:cNvPr id="245" name="Shape 245"/>
          <p:cNvSpPr/>
          <p:nvPr/>
        </p:nvSpPr>
        <p:spPr>
          <a:xfrm>
            <a:off x="2685700" y="3405050"/>
            <a:ext cx="2325900" cy="7587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162500" lIns="162500" rIns="162500" tIns="162500">
            <a:noAutofit/>
          </a:bodyPr>
          <a:lstStyle/>
          <a:p>
            <a:pPr lvl="0" rtl="0" algn="ctr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t/>
            </a:r>
            <a:endParaRPr sz="1900"/>
          </a:p>
        </p:txBody>
      </p:sp>
      <p:sp>
        <p:nvSpPr>
          <p:cNvPr id="246" name="Shape 246"/>
          <p:cNvSpPr txBox="1"/>
          <p:nvPr>
            <p:ph idx="1" type="body"/>
          </p:nvPr>
        </p:nvSpPr>
        <p:spPr>
          <a:xfrm>
            <a:off x="2848050" y="3392650"/>
            <a:ext cx="1905600" cy="689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Deterministic simulation</a:t>
            </a:r>
          </a:p>
        </p:txBody>
      </p:sp>
      <p:grpSp>
        <p:nvGrpSpPr>
          <p:cNvPr id="247" name="Shape 247"/>
          <p:cNvGrpSpPr/>
          <p:nvPr/>
        </p:nvGrpSpPr>
        <p:grpSpPr>
          <a:xfrm>
            <a:off x="3142956" y="4158235"/>
            <a:ext cx="202440" cy="604222"/>
            <a:chOff x="2223534" y="2938957"/>
            <a:chExt cx="198900" cy="593655"/>
          </a:xfrm>
        </p:grpSpPr>
        <p:cxnSp>
          <p:nvCxnSpPr>
            <p:cNvPr id="248" name="Shape 248"/>
            <p:cNvCxnSpPr/>
            <p:nvPr/>
          </p:nvCxnSpPr>
          <p:spPr>
            <a:xfrm rot="10800000">
              <a:off x="2322996" y="2938957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lg" w="lg" type="none"/>
              <a:tailEnd len="lg" w="lg" type="none"/>
            </a:ln>
          </p:spPr>
        </p:cxnSp>
        <p:sp>
          <p:nvSpPr>
            <p:cNvPr id="249" name="Shape 249"/>
            <p:cNvSpPr/>
            <p:nvPr/>
          </p:nvSpPr>
          <p:spPr>
            <a:xfrm flipH="1" rot="10800000">
              <a:off x="2223534" y="3333713"/>
              <a:ext cx="198900" cy="19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rIns="121900" tIns="12190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250" name="Shape 250"/>
          <p:cNvSpPr txBox="1"/>
          <p:nvPr>
            <p:ph idx="1" type="body"/>
          </p:nvPr>
        </p:nvSpPr>
        <p:spPr>
          <a:xfrm>
            <a:off x="1957625" y="4762875"/>
            <a:ext cx="3933300" cy="853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/>
              <a:t>Space is assumed to be infinite.</a:t>
            </a:r>
          </a:p>
          <a:p>
            <a:pPr indent="-69850" lvl="0" marL="0" rtl="0">
              <a:spcBef>
                <a:spcPts val="0"/>
              </a:spcBef>
              <a:buClr>
                <a:schemeClr val="dk1"/>
              </a:buClr>
              <a:buSzPct val="52380"/>
              <a:buFont typeface="Arial"/>
              <a:buNone/>
            </a:pPr>
            <a:r>
              <a:rPr lang="en-US" sz="2100"/>
              <a:t>Time evolution of chemical reaction equations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sz="2100"/>
          </a:p>
        </p:txBody>
      </p:sp>
      <p:sp>
        <p:nvSpPr>
          <p:cNvPr id="251" name="Shape 251"/>
          <p:cNvSpPr txBox="1"/>
          <p:nvPr/>
        </p:nvSpPr>
        <p:spPr>
          <a:xfrm>
            <a:off x="4883048" y="6188675"/>
            <a:ext cx="838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chemeClr val="lt1"/>
                </a:solidFill>
              </a:rPr>
              <a:t>Detail</a:t>
            </a:r>
          </a:p>
        </p:txBody>
      </p:sp>
      <p:cxnSp>
        <p:nvCxnSpPr>
          <p:cNvPr id="252" name="Shape 252"/>
          <p:cNvCxnSpPr>
            <a:endCxn id="251" idx="1"/>
          </p:cNvCxnSpPr>
          <p:nvPr/>
        </p:nvCxnSpPr>
        <p:spPr>
          <a:xfrm>
            <a:off x="1206848" y="6428075"/>
            <a:ext cx="3676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3" name="Shape 253"/>
          <p:cNvCxnSpPr>
            <a:stCxn id="251" idx="3"/>
          </p:cNvCxnSpPr>
          <p:nvPr/>
        </p:nvCxnSpPr>
        <p:spPr>
          <a:xfrm>
            <a:off x="5721248" y="6428075"/>
            <a:ext cx="46791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/>
          <p:nvPr>
            <p:ph type="title"/>
          </p:nvPr>
        </p:nvSpPr>
        <p:spPr>
          <a:xfrm>
            <a:off x="646110" y="452718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Clr>
                <a:schemeClr val="lt2"/>
              </a:buClr>
              <a:buSzPct val="25000"/>
              <a:buFont typeface="Questrial"/>
              <a:buNone/>
            </a:pPr>
            <a:r>
              <a:rPr lang="en-US" sz="3200"/>
              <a:t>Stochasticity </a:t>
            </a:r>
            <a:r>
              <a:rPr b="0" i="0" lang="en-US" sz="3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a</a:t>
            </a:r>
            <a:r>
              <a:rPr lang="en-US" sz="3200"/>
              <a:t>ffects</a:t>
            </a:r>
            <a:r>
              <a:rPr b="0" i="0" lang="en-US" sz="3200" u="none" cap="none" strike="noStrike">
                <a:solidFill>
                  <a:schemeClr val="lt2"/>
                </a:solidFill>
                <a:latin typeface="Questrial"/>
                <a:ea typeface="Questrial"/>
                <a:cs typeface="Questrial"/>
                <a:sym typeface="Questrial"/>
              </a:rPr>
              <a:t> behaviour of bistable systems</a:t>
            </a:r>
          </a:p>
        </p:txBody>
      </p:sp>
      <p:sp>
        <p:nvSpPr>
          <p:cNvPr id="259" name="Shape 259"/>
          <p:cNvSpPr/>
          <p:nvPr/>
        </p:nvSpPr>
        <p:spPr>
          <a:xfrm>
            <a:off x="7981810" y="4344803"/>
            <a:ext cx="120300" cy="126600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60" name="Shape 260"/>
          <p:cNvSpPr txBox="1"/>
          <p:nvPr/>
        </p:nvSpPr>
        <p:spPr>
          <a:xfrm>
            <a:off x="8716442" y="3133941"/>
            <a:ext cx="468300" cy="4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-US" sz="24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ε↑</a:t>
            </a:r>
          </a:p>
        </p:txBody>
      </p:sp>
      <p:sp>
        <p:nvSpPr>
          <p:cNvPr id="261" name="Shape 261"/>
          <p:cNvSpPr txBox="1"/>
          <p:nvPr>
            <p:ph idx="12" type="sldNum"/>
          </p:nvPr>
        </p:nvSpPr>
        <p:spPr>
          <a:xfrm>
            <a:off x="10352539" y="295729"/>
            <a:ext cx="838200" cy="767700"/>
          </a:xfrm>
          <a:prstGeom prst="rect">
            <a:avLst/>
          </a:prstGeom>
        </p:spPr>
        <p:txBody>
          <a:bodyPr anchorCtr="0" anchor="b" bIns="45700" lIns="91425" rIns="91425" tIns="4570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grpSp>
        <p:nvGrpSpPr>
          <p:cNvPr id="262" name="Shape 262"/>
          <p:cNvGrpSpPr/>
          <p:nvPr/>
        </p:nvGrpSpPr>
        <p:grpSpPr>
          <a:xfrm>
            <a:off x="6844679" y="2564274"/>
            <a:ext cx="4007837" cy="2992738"/>
            <a:chOff x="2362200" y="1511630"/>
            <a:chExt cx="4235719" cy="3005058"/>
          </a:xfrm>
        </p:grpSpPr>
        <p:grpSp>
          <p:nvGrpSpPr>
            <p:cNvPr id="263" name="Shape 263"/>
            <p:cNvGrpSpPr/>
            <p:nvPr/>
          </p:nvGrpSpPr>
          <p:grpSpPr>
            <a:xfrm>
              <a:off x="2711631" y="1600117"/>
              <a:ext cx="3886200" cy="2406064"/>
              <a:chOff x="2711631" y="1600117"/>
              <a:chExt cx="3886200" cy="2406064"/>
            </a:xfrm>
          </p:grpSpPr>
          <p:sp>
            <p:nvSpPr>
              <p:cNvPr id="264" name="Shape 264"/>
              <p:cNvSpPr/>
              <p:nvPr/>
            </p:nvSpPr>
            <p:spPr>
              <a:xfrm>
                <a:off x="2819400" y="1696297"/>
                <a:ext cx="3082800" cy="2234100"/>
              </a:xfrm>
              <a:custGeom>
                <a:pathLst>
                  <a:path extrusionOk="0" h="120000" w="120000">
                    <a:moveTo>
                      <a:pt x="0" y="14735"/>
                    </a:moveTo>
                    <a:cubicBezTo>
                      <a:pt x="11906" y="54790"/>
                      <a:pt x="23813" y="94845"/>
                      <a:pt x="33050" y="101043"/>
                    </a:cubicBezTo>
                    <a:cubicBezTo>
                      <a:pt x="42288" y="107241"/>
                      <a:pt x="46694" y="48884"/>
                      <a:pt x="55423" y="51925"/>
                    </a:cubicBezTo>
                    <a:cubicBezTo>
                      <a:pt x="64152" y="54965"/>
                      <a:pt x="74661" y="127941"/>
                      <a:pt x="85423" y="119287"/>
                    </a:cubicBezTo>
                    <a:cubicBezTo>
                      <a:pt x="96186" y="110633"/>
                      <a:pt x="113220" y="18945"/>
                      <a:pt x="120000" y="0"/>
                    </a:cubicBezTo>
                  </a:path>
                </a:pathLst>
              </a:custGeom>
              <a:noFill/>
              <a:ln cap="rnd" cmpd="sng" w="9525">
                <a:solidFill>
                  <a:schemeClr val="accent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45700" lIns="91425" rIns="91425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endParaRPr>
              </a:p>
            </p:txBody>
          </p:sp>
          <p:grpSp>
            <p:nvGrpSpPr>
              <p:cNvPr id="265" name="Shape 265"/>
              <p:cNvGrpSpPr/>
              <p:nvPr/>
            </p:nvGrpSpPr>
            <p:grpSpPr>
              <a:xfrm>
                <a:off x="2711631" y="1600117"/>
                <a:ext cx="3886200" cy="2406064"/>
                <a:chOff x="2514600" y="1600117"/>
                <a:chExt cx="3886200" cy="2406064"/>
              </a:xfrm>
            </p:grpSpPr>
            <p:cxnSp>
              <p:nvCxnSpPr>
                <p:cNvPr id="266" name="Shape 266"/>
                <p:cNvCxnSpPr/>
                <p:nvPr/>
              </p:nvCxnSpPr>
              <p:spPr>
                <a:xfrm rot="10800000">
                  <a:off x="2514600" y="1600117"/>
                  <a:ext cx="0" cy="2385900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stealth"/>
                </a:ln>
              </p:spPr>
            </p:cxnSp>
            <p:cxnSp>
              <p:nvCxnSpPr>
                <p:cNvPr id="267" name="Shape 267"/>
                <p:cNvCxnSpPr/>
                <p:nvPr/>
              </p:nvCxnSpPr>
              <p:spPr>
                <a:xfrm>
                  <a:off x="2514600" y="4006182"/>
                  <a:ext cx="3886200" cy="0"/>
                </a:xfrm>
                <a:prstGeom prst="straightConnector1">
                  <a:avLst/>
                </a:prstGeom>
                <a:noFill/>
                <a:ln cap="rnd" cmpd="sng" w="9525">
                  <a:solidFill>
                    <a:schemeClr val="accent1"/>
                  </a:solidFill>
                  <a:prstDash val="solid"/>
                  <a:round/>
                  <a:headEnd len="med" w="med" type="none"/>
                  <a:tailEnd len="lg" w="lg" type="stealth"/>
                </a:ln>
              </p:spPr>
            </p:cxnSp>
          </p:grpSp>
        </p:grpSp>
        <p:sp>
          <p:nvSpPr>
            <p:cNvPr id="268" name="Shape 268"/>
            <p:cNvSpPr txBox="1"/>
            <p:nvPr/>
          </p:nvSpPr>
          <p:spPr>
            <a:xfrm>
              <a:off x="2362200" y="1511630"/>
              <a:ext cx="32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V</a:t>
              </a:r>
            </a:p>
          </p:txBody>
        </p:sp>
        <p:sp>
          <p:nvSpPr>
            <p:cNvPr id="269" name="Shape 269"/>
            <p:cNvSpPr txBox="1"/>
            <p:nvPr/>
          </p:nvSpPr>
          <p:spPr>
            <a:xfrm>
              <a:off x="6281719" y="4147389"/>
              <a:ext cx="3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rIns="91425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buSzPct val="25000"/>
                <a:buNone/>
              </a:pPr>
              <a:r>
                <a:rPr lang="en-US" sz="1800">
                  <a:solidFill>
                    <a:schemeClr val="lt1"/>
                  </a:solidFill>
                  <a:latin typeface="Questrial"/>
                  <a:ea typeface="Questrial"/>
                  <a:cs typeface="Questrial"/>
                  <a:sym typeface="Questrial"/>
                </a:rPr>
                <a:t>X</a:t>
              </a:r>
            </a:p>
          </p:txBody>
        </p:sp>
      </p:grpSp>
      <p:sp>
        <p:nvSpPr>
          <p:cNvPr id="270" name="Shape 270"/>
          <p:cNvSpPr txBox="1"/>
          <p:nvPr/>
        </p:nvSpPr>
        <p:spPr>
          <a:xfrm>
            <a:off x="6747270" y="5781783"/>
            <a:ext cx="4504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buClr>
                <a:schemeClr val="lt1"/>
              </a:buClr>
              <a:buSzPct val="250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Noise can lead to state transitions.</a:t>
            </a:r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100" y="2112600"/>
            <a:ext cx="5806650" cy="43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Shape 272"/>
          <p:cNvSpPr/>
          <p:nvPr/>
        </p:nvSpPr>
        <p:spPr>
          <a:xfrm>
            <a:off x="9277210" y="4725803"/>
            <a:ext cx="120300" cy="126600"/>
          </a:xfrm>
          <a:prstGeom prst="ellipse">
            <a:avLst/>
          </a:prstGeom>
          <a:solidFill>
            <a:schemeClr val="accent1"/>
          </a:solidFill>
          <a:ln cap="rnd" cmpd="sng" w="19050">
            <a:solidFill>
              <a:srgbClr val="A1A1A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Grayscale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