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8"/>
  </p:notesMasterIdLst>
  <p:handoutMasterIdLst>
    <p:handoutMasterId r:id="rId89"/>
  </p:handoutMasterIdLst>
  <p:sldIdLst>
    <p:sldId id="665" r:id="rId2"/>
    <p:sldId id="607" r:id="rId3"/>
    <p:sldId id="608" r:id="rId4"/>
    <p:sldId id="514" r:id="rId5"/>
    <p:sldId id="515" r:id="rId6"/>
    <p:sldId id="516" r:id="rId7"/>
    <p:sldId id="517" r:id="rId8"/>
    <p:sldId id="558" r:id="rId9"/>
    <p:sldId id="532" r:id="rId10"/>
    <p:sldId id="581" r:id="rId11"/>
    <p:sldId id="582" r:id="rId12"/>
    <p:sldId id="609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463" r:id="rId24"/>
    <p:sldId id="576" r:id="rId25"/>
    <p:sldId id="583" r:id="rId26"/>
    <p:sldId id="584" r:id="rId27"/>
    <p:sldId id="585" r:id="rId28"/>
    <p:sldId id="667" r:id="rId29"/>
    <p:sldId id="626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18" r:id="rId43"/>
    <p:sldId id="619" r:id="rId44"/>
    <p:sldId id="620" r:id="rId45"/>
    <p:sldId id="610" r:id="rId46"/>
    <p:sldId id="611" r:id="rId47"/>
    <p:sldId id="612" r:id="rId48"/>
    <p:sldId id="613" r:id="rId49"/>
    <p:sldId id="614" r:id="rId50"/>
    <p:sldId id="615" r:id="rId51"/>
    <p:sldId id="617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21" r:id="rId68"/>
    <p:sldId id="622" r:id="rId69"/>
    <p:sldId id="623" r:id="rId70"/>
    <p:sldId id="624" r:id="rId71"/>
    <p:sldId id="625" r:id="rId72"/>
    <p:sldId id="666" r:id="rId73"/>
    <p:sldId id="668" r:id="rId74"/>
    <p:sldId id="448" r:id="rId75"/>
    <p:sldId id="656" r:id="rId76"/>
    <p:sldId id="657" r:id="rId77"/>
    <p:sldId id="658" r:id="rId78"/>
    <p:sldId id="659" r:id="rId79"/>
    <p:sldId id="660" r:id="rId80"/>
    <p:sldId id="661" r:id="rId81"/>
    <p:sldId id="662" r:id="rId82"/>
    <p:sldId id="663" r:id="rId83"/>
    <p:sldId id="664" r:id="rId84"/>
    <p:sldId id="445" r:id="rId85"/>
    <p:sldId id="459" r:id="rId86"/>
    <p:sldId id="464" r:id="rId87"/>
  </p:sldIdLst>
  <p:sldSz cx="9144000" cy="6858000" type="screen4x3"/>
  <p:notesSz cx="6254750" cy="96091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000000"/>
    <a:srgbClr val="003399"/>
    <a:srgbClr val="000099"/>
    <a:srgbClr val="CC0000"/>
    <a:srgbClr val="9900CC"/>
    <a:srgbClr val="07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9860" autoAdjust="0"/>
    <p:restoredTop sz="97711" autoAdjust="0"/>
  </p:normalViewPr>
  <p:slideViewPr>
    <p:cSldViewPr>
      <p:cViewPr>
        <p:scale>
          <a:sx n="75" d="100"/>
          <a:sy n="75" d="100"/>
        </p:scale>
        <p:origin x="-65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4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43300" y="-1588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8125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43300" y="9128125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pPr>
              <a:defRPr/>
            </a:pPr>
            <a:fld id="{72BFE102-3846-4B58-A84F-B9E6868FC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43300" y="-1588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43300" y="9128125"/>
            <a:ext cx="27114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/>
            </a:lvl1pPr>
          </a:lstStyle>
          <a:p>
            <a:pPr>
              <a:defRPr/>
            </a:pPr>
            <a:fld id="{68EE79C9-86A3-4932-9DB3-4664C0F0E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5025" y="4564063"/>
            <a:ext cx="458311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38" tIns="47625" rIns="96838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725488"/>
            <a:ext cx="4791075" cy="3592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40769-2704-44E3-B683-E54717B5AA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E3DDA-B4BB-4A49-95F3-D26463B5465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40769-2704-44E3-B683-E54717B5AAD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40769-2704-44E3-B683-E54717B5AADE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D2F3A-CD26-4581-8AC2-7CE0750E8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526DD-4344-4181-BA67-16BF63ED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BA2C-5F0F-466E-9F89-A433F8292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63" y="228600"/>
            <a:ext cx="697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9125" y="1981200"/>
            <a:ext cx="6977063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5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D73C8-87AC-42AB-971A-48D1950F1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12D31-C42D-4BA6-B2A2-77E06D6CA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3D894-F023-4085-9F17-A6309AF0F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62121-357C-45D5-BCE8-90D295B8D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F0210-CEAB-49BB-A8E0-5A6244CC3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CE0B-20CC-4485-95EA-0A1EA9949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19FDB-C4A3-4232-92C3-7B0A6037E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DBD10-5C1F-4B19-AD74-B59AD50E2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60699-3A44-4C74-81D3-940FBB077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4DC44A-3851-4BC9-B2A0-42F03581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76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8610600" cy="1066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@Bangalore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1"/>
            <a:ext cx="8229600" cy="3200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3600" dirty="0" smtClean="0"/>
              <a:t>Neuronal physiology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Cable theory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Ions and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Synapses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Putting it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632460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Upi</a:t>
            </a:r>
            <a:r>
              <a:rPr lang="en-US" dirty="0" smtClean="0"/>
              <a:t> </a:t>
            </a:r>
            <a:r>
              <a:rPr lang="en-US" dirty="0" err="1" smtClean="0"/>
              <a:t>Bhalla</a:t>
            </a:r>
            <a:r>
              <a:rPr lang="en-US" dirty="0" smtClean="0"/>
              <a:t> 6 July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r>
              <a:rPr lang="en-US" smtClean="0"/>
              <a:t>Biophysical detail:</a:t>
            </a:r>
            <a:br>
              <a:rPr lang="en-US" smtClean="0"/>
            </a:br>
            <a:r>
              <a:rPr lang="en-US" sz="4000" smtClean="0"/>
              <a:t>Passive/integrate and fire models</a:t>
            </a:r>
            <a:endParaRPr lang="en-GB" sz="4000" smtClean="0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 rot="5400000">
            <a:off x="1028700" y="876300"/>
            <a:ext cx="2209800" cy="3810000"/>
          </a:xfrm>
          <a:prstGeom prst="can">
            <a:avLst>
              <a:gd name="adj" fmla="val 4310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14400" y="3886200"/>
            <a:ext cx="2085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Leaky insulator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200400" y="21336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Poor conductor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2725" y="4765675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Poor conductor</a:t>
            </a:r>
          </a:p>
        </p:txBody>
      </p:sp>
      <p:grpSp>
        <p:nvGrpSpPr>
          <p:cNvPr id="37895" name="Group 62"/>
          <p:cNvGrpSpPr>
            <a:grpSpLocks/>
          </p:cNvGrpSpPr>
          <p:nvPr/>
        </p:nvGrpSpPr>
        <p:grpSpPr bwMode="auto">
          <a:xfrm>
            <a:off x="4038600" y="2667000"/>
            <a:ext cx="4953000" cy="2819400"/>
            <a:chOff x="2592" y="1728"/>
            <a:chExt cx="3120" cy="1776"/>
          </a:xfrm>
        </p:grpSpPr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3216" y="182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897" name="Group 8"/>
            <p:cNvGrpSpPr>
              <a:grpSpLocks/>
            </p:cNvGrpSpPr>
            <p:nvPr/>
          </p:nvGrpSpPr>
          <p:grpSpPr bwMode="auto">
            <a:xfrm>
              <a:off x="4992" y="1728"/>
              <a:ext cx="336" cy="144"/>
              <a:chOff x="3216" y="1728"/>
              <a:chExt cx="336" cy="144"/>
            </a:xfrm>
          </p:grpSpPr>
          <p:sp>
            <p:nvSpPr>
              <p:cNvPr id="37931" name="Line 9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2" name="Line 10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Line 1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Line 12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13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Line 14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7" name="Line 15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98" name="Line 16"/>
            <p:cNvSpPr>
              <a:spLocks noChangeShapeType="1"/>
            </p:cNvSpPr>
            <p:nvPr/>
          </p:nvSpPr>
          <p:spPr bwMode="auto">
            <a:xfrm>
              <a:off x="5328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7"/>
            <p:cNvSpPr>
              <a:spLocks noChangeShapeType="1"/>
            </p:cNvSpPr>
            <p:nvPr/>
          </p:nvSpPr>
          <p:spPr bwMode="auto">
            <a:xfrm>
              <a:off x="3456" y="182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8"/>
            <p:cNvSpPr>
              <a:spLocks noChangeShapeType="1"/>
            </p:cNvSpPr>
            <p:nvPr/>
          </p:nvSpPr>
          <p:spPr bwMode="auto">
            <a:xfrm>
              <a:off x="3168" y="24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9"/>
            <p:cNvSpPr>
              <a:spLocks noChangeShapeType="1"/>
            </p:cNvSpPr>
            <p:nvPr/>
          </p:nvSpPr>
          <p:spPr bwMode="auto">
            <a:xfrm>
              <a:off x="3168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20"/>
            <p:cNvSpPr>
              <a:spLocks noChangeShapeType="1"/>
            </p:cNvSpPr>
            <p:nvPr/>
          </p:nvSpPr>
          <p:spPr bwMode="auto">
            <a:xfrm>
              <a:off x="3456" y="249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21"/>
            <p:cNvSpPr>
              <a:spLocks noChangeShapeType="1"/>
            </p:cNvSpPr>
            <p:nvPr/>
          </p:nvSpPr>
          <p:spPr bwMode="auto">
            <a:xfrm>
              <a:off x="4656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2"/>
            <p:cNvSpPr>
              <a:spLocks noChangeShapeType="1"/>
            </p:cNvSpPr>
            <p:nvPr/>
          </p:nvSpPr>
          <p:spPr bwMode="auto">
            <a:xfrm>
              <a:off x="4656" y="23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3"/>
            <p:cNvSpPr>
              <a:spLocks noChangeShapeType="1"/>
            </p:cNvSpPr>
            <p:nvPr/>
          </p:nvSpPr>
          <p:spPr bwMode="auto">
            <a:xfrm>
              <a:off x="4608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24"/>
            <p:cNvSpPr>
              <a:spLocks noChangeShapeType="1"/>
            </p:cNvSpPr>
            <p:nvPr/>
          </p:nvSpPr>
          <p:spPr bwMode="auto">
            <a:xfrm>
              <a:off x="4464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5"/>
            <p:cNvSpPr>
              <a:spLocks noChangeShapeType="1"/>
            </p:cNvSpPr>
            <p:nvPr/>
          </p:nvSpPr>
          <p:spPr bwMode="auto">
            <a:xfrm>
              <a:off x="465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6"/>
            <p:cNvSpPr>
              <a:spLocks noChangeShapeType="1"/>
            </p:cNvSpPr>
            <p:nvPr/>
          </p:nvSpPr>
          <p:spPr bwMode="auto">
            <a:xfrm>
              <a:off x="2592" y="3024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9" name="Group 27"/>
            <p:cNvGrpSpPr>
              <a:grpSpLocks/>
            </p:cNvGrpSpPr>
            <p:nvPr/>
          </p:nvGrpSpPr>
          <p:grpSpPr bwMode="auto">
            <a:xfrm>
              <a:off x="2880" y="1728"/>
              <a:ext cx="336" cy="144"/>
              <a:chOff x="3216" y="1728"/>
              <a:chExt cx="336" cy="144"/>
            </a:xfrm>
          </p:grpSpPr>
          <p:sp>
            <p:nvSpPr>
              <p:cNvPr id="37924" name="Line 2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5" name="Line 2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Line 3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7" name="Line 3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Line 3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9" name="Line 3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Line 3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0" name="Group 35"/>
            <p:cNvGrpSpPr>
              <a:grpSpLocks/>
            </p:cNvGrpSpPr>
            <p:nvPr/>
          </p:nvGrpSpPr>
          <p:grpSpPr bwMode="auto">
            <a:xfrm rot="5400000">
              <a:off x="4512" y="2112"/>
              <a:ext cx="336" cy="144"/>
              <a:chOff x="3216" y="1728"/>
              <a:chExt cx="336" cy="144"/>
            </a:xfrm>
          </p:grpSpPr>
          <p:sp>
            <p:nvSpPr>
              <p:cNvPr id="37917" name="Line 36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37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38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Line 39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Line 40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2" name="Line 41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3" name="Line 42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11" name="Line 43"/>
            <p:cNvSpPr>
              <a:spLocks noChangeShapeType="1"/>
            </p:cNvSpPr>
            <p:nvPr/>
          </p:nvSpPr>
          <p:spPr bwMode="auto">
            <a:xfrm>
              <a:off x="2688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44"/>
            <p:cNvSpPr>
              <a:spLocks noChangeShapeType="1"/>
            </p:cNvSpPr>
            <p:nvPr/>
          </p:nvSpPr>
          <p:spPr bwMode="auto">
            <a:xfrm>
              <a:off x="4056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45"/>
            <p:cNvSpPr>
              <a:spLocks noChangeShapeType="1"/>
            </p:cNvSpPr>
            <p:nvPr/>
          </p:nvSpPr>
          <p:spPr bwMode="auto">
            <a:xfrm>
              <a:off x="3792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46"/>
            <p:cNvSpPr>
              <a:spLocks noChangeShapeType="1"/>
            </p:cNvSpPr>
            <p:nvPr/>
          </p:nvSpPr>
          <p:spPr bwMode="auto">
            <a:xfrm>
              <a:off x="3888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47"/>
            <p:cNvSpPr>
              <a:spLocks noChangeShapeType="1"/>
            </p:cNvSpPr>
            <p:nvPr/>
          </p:nvSpPr>
          <p:spPr bwMode="auto">
            <a:xfrm>
              <a:off x="3984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48"/>
            <p:cNvSpPr>
              <a:spLocks noChangeShapeType="1"/>
            </p:cNvSpPr>
            <p:nvPr/>
          </p:nvSpPr>
          <p:spPr bwMode="auto">
            <a:xfrm>
              <a:off x="4032" y="35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r>
              <a:rPr lang="en-US" smtClean="0"/>
              <a:t>Biophysical detail:</a:t>
            </a:r>
            <a:br>
              <a:rPr lang="en-US" smtClean="0"/>
            </a:br>
            <a:r>
              <a:rPr lang="en-US" sz="4000" smtClean="0"/>
              <a:t>Passive/integrate and fire models</a:t>
            </a:r>
            <a:endParaRPr lang="en-GB" sz="4000" smtClean="0"/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 rot="5400000">
            <a:off x="1028700" y="876300"/>
            <a:ext cx="2209800" cy="3810000"/>
          </a:xfrm>
          <a:prstGeom prst="can">
            <a:avLst>
              <a:gd name="adj" fmla="val 4310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3886200"/>
            <a:ext cx="2105025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Leaky insulator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0400" y="2133600"/>
            <a:ext cx="2073275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Poor conductor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12725" y="4765675"/>
            <a:ext cx="2073275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Poor conductor</a:t>
            </a:r>
          </a:p>
        </p:txBody>
      </p:sp>
      <p:grpSp>
        <p:nvGrpSpPr>
          <p:cNvPr id="38919" name="Group 50"/>
          <p:cNvGrpSpPr>
            <a:grpSpLocks/>
          </p:cNvGrpSpPr>
          <p:nvPr/>
        </p:nvGrpSpPr>
        <p:grpSpPr bwMode="auto">
          <a:xfrm>
            <a:off x="5791200" y="2895600"/>
            <a:ext cx="2438400" cy="2514600"/>
            <a:chOff x="4080" y="1680"/>
            <a:chExt cx="1536" cy="1584"/>
          </a:xfrm>
        </p:grpSpPr>
        <p:sp>
          <p:nvSpPr>
            <p:cNvPr id="38922" name="Rectangle 51"/>
            <p:cNvSpPr>
              <a:spLocks noChangeArrowheads="1"/>
            </p:cNvSpPr>
            <p:nvPr/>
          </p:nvSpPr>
          <p:spPr bwMode="auto">
            <a:xfrm>
              <a:off x="4080" y="1680"/>
              <a:ext cx="1536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23" name="Group 52"/>
            <p:cNvGrpSpPr>
              <a:grpSpLocks/>
            </p:cNvGrpSpPr>
            <p:nvPr/>
          </p:nvGrpSpPr>
          <p:grpSpPr bwMode="auto">
            <a:xfrm>
              <a:off x="4224" y="1872"/>
              <a:ext cx="1248" cy="1296"/>
              <a:chOff x="4320" y="1104"/>
              <a:chExt cx="1248" cy="1296"/>
            </a:xfrm>
          </p:grpSpPr>
          <p:sp>
            <p:nvSpPr>
              <p:cNvPr id="38924" name="Line 53"/>
              <p:cNvSpPr>
                <a:spLocks noChangeShapeType="1"/>
              </p:cNvSpPr>
              <p:nvPr/>
            </p:nvSpPr>
            <p:spPr bwMode="auto">
              <a:xfrm>
                <a:off x="4320" y="1392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5" name="Line 54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55"/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Freeform 56"/>
              <p:cNvSpPr>
                <a:spLocks/>
              </p:cNvSpPr>
              <p:nvPr/>
            </p:nvSpPr>
            <p:spPr bwMode="auto">
              <a:xfrm>
                <a:off x="4608" y="1584"/>
                <a:ext cx="480" cy="576"/>
              </a:xfrm>
              <a:custGeom>
                <a:avLst/>
                <a:gdLst>
                  <a:gd name="T0" fmla="*/ 0 w 480"/>
                  <a:gd name="T1" fmla="*/ 433 h 600"/>
                  <a:gd name="T2" fmla="*/ 16 w 480"/>
                  <a:gd name="T3" fmla="*/ 288 h 600"/>
                  <a:gd name="T4" fmla="*/ 80 w 480"/>
                  <a:gd name="T5" fmla="*/ 99 h 600"/>
                  <a:gd name="T6" fmla="*/ 192 w 480"/>
                  <a:gd name="T7" fmla="*/ 16 h 600"/>
                  <a:gd name="T8" fmla="*/ 480 w 480"/>
                  <a:gd name="T9" fmla="*/ 0 h 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600"/>
                  <a:gd name="T17" fmla="*/ 480 w 480"/>
                  <a:gd name="T18" fmla="*/ 600 h 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600">
                    <a:moveTo>
                      <a:pt x="0" y="600"/>
                    </a:moveTo>
                    <a:cubicBezTo>
                      <a:pt x="3" y="567"/>
                      <a:pt x="3" y="477"/>
                      <a:pt x="16" y="400"/>
                    </a:cubicBezTo>
                    <a:cubicBezTo>
                      <a:pt x="29" y="323"/>
                      <a:pt x="51" y="199"/>
                      <a:pt x="80" y="136"/>
                    </a:cubicBezTo>
                    <a:cubicBezTo>
                      <a:pt x="109" y="73"/>
                      <a:pt x="125" y="47"/>
                      <a:pt x="192" y="24"/>
                    </a:cubicBezTo>
                    <a:cubicBezTo>
                      <a:pt x="259" y="1"/>
                      <a:pt x="420" y="5"/>
                      <a:pt x="48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Freeform 57"/>
              <p:cNvSpPr>
                <a:spLocks/>
              </p:cNvSpPr>
              <p:nvPr/>
            </p:nvSpPr>
            <p:spPr bwMode="auto">
              <a:xfrm flipV="1">
                <a:off x="5088" y="1584"/>
                <a:ext cx="480" cy="576"/>
              </a:xfrm>
              <a:custGeom>
                <a:avLst/>
                <a:gdLst>
                  <a:gd name="T0" fmla="*/ 0 w 480"/>
                  <a:gd name="T1" fmla="*/ 433 h 600"/>
                  <a:gd name="T2" fmla="*/ 16 w 480"/>
                  <a:gd name="T3" fmla="*/ 288 h 600"/>
                  <a:gd name="T4" fmla="*/ 80 w 480"/>
                  <a:gd name="T5" fmla="*/ 99 h 600"/>
                  <a:gd name="T6" fmla="*/ 192 w 480"/>
                  <a:gd name="T7" fmla="*/ 16 h 600"/>
                  <a:gd name="T8" fmla="*/ 480 w 480"/>
                  <a:gd name="T9" fmla="*/ 0 h 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600"/>
                  <a:gd name="T17" fmla="*/ 480 w 480"/>
                  <a:gd name="T18" fmla="*/ 600 h 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600">
                    <a:moveTo>
                      <a:pt x="0" y="600"/>
                    </a:moveTo>
                    <a:cubicBezTo>
                      <a:pt x="3" y="567"/>
                      <a:pt x="3" y="477"/>
                      <a:pt x="16" y="400"/>
                    </a:cubicBezTo>
                    <a:cubicBezTo>
                      <a:pt x="29" y="323"/>
                      <a:pt x="51" y="199"/>
                      <a:pt x="80" y="136"/>
                    </a:cubicBezTo>
                    <a:cubicBezTo>
                      <a:pt x="109" y="73"/>
                      <a:pt x="125" y="47"/>
                      <a:pt x="192" y="24"/>
                    </a:cubicBezTo>
                    <a:cubicBezTo>
                      <a:pt x="259" y="1"/>
                      <a:pt x="420" y="5"/>
                      <a:pt x="48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58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0" name="Line 59"/>
              <p:cNvSpPr>
                <a:spLocks noChangeShapeType="1"/>
              </p:cNvSpPr>
              <p:nvPr/>
            </p:nvSpPr>
            <p:spPr bwMode="auto">
              <a:xfrm flipV="1">
                <a:off x="4608" y="1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1" name="Line 60"/>
              <p:cNvSpPr>
                <a:spLocks noChangeShapeType="1"/>
              </p:cNvSpPr>
              <p:nvPr/>
            </p:nvSpPr>
            <p:spPr bwMode="auto">
              <a:xfrm>
                <a:off x="4608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2" name="Line 61"/>
              <p:cNvSpPr>
                <a:spLocks noChangeShapeType="1"/>
              </p:cNvSpPr>
              <p:nvPr/>
            </p:nvSpPr>
            <p:spPr bwMode="auto">
              <a:xfrm>
                <a:off x="5088" y="1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3" name="Line 62"/>
              <p:cNvSpPr>
                <a:spLocks noChangeShapeType="1"/>
              </p:cNvSpPr>
              <p:nvPr/>
            </p:nvSpPr>
            <p:spPr bwMode="auto">
              <a:xfrm>
                <a:off x="5088" y="124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20" name="Text Box 63"/>
          <p:cNvSpPr txBox="1">
            <a:spLocks noChangeArrowheads="1"/>
          </p:cNvSpPr>
          <p:nvPr/>
        </p:nvSpPr>
        <p:spPr bwMode="auto">
          <a:xfrm>
            <a:off x="5318125" y="3048000"/>
            <a:ext cx="287338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8921" name="Text Box 64"/>
          <p:cNvSpPr txBox="1">
            <a:spLocks noChangeArrowheads="1"/>
          </p:cNvSpPr>
          <p:nvPr/>
        </p:nvSpPr>
        <p:spPr bwMode="auto">
          <a:xfrm>
            <a:off x="5257800" y="4191000"/>
            <a:ext cx="407988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Cable theory</a:t>
            </a:r>
            <a:br>
              <a:rPr lang="en-US" smtClean="0"/>
            </a:br>
            <a:r>
              <a:rPr lang="en-US" smtClean="0"/>
              <a:t>Cable behaviour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6977063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Best done numerically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Stimulus propagation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Amplitude: decreases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Shape: smoother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Time: delayed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 rot="16200000" flipH="1">
            <a:off x="4381500" y="190500"/>
            <a:ext cx="228600" cy="6248400"/>
          </a:xfrm>
          <a:prstGeom prst="can">
            <a:avLst>
              <a:gd name="adj" fmla="val 714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514600"/>
            <a:ext cx="1143000" cy="1524000"/>
            <a:chOff x="192" y="1104"/>
            <a:chExt cx="720" cy="960"/>
          </a:xfrm>
        </p:grpSpPr>
        <p:sp>
          <p:nvSpPr>
            <p:cNvPr id="64530" name="Line 6"/>
            <p:cNvSpPr>
              <a:spLocks noChangeShapeType="1"/>
            </p:cNvSpPr>
            <p:nvPr/>
          </p:nvSpPr>
          <p:spPr bwMode="auto">
            <a:xfrm>
              <a:off x="192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7"/>
            <p:cNvSpPr>
              <a:spLocks noChangeShapeType="1"/>
            </p:cNvSpPr>
            <p:nvPr/>
          </p:nvSpPr>
          <p:spPr bwMode="auto">
            <a:xfrm flipV="1">
              <a:off x="288" y="17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8"/>
            <p:cNvSpPr>
              <a:spLocks noChangeShapeType="1"/>
            </p:cNvSpPr>
            <p:nvPr/>
          </p:nvSpPr>
          <p:spPr bwMode="auto">
            <a:xfrm>
              <a:off x="288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9"/>
            <p:cNvSpPr>
              <a:spLocks noChangeShapeType="1"/>
            </p:cNvSpPr>
            <p:nvPr/>
          </p:nvSpPr>
          <p:spPr bwMode="auto">
            <a:xfrm>
              <a:off x="384" y="17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0"/>
            <p:cNvSpPr>
              <a:spLocks noChangeShapeType="1"/>
            </p:cNvSpPr>
            <p:nvPr/>
          </p:nvSpPr>
          <p:spPr bwMode="auto">
            <a:xfrm>
              <a:off x="384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1"/>
            <p:cNvSpPr>
              <a:spLocks noChangeShapeType="1"/>
            </p:cNvSpPr>
            <p:nvPr/>
          </p:nvSpPr>
          <p:spPr bwMode="auto">
            <a:xfrm>
              <a:off x="528" y="1200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2"/>
            <p:cNvSpPr>
              <a:spLocks noChangeShapeType="1"/>
            </p:cNvSpPr>
            <p:nvPr/>
          </p:nvSpPr>
          <p:spPr bwMode="auto">
            <a:xfrm flipH="1" flipV="1">
              <a:off x="480" y="1296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3"/>
            <p:cNvSpPr>
              <a:spLocks noChangeShapeType="1"/>
            </p:cNvSpPr>
            <p:nvPr/>
          </p:nvSpPr>
          <p:spPr bwMode="auto">
            <a:xfrm flipH="1" flipV="1">
              <a:off x="336" y="1104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14"/>
            <p:cNvSpPr>
              <a:spLocks noChangeShapeType="1"/>
            </p:cNvSpPr>
            <p:nvPr/>
          </p:nvSpPr>
          <p:spPr bwMode="auto">
            <a:xfrm>
              <a:off x="336" y="110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8" name="Line 15"/>
          <p:cNvSpPr>
            <a:spLocks noChangeShapeType="1"/>
          </p:cNvSpPr>
          <p:nvPr/>
        </p:nvSpPr>
        <p:spPr bwMode="auto">
          <a:xfrm>
            <a:off x="1447800" y="2286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19" name="Line 16"/>
          <p:cNvSpPr>
            <a:spLocks noChangeShapeType="1"/>
          </p:cNvSpPr>
          <p:nvPr/>
        </p:nvSpPr>
        <p:spPr bwMode="auto">
          <a:xfrm>
            <a:off x="1447800" y="3048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0" name="Freeform 17"/>
          <p:cNvSpPr>
            <a:spLocks/>
          </p:cNvSpPr>
          <p:nvPr/>
        </p:nvSpPr>
        <p:spPr bwMode="auto">
          <a:xfrm>
            <a:off x="1447800" y="2362200"/>
            <a:ext cx="685800" cy="635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1" name="Line 18"/>
          <p:cNvSpPr>
            <a:spLocks noChangeShapeType="1"/>
          </p:cNvSpPr>
          <p:nvPr/>
        </p:nvSpPr>
        <p:spPr bwMode="auto">
          <a:xfrm>
            <a:off x="3048000" y="2286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2" name="Line 19"/>
          <p:cNvSpPr>
            <a:spLocks noChangeShapeType="1"/>
          </p:cNvSpPr>
          <p:nvPr/>
        </p:nvSpPr>
        <p:spPr bwMode="auto">
          <a:xfrm>
            <a:off x="3048000" y="3048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Freeform 20"/>
          <p:cNvSpPr>
            <a:spLocks/>
          </p:cNvSpPr>
          <p:nvPr/>
        </p:nvSpPr>
        <p:spPr bwMode="auto">
          <a:xfrm>
            <a:off x="3048000" y="2514600"/>
            <a:ext cx="990600" cy="482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21"/>
          <p:cNvSpPr>
            <a:spLocks noChangeShapeType="1"/>
          </p:cNvSpPr>
          <p:nvPr/>
        </p:nvSpPr>
        <p:spPr bwMode="auto">
          <a:xfrm>
            <a:off x="4876800" y="2286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22"/>
          <p:cNvSpPr>
            <a:spLocks noChangeShapeType="1"/>
          </p:cNvSpPr>
          <p:nvPr/>
        </p:nvSpPr>
        <p:spPr bwMode="auto">
          <a:xfrm>
            <a:off x="4876800" y="3048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Freeform 23"/>
          <p:cNvSpPr>
            <a:spLocks/>
          </p:cNvSpPr>
          <p:nvPr/>
        </p:nvSpPr>
        <p:spPr bwMode="auto">
          <a:xfrm>
            <a:off x="4876800" y="2743200"/>
            <a:ext cx="1295400" cy="254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500093464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Line 24"/>
          <p:cNvSpPr>
            <a:spLocks noChangeShapeType="1"/>
          </p:cNvSpPr>
          <p:nvPr/>
        </p:nvSpPr>
        <p:spPr bwMode="auto">
          <a:xfrm>
            <a:off x="7086600" y="2286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Line 25"/>
          <p:cNvSpPr>
            <a:spLocks noChangeShapeType="1"/>
          </p:cNvSpPr>
          <p:nvPr/>
        </p:nvSpPr>
        <p:spPr bwMode="auto">
          <a:xfrm>
            <a:off x="7086600" y="3048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Freeform 26"/>
          <p:cNvSpPr>
            <a:spLocks/>
          </p:cNvSpPr>
          <p:nvPr/>
        </p:nvSpPr>
        <p:spPr bwMode="auto">
          <a:xfrm>
            <a:off x="7086600" y="2895600"/>
            <a:ext cx="1600200" cy="101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1376257200 h 640"/>
              <a:gd name="T6" fmla="*/ 2147483647 w 624"/>
              <a:gd name="T7" fmla="*/ 224041964 h 640"/>
              <a:gd name="T8" fmla="*/ 2147483647 w 624"/>
              <a:gd name="T9" fmla="*/ 32006061 h 640"/>
              <a:gd name="T10" fmla="*/ 2147483647 w 624"/>
              <a:gd name="T11" fmla="*/ 160029821 h 640"/>
              <a:gd name="T12" fmla="*/ 2147483647 w 624"/>
              <a:gd name="T13" fmla="*/ 736137122 h 640"/>
              <a:gd name="T14" fmla="*/ 2147483647 w 624"/>
              <a:gd name="T15" fmla="*/ 1184220891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Summation: simultaneous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2938463" y="2179638"/>
            <a:ext cx="509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8032750" y="2054225"/>
            <a:ext cx="441325" cy="188913"/>
            <a:chOff x="3216" y="1728"/>
            <a:chExt cx="336" cy="144"/>
          </a:xfrm>
        </p:grpSpPr>
        <p:sp>
          <p:nvSpPr>
            <p:cNvPr id="21644" name="Line 6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5" name="Line 7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6" name="Line 8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7" name="Line 9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8" name="Line 10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9" name="Line 11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0" name="Line 12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Line 13"/>
          <p:cNvSpPr>
            <a:spLocks noChangeShapeType="1"/>
          </p:cNvSpPr>
          <p:nvPr/>
        </p:nvSpPr>
        <p:spPr bwMode="auto">
          <a:xfrm>
            <a:off x="8474075" y="2179638"/>
            <a:ext cx="43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14"/>
          <p:cNvSpPr>
            <a:spLocks noChangeShapeType="1"/>
          </p:cNvSpPr>
          <p:nvPr/>
        </p:nvSpPr>
        <p:spPr bwMode="auto">
          <a:xfrm>
            <a:off x="3252788" y="217963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15"/>
          <p:cNvSpPr>
            <a:spLocks noChangeShapeType="1"/>
          </p:cNvSpPr>
          <p:nvPr/>
        </p:nvSpPr>
        <p:spPr bwMode="auto">
          <a:xfrm>
            <a:off x="2874963" y="2935288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16"/>
          <p:cNvSpPr>
            <a:spLocks noChangeShapeType="1"/>
          </p:cNvSpPr>
          <p:nvPr/>
        </p:nvSpPr>
        <p:spPr bwMode="auto">
          <a:xfrm>
            <a:off x="2874963" y="3060700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17"/>
          <p:cNvSpPr>
            <a:spLocks noChangeShapeType="1"/>
          </p:cNvSpPr>
          <p:nvPr/>
        </p:nvSpPr>
        <p:spPr bwMode="auto">
          <a:xfrm>
            <a:off x="3252788" y="3060700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18"/>
          <p:cNvSpPr>
            <a:spLocks noChangeShapeType="1"/>
          </p:cNvSpPr>
          <p:nvPr/>
        </p:nvSpPr>
        <p:spPr bwMode="auto">
          <a:xfrm>
            <a:off x="381000" y="3752850"/>
            <a:ext cx="846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2497138" y="2054225"/>
            <a:ext cx="441325" cy="188913"/>
            <a:chOff x="3216" y="1728"/>
            <a:chExt cx="336" cy="144"/>
          </a:xfrm>
        </p:grpSpPr>
        <p:sp>
          <p:nvSpPr>
            <p:cNvPr id="21637" name="Line 20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8" name="Line 21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9" name="Line 22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0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1" name="Line 24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2" name="Line 25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3" name="Line 26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Line 27"/>
          <p:cNvSpPr>
            <a:spLocks noChangeShapeType="1"/>
          </p:cNvSpPr>
          <p:nvPr/>
        </p:nvSpPr>
        <p:spPr bwMode="auto">
          <a:xfrm>
            <a:off x="381000" y="2179638"/>
            <a:ext cx="2116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970838" y="1676400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Ra/2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1752600" y="1584325"/>
            <a:ext cx="1882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Ra + other terms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3314700" y="2619375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Cm</a:t>
            </a:r>
          </a:p>
        </p:txBody>
      </p:sp>
      <p:grpSp>
        <p:nvGrpSpPr>
          <p:cNvPr id="21520" name="Group 31"/>
          <p:cNvGrpSpPr>
            <a:grpSpLocks/>
          </p:cNvGrpSpPr>
          <p:nvPr/>
        </p:nvGrpSpPr>
        <p:grpSpPr bwMode="auto">
          <a:xfrm>
            <a:off x="4573588" y="2179638"/>
            <a:ext cx="1089025" cy="1573212"/>
            <a:chOff x="2352" y="2016"/>
            <a:chExt cx="831" cy="1200"/>
          </a:xfrm>
        </p:grpSpPr>
        <p:sp>
          <p:nvSpPr>
            <p:cNvPr id="21622" name="Line 32"/>
            <p:cNvSpPr>
              <a:spLocks noChangeShapeType="1"/>
            </p:cNvSpPr>
            <p:nvPr/>
          </p:nvSpPr>
          <p:spPr bwMode="auto">
            <a:xfrm>
              <a:off x="2544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Line 33"/>
            <p:cNvSpPr>
              <a:spLocks noChangeShapeType="1"/>
            </p:cNvSpPr>
            <p:nvPr/>
          </p:nvSpPr>
          <p:spPr bwMode="auto">
            <a:xfrm>
              <a:off x="2544" y="254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Line 34"/>
            <p:cNvSpPr>
              <a:spLocks noChangeShapeType="1"/>
            </p:cNvSpPr>
            <p:nvPr/>
          </p:nvSpPr>
          <p:spPr bwMode="auto">
            <a:xfrm>
              <a:off x="2496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Line 35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Line 36"/>
            <p:cNvSpPr>
              <a:spLocks noChangeShapeType="1"/>
            </p:cNvSpPr>
            <p:nvPr/>
          </p:nvSpPr>
          <p:spPr bwMode="auto">
            <a:xfrm>
              <a:off x="2544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627" name="Group 37"/>
            <p:cNvGrpSpPr>
              <a:grpSpLocks/>
            </p:cNvGrpSpPr>
            <p:nvPr/>
          </p:nvGrpSpPr>
          <p:grpSpPr bwMode="auto">
            <a:xfrm rot="5400000">
              <a:off x="2400" y="2304"/>
              <a:ext cx="336" cy="144"/>
              <a:chOff x="3216" y="1728"/>
              <a:chExt cx="336" cy="144"/>
            </a:xfrm>
          </p:grpSpPr>
          <p:sp>
            <p:nvSpPr>
              <p:cNvPr id="21630" name="Line 3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3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4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4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4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4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4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28" name="Text Box 45"/>
            <p:cNvSpPr txBox="1">
              <a:spLocks noChangeArrowheads="1"/>
            </p:cNvSpPr>
            <p:nvPr/>
          </p:nvSpPr>
          <p:spPr bwMode="auto">
            <a:xfrm>
              <a:off x="2774" y="2745"/>
              <a:ext cx="409" cy="3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Em</a:t>
              </a:r>
            </a:p>
          </p:txBody>
        </p:sp>
        <p:sp>
          <p:nvSpPr>
            <p:cNvPr id="21629" name="Text Box 46"/>
            <p:cNvSpPr txBox="1">
              <a:spLocks noChangeArrowheads="1"/>
            </p:cNvSpPr>
            <p:nvPr/>
          </p:nvSpPr>
          <p:spPr bwMode="auto">
            <a:xfrm>
              <a:off x="2726" y="2217"/>
              <a:ext cx="421" cy="3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Rm</a:t>
              </a:r>
            </a:p>
          </p:txBody>
        </p:sp>
      </p:grpSp>
      <p:grpSp>
        <p:nvGrpSpPr>
          <p:cNvPr id="21521" name="Group 47"/>
          <p:cNvGrpSpPr>
            <a:grpSpLocks/>
          </p:cNvGrpSpPr>
          <p:nvPr/>
        </p:nvGrpSpPr>
        <p:grpSpPr bwMode="auto">
          <a:xfrm>
            <a:off x="5202238" y="3752850"/>
            <a:ext cx="692150" cy="628650"/>
            <a:chOff x="1680" y="3216"/>
            <a:chExt cx="528" cy="480"/>
          </a:xfrm>
        </p:grpSpPr>
        <p:sp>
          <p:nvSpPr>
            <p:cNvPr id="21617" name="Line 48"/>
            <p:cNvSpPr>
              <a:spLocks noChangeShapeType="1"/>
            </p:cNvSpPr>
            <p:nvPr/>
          </p:nvSpPr>
          <p:spPr bwMode="auto">
            <a:xfrm>
              <a:off x="1944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Line 49"/>
            <p:cNvSpPr>
              <a:spLocks noChangeShapeType="1"/>
            </p:cNvSpPr>
            <p:nvPr/>
          </p:nvSpPr>
          <p:spPr bwMode="auto">
            <a:xfrm>
              <a:off x="1680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Line 50"/>
            <p:cNvSpPr>
              <a:spLocks noChangeShapeType="1"/>
            </p:cNvSpPr>
            <p:nvPr/>
          </p:nvSpPr>
          <p:spPr bwMode="auto">
            <a:xfrm>
              <a:off x="1776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Line 51"/>
            <p:cNvSpPr>
              <a:spLocks noChangeShapeType="1"/>
            </p:cNvSpPr>
            <p:nvPr/>
          </p:nvSpPr>
          <p:spPr bwMode="auto">
            <a:xfrm>
              <a:off x="187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Line 52"/>
            <p:cNvSpPr>
              <a:spLocks noChangeShapeType="1"/>
            </p:cNvSpPr>
            <p:nvPr/>
          </p:nvSpPr>
          <p:spPr bwMode="auto">
            <a:xfrm>
              <a:off x="1920" y="3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2" name="Line 53"/>
          <p:cNvSpPr>
            <a:spLocks noChangeShapeType="1"/>
          </p:cNvSpPr>
          <p:nvPr/>
        </p:nvSpPr>
        <p:spPr bwMode="auto">
          <a:xfrm>
            <a:off x="6284913" y="2168525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54"/>
          <p:cNvSpPr>
            <a:spLocks noChangeShapeType="1"/>
          </p:cNvSpPr>
          <p:nvPr/>
        </p:nvSpPr>
        <p:spPr bwMode="auto">
          <a:xfrm>
            <a:off x="6284913" y="28606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24" name="Group 55"/>
          <p:cNvGrpSpPr>
            <a:grpSpLocks/>
          </p:cNvGrpSpPr>
          <p:nvPr/>
        </p:nvGrpSpPr>
        <p:grpSpPr bwMode="auto">
          <a:xfrm flipV="1">
            <a:off x="6034088" y="3236913"/>
            <a:ext cx="503237" cy="127000"/>
            <a:chOff x="3504" y="2832"/>
            <a:chExt cx="384" cy="96"/>
          </a:xfrm>
        </p:grpSpPr>
        <p:sp>
          <p:nvSpPr>
            <p:cNvPr id="21615" name="Line 5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Line 57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5" name="Line 58"/>
          <p:cNvSpPr>
            <a:spLocks noChangeShapeType="1"/>
          </p:cNvSpPr>
          <p:nvPr/>
        </p:nvSpPr>
        <p:spPr bwMode="auto">
          <a:xfrm>
            <a:off x="6284913" y="336391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26" name="Group 59"/>
          <p:cNvGrpSpPr>
            <a:grpSpLocks/>
          </p:cNvGrpSpPr>
          <p:nvPr/>
        </p:nvGrpSpPr>
        <p:grpSpPr bwMode="auto">
          <a:xfrm rot="5400000">
            <a:off x="6095206" y="2545557"/>
            <a:ext cx="441325" cy="188912"/>
            <a:chOff x="3216" y="1728"/>
            <a:chExt cx="336" cy="144"/>
          </a:xfrm>
        </p:grpSpPr>
        <p:sp>
          <p:nvSpPr>
            <p:cNvPr id="21608" name="Line 60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Line 61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Line 62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Line 63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Line 64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Line 65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Line 66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6586538" y="3122613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E1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6523038" y="2432050"/>
            <a:ext cx="481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R1</a:t>
            </a:r>
          </a:p>
        </p:txBody>
      </p:sp>
      <p:sp>
        <p:nvSpPr>
          <p:cNvPr id="21529" name="Line 69"/>
          <p:cNvSpPr>
            <a:spLocks noChangeShapeType="1"/>
          </p:cNvSpPr>
          <p:nvPr/>
        </p:nvSpPr>
        <p:spPr bwMode="auto">
          <a:xfrm flipV="1">
            <a:off x="6034088" y="2355850"/>
            <a:ext cx="503237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0" name="Line 70"/>
          <p:cNvSpPr>
            <a:spLocks noChangeShapeType="1"/>
          </p:cNvSpPr>
          <p:nvPr/>
        </p:nvSpPr>
        <p:spPr bwMode="auto">
          <a:xfrm>
            <a:off x="7543800" y="2168525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71"/>
          <p:cNvSpPr>
            <a:spLocks noChangeShapeType="1"/>
          </p:cNvSpPr>
          <p:nvPr/>
        </p:nvSpPr>
        <p:spPr bwMode="auto">
          <a:xfrm>
            <a:off x="7543800" y="28606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32" name="Group 72"/>
          <p:cNvGrpSpPr>
            <a:grpSpLocks/>
          </p:cNvGrpSpPr>
          <p:nvPr/>
        </p:nvGrpSpPr>
        <p:grpSpPr bwMode="auto">
          <a:xfrm flipV="1">
            <a:off x="7291388" y="3236913"/>
            <a:ext cx="503237" cy="127000"/>
            <a:chOff x="3504" y="2832"/>
            <a:chExt cx="384" cy="96"/>
          </a:xfrm>
        </p:grpSpPr>
        <p:sp>
          <p:nvSpPr>
            <p:cNvPr id="21606" name="Line 73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74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3" name="Line 75"/>
          <p:cNvSpPr>
            <a:spLocks noChangeShapeType="1"/>
          </p:cNvSpPr>
          <p:nvPr/>
        </p:nvSpPr>
        <p:spPr bwMode="auto">
          <a:xfrm>
            <a:off x="7543800" y="336391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34" name="Group 76"/>
          <p:cNvGrpSpPr>
            <a:grpSpLocks/>
          </p:cNvGrpSpPr>
          <p:nvPr/>
        </p:nvGrpSpPr>
        <p:grpSpPr bwMode="auto">
          <a:xfrm rot="5400000">
            <a:off x="7354094" y="2545556"/>
            <a:ext cx="441325" cy="188913"/>
            <a:chOff x="3216" y="1728"/>
            <a:chExt cx="336" cy="144"/>
          </a:xfrm>
        </p:grpSpPr>
        <p:sp>
          <p:nvSpPr>
            <p:cNvPr id="21599" name="Line 77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Line 78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Line 79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Line 80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Line 81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Line 82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Line 83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5" name="Text Box 84"/>
          <p:cNvSpPr txBox="1">
            <a:spLocks noChangeArrowheads="1"/>
          </p:cNvSpPr>
          <p:nvPr/>
        </p:nvSpPr>
        <p:spPr bwMode="auto">
          <a:xfrm>
            <a:off x="7843838" y="3122613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E2</a:t>
            </a:r>
          </a:p>
        </p:txBody>
      </p:sp>
      <p:sp>
        <p:nvSpPr>
          <p:cNvPr id="21536" name="Text Box 85"/>
          <p:cNvSpPr txBox="1">
            <a:spLocks noChangeArrowheads="1"/>
          </p:cNvSpPr>
          <p:nvPr/>
        </p:nvSpPr>
        <p:spPr bwMode="auto">
          <a:xfrm>
            <a:off x="7781925" y="2432050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G2</a:t>
            </a:r>
          </a:p>
        </p:txBody>
      </p:sp>
      <p:sp>
        <p:nvSpPr>
          <p:cNvPr id="21537" name="Line 86"/>
          <p:cNvSpPr>
            <a:spLocks noChangeShapeType="1"/>
          </p:cNvSpPr>
          <p:nvPr/>
        </p:nvSpPr>
        <p:spPr bwMode="auto">
          <a:xfrm flipV="1">
            <a:off x="7291388" y="2355850"/>
            <a:ext cx="503237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Text Box 143"/>
          <p:cNvSpPr txBox="1">
            <a:spLocks noChangeArrowheads="1"/>
          </p:cNvSpPr>
          <p:nvPr/>
        </p:nvSpPr>
        <p:spPr bwMode="auto">
          <a:xfrm>
            <a:off x="517525" y="3886200"/>
            <a:ext cx="4435475" cy="2862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Rcell = Rm || Ra + other terms</a:t>
            </a:r>
          </a:p>
          <a:p>
            <a:endParaRPr lang="en-US" sz="1800"/>
          </a:p>
          <a:p>
            <a:r>
              <a:rPr lang="en-US" sz="1800"/>
              <a:t>Vm = -I.R1 + E1 = I.Rcell + Em</a:t>
            </a:r>
          </a:p>
          <a:p>
            <a:r>
              <a:rPr lang="en-US" sz="1800"/>
              <a:t>So,</a:t>
            </a:r>
          </a:p>
          <a:p>
            <a:r>
              <a:rPr lang="en-US" sz="1800"/>
              <a:t>E1 – Em = I.(R1 + Rcell)</a:t>
            </a:r>
          </a:p>
          <a:p>
            <a:r>
              <a:rPr lang="en-US" sz="1800"/>
              <a:t>I = (E1 – Em)/(R1 + Rcell)</a:t>
            </a:r>
          </a:p>
          <a:p>
            <a:r>
              <a:rPr lang="en-US" sz="1800"/>
              <a:t>Vm = [(E1 – Em)/(R1+Rcell)] . Rcell + Em</a:t>
            </a:r>
          </a:p>
          <a:p>
            <a:r>
              <a:rPr lang="en-US" sz="1800"/>
              <a:t>Vm.(R1+Rcell) = E1.Rcell + Em.R1</a:t>
            </a:r>
          </a:p>
          <a:p>
            <a:r>
              <a:rPr lang="en-US" sz="1800"/>
              <a:t>Replace by conductance G = 1/R:</a:t>
            </a:r>
          </a:p>
          <a:p>
            <a:r>
              <a:rPr lang="en-US" sz="1800"/>
              <a:t>Vm = (E1.G1 + Em.Gm) / (G1 + Gm)</a:t>
            </a:r>
          </a:p>
        </p:txBody>
      </p:sp>
      <p:sp>
        <p:nvSpPr>
          <p:cNvPr id="21539" name="Rectangle 149"/>
          <p:cNvSpPr>
            <a:spLocks noChangeArrowheads="1"/>
          </p:cNvSpPr>
          <p:nvPr/>
        </p:nvSpPr>
        <p:spPr bwMode="auto">
          <a:xfrm>
            <a:off x="7162800" y="1600200"/>
            <a:ext cx="1905000" cy="2438400"/>
          </a:xfrm>
          <a:prstGeom prst="rect">
            <a:avLst/>
          </a:prstGeom>
          <a:gradFill rotWithShape="1">
            <a:gsLst>
              <a:gs pos="0">
                <a:srgbClr val="000099">
                  <a:alpha val="49001"/>
                </a:srgbClr>
              </a:gs>
              <a:gs pos="100000">
                <a:srgbClr val="000047">
                  <a:alpha val="49001"/>
                </a:srgb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152"/>
          <p:cNvSpPr>
            <a:spLocks noChangeShapeType="1"/>
          </p:cNvSpPr>
          <p:nvPr/>
        </p:nvSpPr>
        <p:spPr bwMode="auto">
          <a:xfrm>
            <a:off x="762000" y="2133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1" name="Line 153"/>
          <p:cNvSpPr>
            <a:spLocks noChangeShapeType="1"/>
          </p:cNvSpPr>
          <p:nvPr/>
        </p:nvSpPr>
        <p:spPr bwMode="auto">
          <a:xfrm>
            <a:off x="381000" y="2895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2" name="Line 154"/>
          <p:cNvSpPr>
            <a:spLocks noChangeShapeType="1"/>
          </p:cNvSpPr>
          <p:nvPr/>
        </p:nvSpPr>
        <p:spPr bwMode="auto">
          <a:xfrm>
            <a:off x="381000" y="3048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3" name="Line 155"/>
          <p:cNvSpPr>
            <a:spLocks noChangeShapeType="1"/>
          </p:cNvSpPr>
          <p:nvPr/>
        </p:nvSpPr>
        <p:spPr bwMode="auto">
          <a:xfrm>
            <a:off x="7620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4" name="Freeform 161"/>
          <p:cNvSpPr>
            <a:spLocks/>
          </p:cNvSpPr>
          <p:nvPr/>
        </p:nvSpPr>
        <p:spPr bwMode="auto">
          <a:xfrm>
            <a:off x="1828800" y="2133600"/>
            <a:ext cx="228600" cy="990600"/>
          </a:xfrm>
          <a:custGeom>
            <a:avLst/>
            <a:gdLst>
              <a:gd name="T0" fmla="*/ 2147483647 w 144"/>
              <a:gd name="T1" fmla="*/ 0 h 624"/>
              <a:gd name="T2" fmla="*/ 2147483647 w 144"/>
              <a:gd name="T3" fmla="*/ 2147483647 h 624"/>
              <a:gd name="T4" fmla="*/ 2147483647 w 144"/>
              <a:gd name="T5" fmla="*/ 2147483647 h 624"/>
              <a:gd name="T6" fmla="*/ 0 w 144"/>
              <a:gd name="T7" fmla="*/ 2147483647 h 624"/>
              <a:gd name="T8" fmla="*/ 2147483647 w 144"/>
              <a:gd name="T9" fmla="*/ 2147483647 h 624"/>
              <a:gd name="T10" fmla="*/ 2147483647 w 144"/>
              <a:gd name="T11" fmla="*/ 2147483647 h 624"/>
              <a:gd name="T12" fmla="*/ 2147483647 w 144"/>
              <a:gd name="T13" fmla="*/ 2147483647 h 6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624"/>
              <a:gd name="T23" fmla="*/ 144 w 144"/>
              <a:gd name="T24" fmla="*/ 624 h 6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624">
                <a:moveTo>
                  <a:pt x="48" y="0"/>
                </a:moveTo>
                <a:lnTo>
                  <a:pt x="48" y="192"/>
                </a:lnTo>
                <a:lnTo>
                  <a:pt x="144" y="240"/>
                </a:lnTo>
                <a:lnTo>
                  <a:pt x="0" y="288"/>
                </a:lnTo>
                <a:lnTo>
                  <a:pt x="144" y="336"/>
                </a:lnTo>
                <a:lnTo>
                  <a:pt x="48" y="384"/>
                </a:lnTo>
                <a:lnTo>
                  <a:pt x="48" y="62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Line 162"/>
          <p:cNvSpPr>
            <a:spLocks noChangeShapeType="1"/>
          </p:cNvSpPr>
          <p:nvPr/>
        </p:nvSpPr>
        <p:spPr bwMode="auto">
          <a:xfrm flipH="1">
            <a:off x="1828800" y="3124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163"/>
          <p:cNvSpPr>
            <a:spLocks noChangeShapeType="1"/>
          </p:cNvSpPr>
          <p:nvPr/>
        </p:nvSpPr>
        <p:spPr bwMode="auto">
          <a:xfrm flipH="1">
            <a:off x="16764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164"/>
          <p:cNvSpPr>
            <a:spLocks noChangeShapeType="1"/>
          </p:cNvSpPr>
          <p:nvPr/>
        </p:nvSpPr>
        <p:spPr bwMode="auto">
          <a:xfrm>
            <a:off x="1905000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Text Box 165"/>
          <p:cNvSpPr txBox="1">
            <a:spLocks noChangeArrowheads="1"/>
          </p:cNvSpPr>
          <p:nvPr/>
        </p:nvSpPr>
        <p:spPr bwMode="auto">
          <a:xfrm>
            <a:off x="2008188" y="2376488"/>
            <a:ext cx="5508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cs typeface="Times New Roman" pitchFamily="18" charset="0"/>
              </a:rPr>
              <a:t>Rm</a:t>
            </a:r>
          </a:p>
        </p:txBody>
      </p:sp>
      <p:sp>
        <p:nvSpPr>
          <p:cNvPr id="21549" name="Text Box 166"/>
          <p:cNvSpPr txBox="1">
            <a:spLocks noChangeArrowheads="1"/>
          </p:cNvSpPr>
          <p:nvPr/>
        </p:nvSpPr>
        <p:spPr bwMode="auto">
          <a:xfrm>
            <a:off x="2117725" y="2986088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cs typeface="Times New Roman" pitchFamily="18" charset="0"/>
              </a:rPr>
              <a:t>Em</a:t>
            </a:r>
          </a:p>
        </p:txBody>
      </p:sp>
      <p:sp>
        <p:nvSpPr>
          <p:cNvPr id="21550" name="Text Box 167"/>
          <p:cNvSpPr txBox="1">
            <a:spLocks noChangeArrowheads="1"/>
          </p:cNvSpPr>
          <p:nvPr/>
        </p:nvSpPr>
        <p:spPr bwMode="auto">
          <a:xfrm>
            <a:off x="914400" y="2574925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cs typeface="Times New Roman" pitchFamily="18" charset="0"/>
              </a:rPr>
              <a:t>Cm</a:t>
            </a:r>
          </a:p>
        </p:txBody>
      </p:sp>
      <p:sp>
        <p:nvSpPr>
          <p:cNvPr id="21551" name="Line 168"/>
          <p:cNvSpPr>
            <a:spLocks noChangeShapeType="1"/>
          </p:cNvSpPr>
          <p:nvPr/>
        </p:nvSpPr>
        <p:spPr bwMode="auto">
          <a:xfrm flipH="1">
            <a:off x="5181600" y="2057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Text Box 169"/>
          <p:cNvSpPr txBox="1">
            <a:spLocks noChangeArrowheads="1"/>
          </p:cNvSpPr>
          <p:nvPr/>
        </p:nvSpPr>
        <p:spPr bwMode="auto">
          <a:xfrm>
            <a:off x="5546725" y="160178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</a:t>
            </a:r>
          </a:p>
        </p:txBody>
      </p:sp>
      <p:sp>
        <p:nvSpPr>
          <p:cNvPr id="21553" name="Text Box 170"/>
          <p:cNvSpPr txBox="1">
            <a:spLocks noChangeArrowheads="1"/>
          </p:cNvSpPr>
          <p:nvPr/>
        </p:nvSpPr>
        <p:spPr bwMode="auto">
          <a:xfrm>
            <a:off x="3870325" y="1752600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Vm</a:t>
            </a:r>
          </a:p>
        </p:txBody>
      </p:sp>
      <p:sp>
        <p:nvSpPr>
          <p:cNvPr id="21554" name="Line 171"/>
          <p:cNvSpPr>
            <a:spLocks noChangeShapeType="1"/>
          </p:cNvSpPr>
          <p:nvPr/>
        </p:nvSpPr>
        <p:spPr bwMode="auto">
          <a:xfrm flipV="1">
            <a:off x="2667000" y="19050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55" name="Group 31"/>
          <p:cNvGrpSpPr>
            <a:grpSpLocks/>
          </p:cNvGrpSpPr>
          <p:nvPr/>
        </p:nvGrpSpPr>
        <p:grpSpPr bwMode="auto">
          <a:xfrm>
            <a:off x="6511925" y="4579938"/>
            <a:ext cx="1214438" cy="1573212"/>
            <a:chOff x="2352" y="2016"/>
            <a:chExt cx="927" cy="1200"/>
          </a:xfrm>
        </p:grpSpPr>
        <p:sp>
          <p:nvSpPr>
            <p:cNvPr id="21584" name="Line 32"/>
            <p:cNvSpPr>
              <a:spLocks noChangeShapeType="1"/>
            </p:cNvSpPr>
            <p:nvPr/>
          </p:nvSpPr>
          <p:spPr bwMode="auto">
            <a:xfrm>
              <a:off x="2544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Line 33"/>
            <p:cNvSpPr>
              <a:spLocks noChangeShapeType="1"/>
            </p:cNvSpPr>
            <p:nvPr/>
          </p:nvSpPr>
          <p:spPr bwMode="auto">
            <a:xfrm>
              <a:off x="2544" y="254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Line 34"/>
            <p:cNvSpPr>
              <a:spLocks noChangeShapeType="1"/>
            </p:cNvSpPr>
            <p:nvPr/>
          </p:nvSpPr>
          <p:spPr bwMode="auto">
            <a:xfrm>
              <a:off x="2496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Line 35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36"/>
            <p:cNvSpPr>
              <a:spLocks noChangeShapeType="1"/>
            </p:cNvSpPr>
            <p:nvPr/>
          </p:nvSpPr>
          <p:spPr bwMode="auto">
            <a:xfrm>
              <a:off x="2544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89" name="Group 37"/>
            <p:cNvGrpSpPr>
              <a:grpSpLocks/>
            </p:cNvGrpSpPr>
            <p:nvPr/>
          </p:nvGrpSpPr>
          <p:grpSpPr bwMode="auto">
            <a:xfrm rot="5400000">
              <a:off x="2400" y="2304"/>
              <a:ext cx="336" cy="144"/>
              <a:chOff x="3216" y="1728"/>
              <a:chExt cx="336" cy="144"/>
            </a:xfrm>
          </p:grpSpPr>
          <p:sp>
            <p:nvSpPr>
              <p:cNvPr id="21592" name="Line 3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3" name="Line 3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4" name="Line 4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5" name="Line 4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6" name="Line 4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7" name="Line 4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8" name="Line 4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90" name="Text Box 45"/>
            <p:cNvSpPr txBox="1">
              <a:spLocks noChangeArrowheads="1"/>
            </p:cNvSpPr>
            <p:nvPr/>
          </p:nvSpPr>
          <p:spPr bwMode="auto">
            <a:xfrm>
              <a:off x="2774" y="2745"/>
              <a:ext cx="409" cy="3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Em</a:t>
              </a:r>
            </a:p>
          </p:txBody>
        </p:sp>
        <p:sp>
          <p:nvSpPr>
            <p:cNvPr id="21591" name="Text Box 46"/>
            <p:cNvSpPr txBox="1">
              <a:spLocks noChangeArrowheads="1"/>
            </p:cNvSpPr>
            <p:nvPr/>
          </p:nvSpPr>
          <p:spPr bwMode="auto">
            <a:xfrm>
              <a:off x="2726" y="2217"/>
              <a:ext cx="553" cy="3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Rcell</a:t>
              </a:r>
            </a:p>
          </p:txBody>
        </p:sp>
      </p:grpSp>
      <p:grpSp>
        <p:nvGrpSpPr>
          <p:cNvPr id="21556" name="Group 47"/>
          <p:cNvGrpSpPr>
            <a:grpSpLocks/>
          </p:cNvGrpSpPr>
          <p:nvPr/>
        </p:nvGrpSpPr>
        <p:grpSpPr bwMode="auto">
          <a:xfrm>
            <a:off x="7140575" y="6153150"/>
            <a:ext cx="692150" cy="628650"/>
            <a:chOff x="1680" y="3216"/>
            <a:chExt cx="528" cy="480"/>
          </a:xfrm>
        </p:grpSpPr>
        <p:sp>
          <p:nvSpPr>
            <p:cNvPr id="21579" name="Line 48"/>
            <p:cNvSpPr>
              <a:spLocks noChangeShapeType="1"/>
            </p:cNvSpPr>
            <p:nvPr/>
          </p:nvSpPr>
          <p:spPr bwMode="auto">
            <a:xfrm>
              <a:off x="1944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49"/>
            <p:cNvSpPr>
              <a:spLocks noChangeShapeType="1"/>
            </p:cNvSpPr>
            <p:nvPr/>
          </p:nvSpPr>
          <p:spPr bwMode="auto">
            <a:xfrm>
              <a:off x="1680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50"/>
            <p:cNvSpPr>
              <a:spLocks noChangeShapeType="1"/>
            </p:cNvSpPr>
            <p:nvPr/>
          </p:nvSpPr>
          <p:spPr bwMode="auto">
            <a:xfrm>
              <a:off x="1776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51"/>
            <p:cNvSpPr>
              <a:spLocks noChangeShapeType="1"/>
            </p:cNvSpPr>
            <p:nvPr/>
          </p:nvSpPr>
          <p:spPr bwMode="auto">
            <a:xfrm>
              <a:off x="187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52"/>
            <p:cNvSpPr>
              <a:spLocks noChangeShapeType="1"/>
            </p:cNvSpPr>
            <p:nvPr/>
          </p:nvSpPr>
          <p:spPr bwMode="auto">
            <a:xfrm>
              <a:off x="1920" y="3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8223250" y="4568825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>
            <a:off x="8223250" y="52609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59" name="Group 55"/>
          <p:cNvGrpSpPr>
            <a:grpSpLocks/>
          </p:cNvGrpSpPr>
          <p:nvPr/>
        </p:nvGrpSpPr>
        <p:grpSpPr bwMode="auto">
          <a:xfrm flipV="1">
            <a:off x="7972425" y="5637213"/>
            <a:ext cx="503238" cy="127000"/>
            <a:chOff x="3504" y="2832"/>
            <a:chExt cx="384" cy="96"/>
          </a:xfrm>
        </p:grpSpPr>
        <p:sp>
          <p:nvSpPr>
            <p:cNvPr id="21577" name="Line 5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57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60" name="Line 58"/>
          <p:cNvSpPr>
            <a:spLocks noChangeShapeType="1"/>
          </p:cNvSpPr>
          <p:nvPr/>
        </p:nvSpPr>
        <p:spPr bwMode="auto">
          <a:xfrm>
            <a:off x="8223250" y="576421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561" name="Group 59"/>
          <p:cNvGrpSpPr>
            <a:grpSpLocks/>
          </p:cNvGrpSpPr>
          <p:nvPr/>
        </p:nvGrpSpPr>
        <p:grpSpPr bwMode="auto">
          <a:xfrm rot="5400000">
            <a:off x="8033544" y="4945856"/>
            <a:ext cx="441325" cy="188913"/>
            <a:chOff x="3216" y="1728"/>
            <a:chExt cx="336" cy="144"/>
          </a:xfrm>
        </p:grpSpPr>
        <p:sp>
          <p:nvSpPr>
            <p:cNvPr id="21570" name="Line 60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Line 61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Line 62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Line 63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64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Line 65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66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62" name="Text Box 67"/>
          <p:cNvSpPr txBox="1">
            <a:spLocks noChangeArrowheads="1"/>
          </p:cNvSpPr>
          <p:nvPr/>
        </p:nvSpPr>
        <p:spPr bwMode="auto">
          <a:xfrm>
            <a:off x="8524875" y="5522913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E1</a:t>
            </a:r>
          </a:p>
        </p:txBody>
      </p:sp>
      <p:sp>
        <p:nvSpPr>
          <p:cNvPr id="21563" name="Text Box 68"/>
          <p:cNvSpPr txBox="1">
            <a:spLocks noChangeArrowheads="1"/>
          </p:cNvSpPr>
          <p:nvPr/>
        </p:nvSpPr>
        <p:spPr bwMode="auto">
          <a:xfrm>
            <a:off x="8461375" y="4832350"/>
            <a:ext cx="481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R1</a:t>
            </a:r>
          </a:p>
        </p:txBody>
      </p:sp>
      <p:sp>
        <p:nvSpPr>
          <p:cNvPr id="21564" name="Line 69"/>
          <p:cNvSpPr>
            <a:spLocks noChangeShapeType="1"/>
          </p:cNvSpPr>
          <p:nvPr/>
        </p:nvSpPr>
        <p:spPr bwMode="auto">
          <a:xfrm flipV="1">
            <a:off x="7972425" y="4756150"/>
            <a:ext cx="503238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65" name="Line 168"/>
          <p:cNvSpPr>
            <a:spLocks noChangeShapeType="1"/>
          </p:cNvSpPr>
          <p:nvPr/>
        </p:nvSpPr>
        <p:spPr bwMode="auto">
          <a:xfrm>
            <a:off x="65532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66" name="Text Box 169"/>
          <p:cNvSpPr txBox="1">
            <a:spLocks noChangeArrowheads="1"/>
          </p:cNvSpPr>
          <p:nvPr/>
        </p:nvSpPr>
        <p:spPr bwMode="auto">
          <a:xfrm>
            <a:off x="6191250" y="4800600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</a:t>
            </a:r>
          </a:p>
        </p:txBody>
      </p:sp>
      <p:sp>
        <p:nvSpPr>
          <p:cNvPr id="21567" name="Text Box 170"/>
          <p:cNvSpPr txBox="1">
            <a:spLocks noChangeArrowheads="1"/>
          </p:cNvSpPr>
          <p:nvPr/>
        </p:nvSpPr>
        <p:spPr bwMode="auto">
          <a:xfrm>
            <a:off x="7131050" y="4191000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Vm</a:t>
            </a:r>
          </a:p>
        </p:txBody>
      </p:sp>
      <p:cxnSp>
        <p:nvCxnSpPr>
          <p:cNvPr id="21568" name="Straight Connector 148"/>
          <p:cNvCxnSpPr>
            <a:cxnSpLocks noChangeShapeType="1"/>
          </p:cNvCxnSpPr>
          <p:nvPr/>
        </p:nvCxnSpPr>
        <p:spPr bwMode="auto">
          <a:xfrm>
            <a:off x="6781800" y="4572000"/>
            <a:ext cx="1447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69" name="Straight Connector 149"/>
          <p:cNvCxnSpPr>
            <a:cxnSpLocks noChangeShapeType="1"/>
          </p:cNvCxnSpPr>
          <p:nvPr/>
        </p:nvCxnSpPr>
        <p:spPr bwMode="auto">
          <a:xfrm>
            <a:off x="6781800" y="6170613"/>
            <a:ext cx="14478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Simultaneous Summation</a:t>
            </a:r>
            <a:br>
              <a:rPr lang="en-US" dirty="0" smtClean="0"/>
            </a:br>
            <a:r>
              <a:rPr lang="en-US" dirty="0" smtClean="0"/>
              <a:t>Weighted average</a:t>
            </a:r>
          </a:p>
        </p:txBody>
      </p:sp>
      <p:grpSp>
        <p:nvGrpSpPr>
          <p:cNvPr id="22531" name="Group 87"/>
          <p:cNvGrpSpPr>
            <a:grpSpLocks/>
          </p:cNvGrpSpPr>
          <p:nvPr/>
        </p:nvGrpSpPr>
        <p:grpSpPr bwMode="auto">
          <a:xfrm>
            <a:off x="8305800" y="4419600"/>
            <a:ext cx="188913" cy="1069975"/>
            <a:chOff x="4992" y="2725"/>
            <a:chExt cx="119" cy="674"/>
          </a:xfrm>
        </p:grpSpPr>
        <p:sp>
          <p:nvSpPr>
            <p:cNvPr id="22600" name="Line 88"/>
            <p:cNvSpPr>
              <a:spLocks noChangeShapeType="1"/>
            </p:cNvSpPr>
            <p:nvPr/>
          </p:nvSpPr>
          <p:spPr bwMode="auto">
            <a:xfrm>
              <a:off x="5031" y="2725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Line 89"/>
            <p:cNvSpPr>
              <a:spLocks noChangeShapeType="1"/>
            </p:cNvSpPr>
            <p:nvPr/>
          </p:nvSpPr>
          <p:spPr bwMode="auto">
            <a:xfrm>
              <a:off x="5031" y="3161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2" name="Group 90"/>
            <p:cNvGrpSpPr>
              <a:grpSpLocks/>
            </p:cNvGrpSpPr>
            <p:nvPr/>
          </p:nvGrpSpPr>
          <p:grpSpPr bwMode="auto">
            <a:xfrm rot="5400000">
              <a:off x="4913" y="2963"/>
              <a:ext cx="277" cy="119"/>
              <a:chOff x="3216" y="1728"/>
              <a:chExt cx="336" cy="144"/>
            </a:xfrm>
          </p:grpSpPr>
          <p:sp>
            <p:nvSpPr>
              <p:cNvPr id="22603" name="Line 91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4" name="Line 92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5" name="Line 93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6" name="Line 94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7" name="Line 95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8" name="Line 96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9" name="Line 97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32" name="Group 98"/>
          <p:cNvGrpSpPr>
            <a:grpSpLocks/>
          </p:cNvGrpSpPr>
          <p:nvPr/>
        </p:nvGrpSpPr>
        <p:grpSpPr bwMode="auto">
          <a:xfrm>
            <a:off x="7467600" y="4419600"/>
            <a:ext cx="188913" cy="1068388"/>
            <a:chOff x="5343" y="2190"/>
            <a:chExt cx="119" cy="673"/>
          </a:xfrm>
        </p:grpSpPr>
        <p:sp>
          <p:nvSpPr>
            <p:cNvPr id="22590" name="Line 99"/>
            <p:cNvSpPr>
              <a:spLocks noChangeShapeType="1"/>
            </p:cNvSpPr>
            <p:nvPr/>
          </p:nvSpPr>
          <p:spPr bwMode="auto">
            <a:xfrm>
              <a:off x="5383" y="2190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Line 100"/>
            <p:cNvSpPr>
              <a:spLocks noChangeShapeType="1"/>
            </p:cNvSpPr>
            <p:nvPr/>
          </p:nvSpPr>
          <p:spPr bwMode="auto">
            <a:xfrm>
              <a:off x="5383" y="2626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92" name="Group 101"/>
            <p:cNvGrpSpPr>
              <a:grpSpLocks/>
            </p:cNvGrpSpPr>
            <p:nvPr/>
          </p:nvGrpSpPr>
          <p:grpSpPr bwMode="auto">
            <a:xfrm rot="5400000">
              <a:off x="5264" y="2427"/>
              <a:ext cx="278" cy="119"/>
              <a:chOff x="3216" y="1728"/>
              <a:chExt cx="336" cy="144"/>
            </a:xfrm>
          </p:grpSpPr>
          <p:sp>
            <p:nvSpPr>
              <p:cNvPr id="22593" name="Line 102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4" name="Line 103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5" name="Line 104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6" name="Line 105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7" name="Line 106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8" name="Line 10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9" name="Line 108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33" name="Group 109"/>
          <p:cNvGrpSpPr>
            <a:grpSpLocks/>
          </p:cNvGrpSpPr>
          <p:nvPr/>
        </p:nvGrpSpPr>
        <p:grpSpPr bwMode="auto">
          <a:xfrm>
            <a:off x="5943600" y="4419600"/>
            <a:ext cx="1019175" cy="1571625"/>
            <a:chOff x="2921" y="2990"/>
            <a:chExt cx="642" cy="990"/>
          </a:xfrm>
        </p:grpSpPr>
        <p:sp>
          <p:nvSpPr>
            <p:cNvPr id="22573" name="Line 110"/>
            <p:cNvSpPr>
              <a:spLocks noChangeShapeType="1"/>
            </p:cNvSpPr>
            <p:nvPr/>
          </p:nvSpPr>
          <p:spPr bwMode="auto">
            <a:xfrm>
              <a:off x="3079" y="2990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11"/>
            <p:cNvSpPr>
              <a:spLocks noChangeShapeType="1"/>
            </p:cNvSpPr>
            <p:nvPr/>
          </p:nvSpPr>
          <p:spPr bwMode="auto">
            <a:xfrm>
              <a:off x="3079" y="3426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75" name="Group 112"/>
            <p:cNvGrpSpPr>
              <a:grpSpLocks/>
            </p:cNvGrpSpPr>
            <p:nvPr/>
          </p:nvGrpSpPr>
          <p:grpSpPr bwMode="auto">
            <a:xfrm flipV="1">
              <a:off x="2921" y="3663"/>
              <a:ext cx="317" cy="80"/>
              <a:chOff x="3504" y="2832"/>
              <a:chExt cx="384" cy="96"/>
            </a:xfrm>
          </p:grpSpPr>
          <p:sp>
            <p:nvSpPr>
              <p:cNvPr id="22588" name="Line 113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Line 114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76" name="Line 115"/>
            <p:cNvSpPr>
              <a:spLocks noChangeShapeType="1"/>
            </p:cNvSpPr>
            <p:nvPr/>
          </p:nvSpPr>
          <p:spPr bwMode="auto">
            <a:xfrm>
              <a:off x="3079" y="374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77" name="Group 116"/>
            <p:cNvGrpSpPr>
              <a:grpSpLocks/>
            </p:cNvGrpSpPr>
            <p:nvPr/>
          </p:nvGrpSpPr>
          <p:grpSpPr bwMode="auto">
            <a:xfrm rot="5400000">
              <a:off x="2960" y="3227"/>
              <a:ext cx="278" cy="119"/>
              <a:chOff x="3216" y="1728"/>
              <a:chExt cx="336" cy="144"/>
            </a:xfrm>
          </p:grpSpPr>
          <p:sp>
            <p:nvSpPr>
              <p:cNvPr id="22581" name="Line 11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2" name="Line 11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11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12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12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Line 12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Line 12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78" name="Text Box 124"/>
            <p:cNvSpPr txBox="1">
              <a:spLocks noChangeArrowheads="1"/>
            </p:cNvSpPr>
            <p:nvPr/>
          </p:nvSpPr>
          <p:spPr bwMode="auto">
            <a:xfrm>
              <a:off x="3269" y="3591"/>
              <a:ext cx="29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E2</a:t>
              </a:r>
            </a:p>
          </p:txBody>
        </p:sp>
        <p:sp>
          <p:nvSpPr>
            <p:cNvPr id="22579" name="Text Box 125"/>
            <p:cNvSpPr txBox="1">
              <a:spLocks noChangeArrowheads="1"/>
            </p:cNvSpPr>
            <p:nvPr/>
          </p:nvSpPr>
          <p:spPr bwMode="auto">
            <a:xfrm>
              <a:off x="3229" y="3156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G2</a:t>
              </a:r>
            </a:p>
          </p:txBody>
        </p:sp>
        <p:sp>
          <p:nvSpPr>
            <p:cNvPr id="22580" name="Line 126"/>
            <p:cNvSpPr>
              <a:spLocks noChangeShapeType="1"/>
            </p:cNvSpPr>
            <p:nvPr/>
          </p:nvSpPr>
          <p:spPr bwMode="auto">
            <a:xfrm flipV="1">
              <a:off x="2921" y="3108"/>
              <a:ext cx="31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Line 127"/>
          <p:cNvSpPr>
            <a:spLocks noChangeShapeType="1"/>
          </p:cNvSpPr>
          <p:nvPr/>
        </p:nvSpPr>
        <p:spPr bwMode="auto">
          <a:xfrm>
            <a:off x="4724400" y="44196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128"/>
          <p:cNvSpPr>
            <a:spLocks noChangeShapeType="1"/>
          </p:cNvSpPr>
          <p:nvPr/>
        </p:nvSpPr>
        <p:spPr bwMode="auto">
          <a:xfrm>
            <a:off x="74676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29"/>
          <p:cNvSpPr>
            <a:spLocks noChangeShapeType="1"/>
          </p:cNvSpPr>
          <p:nvPr/>
        </p:nvSpPr>
        <p:spPr bwMode="auto">
          <a:xfrm>
            <a:off x="7239000" y="5638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130"/>
          <p:cNvSpPr>
            <a:spLocks noChangeShapeType="1"/>
          </p:cNvSpPr>
          <p:nvPr/>
        </p:nvSpPr>
        <p:spPr bwMode="auto">
          <a:xfrm>
            <a:off x="83058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31"/>
          <p:cNvSpPr>
            <a:spLocks noChangeShapeType="1"/>
          </p:cNvSpPr>
          <p:nvPr/>
        </p:nvSpPr>
        <p:spPr bwMode="auto">
          <a:xfrm>
            <a:off x="8001000" y="5638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32"/>
          <p:cNvSpPr>
            <a:spLocks noChangeShapeType="1"/>
          </p:cNvSpPr>
          <p:nvPr/>
        </p:nvSpPr>
        <p:spPr bwMode="auto">
          <a:xfrm>
            <a:off x="7543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33"/>
          <p:cNvSpPr>
            <a:spLocks noChangeShapeType="1"/>
          </p:cNvSpPr>
          <p:nvPr/>
        </p:nvSpPr>
        <p:spPr bwMode="auto">
          <a:xfrm>
            <a:off x="83820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541" name="Group 134"/>
          <p:cNvGrpSpPr>
            <a:grpSpLocks/>
          </p:cNvGrpSpPr>
          <p:nvPr/>
        </p:nvGrpSpPr>
        <p:grpSpPr bwMode="auto">
          <a:xfrm>
            <a:off x="6400800" y="6019800"/>
            <a:ext cx="692150" cy="628650"/>
            <a:chOff x="1680" y="3216"/>
            <a:chExt cx="528" cy="480"/>
          </a:xfrm>
        </p:grpSpPr>
        <p:sp>
          <p:nvSpPr>
            <p:cNvPr id="22568" name="Line 135"/>
            <p:cNvSpPr>
              <a:spLocks noChangeShapeType="1"/>
            </p:cNvSpPr>
            <p:nvPr/>
          </p:nvSpPr>
          <p:spPr bwMode="auto">
            <a:xfrm>
              <a:off x="1944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36"/>
            <p:cNvSpPr>
              <a:spLocks noChangeShapeType="1"/>
            </p:cNvSpPr>
            <p:nvPr/>
          </p:nvSpPr>
          <p:spPr bwMode="auto">
            <a:xfrm>
              <a:off x="1680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137"/>
            <p:cNvSpPr>
              <a:spLocks noChangeShapeType="1"/>
            </p:cNvSpPr>
            <p:nvPr/>
          </p:nvSpPr>
          <p:spPr bwMode="auto">
            <a:xfrm>
              <a:off x="1776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138"/>
            <p:cNvSpPr>
              <a:spLocks noChangeShapeType="1"/>
            </p:cNvSpPr>
            <p:nvPr/>
          </p:nvSpPr>
          <p:spPr bwMode="auto">
            <a:xfrm>
              <a:off x="187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39"/>
            <p:cNvSpPr>
              <a:spLocks noChangeShapeType="1"/>
            </p:cNvSpPr>
            <p:nvPr/>
          </p:nvSpPr>
          <p:spPr bwMode="auto">
            <a:xfrm>
              <a:off x="1920" y="3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2" name="Line 140"/>
          <p:cNvSpPr>
            <a:spLocks noChangeShapeType="1"/>
          </p:cNvSpPr>
          <p:nvPr/>
        </p:nvSpPr>
        <p:spPr bwMode="auto">
          <a:xfrm flipH="1">
            <a:off x="4724400" y="6019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543" name="Group 141"/>
          <p:cNvGrpSpPr>
            <a:grpSpLocks/>
          </p:cNvGrpSpPr>
          <p:nvPr/>
        </p:nvGrpSpPr>
        <p:grpSpPr bwMode="auto">
          <a:xfrm>
            <a:off x="4648200" y="4419600"/>
            <a:ext cx="1019175" cy="1571625"/>
            <a:chOff x="2921" y="2990"/>
            <a:chExt cx="642" cy="990"/>
          </a:xfrm>
        </p:grpSpPr>
        <p:sp>
          <p:nvSpPr>
            <p:cNvPr id="22551" name="Line 142"/>
            <p:cNvSpPr>
              <a:spLocks noChangeShapeType="1"/>
            </p:cNvSpPr>
            <p:nvPr/>
          </p:nvSpPr>
          <p:spPr bwMode="auto">
            <a:xfrm>
              <a:off x="3079" y="2990"/>
              <a:ext cx="0" cy="1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43"/>
            <p:cNvSpPr>
              <a:spLocks noChangeShapeType="1"/>
            </p:cNvSpPr>
            <p:nvPr/>
          </p:nvSpPr>
          <p:spPr bwMode="auto">
            <a:xfrm>
              <a:off x="3079" y="3426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3" name="Group 144"/>
            <p:cNvGrpSpPr>
              <a:grpSpLocks/>
            </p:cNvGrpSpPr>
            <p:nvPr/>
          </p:nvGrpSpPr>
          <p:grpSpPr bwMode="auto">
            <a:xfrm flipV="1">
              <a:off x="2921" y="3663"/>
              <a:ext cx="317" cy="80"/>
              <a:chOff x="3504" y="2832"/>
              <a:chExt cx="384" cy="96"/>
            </a:xfrm>
          </p:grpSpPr>
          <p:sp>
            <p:nvSpPr>
              <p:cNvPr id="22566" name="Line 145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146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4" name="Line 147"/>
            <p:cNvSpPr>
              <a:spLocks noChangeShapeType="1"/>
            </p:cNvSpPr>
            <p:nvPr/>
          </p:nvSpPr>
          <p:spPr bwMode="auto">
            <a:xfrm>
              <a:off x="3079" y="374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148"/>
            <p:cNvGrpSpPr>
              <a:grpSpLocks/>
            </p:cNvGrpSpPr>
            <p:nvPr/>
          </p:nvGrpSpPr>
          <p:grpSpPr bwMode="auto">
            <a:xfrm rot="5400000">
              <a:off x="2960" y="3227"/>
              <a:ext cx="278" cy="119"/>
              <a:chOff x="3216" y="1728"/>
              <a:chExt cx="336" cy="144"/>
            </a:xfrm>
          </p:grpSpPr>
          <p:sp>
            <p:nvSpPr>
              <p:cNvPr id="22559" name="Line 149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150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51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152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153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154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155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6" name="Text Box 156"/>
            <p:cNvSpPr txBox="1">
              <a:spLocks noChangeArrowheads="1"/>
            </p:cNvSpPr>
            <p:nvPr/>
          </p:nvSpPr>
          <p:spPr bwMode="auto">
            <a:xfrm>
              <a:off x="3269" y="3591"/>
              <a:ext cx="29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E1</a:t>
              </a:r>
            </a:p>
          </p:txBody>
        </p:sp>
        <p:sp>
          <p:nvSpPr>
            <p:cNvPr id="22557" name="Text Box 157"/>
            <p:cNvSpPr txBox="1">
              <a:spLocks noChangeArrowheads="1"/>
            </p:cNvSpPr>
            <p:nvPr/>
          </p:nvSpPr>
          <p:spPr bwMode="auto">
            <a:xfrm>
              <a:off x="3229" y="3156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G1</a:t>
              </a:r>
            </a:p>
          </p:txBody>
        </p:sp>
        <p:sp>
          <p:nvSpPr>
            <p:cNvPr id="22558" name="Line 158"/>
            <p:cNvSpPr>
              <a:spLocks noChangeShapeType="1"/>
            </p:cNvSpPr>
            <p:nvPr/>
          </p:nvSpPr>
          <p:spPr bwMode="auto">
            <a:xfrm flipV="1">
              <a:off x="2921" y="3108"/>
              <a:ext cx="317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4" name="Text Box 159"/>
          <p:cNvSpPr txBox="1">
            <a:spLocks noChangeArrowheads="1"/>
          </p:cNvSpPr>
          <p:nvPr/>
        </p:nvSpPr>
        <p:spPr bwMode="auto">
          <a:xfrm>
            <a:off x="515938" y="1639888"/>
            <a:ext cx="8475662" cy="292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Vm = (E1.G1 + E2.G2 + … + Em.Gm) / (G1 + G2 + … + Gm)</a:t>
            </a:r>
          </a:p>
          <a:p>
            <a:endParaRPr lang="en-US"/>
          </a:p>
          <a:p>
            <a:r>
              <a:rPr lang="en-US"/>
              <a:t>What happens when G1 and G2 are on at the same time ?</a:t>
            </a:r>
          </a:p>
          <a:p>
            <a:pPr>
              <a:buFontTx/>
              <a:buChar char="-"/>
            </a:pPr>
            <a:r>
              <a:rPr lang="en-US"/>
              <a:t>If E1 = E2, then Vm becomes a bit closer to E1.</a:t>
            </a:r>
          </a:p>
          <a:p>
            <a:pPr>
              <a:buFontTx/>
              <a:buChar char="-"/>
            </a:pPr>
            <a:r>
              <a:rPr lang="en-US"/>
              <a:t>If E1 != E2, then Vm is a weighted average of E1, E2, Em.</a:t>
            </a:r>
          </a:p>
          <a:p>
            <a:r>
              <a:rPr lang="en-US"/>
              <a:t>=&gt; </a:t>
            </a:r>
            <a:r>
              <a:rPr lang="en-US" sz="3200" b="1"/>
              <a:t>Summation is sub-linear</a:t>
            </a:r>
          </a:p>
          <a:p>
            <a:endParaRPr lang="en-US" sz="3200" b="1"/>
          </a:p>
        </p:txBody>
      </p:sp>
      <p:sp>
        <p:nvSpPr>
          <p:cNvPr id="22545" name="Freeform 161"/>
          <p:cNvSpPr>
            <a:spLocks/>
          </p:cNvSpPr>
          <p:nvPr/>
        </p:nvSpPr>
        <p:spPr bwMode="auto">
          <a:xfrm>
            <a:off x="228600" y="4348163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162"/>
          <p:cNvSpPr>
            <a:spLocks/>
          </p:cNvSpPr>
          <p:nvPr/>
        </p:nvSpPr>
        <p:spPr bwMode="auto">
          <a:xfrm>
            <a:off x="304800" y="54864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Text Box 165"/>
          <p:cNvSpPr txBox="1">
            <a:spLocks noChangeArrowheads="1"/>
          </p:cNvSpPr>
          <p:nvPr/>
        </p:nvSpPr>
        <p:spPr bwMode="auto">
          <a:xfrm>
            <a:off x="609600" y="5029200"/>
            <a:ext cx="317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+</a:t>
            </a:r>
          </a:p>
        </p:txBody>
      </p:sp>
      <p:sp>
        <p:nvSpPr>
          <p:cNvPr id="22548" name="Text Box 166"/>
          <p:cNvSpPr txBox="1">
            <a:spLocks noChangeArrowheads="1"/>
          </p:cNvSpPr>
          <p:nvPr/>
        </p:nvSpPr>
        <p:spPr bwMode="auto">
          <a:xfrm>
            <a:off x="2041525" y="4989513"/>
            <a:ext cx="3175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=</a:t>
            </a:r>
          </a:p>
        </p:txBody>
      </p:sp>
      <p:sp>
        <p:nvSpPr>
          <p:cNvPr id="22549" name="Freeform 168"/>
          <p:cNvSpPr>
            <a:spLocks/>
          </p:cNvSpPr>
          <p:nvPr/>
        </p:nvSpPr>
        <p:spPr bwMode="auto">
          <a:xfrm>
            <a:off x="2514600" y="4876800"/>
            <a:ext cx="1066800" cy="77787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Freeform 168"/>
          <p:cNvSpPr>
            <a:spLocks/>
          </p:cNvSpPr>
          <p:nvPr/>
        </p:nvSpPr>
        <p:spPr bwMode="auto">
          <a:xfrm>
            <a:off x="2514600" y="4495800"/>
            <a:ext cx="1066800" cy="114300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time</a:t>
            </a:r>
          </a:p>
        </p:txBody>
      </p:sp>
      <p:sp>
        <p:nvSpPr>
          <p:cNvPr id="23555" name="Freeform 4"/>
          <p:cNvSpPr>
            <a:spLocks/>
          </p:cNvSpPr>
          <p:nvPr/>
        </p:nvSpPr>
        <p:spPr bwMode="auto">
          <a:xfrm>
            <a:off x="762000" y="23622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286000" y="23622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3810000" y="23622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7"/>
          <p:cNvSpPr>
            <a:spLocks/>
          </p:cNvSpPr>
          <p:nvPr/>
        </p:nvSpPr>
        <p:spPr bwMode="auto">
          <a:xfrm>
            <a:off x="5334000" y="23622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1841500" y="29337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4876800" y="29337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352800" y="29337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13"/>
          <p:cNvSpPr>
            <a:spLocks/>
          </p:cNvSpPr>
          <p:nvPr/>
        </p:nvSpPr>
        <p:spPr bwMode="auto">
          <a:xfrm>
            <a:off x="838200" y="5257800"/>
            <a:ext cx="1066800" cy="581025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1892300" y="58293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Freeform 15"/>
          <p:cNvSpPr>
            <a:spLocks/>
          </p:cNvSpPr>
          <p:nvPr/>
        </p:nvSpPr>
        <p:spPr bwMode="auto">
          <a:xfrm>
            <a:off x="1219200" y="4203700"/>
            <a:ext cx="5486400" cy="1587500"/>
          </a:xfrm>
          <a:custGeom>
            <a:avLst/>
            <a:gdLst>
              <a:gd name="T0" fmla="*/ 0 w 3456"/>
              <a:gd name="T1" fmla="*/ 2147483647 h 1440"/>
              <a:gd name="T2" fmla="*/ 2147483647 w 3456"/>
              <a:gd name="T3" fmla="*/ 2147483647 h 1440"/>
              <a:gd name="T4" fmla="*/ 2147483647 w 3456"/>
              <a:gd name="T5" fmla="*/ 2147483647 h 1440"/>
              <a:gd name="T6" fmla="*/ 2147483647 w 3456"/>
              <a:gd name="T7" fmla="*/ 2147483647 h 1440"/>
              <a:gd name="T8" fmla="*/ 2147483647 w 3456"/>
              <a:gd name="T9" fmla="*/ 2147483647 h 1440"/>
              <a:gd name="T10" fmla="*/ 2147483647 w 3456"/>
              <a:gd name="T11" fmla="*/ 2147483647 h 1440"/>
              <a:gd name="T12" fmla="*/ 2147483647 w 3456"/>
              <a:gd name="T13" fmla="*/ 0 h 1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440"/>
              <a:gd name="T23" fmla="*/ 3456 w 3456"/>
              <a:gd name="T24" fmla="*/ 1440 h 1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440">
                <a:moveTo>
                  <a:pt x="0" y="1440"/>
                </a:moveTo>
                <a:cubicBezTo>
                  <a:pt x="20" y="1388"/>
                  <a:pt x="40" y="1336"/>
                  <a:pt x="96" y="1248"/>
                </a:cubicBezTo>
                <a:cubicBezTo>
                  <a:pt x="152" y="1160"/>
                  <a:pt x="248" y="1008"/>
                  <a:pt x="336" y="912"/>
                </a:cubicBezTo>
                <a:cubicBezTo>
                  <a:pt x="424" y="816"/>
                  <a:pt x="488" y="760"/>
                  <a:pt x="624" y="672"/>
                </a:cubicBezTo>
                <a:cubicBezTo>
                  <a:pt x="760" y="584"/>
                  <a:pt x="872" y="480"/>
                  <a:pt x="1152" y="384"/>
                </a:cubicBezTo>
                <a:cubicBezTo>
                  <a:pt x="1432" y="288"/>
                  <a:pt x="1920" y="160"/>
                  <a:pt x="2304" y="96"/>
                </a:cubicBezTo>
                <a:cubicBezTo>
                  <a:pt x="2688" y="32"/>
                  <a:pt x="3072" y="16"/>
                  <a:pt x="3456" y="0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Freeform 16"/>
          <p:cNvSpPr>
            <a:spLocks/>
          </p:cNvSpPr>
          <p:nvPr/>
        </p:nvSpPr>
        <p:spPr bwMode="auto">
          <a:xfrm>
            <a:off x="1384300" y="4940300"/>
            <a:ext cx="1117600" cy="517525"/>
          </a:xfrm>
          <a:custGeom>
            <a:avLst/>
            <a:gdLst>
              <a:gd name="T0" fmla="*/ 0 w 704"/>
              <a:gd name="T1" fmla="*/ 2147483647 h 326"/>
              <a:gd name="T2" fmla="*/ 2147483647 w 704"/>
              <a:gd name="T3" fmla="*/ 2147483647 h 326"/>
              <a:gd name="T4" fmla="*/ 2147483647 w 704"/>
              <a:gd name="T5" fmla="*/ 2147483647 h 326"/>
              <a:gd name="T6" fmla="*/ 2147483647 w 704"/>
              <a:gd name="T7" fmla="*/ 2147483647 h 326"/>
              <a:gd name="T8" fmla="*/ 2147483647 w 704"/>
              <a:gd name="T9" fmla="*/ 2147483647 h 326"/>
              <a:gd name="T10" fmla="*/ 2147483647 w 704"/>
              <a:gd name="T11" fmla="*/ 2147483647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326"/>
              <a:gd name="T20" fmla="*/ 704 w 704"/>
              <a:gd name="T21" fmla="*/ 326 h 3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326">
                <a:moveTo>
                  <a:pt x="0" y="280"/>
                </a:moveTo>
                <a:cubicBezTo>
                  <a:pt x="43" y="280"/>
                  <a:pt x="211" y="321"/>
                  <a:pt x="267" y="278"/>
                </a:cubicBezTo>
                <a:cubicBezTo>
                  <a:pt x="323" y="235"/>
                  <a:pt x="308" y="48"/>
                  <a:pt x="336" y="24"/>
                </a:cubicBezTo>
                <a:cubicBezTo>
                  <a:pt x="364" y="0"/>
                  <a:pt x="407" y="100"/>
                  <a:pt x="435" y="135"/>
                </a:cubicBezTo>
                <a:cubicBezTo>
                  <a:pt x="463" y="170"/>
                  <a:pt x="459" y="200"/>
                  <a:pt x="504" y="232"/>
                </a:cubicBezTo>
                <a:cubicBezTo>
                  <a:pt x="549" y="264"/>
                  <a:pt x="662" y="307"/>
                  <a:pt x="704" y="32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Freeform 17"/>
          <p:cNvSpPr>
            <a:spLocks/>
          </p:cNvSpPr>
          <p:nvPr/>
        </p:nvSpPr>
        <p:spPr bwMode="auto">
          <a:xfrm>
            <a:off x="2006600" y="4679950"/>
            <a:ext cx="1066800" cy="539750"/>
          </a:xfrm>
          <a:custGeom>
            <a:avLst/>
            <a:gdLst>
              <a:gd name="T0" fmla="*/ 0 w 672"/>
              <a:gd name="T1" fmla="*/ 2147483647 h 340"/>
              <a:gd name="T2" fmla="*/ 2147483647 w 672"/>
              <a:gd name="T3" fmla="*/ 2147483647 h 340"/>
              <a:gd name="T4" fmla="*/ 2147483647 w 672"/>
              <a:gd name="T5" fmla="*/ 2147483647 h 340"/>
              <a:gd name="T6" fmla="*/ 2147483647 w 672"/>
              <a:gd name="T7" fmla="*/ 2147483647 h 340"/>
              <a:gd name="T8" fmla="*/ 2147483647 w 672"/>
              <a:gd name="T9" fmla="*/ 2147483647 h 340"/>
              <a:gd name="T10" fmla="*/ 2147483647 w 672"/>
              <a:gd name="T11" fmla="*/ 214748364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340"/>
              <a:gd name="T20" fmla="*/ 672 w 672"/>
              <a:gd name="T21" fmla="*/ 340 h 3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340">
                <a:moveTo>
                  <a:pt x="0" y="228"/>
                </a:moveTo>
                <a:cubicBezTo>
                  <a:pt x="39" y="233"/>
                  <a:pt x="177" y="293"/>
                  <a:pt x="232" y="260"/>
                </a:cubicBezTo>
                <a:cubicBezTo>
                  <a:pt x="287" y="227"/>
                  <a:pt x="299" y="56"/>
                  <a:pt x="328" y="28"/>
                </a:cubicBezTo>
                <a:cubicBezTo>
                  <a:pt x="357" y="0"/>
                  <a:pt x="381" y="59"/>
                  <a:pt x="408" y="92"/>
                </a:cubicBezTo>
                <a:cubicBezTo>
                  <a:pt x="435" y="125"/>
                  <a:pt x="444" y="187"/>
                  <a:pt x="488" y="228"/>
                </a:cubicBezTo>
                <a:cubicBezTo>
                  <a:pt x="532" y="269"/>
                  <a:pt x="634" y="317"/>
                  <a:pt x="672" y="34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Freeform 18"/>
          <p:cNvSpPr>
            <a:spLocks/>
          </p:cNvSpPr>
          <p:nvPr/>
        </p:nvSpPr>
        <p:spPr bwMode="auto">
          <a:xfrm>
            <a:off x="2603500" y="4484688"/>
            <a:ext cx="1041400" cy="595312"/>
          </a:xfrm>
          <a:custGeom>
            <a:avLst/>
            <a:gdLst>
              <a:gd name="T0" fmla="*/ 0 w 656"/>
              <a:gd name="T1" fmla="*/ 2147483647 h 375"/>
              <a:gd name="T2" fmla="*/ 2147483647 w 656"/>
              <a:gd name="T3" fmla="*/ 2147483647 h 375"/>
              <a:gd name="T4" fmla="*/ 2147483647 w 656"/>
              <a:gd name="T5" fmla="*/ 2147483647 h 375"/>
              <a:gd name="T6" fmla="*/ 2147483647 w 656"/>
              <a:gd name="T7" fmla="*/ 2147483647 h 375"/>
              <a:gd name="T8" fmla="*/ 2147483647 w 656"/>
              <a:gd name="T9" fmla="*/ 2147483647 h 375"/>
              <a:gd name="T10" fmla="*/ 2147483647 w 656"/>
              <a:gd name="T11" fmla="*/ 2147483647 h 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6"/>
              <a:gd name="T19" fmla="*/ 0 h 375"/>
              <a:gd name="T20" fmla="*/ 656 w 656"/>
              <a:gd name="T21" fmla="*/ 375 h 3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6" h="375">
                <a:moveTo>
                  <a:pt x="0" y="175"/>
                </a:moveTo>
                <a:cubicBezTo>
                  <a:pt x="33" y="183"/>
                  <a:pt x="147" y="248"/>
                  <a:pt x="200" y="223"/>
                </a:cubicBezTo>
                <a:cubicBezTo>
                  <a:pt x="253" y="198"/>
                  <a:pt x="285" y="46"/>
                  <a:pt x="320" y="23"/>
                </a:cubicBezTo>
                <a:cubicBezTo>
                  <a:pt x="355" y="0"/>
                  <a:pt x="380" y="51"/>
                  <a:pt x="408" y="87"/>
                </a:cubicBezTo>
                <a:cubicBezTo>
                  <a:pt x="436" y="123"/>
                  <a:pt x="447" y="191"/>
                  <a:pt x="488" y="239"/>
                </a:cubicBezTo>
                <a:cubicBezTo>
                  <a:pt x="529" y="287"/>
                  <a:pt x="621" y="347"/>
                  <a:pt x="656" y="37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Freeform 19"/>
          <p:cNvSpPr>
            <a:spLocks/>
          </p:cNvSpPr>
          <p:nvPr/>
        </p:nvSpPr>
        <p:spPr bwMode="auto">
          <a:xfrm>
            <a:off x="3225800" y="4383088"/>
            <a:ext cx="1054100" cy="595312"/>
          </a:xfrm>
          <a:custGeom>
            <a:avLst/>
            <a:gdLst>
              <a:gd name="T0" fmla="*/ 0 w 664"/>
              <a:gd name="T1" fmla="*/ 2147483647 h 375"/>
              <a:gd name="T2" fmla="*/ 2147483647 w 664"/>
              <a:gd name="T3" fmla="*/ 2147483647 h 375"/>
              <a:gd name="T4" fmla="*/ 2147483647 w 664"/>
              <a:gd name="T5" fmla="*/ 2147483647 h 375"/>
              <a:gd name="T6" fmla="*/ 2147483647 w 664"/>
              <a:gd name="T7" fmla="*/ 2147483647 h 375"/>
              <a:gd name="T8" fmla="*/ 2147483647 w 664"/>
              <a:gd name="T9" fmla="*/ 2147483647 h 375"/>
              <a:gd name="T10" fmla="*/ 2147483647 w 664"/>
              <a:gd name="T11" fmla="*/ 2147483647 h 375"/>
              <a:gd name="T12" fmla="*/ 2147483647 w 664"/>
              <a:gd name="T13" fmla="*/ 2147483647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4"/>
              <a:gd name="T22" fmla="*/ 0 h 375"/>
              <a:gd name="T23" fmla="*/ 664 w 664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4" h="375">
                <a:moveTo>
                  <a:pt x="0" y="119"/>
                </a:moveTo>
                <a:cubicBezTo>
                  <a:pt x="32" y="132"/>
                  <a:pt x="141" y="216"/>
                  <a:pt x="192" y="199"/>
                </a:cubicBezTo>
                <a:cubicBezTo>
                  <a:pt x="243" y="182"/>
                  <a:pt x="271" y="30"/>
                  <a:pt x="304" y="15"/>
                </a:cubicBezTo>
                <a:cubicBezTo>
                  <a:pt x="337" y="0"/>
                  <a:pt x="363" y="76"/>
                  <a:pt x="392" y="111"/>
                </a:cubicBezTo>
                <a:cubicBezTo>
                  <a:pt x="421" y="146"/>
                  <a:pt x="452" y="190"/>
                  <a:pt x="480" y="223"/>
                </a:cubicBezTo>
                <a:cubicBezTo>
                  <a:pt x="508" y="256"/>
                  <a:pt x="529" y="286"/>
                  <a:pt x="560" y="311"/>
                </a:cubicBezTo>
                <a:cubicBezTo>
                  <a:pt x="591" y="336"/>
                  <a:pt x="642" y="362"/>
                  <a:pt x="664" y="375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Freeform 20"/>
          <p:cNvSpPr>
            <a:spLocks/>
          </p:cNvSpPr>
          <p:nvPr/>
        </p:nvSpPr>
        <p:spPr bwMode="auto">
          <a:xfrm>
            <a:off x="3759200" y="4338638"/>
            <a:ext cx="1041400" cy="576262"/>
          </a:xfrm>
          <a:custGeom>
            <a:avLst/>
            <a:gdLst>
              <a:gd name="T0" fmla="*/ 0 w 656"/>
              <a:gd name="T1" fmla="*/ 2147483647 h 363"/>
              <a:gd name="T2" fmla="*/ 2147483647 w 656"/>
              <a:gd name="T3" fmla="*/ 2147483647 h 363"/>
              <a:gd name="T4" fmla="*/ 2147483647 w 656"/>
              <a:gd name="T5" fmla="*/ 2147483647 h 363"/>
              <a:gd name="T6" fmla="*/ 2147483647 w 656"/>
              <a:gd name="T7" fmla="*/ 2147483647 h 363"/>
              <a:gd name="T8" fmla="*/ 2147483647 w 656"/>
              <a:gd name="T9" fmla="*/ 2147483647 h 363"/>
              <a:gd name="T10" fmla="*/ 2147483647 w 656"/>
              <a:gd name="T11" fmla="*/ 2147483647 h 363"/>
              <a:gd name="T12" fmla="*/ 2147483647 w 656"/>
              <a:gd name="T13" fmla="*/ 2147483647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6"/>
              <a:gd name="T22" fmla="*/ 0 h 363"/>
              <a:gd name="T23" fmla="*/ 656 w 656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6" h="363">
                <a:moveTo>
                  <a:pt x="0" y="51"/>
                </a:moveTo>
                <a:cubicBezTo>
                  <a:pt x="31" y="67"/>
                  <a:pt x="133" y="154"/>
                  <a:pt x="184" y="147"/>
                </a:cubicBezTo>
                <a:cubicBezTo>
                  <a:pt x="235" y="140"/>
                  <a:pt x="271" y="22"/>
                  <a:pt x="304" y="11"/>
                </a:cubicBezTo>
                <a:cubicBezTo>
                  <a:pt x="337" y="0"/>
                  <a:pt x="359" y="54"/>
                  <a:pt x="384" y="83"/>
                </a:cubicBezTo>
                <a:cubicBezTo>
                  <a:pt x="409" y="112"/>
                  <a:pt x="429" y="152"/>
                  <a:pt x="456" y="187"/>
                </a:cubicBezTo>
                <a:cubicBezTo>
                  <a:pt x="483" y="222"/>
                  <a:pt x="511" y="262"/>
                  <a:pt x="544" y="291"/>
                </a:cubicBezTo>
                <a:cubicBezTo>
                  <a:pt x="577" y="320"/>
                  <a:pt x="633" y="348"/>
                  <a:pt x="656" y="36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Text Box 21"/>
          <p:cNvSpPr txBox="1">
            <a:spLocks noChangeArrowheads="1"/>
          </p:cNvSpPr>
          <p:nvPr/>
        </p:nvSpPr>
        <p:spPr bwMode="auto">
          <a:xfrm>
            <a:off x="682625" y="1814513"/>
            <a:ext cx="306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Widely spaced: Independent</a:t>
            </a:r>
          </a:p>
        </p:txBody>
      </p:sp>
      <p:sp>
        <p:nvSpPr>
          <p:cNvPr id="23571" name="Text Box 22"/>
          <p:cNvSpPr txBox="1">
            <a:spLocks noChangeArrowheads="1"/>
          </p:cNvSpPr>
          <p:nvPr/>
        </p:nvSpPr>
        <p:spPr bwMode="auto">
          <a:xfrm>
            <a:off x="708025" y="3795713"/>
            <a:ext cx="6280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Closely spaced: Saturating. Note similarity to charging curve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6975475" cy="1143000"/>
          </a:xfrm>
        </p:spPr>
        <p:txBody>
          <a:bodyPr/>
          <a:lstStyle/>
          <a:p>
            <a:pPr eaLnBrk="1" hangingPunct="1"/>
            <a:r>
              <a:rPr lang="en-US" smtClean="0"/>
              <a:t>Summation in time</a:t>
            </a:r>
            <a:endParaRPr lang="en-US" sz="3600" smtClean="0"/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228600" y="56388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14922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Input 1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1676400"/>
            <a:ext cx="14922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Input 2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892800" y="1676400"/>
            <a:ext cx="1022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Sum</a:t>
            </a:r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228600" y="4648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5740400" y="4648200"/>
            <a:ext cx="1295400" cy="7810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76400" y="19050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3962400" y="19050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Freeform 22"/>
          <p:cNvSpPr>
            <a:spLocks/>
          </p:cNvSpPr>
          <p:nvPr/>
        </p:nvSpPr>
        <p:spPr bwMode="auto">
          <a:xfrm>
            <a:off x="228600" y="3505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Freeform 23"/>
          <p:cNvSpPr>
            <a:spLocks/>
          </p:cNvSpPr>
          <p:nvPr/>
        </p:nvSpPr>
        <p:spPr bwMode="auto">
          <a:xfrm>
            <a:off x="228600" y="2362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24"/>
          <p:cNvSpPr>
            <a:spLocks noChangeShapeType="1"/>
          </p:cNvSpPr>
          <p:nvPr/>
        </p:nvSpPr>
        <p:spPr bwMode="auto">
          <a:xfrm flipV="1">
            <a:off x="838200" y="2286000"/>
            <a:ext cx="0" cy="44196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Freeform 25"/>
          <p:cNvSpPr>
            <a:spLocks/>
          </p:cNvSpPr>
          <p:nvPr/>
        </p:nvSpPr>
        <p:spPr bwMode="auto">
          <a:xfrm>
            <a:off x="2667000" y="57150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Freeform 26"/>
          <p:cNvSpPr>
            <a:spLocks/>
          </p:cNvSpPr>
          <p:nvPr/>
        </p:nvSpPr>
        <p:spPr bwMode="auto">
          <a:xfrm>
            <a:off x="2514600" y="47244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Freeform 27"/>
          <p:cNvSpPr>
            <a:spLocks/>
          </p:cNvSpPr>
          <p:nvPr/>
        </p:nvSpPr>
        <p:spPr bwMode="auto">
          <a:xfrm>
            <a:off x="2286000" y="35814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Freeform 28"/>
          <p:cNvSpPr>
            <a:spLocks/>
          </p:cNvSpPr>
          <p:nvPr/>
        </p:nvSpPr>
        <p:spPr bwMode="auto">
          <a:xfrm>
            <a:off x="2057400" y="24384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29"/>
          <p:cNvSpPr>
            <a:spLocks noChangeShapeType="1"/>
          </p:cNvSpPr>
          <p:nvPr/>
        </p:nvSpPr>
        <p:spPr bwMode="auto">
          <a:xfrm flipH="1" flipV="1">
            <a:off x="2590800" y="2209800"/>
            <a:ext cx="838200" cy="4419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Freeform 30"/>
          <p:cNvSpPr>
            <a:spLocks/>
          </p:cNvSpPr>
          <p:nvPr/>
        </p:nvSpPr>
        <p:spPr bwMode="auto">
          <a:xfrm>
            <a:off x="5816600" y="5930900"/>
            <a:ext cx="1295400" cy="508000"/>
          </a:xfrm>
          <a:custGeom>
            <a:avLst/>
            <a:gdLst>
              <a:gd name="T0" fmla="*/ 0 w 816"/>
              <a:gd name="T1" fmla="*/ 2147483647 h 320"/>
              <a:gd name="T2" fmla="*/ 2147483647 w 816"/>
              <a:gd name="T3" fmla="*/ 2147483647 h 320"/>
              <a:gd name="T4" fmla="*/ 2147483647 w 816"/>
              <a:gd name="T5" fmla="*/ 2147483647 h 320"/>
              <a:gd name="T6" fmla="*/ 2147483647 w 816"/>
              <a:gd name="T7" fmla="*/ 2147483647 h 320"/>
              <a:gd name="T8" fmla="*/ 2147483647 w 816"/>
              <a:gd name="T9" fmla="*/ 2147483647 h 320"/>
              <a:gd name="T10" fmla="*/ 2147483647 w 816"/>
              <a:gd name="T11" fmla="*/ 2147483647 h 320"/>
              <a:gd name="T12" fmla="*/ 2147483647 w 816"/>
              <a:gd name="T13" fmla="*/ 2147483647 h 320"/>
              <a:gd name="T14" fmla="*/ 2147483647 w 816"/>
              <a:gd name="T15" fmla="*/ 2147483647 h 3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6"/>
              <a:gd name="T25" fmla="*/ 0 h 320"/>
              <a:gd name="T26" fmla="*/ 816 w 816"/>
              <a:gd name="T27" fmla="*/ 320 h 3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6" h="320">
                <a:moveTo>
                  <a:pt x="0" y="296"/>
                </a:moveTo>
                <a:cubicBezTo>
                  <a:pt x="48" y="308"/>
                  <a:pt x="96" y="320"/>
                  <a:pt x="144" y="296"/>
                </a:cubicBezTo>
                <a:cubicBezTo>
                  <a:pt x="192" y="272"/>
                  <a:pt x="248" y="192"/>
                  <a:pt x="288" y="152"/>
                </a:cubicBezTo>
                <a:cubicBezTo>
                  <a:pt x="328" y="112"/>
                  <a:pt x="344" y="80"/>
                  <a:pt x="384" y="56"/>
                </a:cubicBezTo>
                <a:cubicBezTo>
                  <a:pt x="424" y="32"/>
                  <a:pt x="488" y="0"/>
                  <a:pt x="528" y="8"/>
                </a:cubicBezTo>
                <a:cubicBezTo>
                  <a:pt x="568" y="16"/>
                  <a:pt x="600" y="72"/>
                  <a:pt x="624" y="104"/>
                </a:cubicBezTo>
                <a:cubicBezTo>
                  <a:pt x="648" y="136"/>
                  <a:pt x="640" y="168"/>
                  <a:pt x="672" y="200"/>
                </a:cubicBezTo>
                <a:cubicBezTo>
                  <a:pt x="704" y="232"/>
                  <a:pt x="760" y="264"/>
                  <a:pt x="816" y="29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Freeform 31"/>
          <p:cNvSpPr>
            <a:spLocks/>
          </p:cNvSpPr>
          <p:nvPr/>
        </p:nvSpPr>
        <p:spPr bwMode="auto">
          <a:xfrm>
            <a:off x="5588000" y="2597150"/>
            <a:ext cx="1498600" cy="576263"/>
          </a:xfrm>
          <a:custGeom>
            <a:avLst/>
            <a:gdLst>
              <a:gd name="T0" fmla="*/ 0 w 944"/>
              <a:gd name="T1" fmla="*/ 2147483647 h 363"/>
              <a:gd name="T2" fmla="*/ 2147483647 w 944"/>
              <a:gd name="T3" fmla="*/ 2147483647 h 363"/>
              <a:gd name="T4" fmla="*/ 2147483647 w 944"/>
              <a:gd name="T5" fmla="*/ 2147483647 h 363"/>
              <a:gd name="T6" fmla="*/ 2147483647 w 944"/>
              <a:gd name="T7" fmla="*/ 2147483647 h 363"/>
              <a:gd name="T8" fmla="*/ 2147483647 w 944"/>
              <a:gd name="T9" fmla="*/ 2147483647 h 363"/>
              <a:gd name="T10" fmla="*/ 2147483647 w 944"/>
              <a:gd name="T11" fmla="*/ 2147483647 h 363"/>
              <a:gd name="T12" fmla="*/ 2147483647 w 944"/>
              <a:gd name="T13" fmla="*/ 2147483647 h 363"/>
              <a:gd name="T14" fmla="*/ 2147483647 w 944"/>
              <a:gd name="T15" fmla="*/ 2147483647 h 363"/>
              <a:gd name="T16" fmla="*/ 2147483647 w 944"/>
              <a:gd name="T17" fmla="*/ 2147483647 h 363"/>
              <a:gd name="T18" fmla="*/ 2147483647 w 944"/>
              <a:gd name="T19" fmla="*/ 2147483647 h 363"/>
              <a:gd name="T20" fmla="*/ 2147483647 w 944"/>
              <a:gd name="T21" fmla="*/ 2147483647 h 363"/>
              <a:gd name="T22" fmla="*/ 2147483647 w 944"/>
              <a:gd name="T23" fmla="*/ 2147483647 h 363"/>
              <a:gd name="T24" fmla="*/ 2147483647 w 944"/>
              <a:gd name="T25" fmla="*/ 2147483647 h 3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4"/>
              <a:gd name="T40" fmla="*/ 0 h 363"/>
              <a:gd name="T41" fmla="*/ 944 w 944"/>
              <a:gd name="T42" fmla="*/ 363 h 36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4" h="363">
                <a:moveTo>
                  <a:pt x="0" y="332"/>
                </a:moveTo>
                <a:cubicBezTo>
                  <a:pt x="28" y="344"/>
                  <a:pt x="67" y="347"/>
                  <a:pt x="96" y="332"/>
                </a:cubicBezTo>
                <a:cubicBezTo>
                  <a:pt x="125" y="317"/>
                  <a:pt x="156" y="272"/>
                  <a:pt x="176" y="244"/>
                </a:cubicBezTo>
                <a:cubicBezTo>
                  <a:pt x="196" y="216"/>
                  <a:pt x="200" y="197"/>
                  <a:pt x="216" y="164"/>
                </a:cubicBezTo>
                <a:cubicBezTo>
                  <a:pt x="232" y="131"/>
                  <a:pt x="247" y="44"/>
                  <a:pt x="272" y="44"/>
                </a:cubicBezTo>
                <a:cubicBezTo>
                  <a:pt x="297" y="44"/>
                  <a:pt x="339" y="149"/>
                  <a:pt x="368" y="164"/>
                </a:cubicBezTo>
                <a:cubicBezTo>
                  <a:pt x="397" y="179"/>
                  <a:pt x="425" y="149"/>
                  <a:pt x="448" y="132"/>
                </a:cubicBezTo>
                <a:cubicBezTo>
                  <a:pt x="471" y="115"/>
                  <a:pt x="485" y="81"/>
                  <a:pt x="504" y="60"/>
                </a:cubicBezTo>
                <a:cubicBezTo>
                  <a:pt x="523" y="39"/>
                  <a:pt x="536" y="0"/>
                  <a:pt x="560" y="4"/>
                </a:cubicBezTo>
                <a:cubicBezTo>
                  <a:pt x="584" y="8"/>
                  <a:pt x="624" y="57"/>
                  <a:pt x="648" y="84"/>
                </a:cubicBezTo>
                <a:cubicBezTo>
                  <a:pt x="672" y="111"/>
                  <a:pt x="684" y="123"/>
                  <a:pt x="704" y="164"/>
                </a:cubicBezTo>
                <a:cubicBezTo>
                  <a:pt x="724" y="205"/>
                  <a:pt x="728" y="301"/>
                  <a:pt x="768" y="332"/>
                </a:cubicBezTo>
                <a:cubicBezTo>
                  <a:pt x="808" y="363"/>
                  <a:pt x="907" y="345"/>
                  <a:pt x="944" y="3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Freeform 32"/>
          <p:cNvSpPr>
            <a:spLocks/>
          </p:cNvSpPr>
          <p:nvPr/>
        </p:nvSpPr>
        <p:spPr bwMode="auto">
          <a:xfrm>
            <a:off x="5511800" y="3657600"/>
            <a:ext cx="1498600" cy="609600"/>
          </a:xfrm>
          <a:custGeom>
            <a:avLst/>
            <a:gdLst>
              <a:gd name="T0" fmla="*/ 0 w 944"/>
              <a:gd name="T1" fmla="*/ 2147483647 h 384"/>
              <a:gd name="T2" fmla="*/ 2147483647 w 944"/>
              <a:gd name="T3" fmla="*/ 2147483647 h 384"/>
              <a:gd name="T4" fmla="*/ 2147483647 w 944"/>
              <a:gd name="T5" fmla="*/ 2147483647 h 384"/>
              <a:gd name="T6" fmla="*/ 2147483647 w 944"/>
              <a:gd name="T7" fmla="*/ 2147483647 h 384"/>
              <a:gd name="T8" fmla="*/ 2147483647 w 944"/>
              <a:gd name="T9" fmla="*/ 2147483647 h 384"/>
              <a:gd name="T10" fmla="*/ 2147483647 w 944"/>
              <a:gd name="T11" fmla="*/ 2147483647 h 384"/>
              <a:gd name="T12" fmla="*/ 2147483647 w 944"/>
              <a:gd name="T13" fmla="*/ 2147483647 h 384"/>
              <a:gd name="T14" fmla="*/ 2147483647 w 944"/>
              <a:gd name="T15" fmla="*/ 2147483647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44"/>
              <a:gd name="T25" fmla="*/ 0 h 384"/>
              <a:gd name="T26" fmla="*/ 944 w 944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44" h="384">
                <a:moveTo>
                  <a:pt x="0" y="355"/>
                </a:moveTo>
                <a:cubicBezTo>
                  <a:pt x="48" y="370"/>
                  <a:pt x="96" y="384"/>
                  <a:pt x="144" y="355"/>
                </a:cubicBezTo>
                <a:cubicBezTo>
                  <a:pt x="192" y="326"/>
                  <a:pt x="248" y="230"/>
                  <a:pt x="288" y="182"/>
                </a:cubicBezTo>
                <a:cubicBezTo>
                  <a:pt x="328" y="134"/>
                  <a:pt x="344" y="96"/>
                  <a:pt x="384" y="67"/>
                </a:cubicBezTo>
                <a:cubicBezTo>
                  <a:pt x="424" y="38"/>
                  <a:pt x="488" y="0"/>
                  <a:pt x="528" y="10"/>
                </a:cubicBezTo>
                <a:cubicBezTo>
                  <a:pt x="568" y="19"/>
                  <a:pt x="588" y="77"/>
                  <a:pt x="624" y="125"/>
                </a:cubicBezTo>
                <a:cubicBezTo>
                  <a:pt x="660" y="173"/>
                  <a:pt x="691" y="254"/>
                  <a:pt x="744" y="296"/>
                </a:cubicBezTo>
                <a:cubicBezTo>
                  <a:pt x="797" y="338"/>
                  <a:pt x="902" y="359"/>
                  <a:pt x="944" y="3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4598" name="Group 39"/>
          <p:cNvGrpSpPr>
            <a:grpSpLocks/>
          </p:cNvGrpSpPr>
          <p:nvPr/>
        </p:nvGrpSpPr>
        <p:grpSpPr bwMode="auto">
          <a:xfrm>
            <a:off x="6400800" y="228600"/>
            <a:ext cx="2667000" cy="1473200"/>
            <a:chOff x="2928" y="2784"/>
            <a:chExt cx="2544" cy="1404"/>
          </a:xfrm>
        </p:grpSpPr>
        <p:grpSp>
          <p:nvGrpSpPr>
            <p:cNvPr id="24600" name="Group 40"/>
            <p:cNvGrpSpPr>
              <a:grpSpLocks/>
            </p:cNvGrpSpPr>
            <p:nvPr/>
          </p:nvGrpSpPr>
          <p:grpSpPr bwMode="auto">
            <a:xfrm>
              <a:off x="5232" y="2784"/>
              <a:ext cx="119" cy="674"/>
              <a:chOff x="4992" y="2725"/>
              <a:chExt cx="119" cy="674"/>
            </a:xfrm>
          </p:grpSpPr>
          <p:sp>
            <p:nvSpPr>
              <p:cNvPr id="24662" name="Line 41"/>
              <p:cNvSpPr>
                <a:spLocks noChangeShapeType="1"/>
              </p:cNvSpPr>
              <p:nvPr/>
            </p:nvSpPr>
            <p:spPr bwMode="auto">
              <a:xfrm>
                <a:off x="5031" y="2725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Line 42"/>
              <p:cNvSpPr>
                <a:spLocks noChangeShapeType="1"/>
              </p:cNvSpPr>
              <p:nvPr/>
            </p:nvSpPr>
            <p:spPr bwMode="auto">
              <a:xfrm>
                <a:off x="5031" y="316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64" name="Group 43"/>
              <p:cNvGrpSpPr>
                <a:grpSpLocks/>
              </p:cNvGrpSpPr>
              <p:nvPr/>
            </p:nvGrpSpPr>
            <p:grpSpPr bwMode="auto">
              <a:xfrm rot="5400000">
                <a:off x="4913" y="2963"/>
                <a:ext cx="277" cy="119"/>
                <a:chOff x="3216" y="1728"/>
                <a:chExt cx="336" cy="144"/>
              </a:xfrm>
            </p:grpSpPr>
            <p:sp>
              <p:nvSpPr>
                <p:cNvPr id="2466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6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8" name="Line 47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0" name="Line 49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01" name="Group 51"/>
            <p:cNvGrpSpPr>
              <a:grpSpLocks/>
            </p:cNvGrpSpPr>
            <p:nvPr/>
          </p:nvGrpSpPr>
          <p:grpSpPr bwMode="auto">
            <a:xfrm>
              <a:off x="4704" y="2784"/>
              <a:ext cx="119" cy="673"/>
              <a:chOff x="5343" y="2190"/>
              <a:chExt cx="119" cy="673"/>
            </a:xfrm>
          </p:grpSpPr>
          <p:sp>
            <p:nvSpPr>
              <p:cNvPr id="24652" name="Line 52"/>
              <p:cNvSpPr>
                <a:spLocks noChangeShapeType="1"/>
              </p:cNvSpPr>
              <p:nvPr/>
            </p:nvSpPr>
            <p:spPr bwMode="auto">
              <a:xfrm>
                <a:off x="5383" y="21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53"/>
              <p:cNvSpPr>
                <a:spLocks noChangeShapeType="1"/>
              </p:cNvSpPr>
              <p:nvPr/>
            </p:nvSpPr>
            <p:spPr bwMode="auto">
              <a:xfrm>
                <a:off x="5383" y="26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54" name="Group 54"/>
              <p:cNvGrpSpPr>
                <a:grpSpLocks/>
              </p:cNvGrpSpPr>
              <p:nvPr/>
            </p:nvGrpSpPr>
            <p:grpSpPr bwMode="auto">
              <a:xfrm rot="5400000">
                <a:off x="5264" y="2427"/>
                <a:ext cx="278" cy="119"/>
                <a:chOff x="3216" y="1728"/>
                <a:chExt cx="336" cy="144"/>
              </a:xfrm>
            </p:grpSpPr>
            <p:sp>
              <p:nvSpPr>
                <p:cNvPr id="246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56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8" name="Line 58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0" name="Line 60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02" name="Group 62"/>
            <p:cNvGrpSpPr>
              <a:grpSpLocks/>
            </p:cNvGrpSpPr>
            <p:nvPr/>
          </p:nvGrpSpPr>
          <p:grpSpPr bwMode="auto">
            <a:xfrm>
              <a:off x="3744" y="2784"/>
              <a:ext cx="710" cy="990"/>
              <a:chOff x="2921" y="2990"/>
              <a:chExt cx="710" cy="990"/>
            </a:xfrm>
          </p:grpSpPr>
          <p:sp>
            <p:nvSpPr>
              <p:cNvPr id="24635" name="Line 63"/>
              <p:cNvSpPr>
                <a:spLocks noChangeShapeType="1"/>
              </p:cNvSpPr>
              <p:nvPr/>
            </p:nvSpPr>
            <p:spPr bwMode="auto">
              <a:xfrm>
                <a:off x="3079" y="29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Line 64"/>
              <p:cNvSpPr>
                <a:spLocks noChangeShapeType="1"/>
              </p:cNvSpPr>
              <p:nvPr/>
            </p:nvSpPr>
            <p:spPr bwMode="auto">
              <a:xfrm>
                <a:off x="3079" y="34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37" name="Group 65"/>
              <p:cNvGrpSpPr>
                <a:grpSpLocks/>
              </p:cNvGrpSpPr>
              <p:nvPr/>
            </p:nvGrpSpPr>
            <p:grpSpPr bwMode="auto">
              <a:xfrm flipV="1">
                <a:off x="2921" y="3663"/>
                <a:ext cx="317" cy="80"/>
                <a:chOff x="3504" y="2832"/>
                <a:chExt cx="384" cy="96"/>
              </a:xfrm>
            </p:grpSpPr>
            <p:sp>
              <p:nvSpPr>
                <p:cNvPr id="24650" name="Line 66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Line 67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8" name="Line 68"/>
              <p:cNvSpPr>
                <a:spLocks noChangeShapeType="1"/>
              </p:cNvSpPr>
              <p:nvPr/>
            </p:nvSpPr>
            <p:spPr bwMode="auto">
              <a:xfrm>
                <a:off x="3079" y="3743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39" name="Group 69"/>
              <p:cNvGrpSpPr>
                <a:grpSpLocks/>
              </p:cNvGrpSpPr>
              <p:nvPr/>
            </p:nvGrpSpPr>
            <p:grpSpPr bwMode="auto">
              <a:xfrm rot="5400000">
                <a:off x="2960" y="3227"/>
                <a:ext cx="278" cy="119"/>
                <a:chOff x="3216" y="1728"/>
                <a:chExt cx="336" cy="144"/>
              </a:xfrm>
            </p:grpSpPr>
            <p:sp>
              <p:nvSpPr>
                <p:cNvPr id="2464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Line 71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Line 73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Line 75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40" name="Text Box 77"/>
              <p:cNvSpPr txBox="1">
                <a:spLocks noChangeArrowheads="1"/>
              </p:cNvSpPr>
              <p:nvPr/>
            </p:nvSpPr>
            <p:spPr bwMode="auto">
              <a:xfrm>
                <a:off x="3268" y="3636"/>
                <a:ext cx="36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E2</a:t>
                </a:r>
              </a:p>
            </p:txBody>
          </p:sp>
          <p:sp>
            <p:nvSpPr>
              <p:cNvPr id="24641" name="Text Box 78"/>
              <p:cNvSpPr txBox="1">
                <a:spLocks noChangeArrowheads="1"/>
              </p:cNvSpPr>
              <p:nvPr/>
            </p:nvSpPr>
            <p:spPr bwMode="auto">
              <a:xfrm>
                <a:off x="3229" y="3202"/>
                <a:ext cx="383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G2</a:t>
                </a:r>
              </a:p>
            </p:txBody>
          </p:sp>
          <p:sp>
            <p:nvSpPr>
              <p:cNvPr id="24642" name="Line 79"/>
              <p:cNvSpPr>
                <a:spLocks noChangeShapeType="1"/>
              </p:cNvSpPr>
              <p:nvPr/>
            </p:nvSpPr>
            <p:spPr bwMode="auto">
              <a:xfrm flipV="1">
                <a:off x="2921" y="3108"/>
                <a:ext cx="31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3" name="Line 80"/>
            <p:cNvSpPr>
              <a:spLocks noChangeShapeType="1"/>
            </p:cNvSpPr>
            <p:nvPr/>
          </p:nvSpPr>
          <p:spPr bwMode="auto">
            <a:xfrm>
              <a:off x="2976" y="2784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81"/>
            <p:cNvSpPr>
              <a:spLocks noChangeShapeType="1"/>
            </p:cNvSpPr>
            <p:nvPr/>
          </p:nvSpPr>
          <p:spPr bwMode="auto">
            <a:xfrm>
              <a:off x="4704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82"/>
            <p:cNvSpPr>
              <a:spLocks noChangeShapeType="1"/>
            </p:cNvSpPr>
            <p:nvPr/>
          </p:nvSpPr>
          <p:spPr bwMode="auto">
            <a:xfrm>
              <a:off x="4560" y="35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83"/>
            <p:cNvSpPr>
              <a:spLocks noChangeShapeType="1"/>
            </p:cNvSpPr>
            <p:nvPr/>
          </p:nvSpPr>
          <p:spPr bwMode="auto">
            <a:xfrm>
              <a:off x="5232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84"/>
            <p:cNvSpPr>
              <a:spLocks noChangeShapeType="1"/>
            </p:cNvSpPr>
            <p:nvPr/>
          </p:nvSpPr>
          <p:spPr bwMode="auto">
            <a:xfrm>
              <a:off x="5040" y="35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85"/>
            <p:cNvSpPr>
              <a:spLocks noChangeShapeType="1"/>
            </p:cNvSpPr>
            <p:nvPr/>
          </p:nvSpPr>
          <p:spPr bwMode="auto">
            <a:xfrm>
              <a:off x="4752" y="35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86"/>
            <p:cNvSpPr>
              <a:spLocks noChangeShapeType="1"/>
            </p:cNvSpPr>
            <p:nvPr/>
          </p:nvSpPr>
          <p:spPr bwMode="auto">
            <a:xfrm>
              <a:off x="5280" y="35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10" name="Group 87"/>
            <p:cNvGrpSpPr>
              <a:grpSpLocks/>
            </p:cNvGrpSpPr>
            <p:nvPr/>
          </p:nvGrpSpPr>
          <p:grpSpPr bwMode="auto">
            <a:xfrm>
              <a:off x="4032" y="3792"/>
              <a:ext cx="436" cy="396"/>
              <a:chOff x="1680" y="3216"/>
              <a:chExt cx="528" cy="480"/>
            </a:xfrm>
          </p:grpSpPr>
          <p:sp>
            <p:nvSpPr>
              <p:cNvPr id="24630" name="Line 88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Line 89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Line 90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91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92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1" name="Line 93"/>
            <p:cNvSpPr>
              <a:spLocks noChangeShapeType="1"/>
            </p:cNvSpPr>
            <p:nvPr/>
          </p:nvSpPr>
          <p:spPr bwMode="auto">
            <a:xfrm flipH="1">
              <a:off x="2976" y="3792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12" name="Group 94"/>
            <p:cNvGrpSpPr>
              <a:grpSpLocks/>
            </p:cNvGrpSpPr>
            <p:nvPr/>
          </p:nvGrpSpPr>
          <p:grpSpPr bwMode="auto">
            <a:xfrm>
              <a:off x="2928" y="2784"/>
              <a:ext cx="712" cy="990"/>
              <a:chOff x="2921" y="2990"/>
              <a:chExt cx="712" cy="990"/>
            </a:xfrm>
          </p:grpSpPr>
          <p:sp>
            <p:nvSpPr>
              <p:cNvPr id="24613" name="Line 95"/>
              <p:cNvSpPr>
                <a:spLocks noChangeShapeType="1"/>
              </p:cNvSpPr>
              <p:nvPr/>
            </p:nvSpPr>
            <p:spPr bwMode="auto">
              <a:xfrm>
                <a:off x="3079" y="29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Line 96"/>
              <p:cNvSpPr>
                <a:spLocks noChangeShapeType="1"/>
              </p:cNvSpPr>
              <p:nvPr/>
            </p:nvSpPr>
            <p:spPr bwMode="auto">
              <a:xfrm>
                <a:off x="3079" y="34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15" name="Group 97"/>
              <p:cNvGrpSpPr>
                <a:grpSpLocks/>
              </p:cNvGrpSpPr>
              <p:nvPr/>
            </p:nvGrpSpPr>
            <p:grpSpPr bwMode="auto">
              <a:xfrm flipV="1">
                <a:off x="2921" y="3663"/>
                <a:ext cx="317" cy="80"/>
                <a:chOff x="3504" y="2832"/>
                <a:chExt cx="384" cy="96"/>
              </a:xfrm>
            </p:grpSpPr>
            <p:sp>
              <p:nvSpPr>
                <p:cNvPr id="24628" name="Line 98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Line 99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16" name="Line 100"/>
              <p:cNvSpPr>
                <a:spLocks noChangeShapeType="1"/>
              </p:cNvSpPr>
              <p:nvPr/>
            </p:nvSpPr>
            <p:spPr bwMode="auto">
              <a:xfrm>
                <a:off x="3079" y="3743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17" name="Group 101"/>
              <p:cNvGrpSpPr>
                <a:grpSpLocks/>
              </p:cNvGrpSpPr>
              <p:nvPr/>
            </p:nvGrpSpPr>
            <p:grpSpPr bwMode="auto">
              <a:xfrm rot="5400000">
                <a:off x="2960" y="3227"/>
                <a:ext cx="278" cy="119"/>
                <a:chOff x="3216" y="1728"/>
                <a:chExt cx="336" cy="144"/>
              </a:xfrm>
            </p:grpSpPr>
            <p:sp>
              <p:nvSpPr>
                <p:cNvPr id="2462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2" name="Line 103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4" name="Line 105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6" name="Line 107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18" name="Text Box 109"/>
              <p:cNvSpPr txBox="1">
                <a:spLocks noChangeArrowheads="1"/>
              </p:cNvSpPr>
              <p:nvPr/>
            </p:nvSpPr>
            <p:spPr bwMode="auto">
              <a:xfrm>
                <a:off x="3269" y="3636"/>
                <a:ext cx="36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E1</a:t>
                </a:r>
              </a:p>
            </p:txBody>
          </p:sp>
          <p:sp>
            <p:nvSpPr>
              <p:cNvPr id="24619" name="Text Box 110"/>
              <p:cNvSpPr txBox="1">
                <a:spLocks noChangeArrowheads="1"/>
              </p:cNvSpPr>
              <p:nvPr/>
            </p:nvSpPr>
            <p:spPr bwMode="auto">
              <a:xfrm>
                <a:off x="3228" y="3202"/>
                <a:ext cx="384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G1</a:t>
                </a:r>
              </a:p>
            </p:txBody>
          </p:sp>
          <p:sp>
            <p:nvSpPr>
              <p:cNvPr id="24620" name="Line 111"/>
              <p:cNvSpPr>
                <a:spLocks noChangeShapeType="1"/>
              </p:cNvSpPr>
              <p:nvPr/>
            </p:nvSpPr>
            <p:spPr bwMode="auto">
              <a:xfrm flipV="1">
                <a:off x="2921" y="3108"/>
                <a:ext cx="31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99" name="Line 112"/>
          <p:cNvSpPr>
            <a:spLocks noChangeShapeType="1"/>
          </p:cNvSpPr>
          <p:nvPr/>
        </p:nvSpPr>
        <p:spPr bwMode="auto">
          <a:xfrm>
            <a:off x="3048000" y="2362200"/>
            <a:ext cx="0" cy="43434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975475" cy="1143000"/>
          </a:xfrm>
        </p:spPr>
        <p:txBody>
          <a:bodyPr/>
          <a:lstStyle/>
          <a:p>
            <a:pPr eaLnBrk="1" hangingPunct="1"/>
            <a:r>
              <a:rPr lang="en-US" smtClean="0"/>
              <a:t>Summation in time</a:t>
            </a:r>
            <a:endParaRPr lang="en-US" sz="3600" smtClean="0"/>
          </a:p>
        </p:txBody>
      </p:sp>
      <p:sp>
        <p:nvSpPr>
          <p:cNvPr id="25603" name="Freeform 3"/>
          <p:cNvSpPr>
            <a:spLocks/>
          </p:cNvSpPr>
          <p:nvPr/>
        </p:nvSpPr>
        <p:spPr bwMode="auto">
          <a:xfrm>
            <a:off x="215900" y="54737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92100" y="1511300"/>
            <a:ext cx="14922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Input 1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273300" y="1511300"/>
            <a:ext cx="14922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Input 2</a:t>
            </a:r>
          </a:p>
        </p:txBody>
      </p:sp>
      <p:sp>
        <p:nvSpPr>
          <p:cNvPr id="25606" name="Freeform 7"/>
          <p:cNvSpPr>
            <a:spLocks/>
          </p:cNvSpPr>
          <p:nvPr/>
        </p:nvSpPr>
        <p:spPr bwMode="auto">
          <a:xfrm>
            <a:off x="215900" y="44831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>
            <a:off x="1663700" y="17399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>
            <a:off x="4406900" y="17399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56300" y="1511300"/>
            <a:ext cx="1022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Sum</a:t>
            </a:r>
          </a:p>
        </p:txBody>
      </p:sp>
      <p:sp>
        <p:nvSpPr>
          <p:cNvPr id="25610" name="Freeform 22"/>
          <p:cNvSpPr>
            <a:spLocks/>
          </p:cNvSpPr>
          <p:nvPr/>
        </p:nvSpPr>
        <p:spPr bwMode="auto">
          <a:xfrm>
            <a:off x="215900" y="33401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Freeform 23"/>
          <p:cNvSpPr>
            <a:spLocks/>
          </p:cNvSpPr>
          <p:nvPr/>
        </p:nvSpPr>
        <p:spPr bwMode="auto">
          <a:xfrm>
            <a:off x="215900" y="21971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24"/>
          <p:cNvSpPr>
            <a:spLocks noChangeShapeType="1"/>
          </p:cNvSpPr>
          <p:nvPr/>
        </p:nvSpPr>
        <p:spPr bwMode="auto">
          <a:xfrm flipV="1">
            <a:off x="825500" y="2120900"/>
            <a:ext cx="0" cy="441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29"/>
          <p:cNvSpPr>
            <a:spLocks noChangeShapeType="1"/>
          </p:cNvSpPr>
          <p:nvPr/>
        </p:nvSpPr>
        <p:spPr bwMode="auto">
          <a:xfrm flipH="1" flipV="1">
            <a:off x="2578100" y="2044700"/>
            <a:ext cx="838200" cy="441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Freeform 33"/>
          <p:cNvSpPr>
            <a:spLocks/>
          </p:cNvSpPr>
          <p:nvPr/>
        </p:nvSpPr>
        <p:spPr bwMode="auto">
          <a:xfrm>
            <a:off x="1968500" y="29591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Freeform 34"/>
          <p:cNvSpPr>
            <a:spLocks/>
          </p:cNvSpPr>
          <p:nvPr/>
        </p:nvSpPr>
        <p:spPr bwMode="auto">
          <a:xfrm>
            <a:off x="5105400" y="4876800"/>
            <a:ext cx="2819400" cy="660400"/>
          </a:xfrm>
          <a:custGeom>
            <a:avLst/>
            <a:gdLst>
              <a:gd name="T0" fmla="*/ 0 w 1776"/>
              <a:gd name="T1" fmla="*/ 2147483647 h 589"/>
              <a:gd name="T2" fmla="*/ 2147483647 w 1776"/>
              <a:gd name="T3" fmla="*/ 2147483647 h 589"/>
              <a:gd name="T4" fmla="*/ 2147483647 w 1776"/>
              <a:gd name="T5" fmla="*/ 2147483647 h 589"/>
              <a:gd name="T6" fmla="*/ 2147483647 w 1776"/>
              <a:gd name="T7" fmla="*/ 2147483647 h 589"/>
              <a:gd name="T8" fmla="*/ 2147483647 w 1776"/>
              <a:gd name="T9" fmla="*/ 2147483647 h 589"/>
              <a:gd name="T10" fmla="*/ 2147483647 w 1776"/>
              <a:gd name="T11" fmla="*/ 2147483647 h 589"/>
              <a:gd name="T12" fmla="*/ 2147483647 w 1776"/>
              <a:gd name="T13" fmla="*/ 2147483647 h 589"/>
              <a:gd name="T14" fmla="*/ 2147483647 w 1776"/>
              <a:gd name="T15" fmla="*/ 2147483647 h 589"/>
              <a:gd name="T16" fmla="*/ 2147483647 w 1776"/>
              <a:gd name="T17" fmla="*/ 2147483647 h 589"/>
              <a:gd name="T18" fmla="*/ 2147483647 w 1776"/>
              <a:gd name="T19" fmla="*/ 2147483647 h 589"/>
              <a:gd name="T20" fmla="*/ 2147483647 w 1776"/>
              <a:gd name="T21" fmla="*/ 2147483647 h 5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6"/>
              <a:gd name="T34" fmla="*/ 0 h 589"/>
              <a:gd name="T35" fmla="*/ 1776 w 1776"/>
              <a:gd name="T36" fmla="*/ 589 h 5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6" h="589">
                <a:moveTo>
                  <a:pt x="0" y="421"/>
                </a:moveTo>
                <a:cubicBezTo>
                  <a:pt x="29" y="413"/>
                  <a:pt x="128" y="445"/>
                  <a:pt x="176" y="381"/>
                </a:cubicBezTo>
                <a:cubicBezTo>
                  <a:pt x="224" y="317"/>
                  <a:pt x="256" y="74"/>
                  <a:pt x="288" y="37"/>
                </a:cubicBezTo>
                <a:cubicBezTo>
                  <a:pt x="320" y="0"/>
                  <a:pt x="355" y="137"/>
                  <a:pt x="368" y="157"/>
                </a:cubicBezTo>
                <a:cubicBezTo>
                  <a:pt x="381" y="177"/>
                  <a:pt x="357" y="113"/>
                  <a:pt x="368" y="157"/>
                </a:cubicBezTo>
                <a:cubicBezTo>
                  <a:pt x="379" y="201"/>
                  <a:pt x="397" y="353"/>
                  <a:pt x="432" y="421"/>
                </a:cubicBezTo>
                <a:cubicBezTo>
                  <a:pt x="467" y="489"/>
                  <a:pt x="504" y="541"/>
                  <a:pt x="576" y="565"/>
                </a:cubicBezTo>
                <a:cubicBezTo>
                  <a:pt x="648" y="589"/>
                  <a:pt x="776" y="573"/>
                  <a:pt x="864" y="565"/>
                </a:cubicBezTo>
                <a:cubicBezTo>
                  <a:pt x="952" y="557"/>
                  <a:pt x="1016" y="541"/>
                  <a:pt x="1104" y="517"/>
                </a:cubicBezTo>
                <a:cubicBezTo>
                  <a:pt x="1192" y="493"/>
                  <a:pt x="1280" y="437"/>
                  <a:pt x="1392" y="421"/>
                </a:cubicBezTo>
                <a:cubicBezTo>
                  <a:pt x="1504" y="405"/>
                  <a:pt x="1640" y="413"/>
                  <a:pt x="1776" y="421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Freeform 35"/>
          <p:cNvSpPr>
            <a:spLocks/>
          </p:cNvSpPr>
          <p:nvPr/>
        </p:nvSpPr>
        <p:spPr bwMode="auto">
          <a:xfrm>
            <a:off x="5105400" y="5556250"/>
            <a:ext cx="2819400" cy="1001713"/>
          </a:xfrm>
          <a:custGeom>
            <a:avLst/>
            <a:gdLst>
              <a:gd name="T0" fmla="*/ 0 w 1776"/>
              <a:gd name="T1" fmla="*/ 2147483647 h 631"/>
              <a:gd name="T2" fmla="*/ 2147483647 w 1776"/>
              <a:gd name="T3" fmla="*/ 2147483647 h 631"/>
              <a:gd name="T4" fmla="*/ 2147483647 w 1776"/>
              <a:gd name="T5" fmla="*/ 2147483647 h 631"/>
              <a:gd name="T6" fmla="*/ 2147483647 w 1776"/>
              <a:gd name="T7" fmla="*/ 2147483647 h 631"/>
              <a:gd name="T8" fmla="*/ 2147483647 w 1776"/>
              <a:gd name="T9" fmla="*/ 2147483647 h 631"/>
              <a:gd name="T10" fmla="*/ 2147483647 w 1776"/>
              <a:gd name="T11" fmla="*/ 2147483647 h 631"/>
              <a:gd name="T12" fmla="*/ 2147483647 w 1776"/>
              <a:gd name="T13" fmla="*/ 2147483647 h 631"/>
              <a:gd name="T14" fmla="*/ 2147483647 w 1776"/>
              <a:gd name="T15" fmla="*/ 2147483647 h 631"/>
              <a:gd name="T16" fmla="*/ 2147483647 w 1776"/>
              <a:gd name="T17" fmla="*/ 2147483647 h 631"/>
              <a:gd name="T18" fmla="*/ 2147483647 w 1776"/>
              <a:gd name="T19" fmla="*/ 2147483647 h 6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76"/>
              <a:gd name="T31" fmla="*/ 0 h 631"/>
              <a:gd name="T32" fmla="*/ 1776 w 1776"/>
              <a:gd name="T33" fmla="*/ 631 h 6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76" h="631">
                <a:moveTo>
                  <a:pt x="0" y="444"/>
                </a:moveTo>
                <a:cubicBezTo>
                  <a:pt x="29" y="436"/>
                  <a:pt x="128" y="468"/>
                  <a:pt x="176" y="404"/>
                </a:cubicBezTo>
                <a:cubicBezTo>
                  <a:pt x="224" y="340"/>
                  <a:pt x="259" y="120"/>
                  <a:pt x="288" y="60"/>
                </a:cubicBezTo>
                <a:cubicBezTo>
                  <a:pt x="317" y="0"/>
                  <a:pt x="328" y="1"/>
                  <a:pt x="352" y="44"/>
                </a:cubicBezTo>
                <a:cubicBezTo>
                  <a:pt x="376" y="87"/>
                  <a:pt x="388" y="229"/>
                  <a:pt x="432" y="316"/>
                </a:cubicBezTo>
                <a:cubicBezTo>
                  <a:pt x="476" y="403"/>
                  <a:pt x="533" y="512"/>
                  <a:pt x="616" y="564"/>
                </a:cubicBezTo>
                <a:cubicBezTo>
                  <a:pt x="699" y="616"/>
                  <a:pt x="827" y="625"/>
                  <a:pt x="928" y="628"/>
                </a:cubicBezTo>
                <a:cubicBezTo>
                  <a:pt x="1029" y="631"/>
                  <a:pt x="1127" y="603"/>
                  <a:pt x="1224" y="580"/>
                </a:cubicBezTo>
                <a:cubicBezTo>
                  <a:pt x="1321" y="557"/>
                  <a:pt x="1420" y="515"/>
                  <a:pt x="1512" y="492"/>
                </a:cubicBezTo>
                <a:cubicBezTo>
                  <a:pt x="1604" y="469"/>
                  <a:pt x="1721" y="454"/>
                  <a:pt x="1776" y="444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Freeform 36"/>
          <p:cNvSpPr>
            <a:spLocks/>
          </p:cNvSpPr>
          <p:nvPr/>
        </p:nvSpPr>
        <p:spPr bwMode="auto">
          <a:xfrm>
            <a:off x="5041900" y="4108450"/>
            <a:ext cx="2819400" cy="261938"/>
          </a:xfrm>
          <a:custGeom>
            <a:avLst/>
            <a:gdLst>
              <a:gd name="T0" fmla="*/ 0 w 1776"/>
              <a:gd name="T1" fmla="*/ 2147483647 h 165"/>
              <a:gd name="T2" fmla="*/ 2147483647 w 1776"/>
              <a:gd name="T3" fmla="*/ 2147483647 h 165"/>
              <a:gd name="T4" fmla="*/ 2147483647 w 1776"/>
              <a:gd name="T5" fmla="*/ 2147483647 h 165"/>
              <a:gd name="T6" fmla="*/ 2147483647 w 1776"/>
              <a:gd name="T7" fmla="*/ 2147483647 h 165"/>
              <a:gd name="T8" fmla="*/ 2147483647 w 1776"/>
              <a:gd name="T9" fmla="*/ 2147483647 h 165"/>
              <a:gd name="T10" fmla="*/ 2147483647 w 1776"/>
              <a:gd name="T11" fmla="*/ 2147483647 h 165"/>
              <a:gd name="T12" fmla="*/ 2147483647 w 1776"/>
              <a:gd name="T13" fmla="*/ 2147483647 h 165"/>
              <a:gd name="T14" fmla="*/ 2147483647 w 1776"/>
              <a:gd name="T15" fmla="*/ 2147483647 h 165"/>
              <a:gd name="T16" fmla="*/ 2147483647 w 1776"/>
              <a:gd name="T17" fmla="*/ 2147483647 h 165"/>
              <a:gd name="T18" fmla="*/ 2147483647 w 1776"/>
              <a:gd name="T19" fmla="*/ 2147483647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76"/>
              <a:gd name="T31" fmla="*/ 0 h 165"/>
              <a:gd name="T32" fmla="*/ 1776 w 1776"/>
              <a:gd name="T33" fmla="*/ 165 h 1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76" h="165">
                <a:moveTo>
                  <a:pt x="0" y="12"/>
                </a:moveTo>
                <a:cubicBezTo>
                  <a:pt x="28" y="16"/>
                  <a:pt x="120" y="29"/>
                  <a:pt x="168" y="36"/>
                </a:cubicBezTo>
                <a:cubicBezTo>
                  <a:pt x="216" y="43"/>
                  <a:pt x="248" y="56"/>
                  <a:pt x="288" y="52"/>
                </a:cubicBezTo>
                <a:cubicBezTo>
                  <a:pt x="328" y="48"/>
                  <a:pt x="373" y="12"/>
                  <a:pt x="408" y="12"/>
                </a:cubicBezTo>
                <a:cubicBezTo>
                  <a:pt x="443" y="12"/>
                  <a:pt x="460" y="31"/>
                  <a:pt x="496" y="52"/>
                </a:cubicBezTo>
                <a:cubicBezTo>
                  <a:pt x="532" y="73"/>
                  <a:pt x="581" y="123"/>
                  <a:pt x="624" y="140"/>
                </a:cubicBezTo>
                <a:cubicBezTo>
                  <a:pt x="667" y="157"/>
                  <a:pt x="692" y="165"/>
                  <a:pt x="752" y="156"/>
                </a:cubicBezTo>
                <a:cubicBezTo>
                  <a:pt x="812" y="147"/>
                  <a:pt x="877" y="108"/>
                  <a:pt x="984" y="84"/>
                </a:cubicBezTo>
                <a:cubicBezTo>
                  <a:pt x="1091" y="60"/>
                  <a:pt x="1260" y="24"/>
                  <a:pt x="1392" y="12"/>
                </a:cubicBezTo>
                <a:cubicBezTo>
                  <a:pt x="1524" y="0"/>
                  <a:pt x="1640" y="4"/>
                  <a:pt x="1776" y="1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Freeform 37"/>
          <p:cNvSpPr>
            <a:spLocks/>
          </p:cNvSpPr>
          <p:nvPr/>
        </p:nvSpPr>
        <p:spPr bwMode="auto">
          <a:xfrm>
            <a:off x="5040313" y="2800350"/>
            <a:ext cx="2743200" cy="234950"/>
          </a:xfrm>
          <a:custGeom>
            <a:avLst/>
            <a:gdLst>
              <a:gd name="T0" fmla="*/ 0 w 1728"/>
              <a:gd name="T1" fmla="*/ 2147483647 h 148"/>
              <a:gd name="T2" fmla="*/ 2147483647 w 1728"/>
              <a:gd name="T3" fmla="*/ 2147483647 h 148"/>
              <a:gd name="T4" fmla="*/ 2147483647 w 1728"/>
              <a:gd name="T5" fmla="*/ 2147483647 h 148"/>
              <a:gd name="T6" fmla="*/ 2147483647 w 1728"/>
              <a:gd name="T7" fmla="*/ 2147483647 h 148"/>
              <a:gd name="T8" fmla="*/ 2147483647 w 1728"/>
              <a:gd name="T9" fmla="*/ 2147483647 h 148"/>
              <a:gd name="T10" fmla="*/ 2147483647 w 1728"/>
              <a:gd name="T11" fmla="*/ 2147483647 h 148"/>
              <a:gd name="T12" fmla="*/ 2147483647 w 1728"/>
              <a:gd name="T13" fmla="*/ 2147483647 h 148"/>
              <a:gd name="T14" fmla="*/ 2147483647 w 1728"/>
              <a:gd name="T15" fmla="*/ 2147483647 h 148"/>
              <a:gd name="T16" fmla="*/ 2147483647 w 1728"/>
              <a:gd name="T17" fmla="*/ 2147483647 h 1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28"/>
              <a:gd name="T28" fmla="*/ 0 h 148"/>
              <a:gd name="T29" fmla="*/ 1728 w 1728"/>
              <a:gd name="T30" fmla="*/ 148 h 1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28" h="148">
                <a:moveTo>
                  <a:pt x="0" y="4"/>
                </a:moveTo>
                <a:cubicBezTo>
                  <a:pt x="32" y="4"/>
                  <a:pt x="60" y="1"/>
                  <a:pt x="96" y="4"/>
                </a:cubicBezTo>
                <a:cubicBezTo>
                  <a:pt x="132" y="7"/>
                  <a:pt x="176" y="0"/>
                  <a:pt x="216" y="20"/>
                </a:cubicBezTo>
                <a:cubicBezTo>
                  <a:pt x="256" y="40"/>
                  <a:pt x="286" y="104"/>
                  <a:pt x="337" y="124"/>
                </a:cubicBezTo>
                <a:cubicBezTo>
                  <a:pt x="388" y="144"/>
                  <a:pt x="454" y="148"/>
                  <a:pt x="521" y="140"/>
                </a:cubicBezTo>
                <a:cubicBezTo>
                  <a:pt x="588" y="132"/>
                  <a:pt x="672" y="91"/>
                  <a:pt x="737" y="76"/>
                </a:cubicBezTo>
                <a:cubicBezTo>
                  <a:pt x="802" y="61"/>
                  <a:pt x="827" y="55"/>
                  <a:pt x="912" y="51"/>
                </a:cubicBezTo>
                <a:cubicBezTo>
                  <a:pt x="997" y="47"/>
                  <a:pt x="1112" y="51"/>
                  <a:pt x="1248" y="51"/>
                </a:cubicBezTo>
                <a:cubicBezTo>
                  <a:pt x="1384" y="51"/>
                  <a:pt x="1556" y="51"/>
                  <a:pt x="1728" y="51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38"/>
          <p:cNvSpPr>
            <a:spLocks noChangeShapeType="1"/>
          </p:cNvSpPr>
          <p:nvPr/>
        </p:nvSpPr>
        <p:spPr bwMode="auto">
          <a:xfrm flipV="1">
            <a:off x="3124200" y="6477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Freeform 39"/>
          <p:cNvSpPr>
            <a:spLocks/>
          </p:cNvSpPr>
          <p:nvPr/>
        </p:nvSpPr>
        <p:spPr bwMode="auto">
          <a:xfrm>
            <a:off x="2184400" y="40513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Freeform 40"/>
          <p:cNvSpPr>
            <a:spLocks/>
          </p:cNvSpPr>
          <p:nvPr/>
        </p:nvSpPr>
        <p:spPr bwMode="auto">
          <a:xfrm>
            <a:off x="2667000" y="62611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Freeform 41"/>
          <p:cNvSpPr>
            <a:spLocks/>
          </p:cNvSpPr>
          <p:nvPr/>
        </p:nvSpPr>
        <p:spPr bwMode="auto">
          <a:xfrm>
            <a:off x="2463800" y="52324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623" name="Group 42"/>
          <p:cNvGrpSpPr>
            <a:grpSpLocks/>
          </p:cNvGrpSpPr>
          <p:nvPr/>
        </p:nvGrpSpPr>
        <p:grpSpPr bwMode="auto">
          <a:xfrm>
            <a:off x="6400800" y="228600"/>
            <a:ext cx="2667000" cy="1473200"/>
            <a:chOff x="2928" y="2784"/>
            <a:chExt cx="2544" cy="1404"/>
          </a:xfrm>
        </p:grpSpPr>
        <p:grpSp>
          <p:nvGrpSpPr>
            <p:cNvPr id="25625" name="Group 43"/>
            <p:cNvGrpSpPr>
              <a:grpSpLocks/>
            </p:cNvGrpSpPr>
            <p:nvPr/>
          </p:nvGrpSpPr>
          <p:grpSpPr bwMode="auto">
            <a:xfrm>
              <a:off x="5232" y="2784"/>
              <a:ext cx="119" cy="674"/>
              <a:chOff x="4992" y="2725"/>
              <a:chExt cx="119" cy="674"/>
            </a:xfrm>
          </p:grpSpPr>
          <p:sp>
            <p:nvSpPr>
              <p:cNvPr id="25687" name="Line 44"/>
              <p:cNvSpPr>
                <a:spLocks noChangeShapeType="1"/>
              </p:cNvSpPr>
              <p:nvPr/>
            </p:nvSpPr>
            <p:spPr bwMode="auto">
              <a:xfrm>
                <a:off x="5031" y="2725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Line 45"/>
              <p:cNvSpPr>
                <a:spLocks noChangeShapeType="1"/>
              </p:cNvSpPr>
              <p:nvPr/>
            </p:nvSpPr>
            <p:spPr bwMode="auto">
              <a:xfrm>
                <a:off x="5031" y="316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89" name="Group 46"/>
              <p:cNvGrpSpPr>
                <a:grpSpLocks/>
              </p:cNvGrpSpPr>
              <p:nvPr/>
            </p:nvGrpSpPr>
            <p:grpSpPr bwMode="auto">
              <a:xfrm rot="5400000">
                <a:off x="4913" y="2963"/>
                <a:ext cx="277" cy="119"/>
                <a:chOff x="3216" y="1728"/>
                <a:chExt cx="336" cy="144"/>
              </a:xfrm>
            </p:grpSpPr>
            <p:sp>
              <p:nvSpPr>
                <p:cNvPr id="2569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1" name="Line 48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3" name="Line 50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5" name="Line 52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9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26" name="Group 54"/>
            <p:cNvGrpSpPr>
              <a:grpSpLocks/>
            </p:cNvGrpSpPr>
            <p:nvPr/>
          </p:nvGrpSpPr>
          <p:grpSpPr bwMode="auto">
            <a:xfrm>
              <a:off x="4704" y="2784"/>
              <a:ext cx="119" cy="673"/>
              <a:chOff x="5343" y="2190"/>
              <a:chExt cx="119" cy="673"/>
            </a:xfrm>
          </p:grpSpPr>
          <p:sp>
            <p:nvSpPr>
              <p:cNvPr id="25677" name="Line 55"/>
              <p:cNvSpPr>
                <a:spLocks noChangeShapeType="1"/>
              </p:cNvSpPr>
              <p:nvPr/>
            </p:nvSpPr>
            <p:spPr bwMode="auto">
              <a:xfrm>
                <a:off x="5383" y="21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Line 56"/>
              <p:cNvSpPr>
                <a:spLocks noChangeShapeType="1"/>
              </p:cNvSpPr>
              <p:nvPr/>
            </p:nvSpPr>
            <p:spPr bwMode="auto">
              <a:xfrm>
                <a:off x="5383" y="26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79" name="Group 57"/>
              <p:cNvGrpSpPr>
                <a:grpSpLocks/>
              </p:cNvGrpSpPr>
              <p:nvPr/>
            </p:nvGrpSpPr>
            <p:grpSpPr bwMode="auto">
              <a:xfrm rot="5400000">
                <a:off x="5264" y="2427"/>
                <a:ext cx="278" cy="119"/>
                <a:chOff x="3216" y="1728"/>
                <a:chExt cx="336" cy="144"/>
              </a:xfrm>
            </p:grpSpPr>
            <p:sp>
              <p:nvSpPr>
                <p:cNvPr id="256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1" name="Line 5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3" name="Line 6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5" name="Line 6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27" name="Group 65"/>
            <p:cNvGrpSpPr>
              <a:grpSpLocks/>
            </p:cNvGrpSpPr>
            <p:nvPr/>
          </p:nvGrpSpPr>
          <p:grpSpPr bwMode="auto">
            <a:xfrm>
              <a:off x="3744" y="2784"/>
              <a:ext cx="710" cy="990"/>
              <a:chOff x="2921" y="2990"/>
              <a:chExt cx="710" cy="990"/>
            </a:xfrm>
          </p:grpSpPr>
          <p:sp>
            <p:nvSpPr>
              <p:cNvPr id="25660" name="Line 66"/>
              <p:cNvSpPr>
                <a:spLocks noChangeShapeType="1"/>
              </p:cNvSpPr>
              <p:nvPr/>
            </p:nvSpPr>
            <p:spPr bwMode="auto">
              <a:xfrm>
                <a:off x="3079" y="29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Line 67"/>
              <p:cNvSpPr>
                <a:spLocks noChangeShapeType="1"/>
              </p:cNvSpPr>
              <p:nvPr/>
            </p:nvSpPr>
            <p:spPr bwMode="auto">
              <a:xfrm>
                <a:off x="3079" y="34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62" name="Group 68"/>
              <p:cNvGrpSpPr>
                <a:grpSpLocks/>
              </p:cNvGrpSpPr>
              <p:nvPr/>
            </p:nvGrpSpPr>
            <p:grpSpPr bwMode="auto">
              <a:xfrm flipV="1">
                <a:off x="2921" y="3663"/>
                <a:ext cx="317" cy="80"/>
                <a:chOff x="3504" y="2832"/>
                <a:chExt cx="384" cy="96"/>
              </a:xfrm>
            </p:grpSpPr>
            <p:sp>
              <p:nvSpPr>
                <p:cNvPr id="25675" name="Line 69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6" name="Line 70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63" name="Line 71"/>
              <p:cNvSpPr>
                <a:spLocks noChangeShapeType="1"/>
              </p:cNvSpPr>
              <p:nvPr/>
            </p:nvSpPr>
            <p:spPr bwMode="auto">
              <a:xfrm>
                <a:off x="3079" y="3743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64" name="Group 72"/>
              <p:cNvGrpSpPr>
                <a:grpSpLocks/>
              </p:cNvGrpSpPr>
              <p:nvPr/>
            </p:nvGrpSpPr>
            <p:grpSpPr bwMode="auto">
              <a:xfrm rot="5400000">
                <a:off x="2960" y="3227"/>
                <a:ext cx="278" cy="119"/>
                <a:chOff x="3216" y="1728"/>
                <a:chExt cx="336" cy="144"/>
              </a:xfrm>
            </p:grpSpPr>
            <p:sp>
              <p:nvSpPr>
                <p:cNvPr id="25668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9" name="Line 74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1" name="Line 76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2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3" name="Line 78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4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65" name="Text Box 80"/>
              <p:cNvSpPr txBox="1">
                <a:spLocks noChangeArrowheads="1"/>
              </p:cNvSpPr>
              <p:nvPr/>
            </p:nvSpPr>
            <p:spPr bwMode="auto">
              <a:xfrm>
                <a:off x="3268" y="3636"/>
                <a:ext cx="36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E2</a:t>
                </a:r>
              </a:p>
            </p:txBody>
          </p:sp>
          <p:sp>
            <p:nvSpPr>
              <p:cNvPr id="25666" name="Text Box 81"/>
              <p:cNvSpPr txBox="1">
                <a:spLocks noChangeArrowheads="1"/>
              </p:cNvSpPr>
              <p:nvPr/>
            </p:nvSpPr>
            <p:spPr bwMode="auto">
              <a:xfrm>
                <a:off x="3229" y="3202"/>
                <a:ext cx="383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G2</a:t>
                </a:r>
              </a:p>
            </p:txBody>
          </p:sp>
          <p:sp>
            <p:nvSpPr>
              <p:cNvPr id="25667" name="Line 82"/>
              <p:cNvSpPr>
                <a:spLocks noChangeShapeType="1"/>
              </p:cNvSpPr>
              <p:nvPr/>
            </p:nvSpPr>
            <p:spPr bwMode="auto">
              <a:xfrm flipV="1">
                <a:off x="2921" y="3108"/>
                <a:ext cx="31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8" name="Line 83"/>
            <p:cNvSpPr>
              <a:spLocks noChangeShapeType="1"/>
            </p:cNvSpPr>
            <p:nvPr/>
          </p:nvSpPr>
          <p:spPr bwMode="auto">
            <a:xfrm>
              <a:off x="2976" y="2784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84"/>
            <p:cNvSpPr>
              <a:spLocks noChangeShapeType="1"/>
            </p:cNvSpPr>
            <p:nvPr/>
          </p:nvSpPr>
          <p:spPr bwMode="auto">
            <a:xfrm>
              <a:off x="4704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85"/>
            <p:cNvSpPr>
              <a:spLocks noChangeShapeType="1"/>
            </p:cNvSpPr>
            <p:nvPr/>
          </p:nvSpPr>
          <p:spPr bwMode="auto">
            <a:xfrm>
              <a:off x="4560" y="35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86"/>
            <p:cNvSpPr>
              <a:spLocks noChangeShapeType="1"/>
            </p:cNvSpPr>
            <p:nvPr/>
          </p:nvSpPr>
          <p:spPr bwMode="auto">
            <a:xfrm>
              <a:off x="5232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87"/>
            <p:cNvSpPr>
              <a:spLocks noChangeShapeType="1"/>
            </p:cNvSpPr>
            <p:nvPr/>
          </p:nvSpPr>
          <p:spPr bwMode="auto">
            <a:xfrm>
              <a:off x="5040" y="35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88"/>
            <p:cNvSpPr>
              <a:spLocks noChangeShapeType="1"/>
            </p:cNvSpPr>
            <p:nvPr/>
          </p:nvSpPr>
          <p:spPr bwMode="auto">
            <a:xfrm>
              <a:off x="4752" y="35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89"/>
            <p:cNvSpPr>
              <a:spLocks noChangeShapeType="1"/>
            </p:cNvSpPr>
            <p:nvPr/>
          </p:nvSpPr>
          <p:spPr bwMode="auto">
            <a:xfrm>
              <a:off x="5280" y="35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5" name="Group 90"/>
            <p:cNvGrpSpPr>
              <a:grpSpLocks/>
            </p:cNvGrpSpPr>
            <p:nvPr/>
          </p:nvGrpSpPr>
          <p:grpSpPr bwMode="auto">
            <a:xfrm>
              <a:off x="4032" y="3792"/>
              <a:ext cx="436" cy="396"/>
              <a:chOff x="1680" y="3216"/>
              <a:chExt cx="528" cy="480"/>
            </a:xfrm>
          </p:grpSpPr>
          <p:sp>
            <p:nvSpPr>
              <p:cNvPr id="25655" name="Line 91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92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93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94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9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6" name="Line 96"/>
            <p:cNvSpPr>
              <a:spLocks noChangeShapeType="1"/>
            </p:cNvSpPr>
            <p:nvPr/>
          </p:nvSpPr>
          <p:spPr bwMode="auto">
            <a:xfrm flipH="1">
              <a:off x="2976" y="3792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7" name="Group 97"/>
            <p:cNvGrpSpPr>
              <a:grpSpLocks/>
            </p:cNvGrpSpPr>
            <p:nvPr/>
          </p:nvGrpSpPr>
          <p:grpSpPr bwMode="auto">
            <a:xfrm>
              <a:off x="2928" y="2784"/>
              <a:ext cx="712" cy="990"/>
              <a:chOff x="2921" y="2990"/>
              <a:chExt cx="712" cy="990"/>
            </a:xfrm>
          </p:grpSpPr>
          <p:sp>
            <p:nvSpPr>
              <p:cNvPr id="25638" name="Line 98"/>
              <p:cNvSpPr>
                <a:spLocks noChangeShapeType="1"/>
              </p:cNvSpPr>
              <p:nvPr/>
            </p:nvSpPr>
            <p:spPr bwMode="auto">
              <a:xfrm>
                <a:off x="3079" y="2990"/>
                <a:ext cx="0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99"/>
              <p:cNvSpPr>
                <a:spLocks noChangeShapeType="1"/>
              </p:cNvSpPr>
              <p:nvPr/>
            </p:nvSpPr>
            <p:spPr bwMode="auto">
              <a:xfrm>
                <a:off x="3079" y="3426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40" name="Group 100"/>
              <p:cNvGrpSpPr>
                <a:grpSpLocks/>
              </p:cNvGrpSpPr>
              <p:nvPr/>
            </p:nvGrpSpPr>
            <p:grpSpPr bwMode="auto">
              <a:xfrm flipV="1">
                <a:off x="2921" y="3663"/>
                <a:ext cx="317" cy="80"/>
                <a:chOff x="3504" y="2832"/>
                <a:chExt cx="384" cy="96"/>
              </a:xfrm>
            </p:grpSpPr>
            <p:sp>
              <p:nvSpPr>
                <p:cNvPr id="25653" name="Line 101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4" name="Line 102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41" name="Line 103"/>
              <p:cNvSpPr>
                <a:spLocks noChangeShapeType="1"/>
              </p:cNvSpPr>
              <p:nvPr/>
            </p:nvSpPr>
            <p:spPr bwMode="auto">
              <a:xfrm>
                <a:off x="3079" y="3743"/>
                <a:ext cx="0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42" name="Group 104"/>
              <p:cNvGrpSpPr>
                <a:grpSpLocks/>
              </p:cNvGrpSpPr>
              <p:nvPr/>
            </p:nvGrpSpPr>
            <p:grpSpPr bwMode="auto">
              <a:xfrm rot="5400000">
                <a:off x="2960" y="3227"/>
                <a:ext cx="278" cy="119"/>
                <a:chOff x="3216" y="1728"/>
                <a:chExt cx="336" cy="144"/>
              </a:xfrm>
            </p:grpSpPr>
            <p:sp>
              <p:nvSpPr>
                <p:cNvPr id="25646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7" name="Line 106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9" name="Line 108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0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1" name="Line 110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43" name="Text Box 112"/>
              <p:cNvSpPr txBox="1">
                <a:spLocks noChangeArrowheads="1"/>
              </p:cNvSpPr>
              <p:nvPr/>
            </p:nvSpPr>
            <p:spPr bwMode="auto">
              <a:xfrm>
                <a:off x="3269" y="3636"/>
                <a:ext cx="36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E1</a:t>
                </a:r>
              </a:p>
            </p:txBody>
          </p:sp>
          <p:sp>
            <p:nvSpPr>
              <p:cNvPr id="25644" name="Text Box 113"/>
              <p:cNvSpPr txBox="1">
                <a:spLocks noChangeArrowheads="1"/>
              </p:cNvSpPr>
              <p:nvPr/>
            </p:nvSpPr>
            <p:spPr bwMode="auto">
              <a:xfrm>
                <a:off x="3228" y="3202"/>
                <a:ext cx="384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G1</a:t>
                </a:r>
              </a:p>
            </p:txBody>
          </p:sp>
          <p:sp>
            <p:nvSpPr>
              <p:cNvPr id="25645" name="Line 114"/>
              <p:cNvSpPr>
                <a:spLocks noChangeShapeType="1"/>
              </p:cNvSpPr>
              <p:nvPr/>
            </p:nvSpPr>
            <p:spPr bwMode="auto">
              <a:xfrm flipV="1">
                <a:off x="2921" y="3108"/>
                <a:ext cx="317" cy="3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4" name="Line 115"/>
          <p:cNvSpPr>
            <a:spLocks noChangeShapeType="1"/>
          </p:cNvSpPr>
          <p:nvPr/>
        </p:nvSpPr>
        <p:spPr bwMode="auto">
          <a:xfrm>
            <a:off x="3048000" y="2133600"/>
            <a:ext cx="0" cy="434340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space</a:t>
            </a:r>
          </a:p>
        </p:txBody>
      </p:sp>
      <p:sp>
        <p:nvSpPr>
          <p:cNvPr id="26627" name="Freeform 4"/>
          <p:cNvSpPr>
            <a:spLocks/>
          </p:cNvSpPr>
          <p:nvPr/>
        </p:nvSpPr>
        <p:spPr bwMode="auto">
          <a:xfrm>
            <a:off x="2133600" y="2743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Freeform 6"/>
          <p:cNvSpPr>
            <a:spLocks/>
          </p:cNvSpPr>
          <p:nvPr/>
        </p:nvSpPr>
        <p:spPr bwMode="auto">
          <a:xfrm>
            <a:off x="2209800" y="55626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7"/>
          <p:cNvGrpSpPr>
            <a:grpSpLocks/>
          </p:cNvGrpSpPr>
          <p:nvPr/>
        </p:nvGrpSpPr>
        <p:grpSpPr bwMode="auto">
          <a:xfrm flipH="1">
            <a:off x="2362200" y="3962400"/>
            <a:ext cx="4267200" cy="1177925"/>
            <a:chOff x="384" y="3456"/>
            <a:chExt cx="1392" cy="384"/>
          </a:xfrm>
        </p:grpSpPr>
        <p:sp>
          <p:nvSpPr>
            <p:cNvPr id="26640" name="Oval 8"/>
            <p:cNvSpPr>
              <a:spLocks noChangeArrowheads="1"/>
            </p:cNvSpPr>
            <p:nvPr/>
          </p:nvSpPr>
          <p:spPr bwMode="auto">
            <a:xfrm>
              <a:off x="38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AutoShape 9"/>
            <p:cNvSpPr>
              <a:spLocks noChangeArrowheads="1"/>
            </p:cNvSpPr>
            <p:nvPr/>
          </p:nvSpPr>
          <p:spPr bwMode="auto">
            <a:xfrm>
              <a:off x="624" y="360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AutoShape 10"/>
            <p:cNvSpPr>
              <a:spLocks noChangeArrowheads="1"/>
            </p:cNvSpPr>
            <p:nvPr/>
          </p:nvSpPr>
          <p:spPr bwMode="auto">
            <a:xfrm rot="-1918704">
              <a:off x="1248" y="3456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AutoShape 11"/>
            <p:cNvSpPr>
              <a:spLocks noChangeArrowheads="1"/>
            </p:cNvSpPr>
            <p:nvPr/>
          </p:nvSpPr>
          <p:spPr bwMode="auto">
            <a:xfrm rot="1918704" flipH="1">
              <a:off x="1248" y="3792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Freeform 12"/>
          <p:cNvSpPr>
            <a:spLocks/>
          </p:cNvSpPr>
          <p:nvPr/>
        </p:nvSpPr>
        <p:spPr bwMode="auto">
          <a:xfrm>
            <a:off x="304800" y="36576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Freeform 13"/>
          <p:cNvSpPr>
            <a:spLocks/>
          </p:cNvSpPr>
          <p:nvPr/>
        </p:nvSpPr>
        <p:spPr bwMode="auto">
          <a:xfrm>
            <a:off x="304800" y="54864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Freeform 14"/>
          <p:cNvSpPr>
            <a:spLocks/>
          </p:cNvSpPr>
          <p:nvPr/>
        </p:nvSpPr>
        <p:spPr bwMode="auto">
          <a:xfrm>
            <a:off x="228600" y="2857500"/>
            <a:ext cx="1143000" cy="800100"/>
          </a:xfrm>
          <a:custGeom>
            <a:avLst/>
            <a:gdLst>
              <a:gd name="T0" fmla="*/ 0 w 720"/>
              <a:gd name="T1" fmla="*/ 2147483647 h 632"/>
              <a:gd name="T2" fmla="*/ 2147483647 w 720"/>
              <a:gd name="T3" fmla="*/ 2147483647 h 632"/>
              <a:gd name="T4" fmla="*/ 2147483647 w 720"/>
              <a:gd name="T5" fmla="*/ 2147483647 h 632"/>
              <a:gd name="T6" fmla="*/ 2147483647 w 720"/>
              <a:gd name="T7" fmla="*/ 2147483647 h 632"/>
              <a:gd name="T8" fmla="*/ 2147483647 w 720"/>
              <a:gd name="T9" fmla="*/ 2147483647 h 632"/>
              <a:gd name="T10" fmla="*/ 2147483647 w 720"/>
              <a:gd name="T11" fmla="*/ 2147483647 h 632"/>
              <a:gd name="T12" fmla="*/ 2147483647 w 720"/>
              <a:gd name="T13" fmla="*/ 2147483647 h 632"/>
              <a:gd name="T14" fmla="*/ 2147483647 w 720"/>
              <a:gd name="T15" fmla="*/ 2147483647 h 632"/>
              <a:gd name="T16" fmla="*/ 2147483647 w 720"/>
              <a:gd name="T17" fmla="*/ 2147483647 h 632"/>
              <a:gd name="T18" fmla="*/ 2147483647 w 720"/>
              <a:gd name="T19" fmla="*/ 2147483647 h 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632"/>
              <a:gd name="T32" fmla="*/ 720 w 720"/>
              <a:gd name="T33" fmla="*/ 632 h 6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632">
                <a:moveTo>
                  <a:pt x="0" y="408"/>
                </a:moveTo>
                <a:cubicBezTo>
                  <a:pt x="16" y="408"/>
                  <a:pt x="32" y="408"/>
                  <a:pt x="48" y="408"/>
                </a:cubicBezTo>
                <a:cubicBezTo>
                  <a:pt x="64" y="408"/>
                  <a:pt x="72" y="424"/>
                  <a:pt x="96" y="408"/>
                </a:cubicBezTo>
                <a:cubicBezTo>
                  <a:pt x="120" y="392"/>
                  <a:pt x="168" y="360"/>
                  <a:pt x="192" y="312"/>
                </a:cubicBezTo>
                <a:cubicBezTo>
                  <a:pt x="216" y="264"/>
                  <a:pt x="224" y="160"/>
                  <a:pt x="240" y="120"/>
                </a:cubicBezTo>
                <a:cubicBezTo>
                  <a:pt x="256" y="80"/>
                  <a:pt x="272" y="0"/>
                  <a:pt x="288" y="72"/>
                </a:cubicBezTo>
                <a:cubicBezTo>
                  <a:pt x="304" y="144"/>
                  <a:pt x="320" y="472"/>
                  <a:pt x="336" y="552"/>
                </a:cubicBezTo>
                <a:cubicBezTo>
                  <a:pt x="352" y="632"/>
                  <a:pt x="360" y="584"/>
                  <a:pt x="384" y="552"/>
                </a:cubicBezTo>
                <a:cubicBezTo>
                  <a:pt x="408" y="520"/>
                  <a:pt x="424" y="392"/>
                  <a:pt x="480" y="360"/>
                </a:cubicBezTo>
                <a:cubicBezTo>
                  <a:pt x="536" y="328"/>
                  <a:pt x="628" y="344"/>
                  <a:pt x="72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15"/>
          <p:cNvSpPr>
            <a:spLocks/>
          </p:cNvSpPr>
          <p:nvPr/>
        </p:nvSpPr>
        <p:spPr bwMode="auto">
          <a:xfrm>
            <a:off x="228600" y="5715000"/>
            <a:ext cx="1143000" cy="800100"/>
          </a:xfrm>
          <a:custGeom>
            <a:avLst/>
            <a:gdLst>
              <a:gd name="T0" fmla="*/ 0 w 720"/>
              <a:gd name="T1" fmla="*/ 2147483647 h 632"/>
              <a:gd name="T2" fmla="*/ 2147483647 w 720"/>
              <a:gd name="T3" fmla="*/ 2147483647 h 632"/>
              <a:gd name="T4" fmla="*/ 2147483647 w 720"/>
              <a:gd name="T5" fmla="*/ 2147483647 h 632"/>
              <a:gd name="T6" fmla="*/ 2147483647 w 720"/>
              <a:gd name="T7" fmla="*/ 2147483647 h 632"/>
              <a:gd name="T8" fmla="*/ 2147483647 w 720"/>
              <a:gd name="T9" fmla="*/ 2147483647 h 632"/>
              <a:gd name="T10" fmla="*/ 2147483647 w 720"/>
              <a:gd name="T11" fmla="*/ 2147483647 h 632"/>
              <a:gd name="T12" fmla="*/ 2147483647 w 720"/>
              <a:gd name="T13" fmla="*/ 2147483647 h 632"/>
              <a:gd name="T14" fmla="*/ 2147483647 w 720"/>
              <a:gd name="T15" fmla="*/ 2147483647 h 632"/>
              <a:gd name="T16" fmla="*/ 2147483647 w 720"/>
              <a:gd name="T17" fmla="*/ 2147483647 h 632"/>
              <a:gd name="T18" fmla="*/ 2147483647 w 720"/>
              <a:gd name="T19" fmla="*/ 2147483647 h 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632"/>
              <a:gd name="T32" fmla="*/ 720 w 720"/>
              <a:gd name="T33" fmla="*/ 632 h 6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632">
                <a:moveTo>
                  <a:pt x="0" y="408"/>
                </a:moveTo>
                <a:cubicBezTo>
                  <a:pt x="16" y="408"/>
                  <a:pt x="32" y="408"/>
                  <a:pt x="48" y="408"/>
                </a:cubicBezTo>
                <a:cubicBezTo>
                  <a:pt x="64" y="408"/>
                  <a:pt x="72" y="424"/>
                  <a:pt x="96" y="408"/>
                </a:cubicBezTo>
                <a:cubicBezTo>
                  <a:pt x="120" y="392"/>
                  <a:pt x="168" y="360"/>
                  <a:pt x="192" y="312"/>
                </a:cubicBezTo>
                <a:cubicBezTo>
                  <a:pt x="216" y="264"/>
                  <a:pt x="224" y="160"/>
                  <a:pt x="240" y="120"/>
                </a:cubicBezTo>
                <a:cubicBezTo>
                  <a:pt x="256" y="80"/>
                  <a:pt x="272" y="0"/>
                  <a:pt x="288" y="72"/>
                </a:cubicBezTo>
                <a:cubicBezTo>
                  <a:pt x="304" y="144"/>
                  <a:pt x="320" y="472"/>
                  <a:pt x="336" y="552"/>
                </a:cubicBezTo>
                <a:cubicBezTo>
                  <a:pt x="352" y="632"/>
                  <a:pt x="360" y="584"/>
                  <a:pt x="384" y="552"/>
                </a:cubicBezTo>
                <a:cubicBezTo>
                  <a:pt x="408" y="520"/>
                  <a:pt x="424" y="392"/>
                  <a:pt x="480" y="360"/>
                </a:cubicBezTo>
                <a:cubicBezTo>
                  <a:pt x="536" y="328"/>
                  <a:pt x="628" y="344"/>
                  <a:pt x="72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Text Box 16"/>
          <p:cNvSpPr txBox="1">
            <a:spLocks noChangeArrowheads="1"/>
          </p:cNvSpPr>
          <p:nvPr/>
        </p:nvSpPr>
        <p:spPr bwMode="auto">
          <a:xfrm>
            <a:off x="365125" y="4311650"/>
            <a:ext cx="768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AP</a:t>
            </a:r>
          </a:p>
        </p:txBody>
      </p:sp>
      <p:sp>
        <p:nvSpPr>
          <p:cNvPr id="26635" name="Text Box 17"/>
          <p:cNvSpPr txBox="1">
            <a:spLocks noChangeArrowheads="1"/>
          </p:cNvSpPr>
          <p:nvPr/>
        </p:nvSpPr>
        <p:spPr bwMode="auto">
          <a:xfrm>
            <a:off x="2057400" y="4191000"/>
            <a:ext cx="1276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EPSC</a:t>
            </a:r>
          </a:p>
        </p:txBody>
      </p:sp>
      <p:sp>
        <p:nvSpPr>
          <p:cNvPr id="26636" name="Text Box 18"/>
          <p:cNvSpPr txBox="1">
            <a:spLocks noChangeArrowheads="1"/>
          </p:cNvSpPr>
          <p:nvPr/>
        </p:nvSpPr>
        <p:spPr bwMode="auto">
          <a:xfrm>
            <a:off x="3657600" y="4800600"/>
            <a:ext cx="15970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Smoothing,</a:t>
            </a:r>
          </a:p>
          <a:p>
            <a:r>
              <a:rPr lang="en-US"/>
              <a:t>summation</a:t>
            </a:r>
          </a:p>
        </p:txBody>
      </p:sp>
      <p:sp>
        <p:nvSpPr>
          <p:cNvPr id="26637" name="Line 24"/>
          <p:cNvSpPr>
            <a:spLocks noChangeShapeType="1"/>
          </p:cNvSpPr>
          <p:nvPr/>
        </p:nvSpPr>
        <p:spPr bwMode="auto">
          <a:xfrm>
            <a:off x="66294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Freeform 25"/>
          <p:cNvSpPr>
            <a:spLocks/>
          </p:cNvSpPr>
          <p:nvPr/>
        </p:nvSpPr>
        <p:spPr bwMode="auto">
          <a:xfrm>
            <a:off x="7162800" y="4648200"/>
            <a:ext cx="1143000" cy="800100"/>
          </a:xfrm>
          <a:custGeom>
            <a:avLst/>
            <a:gdLst>
              <a:gd name="T0" fmla="*/ 0 w 720"/>
              <a:gd name="T1" fmla="*/ 2147483647 h 632"/>
              <a:gd name="T2" fmla="*/ 2147483647 w 720"/>
              <a:gd name="T3" fmla="*/ 2147483647 h 632"/>
              <a:gd name="T4" fmla="*/ 2147483647 w 720"/>
              <a:gd name="T5" fmla="*/ 2147483647 h 632"/>
              <a:gd name="T6" fmla="*/ 2147483647 w 720"/>
              <a:gd name="T7" fmla="*/ 2147483647 h 632"/>
              <a:gd name="T8" fmla="*/ 2147483647 w 720"/>
              <a:gd name="T9" fmla="*/ 2147483647 h 632"/>
              <a:gd name="T10" fmla="*/ 2147483647 w 720"/>
              <a:gd name="T11" fmla="*/ 2147483647 h 632"/>
              <a:gd name="T12" fmla="*/ 2147483647 w 720"/>
              <a:gd name="T13" fmla="*/ 2147483647 h 632"/>
              <a:gd name="T14" fmla="*/ 2147483647 w 720"/>
              <a:gd name="T15" fmla="*/ 2147483647 h 632"/>
              <a:gd name="T16" fmla="*/ 2147483647 w 720"/>
              <a:gd name="T17" fmla="*/ 2147483647 h 632"/>
              <a:gd name="T18" fmla="*/ 2147483647 w 720"/>
              <a:gd name="T19" fmla="*/ 2147483647 h 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632"/>
              <a:gd name="T32" fmla="*/ 720 w 720"/>
              <a:gd name="T33" fmla="*/ 632 h 6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632">
                <a:moveTo>
                  <a:pt x="0" y="408"/>
                </a:moveTo>
                <a:cubicBezTo>
                  <a:pt x="16" y="408"/>
                  <a:pt x="32" y="408"/>
                  <a:pt x="48" y="408"/>
                </a:cubicBezTo>
                <a:cubicBezTo>
                  <a:pt x="64" y="408"/>
                  <a:pt x="72" y="424"/>
                  <a:pt x="96" y="408"/>
                </a:cubicBezTo>
                <a:cubicBezTo>
                  <a:pt x="120" y="392"/>
                  <a:pt x="168" y="360"/>
                  <a:pt x="192" y="312"/>
                </a:cubicBezTo>
                <a:cubicBezTo>
                  <a:pt x="216" y="264"/>
                  <a:pt x="224" y="160"/>
                  <a:pt x="240" y="120"/>
                </a:cubicBezTo>
                <a:cubicBezTo>
                  <a:pt x="256" y="80"/>
                  <a:pt x="272" y="0"/>
                  <a:pt x="288" y="72"/>
                </a:cubicBezTo>
                <a:cubicBezTo>
                  <a:pt x="304" y="144"/>
                  <a:pt x="320" y="472"/>
                  <a:pt x="336" y="552"/>
                </a:cubicBezTo>
                <a:cubicBezTo>
                  <a:pt x="352" y="632"/>
                  <a:pt x="360" y="584"/>
                  <a:pt x="384" y="552"/>
                </a:cubicBezTo>
                <a:cubicBezTo>
                  <a:pt x="408" y="520"/>
                  <a:pt x="424" y="392"/>
                  <a:pt x="480" y="360"/>
                </a:cubicBezTo>
                <a:cubicBezTo>
                  <a:pt x="536" y="328"/>
                  <a:pt x="628" y="344"/>
                  <a:pt x="72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Freeform 27"/>
          <p:cNvSpPr>
            <a:spLocks/>
          </p:cNvSpPr>
          <p:nvPr/>
        </p:nvSpPr>
        <p:spPr bwMode="auto">
          <a:xfrm>
            <a:off x="3898900" y="3551238"/>
            <a:ext cx="1790700" cy="700087"/>
          </a:xfrm>
          <a:custGeom>
            <a:avLst/>
            <a:gdLst>
              <a:gd name="T0" fmla="*/ 0 w 1128"/>
              <a:gd name="T1" fmla="*/ 2147483647 h 441"/>
              <a:gd name="T2" fmla="*/ 2147483647 w 1128"/>
              <a:gd name="T3" fmla="*/ 2147483647 h 441"/>
              <a:gd name="T4" fmla="*/ 2147483647 w 1128"/>
              <a:gd name="T5" fmla="*/ 2147483647 h 441"/>
              <a:gd name="T6" fmla="*/ 2147483647 w 1128"/>
              <a:gd name="T7" fmla="*/ 2147483647 h 441"/>
              <a:gd name="T8" fmla="*/ 2147483647 w 1128"/>
              <a:gd name="T9" fmla="*/ 2147483647 h 441"/>
              <a:gd name="T10" fmla="*/ 2147483647 w 1128"/>
              <a:gd name="T11" fmla="*/ 2147483647 h 4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8"/>
              <a:gd name="T19" fmla="*/ 0 h 441"/>
              <a:gd name="T20" fmla="*/ 1128 w 1128"/>
              <a:gd name="T21" fmla="*/ 441 h 4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8" h="441">
                <a:moveTo>
                  <a:pt x="0" y="441"/>
                </a:moveTo>
                <a:cubicBezTo>
                  <a:pt x="56" y="423"/>
                  <a:pt x="252" y="399"/>
                  <a:pt x="336" y="331"/>
                </a:cubicBezTo>
                <a:cubicBezTo>
                  <a:pt x="420" y="263"/>
                  <a:pt x="452" y="64"/>
                  <a:pt x="507" y="32"/>
                </a:cubicBezTo>
                <a:cubicBezTo>
                  <a:pt x="562" y="0"/>
                  <a:pt x="606" y="93"/>
                  <a:pt x="664" y="139"/>
                </a:cubicBezTo>
                <a:cubicBezTo>
                  <a:pt x="722" y="185"/>
                  <a:pt x="779" y="257"/>
                  <a:pt x="856" y="307"/>
                </a:cubicBezTo>
                <a:cubicBezTo>
                  <a:pt x="933" y="357"/>
                  <a:pt x="1071" y="410"/>
                  <a:pt x="1128" y="43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space</a:t>
            </a:r>
          </a:p>
        </p:txBody>
      </p:sp>
      <p:sp>
        <p:nvSpPr>
          <p:cNvPr id="27651" name="Freeform 3"/>
          <p:cNvSpPr>
            <a:spLocks/>
          </p:cNvSpPr>
          <p:nvPr/>
        </p:nvSpPr>
        <p:spPr bwMode="auto">
          <a:xfrm>
            <a:off x="1676400" y="2743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Freeform 4"/>
          <p:cNvSpPr>
            <a:spLocks/>
          </p:cNvSpPr>
          <p:nvPr/>
        </p:nvSpPr>
        <p:spPr bwMode="auto">
          <a:xfrm>
            <a:off x="1752600" y="56388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 flipH="1">
            <a:off x="2362200" y="3962400"/>
            <a:ext cx="4267200" cy="1177925"/>
            <a:chOff x="384" y="3456"/>
            <a:chExt cx="1392" cy="384"/>
          </a:xfrm>
        </p:grpSpPr>
        <p:sp>
          <p:nvSpPr>
            <p:cNvPr id="27665" name="Oval 6"/>
            <p:cNvSpPr>
              <a:spLocks noChangeArrowheads="1"/>
            </p:cNvSpPr>
            <p:nvPr/>
          </p:nvSpPr>
          <p:spPr bwMode="auto">
            <a:xfrm>
              <a:off x="38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AutoShape 7"/>
            <p:cNvSpPr>
              <a:spLocks noChangeArrowheads="1"/>
            </p:cNvSpPr>
            <p:nvPr/>
          </p:nvSpPr>
          <p:spPr bwMode="auto">
            <a:xfrm>
              <a:off x="624" y="360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AutoShape 8"/>
            <p:cNvSpPr>
              <a:spLocks noChangeArrowheads="1"/>
            </p:cNvSpPr>
            <p:nvPr/>
          </p:nvSpPr>
          <p:spPr bwMode="auto">
            <a:xfrm rot="-1918704">
              <a:off x="1248" y="3456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AutoShape 9"/>
            <p:cNvSpPr>
              <a:spLocks noChangeArrowheads="1"/>
            </p:cNvSpPr>
            <p:nvPr/>
          </p:nvSpPr>
          <p:spPr bwMode="auto">
            <a:xfrm rot="1918704" flipH="1">
              <a:off x="1248" y="3792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Freeform 10"/>
          <p:cNvSpPr>
            <a:spLocks/>
          </p:cNvSpPr>
          <p:nvPr/>
        </p:nvSpPr>
        <p:spPr bwMode="auto">
          <a:xfrm>
            <a:off x="304800" y="36576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Freeform 11"/>
          <p:cNvSpPr>
            <a:spLocks/>
          </p:cNvSpPr>
          <p:nvPr/>
        </p:nvSpPr>
        <p:spPr bwMode="auto">
          <a:xfrm>
            <a:off x="304800" y="54864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1828800" y="2286000"/>
            <a:ext cx="912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EPSC</a:t>
            </a:r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66294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Freeform 14"/>
          <p:cNvSpPr>
            <a:spLocks/>
          </p:cNvSpPr>
          <p:nvPr/>
        </p:nvSpPr>
        <p:spPr bwMode="auto">
          <a:xfrm>
            <a:off x="7162800" y="4648200"/>
            <a:ext cx="1143000" cy="800100"/>
          </a:xfrm>
          <a:custGeom>
            <a:avLst/>
            <a:gdLst>
              <a:gd name="T0" fmla="*/ 0 w 720"/>
              <a:gd name="T1" fmla="*/ 2147483647 h 632"/>
              <a:gd name="T2" fmla="*/ 2147483647 w 720"/>
              <a:gd name="T3" fmla="*/ 2147483647 h 632"/>
              <a:gd name="T4" fmla="*/ 2147483647 w 720"/>
              <a:gd name="T5" fmla="*/ 2147483647 h 632"/>
              <a:gd name="T6" fmla="*/ 2147483647 w 720"/>
              <a:gd name="T7" fmla="*/ 2147483647 h 632"/>
              <a:gd name="T8" fmla="*/ 2147483647 w 720"/>
              <a:gd name="T9" fmla="*/ 2147483647 h 632"/>
              <a:gd name="T10" fmla="*/ 2147483647 w 720"/>
              <a:gd name="T11" fmla="*/ 2147483647 h 632"/>
              <a:gd name="T12" fmla="*/ 2147483647 w 720"/>
              <a:gd name="T13" fmla="*/ 2147483647 h 632"/>
              <a:gd name="T14" fmla="*/ 2147483647 w 720"/>
              <a:gd name="T15" fmla="*/ 2147483647 h 632"/>
              <a:gd name="T16" fmla="*/ 2147483647 w 720"/>
              <a:gd name="T17" fmla="*/ 2147483647 h 632"/>
              <a:gd name="T18" fmla="*/ 2147483647 w 720"/>
              <a:gd name="T19" fmla="*/ 2147483647 h 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632"/>
              <a:gd name="T32" fmla="*/ 720 w 720"/>
              <a:gd name="T33" fmla="*/ 632 h 6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632">
                <a:moveTo>
                  <a:pt x="0" y="408"/>
                </a:moveTo>
                <a:cubicBezTo>
                  <a:pt x="16" y="408"/>
                  <a:pt x="32" y="408"/>
                  <a:pt x="48" y="408"/>
                </a:cubicBezTo>
                <a:cubicBezTo>
                  <a:pt x="64" y="408"/>
                  <a:pt x="72" y="424"/>
                  <a:pt x="96" y="408"/>
                </a:cubicBezTo>
                <a:cubicBezTo>
                  <a:pt x="120" y="392"/>
                  <a:pt x="168" y="360"/>
                  <a:pt x="192" y="312"/>
                </a:cubicBezTo>
                <a:cubicBezTo>
                  <a:pt x="216" y="264"/>
                  <a:pt x="224" y="160"/>
                  <a:pt x="240" y="120"/>
                </a:cubicBezTo>
                <a:cubicBezTo>
                  <a:pt x="256" y="80"/>
                  <a:pt x="272" y="0"/>
                  <a:pt x="288" y="72"/>
                </a:cubicBezTo>
                <a:cubicBezTo>
                  <a:pt x="304" y="144"/>
                  <a:pt x="320" y="472"/>
                  <a:pt x="336" y="552"/>
                </a:cubicBezTo>
                <a:cubicBezTo>
                  <a:pt x="352" y="632"/>
                  <a:pt x="360" y="584"/>
                  <a:pt x="384" y="552"/>
                </a:cubicBezTo>
                <a:cubicBezTo>
                  <a:pt x="408" y="520"/>
                  <a:pt x="424" y="392"/>
                  <a:pt x="480" y="360"/>
                </a:cubicBezTo>
                <a:cubicBezTo>
                  <a:pt x="536" y="328"/>
                  <a:pt x="628" y="344"/>
                  <a:pt x="72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>
            <a:off x="3733800" y="419100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 flipV="1">
            <a:off x="3886200" y="2819400"/>
            <a:ext cx="990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7"/>
          <p:cNvSpPr txBox="1">
            <a:spLocks noChangeArrowheads="1"/>
          </p:cNvSpPr>
          <p:nvPr/>
        </p:nvSpPr>
        <p:spPr bwMode="auto">
          <a:xfrm>
            <a:off x="4343400" y="19812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IPSC</a:t>
            </a:r>
          </a:p>
        </p:txBody>
      </p:sp>
      <p:sp>
        <p:nvSpPr>
          <p:cNvPr id="27662" name="Freeform 18"/>
          <p:cNvSpPr>
            <a:spLocks/>
          </p:cNvSpPr>
          <p:nvPr/>
        </p:nvSpPr>
        <p:spPr bwMode="auto">
          <a:xfrm>
            <a:off x="3733800" y="24384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 flipH="1">
            <a:off x="2819400" y="2895600"/>
            <a:ext cx="1600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>
            <a:off x="2743200" y="35814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Levels of computation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219200" y="12954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Behaviour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19200" y="1905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Systems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219200" y="2514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Areas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19200" y="31242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Circuits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219200" y="37338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Neurons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219200" y="43434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Dendrites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219200" y="4953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Synapses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219200" y="5562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Molecules</a:t>
            </a:r>
          </a:p>
        </p:txBody>
      </p:sp>
      <p:pic>
        <p:nvPicPr>
          <p:cNvPr id="60427" name="Picture 11" descr="br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676400"/>
            <a:ext cx="5411788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space</a:t>
            </a:r>
          </a:p>
        </p:txBody>
      </p:sp>
      <p:sp>
        <p:nvSpPr>
          <p:cNvPr id="28675" name="Freeform 3"/>
          <p:cNvSpPr>
            <a:spLocks/>
          </p:cNvSpPr>
          <p:nvPr/>
        </p:nvSpPr>
        <p:spPr bwMode="auto">
          <a:xfrm>
            <a:off x="1676400" y="2743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56388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 flipH="1">
            <a:off x="2362200" y="3962400"/>
            <a:ext cx="4267200" cy="1177925"/>
            <a:chOff x="384" y="3456"/>
            <a:chExt cx="1392" cy="384"/>
          </a:xfrm>
        </p:grpSpPr>
        <p:sp>
          <p:nvSpPr>
            <p:cNvPr id="28690" name="Oval 6"/>
            <p:cNvSpPr>
              <a:spLocks noChangeArrowheads="1"/>
            </p:cNvSpPr>
            <p:nvPr/>
          </p:nvSpPr>
          <p:spPr bwMode="auto">
            <a:xfrm>
              <a:off x="38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AutoShape 7"/>
            <p:cNvSpPr>
              <a:spLocks noChangeArrowheads="1"/>
            </p:cNvSpPr>
            <p:nvPr/>
          </p:nvSpPr>
          <p:spPr bwMode="auto">
            <a:xfrm>
              <a:off x="624" y="360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AutoShape 8"/>
            <p:cNvSpPr>
              <a:spLocks noChangeArrowheads="1"/>
            </p:cNvSpPr>
            <p:nvPr/>
          </p:nvSpPr>
          <p:spPr bwMode="auto">
            <a:xfrm rot="-1918704">
              <a:off x="1248" y="3456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AutoShape 9"/>
            <p:cNvSpPr>
              <a:spLocks noChangeArrowheads="1"/>
            </p:cNvSpPr>
            <p:nvPr/>
          </p:nvSpPr>
          <p:spPr bwMode="auto">
            <a:xfrm rot="1918704" flipH="1">
              <a:off x="1248" y="3792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Freeform 10"/>
          <p:cNvSpPr>
            <a:spLocks/>
          </p:cNvSpPr>
          <p:nvPr/>
        </p:nvSpPr>
        <p:spPr bwMode="auto">
          <a:xfrm>
            <a:off x="304800" y="36576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Freeform 11"/>
          <p:cNvSpPr>
            <a:spLocks/>
          </p:cNvSpPr>
          <p:nvPr/>
        </p:nvSpPr>
        <p:spPr bwMode="auto">
          <a:xfrm>
            <a:off x="304800" y="54864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2"/>
          <p:cNvSpPr txBox="1">
            <a:spLocks noChangeArrowheads="1"/>
          </p:cNvSpPr>
          <p:nvPr/>
        </p:nvSpPr>
        <p:spPr bwMode="auto">
          <a:xfrm>
            <a:off x="1828800" y="2286000"/>
            <a:ext cx="912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EPSC</a:t>
            </a:r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66294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5"/>
          <p:cNvSpPr>
            <a:spLocks noChangeShapeType="1"/>
          </p:cNvSpPr>
          <p:nvPr/>
        </p:nvSpPr>
        <p:spPr bwMode="auto">
          <a:xfrm>
            <a:off x="3733800" y="419100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6"/>
          <p:cNvSpPr>
            <a:spLocks noChangeShapeType="1"/>
          </p:cNvSpPr>
          <p:nvPr/>
        </p:nvSpPr>
        <p:spPr bwMode="auto">
          <a:xfrm flipV="1">
            <a:off x="3886200" y="2819400"/>
            <a:ext cx="990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4343400" y="19812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IPSC</a:t>
            </a:r>
          </a:p>
        </p:txBody>
      </p:sp>
      <p:sp>
        <p:nvSpPr>
          <p:cNvPr id="28685" name="Freeform 18"/>
          <p:cNvSpPr>
            <a:spLocks/>
          </p:cNvSpPr>
          <p:nvPr/>
        </p:nvSpPr>
        <p:spPr bwMode="auto">
          <a:xfrm>
            <a:off x="3733800" y="24384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Freeform 21"/>
          <p:cNvSpPr>
            <a:spLocks/>
          </p:cNvSpPr>
          <p:nvPr/>
        </p:nvSpPr>
        <p:spPr bwMode="auto">
          <a:xfrm>
            <a:off x="3708400" y="52197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Freeform 22"/>
          <p:cNvSpPr>
            <a:spLocks/>
          </p:cNvSpPr>
          <p:nvPr/>
        </p:nvSpPr>
        <p:spPr bwMode="auto">
          <a:xfrm>
            <a:off x="3746500" y="4910138"/>
            <a:ext cx="1790700" cy="280987"/>
          </a:xfrm>
          <a:custGeom>
            <a:avLst/>
            <a:gdLst>
              <a:gd name="T0" fmla="*/ 0 w 1128"/>
              <a:gd name="T1" fmla="*/ 2147483647 h 441"/>
              <a:gd name="T2" fmla="*/ 2147483647 w 1128"/>
              <a:gd name="T3" fmla="*/ 2147483647 h 441"/>
              <a:gd name="T4" fmla="*/ 2147483647 w 1128"/>
              <a:gd name="T5" fmla="*/ 2147483647 h 441"/>
              <a:gd name="T6" fmla="*/ 2147483647 w 1128"/>
              <a:gd name="T7" fmla="*/ 2147483647 h 441"/>
              <a:gd name="T8" fmla="*/ 2147483647 w 1128"/>
              <a:gd name="T9" fmla="*/ 2147483647 h 441"/>
              <a:gd name="T10" fmla="*/ 2147483647 w 1128"/>
              <a:gd name="T11" fmla="*/ 2147483647 h 4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8"/>
              <a:gd name="T19" fmla="*/ 0 h 441"/>
              <a:gd name="T20" fmla="*/ 1128 w 1128"/>
              <a:gd name="T21" fmla="*/ 441 h 4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8" h="441">
                <a:moveTo>
                  <a:pt x="0" y="441"/>
                </a:moveTo>
                <a:cubicBezTo>
                  <a:pt x="56" y="423"/>
                  <a:pt x="252" y="399"/>
                  <a:pt x="336" y="331"/>
                </a:cubicBezTo>
                <a:cubicBezTo>
                  <a:pt x="420" y="263"/>
                  <a:pt x="452" y="64"/>
                  <a:pt x="507" y="32"/>
                </a:cubicBezTo>
                <a:cubicBezTo>
                  <a:pt x="562" y="0"/>
                  <a:pt x="606" y="93"/>
                  <a:pt x="664" y="139"/>
                </a:cubicBezTo>
                <a:cubicBezTo>
                  <a:pt x="722" y="185"/>
                  <a:pt x="779" y="257"/>
                  <a:pt x="856" y="307"/>
                </a:cubicBezTo>
                <a:cubicBezTo>
                  <a:pt x="933" y="357"/>
                  <a:pt x="1071" y="410"/>
                  <a:pt x="1128" y="43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Freeform 23"/>
          <p:cNvSpPr>
            <a:spLocks/>
          </p:cNvSpPr>
          <p:nvPr/>
        </p:nvSpPr>
        <p:spPr bwMode="auto">
          <a:xfrm>
            <a:off x="3759200" y="5867400"/>
            <a:ext cx="1905000" cy="241300"/>
          </a:xfrm>
          <a:custGeom>
            <a:avLst/>
            <a:gdLst>
              <a:gd name="T0" fmla="*/ 0 w 1200"/>
              <a:gd name="T1" fmla="*/ 2147483647 h 152"/>
              <a:gd name="T2" fmla="*/ 2147483647 w 1200"/>
              <a:gd name="T3" fmla="*/ 2147483647 h 152"/>
              <a:gd name="T4" fmla="*/ 2147483647 w 1200"/>
              <a:gd name="T5" fmla="*/ 2147483647 h 152"/>
              <a:gd name="T6" fmla="*/ 2147483647 w 1200"/>
              <a:gd name="T7" fmla="*/ 2147483647 h 152"/>
              <a:gd name="T8" fmla="*/ 2147483647 w 1200"/>
              <a:gd name="T9" fmla="*/ 2147483647 h 152"/>
              <a:gd name="T10" fmla="*/ 2147483647 w 1200"/>
              <a:gd name="T11" fmla="*/ 0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152"/>
              <a:gd name="T20" fmla="*/ 1200 w 120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152">
                <a:moveTo>
                  <a:pt x="0" y="6"/>
                </a:moveTo>
                <a:cubicBezTo>
                  <a:pt x="37" y="9"/>
                  <a:pt x="153" y="8"/>
                  <a:pt x="230" y="30"/>
                </a:cubicBezTo>
                <a:cubicBezTo>
                  <a:pt x="307" y="52"/>
                  <a:pt x="366" y="120"/>
                  <a:pt x="464" y="136"/>
                </a:cubicBezTo>
                <a:cubicBezTo>
                  <a:pt x="562" y="152"/>
                  <a:pt x="725" y="140"/>
                  <a:pt x="816" y="128"/>
                </a:cubicBezTo>
                <a:cubicBezTo>
                  <a:pt x="907" y="116"/>
                  <a:pt x="944" y="85"/>
                  <a:pt x="1008" y="64"/>
                </a:cubicBezTo>
                <a:cubicBezTo>
                  <a:pt x="1072" y="43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 Box 24"/>
          <p:cNvSpPr txBox="1">
            <a:spLocks noChangeArrowheads="1"/>
          </p:cNvSpPr>
          <p:nvPr/>
        </p:nvSpPr>
        <p:spPr bwMode="auto">
          <a:xfrm>
            <a:off x="5292725" y="5281613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Low local resistance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space and time</a:t>
            </a:r>
          </a:p>
        </p:txBody>
      </p:sp>
      <p:grpSp>
        <p:nvGrpSpPr>
          <p:cNvPr id="29699" name="Group 13"/>
          <p:cNvGrpSpPr>
            <a:grpSpLocks/>
          </p:cNvGrpSpPr>
          <p:nvPr/>
        </p:nvGrpSpPr>
        <p:grpSpPr bwMode="auto">
          <a:xfrm>
            <a:off x="5041900" y="1460500"/>
            <a:ext cx="1905000" cy="4953000"/>
            <a:chOff x="1104" y="904"/>
            <a:chExt cx="1200" cy="3120"/>
          </a:xfrm>
        </p:grpSpPr>
        <p:sp>
          <p:nvSpPr>
            <p:cNvPr id="29709" name="Text Box 4"/>
            <p:cNvSpPr txBox="1">
              <a:spLocks noChangeArrowheads="1"/>
            </p:cNvSpPr>
            <p:nvPr/>
          </p:nvSpPr>
          <p:spPr bwMode="auto">
            <a:xfrm>
              <a:off x="1248" y="904"/>
              <a:ext cx="83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600"/>
                <a:t>Inputs</a:t>
              </a:r>
            </a:p>
          </p:txBody>
        </p:sp>
        <p:sp>
          <p:nvSpPr>
            <p:cNvPr id="29710" name="Freeform 6"/>
            <p:cNvSpPr>
              <a:spLocks/>
            </p:cNvSpPr>
            <p:nvPr/>
          </p:nvSpPr>
          <p:spPr bwMode="auto">
            <a:xfrm>
              <a:off x="1488" y="3448"/>
              <a:ext cx="816" cy="444"/>
            </a:xfrm>
            <a:custGeom>
              <a:avLst/>
              <a:gdLst>
                <a:gd name="T0" fmla="*/ 0 w 1296"/>
                <a:gd name="T1" fmla="*/ 174 h 705"/>
                <a:gd name="T2" fmla="*/ 113 w 1296"/>
                <a:gd name="T3" fmla="*/ 149 h 705"/>
                <a:gd name="T4" fmla="*/ 145 w 1296"/>
                <a:gd name="T5" fmla="*/ 11 h 705"/>
                <a:gd name="T6" fmla="*/ 195 w 1296"/>
                <a:gd name="T7" fmla="*/ 80 h 705"/>
                <a:gd name="T8" fmla="*/ 227 w 1296"/>
                <a:gd name="T9" fmla="*/ 126 h 705"/>
                <a:gd name="T10" fmla="*/ 324 w 1296"/>
                <a:gd name="T11" fmla="*/ 172 h 7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6"/>
                <a:gd name="T19" fmla="*/ 0 h 705"/>
                <a:gd name="T20" fmla="*/ 1296 w 1296"/>
                <a:gd name="T21" fmla="*/ 705 h 7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6" h="705">
                  <a:moveTo>
                    <a:pt x="0" y="696"/>
                  </a:moveTo>
                  <a:cubicBezTo>
                    <a:pt x="76" y="681"/>
                    <a:pt x="357" y="705"/>
                    <a:pt x="454" y="597"/>
                  </a:cubicBezTo>
                  <a:cubicBezTo>
                    <a:pt x="551" y="489"/>
                    <a:pt x="529" y="92"/>
                    <a:pt x="583" y="46"/>
                  </a:cubicBezTo>
                  <a:cubicBezTo>
                    <a:pt x="637" y="0"/>
                    <a:pt x="724" y="245"/>
                    <a:pt x="778" y="321"/>
                  </a:cubicBezTo>
                  <a:cubicBezTo>
                    <a:pt x="832" y="398"/>
                    <a:pt x="821" y="444"/>
                    <a:pt x="907" y="505"/>
                  </a:cubicBezTo>
                  <a:cubicBezTo>
                    <a:pt x="994" y="566"/>
                    <a:pt x="1145" y="627"/>
                    <a:pt x="1296" y="68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7"/>
            <p:cNvSpPr>
              <a:spLocks/>
            </p:cNvSpPr>
            <p:nvPr/>
          </p:nvSpPr>
          <p:spPr bwMode="auto">
            <a:xfrm>
              <a:off x="1392" y="2824"/>
              <a:ext cx="816" cy="444"/>
            </a:xfrm>
            <a:custGeom>
              <a:avLst/>
              <a:gdLst>
                <a:gd name="T0" fmla="*/ 0 w 1296"/>
                <a:gd name="T1" fmla="*/ 174 h 705"/>
                <a:gd name="T2" fmla="*/ 113 w 1296"/>
                <a:gd name="T3" fmla="*/ 149 h 705"/>
                <a:gd name="T4" fmla="*/ 145 w 1296"/>
                <a:gd name="T5" fmla="*/ 11 h 705"/>
                <a:gd name="T6" fmla="*/ 195 w 1296"/>
                <a:gd name="T7" fmla="*/ 80 h 705"/>
                <a:gd name="T8" fmla="*/ 227 w 1296"/>
                <a:gd name="T9" fmla="*/ 126 h 705"/>
                <a:gd name="T10" fmla="*/ 324 w 1296"/>
                <a:gd name="T11" fmla="*/ 172 h 7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6"/>
                <a:gd name="T19" fmla="*/ 0 h 705"/>
                <a:gd name="T20" fmla="*/ 1296 w 1296"/>
                <a:gd name="T21" fmla="*/ 705 h 7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6" h="705">
                  <a:moveTo>
                    <a:pt x="0" y="696"/>
                  </a:moveTo>
                  <a:cubicBezTo>
                    <a:pt x="76" y="681"/>
                    <a:pt x="357" y="705"/>
                    <a:pt x="454" y="597"/>
                  </a:cubicBezTo>
                  <a:cubicBezTo>
                    <a:pt x="551" y="489"/>
                    <a:pt x="529" y="92"/>
                    <a:pt x="583" y="46"/>
                  </a:cubicBezTo>
                  <a:cubicBezTo>
                    <a:pt x="637" y="0"/>
                    <a:pt x="724" y="245"/>
                    <a:pt x="778" y="321"/>
                  </a:cubicBezTo>
                  <a:cubicBezTo>
                    <a:pt x="832" y="398"/>
                    <a:pt x="821" y="444"/>
                    <a:pt x="907" y="505"/>
                  </a:cubicBezTo>
                  <a:cubicBezTo>
                    <a:pt x="994" y="566"/>
                    <a:pt x="1145" y="627"/>
                    <a:pt x="1296" y="68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8"/>
            <p:cNvSpPr>
              <a:spLocks/>
            </p:cNvSpPr>
            <p:nvPr/>
          </p:nvSpPr>
          <p:spPr bwMode="auto">
            <a:xfrm>
              <a:off x="1248" y="2104"/>
              <a:ext cx="816" cy="444"/>
            </a:xfrm>
            <a:custGeom>
              <a:avLst/>
              <a:gdLst>
                <a:gd name="T0" fmla="*/ 0 w 1296"/>
                <a:gd name="T1" fmla="*/ 174 h 705"/>
                <a:gd name="T2" fmla="*/ 113 w 1296"/>
                <a:gd name="T3" fmla="*/ 149 h 705"/>
                <a:gd name="T4" fmla="*/ 145 w 1296"/>
                <a:gd name="T5" fmla="*/ 11 h 705"/>
                <a:gd name="T6" fmla="*/ 195 w 1296"/>
                <a:gd name="T7" fmla="*/ 80 h 705"/>
                <a:gd name="T8" fmla="*/ 227 w 1296"/>
                <a:gd name="T9" fmla="*/ 126 h 705"/>
                <a:gd name="T10" fmla="*/ 324 w 1296"/>
                <a:gd name="T11" fmla="*/ 172 h 7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6"/>
                <a:gd name="T19" fmla="*/ 0 h 705"/>
                <a:gd name="T20" fmla="*/ 1296 w 1296"/>
                <a:gd name="T21" fmla="*/ 705 h 7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6" h="705">
                  <a:moveTo>
                    <a:pt x="0" y="696"/>
                  </a:moveTo>
                  <a:cubicBezTo>
                    <a:pt x="76" y="681"/>
                    <a:pt x="357" y="705"/>
                    <a:pt x="454" y="597"/>
                  </a:cubicBezTo>
                  <a:cubicBezTo>
                    <a:pt x="551" y="489"/>
                    <a:pt x="529" y="92"/>
                    <a:pt x="583" y="46"/>
                  </a:cubicBezTo>
                  <a:cubicBezTo>
                    <a:pt x="637" y="0"/>
                    <a:pt x="724" y="245"/>
                    <a:pt x="778" y="321"/>
                  </a:cubicBezTo>
                  <a:cubicBezTo>
                    <a:pt x="832" y="398"/>
                    <a:pt x="821" y="444"/>
                    <a:pt x="907" y="505"/>
                  </a:cubicBezTo>
                  <a:cubicBezTo>
                    <a:pt x="994" y="566"/>
                    <a:pt x="1145" y="627"/>
                    <a:pt x="1296" y="68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9"/>
            <p:cNvSpPr>
              <a:spLocks/>
            </p:cNvSpPr>
            <p:nvPr/>
          </p:nvSpPr>
          <p:spPr bwMode="auto">
            <a:xfrm>
              <a:off x="1104" y="1384"/>
              <a:ext cx="816" cy="444"/>
            </a:xfrm>
            <a:custGeom>
              <a:avLst/>
              <a:gdLst>
                <a:gd name="T0" fmla="*/ 0 w 1296"/>
                <a:gd name="T1" fmla="*/ 174 h 705"/>
                <a:gd name="T2" fmla="*/ 113 w 1296"/>
                <a:gd name="T3" fmla="*/ 149 h 705"/>
                <a:gd name="T4" fmla="*/ 145 w 1296"/>
                <a:gd name="T5" fmla="*/ 11 h 705"/>
                <a:gd name="T6" fmla="*/ 195 w 1296"/>
                <a:gd name="T7" fmla="*/ 80 h 705"/>
                <a:gd name="T8" fmla="*/ 227 w 1296"/>
                <a:gd name="T9" fmla="*/ 126 h 705"/>
                <a:gd name="T10" fmla="*/ 324 w 1296"/>
                <a:gd name="T11" fmla="*/ 172 h 7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6"/>
                <a:gd name="T19" fmla="*/ 0 h 705"/>
                <a:gd name="T20" fmla="*/ 1296 w 1296"/>
                <a:gd name="T21" fmla="*/ 705 h 7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6" h="705">
                  <a:moveTo>
                    <a:pt x="0" y="696"/>
                  </a:moveTo>
                  <a:cubicBezTo>
                    <a:pt x="76" y="681"/>
                    <a:pt x="357" y="705"/>
                    <a:pt x="454" y="597"/>
                  </a:cubicBezTo>
                  <a:cubicBezTo>
                    <a:pt x="551" y="489"/>
                    <a:pt x="529" y="92"/>
                    <a:pt x="583" y="46"/>
                  </a:cubicBezTo>
                  <a:cubicBezTo>
                    <a:pt x="637" y="0"/>
                    <a:pt x="724" y="245"/>
                    <a:pt x="778" y="321"/>
                  </a:cubicBezTo>
                  <a:cubicBezTo>
                    <a:pt x="832" y="398"/>
                    <a:pt x="821" y="444"/>
                    <a:pt x="907" y="505"/>
                  </a:cubicBezTo>
                  <a:cubicBezTo>
                    <a:pt x="994" y="566"/>
                    <a:pt x="1145" y="627"/>
                    <a:pt x="1296" y="68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0"/>
            <p:cNvSpPr>
              <a:spLocks noChangeShapeType="1"/>
            </p:cNvSpPr>
            <p:nvPr/>
          </p:nvSpPr>
          <p:spPr bwMode="auto">
            <a:xfrm flipH="1" flipV="1">
              <a:off x="1440" y="1240"/>
              <a:ext cx="528" cy="278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" name="AutoShape 12"/>
          <p:cNvSpPr>
            <a:spLocks noChangeArrowheads="1"/>
          </p:cNvSpPr>
          <p:nvPr/>
        </p:nvSpPr>
        <p:spPr bwMode="auto">
          <a:xfrm rot="-5400000">
            <a:off x="2755900" y="3975100"/>
            <a:ext cx="254000" cy="5156200"/>
          </a:xfrm>
          <a:prstGeom prst="can">
            <a:avLst>
              <a:gd name="adj" fmla="val 67479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16"/>
          <p:cNvSpPr>
            <a:spLocks noChangeShapeType="1"/>
          </p:cNvSpPr>
          <p:nvPr/>
        </p:nvSpPr>
        <p:spPr bwMode="auto">
          <a:xfrm flipH="1">
            <a:off x="1143000" y="2743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Line 17"/>
          <p:cNvSpPr>
            <a:spLocks noChangeShapeType="1"/>
          </p:cNvSpPr>
          <p:nvPr/>
        </p:nvSpPr>
        <p:spPr bwMode="auto">
          <a:xfrm>
            <a:off x="11430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18"/>
          <p:cNvSpPr>
            <a:spLocks noChangeShapeType="1"/>
          </p:cNvSpPr>
          <p:nvPr/>
        </p:nvSpPr>
        <p:spPr bwMode="auto">
          <a:xfrm flipH="1">
            <a:off x="2362200" y="38862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19"/>
          <p:cNvSpPr>
            <a:spLocks noChangeShapeType="1"/>
          </p:cNvSpPr>
          <p:nvPr/>
        </p:nvSpPr>
        <p:spPr bwMode="auto">
          <a:xfrm>
            <a:off x="2362200" y="38862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20"/>
          <p:cNvSpPr>
            <a:spLocks noChangeShapeType="1"/>
          </p:cNvSpPr>
          <p:nvPr/>
        </p:nvSpPr>
        <p:spPr bwMode="auto">
          <a:xfrm flipH="1">
            <a:off x="3581400" y="5029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21"/>
          <p:cNvSpPr>
            <a:spLocks noChangeShapeType="1"/>
          </p:cNvSpPr>
          <p:nvPr/>
        </p:nvSpPr>
        <p:spPr bwMode="auto">
          <a:xfrm>
            <a:off x="3581400" y="5029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22"/>
          <p:cNvSpPr>
            <a:spLocks noChangeShapeType="1"/>
          </p:cNvSpPr>
          <p:nvPr/>
        </p:nvSpPr>
        <p:spPr bwMode="auto">
          <a:xfrm flipH="1">
            <a:off x="4800600" y="6019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23"/>
          <p:cNvSpPr>
            <a:spLocks noChangeShapeType="1"/>
          </p:cNvSpPr>
          <p:nvPr/>
        </p:nvSpPr>
        <p:spPr bwMode="auto">
          <a:xfrm>
            <a:off x="4800600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0"/>
          <p:cNvSpPr>
            <a:spLocks noChangeArrowheads="1"/>
          </p:cNvSpPr>
          <p:nvPr/>
        </p:nvSpPr>
        <p:spPr bwMode="auto">
          <a:xfrm>
            <a:off x="5867400" y="1828800"/>
            <a:ext cx="11430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Summation in space and time</a:t>
            </a:r>
          </a:p>
        </p:txBody>
      </p:sp>
      <p:grpSp>
        <p:nvGrpSpPr>
          <p:cNvPr id="30724" name="Group 19"/>
          <p:cNvGrpSpPr>
            <a:grpSpLocks/>
          </p:cNvGrpSpPr>
          <p:nvPr/>
        </p:nvGrpSpPr>
        <p:grpSpPr bwMode="auto">
          <a:xfrm>
            <a:off x="228600" y="1828800"/>
            <a:ext cx="5867400" cy="660400"/>
            <a:chOff x="192" y="3792"/>
            <a:chExt cx="3248" cy="416"/>
          </a:xfrm>
        </p:grpSpPr>
        <p:sp>
          <p:nvSpPr>
            <p:cNvPr id="30756" name="AutoShape 10"/>
            <p:cNvSpPr>
              <a:spLocks noChangeArrowheads="1"/>
            </p:cNvSpPr>
            <p:nvPr/>
          </p:nvSpPr>
          <p:spPr bwMode="auto">
            <a:xfrm rot="-5400000">
              <a:off x="1736" y="2504"/>
              <a:ext cx="160" cy="3248"/>
            </a:xfrm>
            <a:prstGeom prst="can">
              <a:avLst>
                <a:gd name="adj" fmla="val 6747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12"/>
            <p:cNvSpPr>
              <a:spLocks noChangeShapeType="1"/>
            </p:cNvSpPr>
            <p:nvPr/>
          </p:nvSpPr>
          <p:spPr bwMode="auto">
            <a:xfrm>
              <a:off x="720" y="37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14"/>
            <p:cNvSpPr>
              <a:spLocks noChangeShapeType="1"/>
            </p:cNvSpPr>
            <p:nvPr/>
          </p:nvSpPr>
          <p:spPr bwMode="auto">
            <a:xfrm>
              <a:off x="1488" y="37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16"/>
            <p:cNvSpPr>
              <a:spLocks noChangeShapeType="1"/>
            </p:cNvSpPr>
            <p:nvPr/>
          </p:nvSpPr>
          <p:spPr bwMode="auto">
            <a:xfrm>
              <a:off x="2256" y="37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18"/>
            <p:cNvSpPr>
              <a:spLocks noChangeShapeType="1"/>
            </p:cNvSpPr>
            <p:nvPr/>
          </p:nvSpPr>
          <p:spPr bwMode="auto">
            <a:xfrm>
              <a:off x="3024" y="37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Line 21"/>
          <p:cNvSpPr>
            <a:spLocks noChangeShapeType="1"/>
          </p:cNvSpPr>
          <p:nvPr/>
        </p:nvSpPr>
        <p:spPr bwMode="auto">
          <a:xfrm>
            <a:off x="9144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22"/>
          <p:cNvSpPr>
            <a:spLocks noChangeShapeType="1"/>
          </p:cNvSpPr>
          <p:nvPr/>
        </p:nvSpPr>
        <p:spPr bwMode="auto">
          <a:xfrm>
            <a:off x="914400" y="342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Freeform 23"/>
          <p:cNvSpPr>
            <a:spLocks/>
          </p:cNvSpPr>
          <p:nvPr/>
        </p:nvSpPr>
        <p:spPr bwMode="auto">
          <a:xfrm>
            <a:off x="914400" y="2743200"/>
            <a:ext cx="685800" cy="635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24"/>
          <p:cNvSpPr>
            <a:spLocks noChangeShapeType="1"/>
          </p:cNvSpPr>
          <p:nvPr/>
        </p:nvSpPr>
        <p:spPr bwMode="auto">
          <a:xfrm>
            <a:off x="20574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25"/>
          <p:cNvSpPr>
            <a:spLocks noChangeShapeType="1"/>
          </p:cNvSpPr>
          <p:nvPr/>
        </p:nvSpPr>
        <p:spPr bwMode="auto">
          <a:xfrm>
            <a:off x="205740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Freeform 26"/>
          <p:cNvSpPr>
            <a:spLocks/>
          </p:cNvSpPr>
          <p:nvPr/>
        </p:nvSpPr>
        <p:spPr bwMode="auto">
          <a:xfrm>
            <a:off x="2057400" y="2895600"/>
            <a:ext cx="990600" cy="482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27"/>
          <p:cNvSpPr>
            <a:spLocks noChangeShapeType="1"/>
          </p:cNvSpPr>
          <p:nvPr/>
        </p:nvSpPr>
        <p:spPr bwMode="auto">
          <a:xfrm>
            <a:off x="32004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28"/>
          <p:cNvSpPr>
            <a:spLocks noChangeShapeType="1"/>
          </p:cNvSpPr>
          <p:nvPr/>
        </p:nvSpPr>
        <p:spPr bwMode="auto">
          <a:xfrm>
            <a:off x="3200400" y="3429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Freeform 29"/>
          <p:cNvSpPr>
            <a:spLocks/>
          </p:cNvSpPr>
          <p:nvPr/>
        </p:nvSpPr>
        <p:spPr bwMode="auto">
          <a:xfrm>
            <a:off x="3200400" y="3124200"/>
            <a:ext cx="1295400" cy="254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500093464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30"/>
          <p:cNvSpPr>
            <a:spLocks noChangeShapeType="1"/>
          </p:cNvSpPr>
          <p:nvPr/>
        </p:nvSpPr>
        <p:spPr bwMode="auto">
          <a:xfrm>
            <a:off x="4724400" y="2667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31"/>
          <p:cNvSpPr>
            <a:spLocks noChangeShapeType="1"/>
          </p:cNvSpPr>
          <p:nvPr/>
        </p:nvSpPr>
        <p:spPr bwMode="auto">
          <a:xfrm>
            <a:off x="47244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Freeform 32"/>
          <p:cNvSpPr>
            <a:spLocks/>
          </p:cNvSpPr>
          <p:nvPr/>
        </p:nvSpPr>
        <p:spPr bwMode="auto">
          <a:xfrm>
            <a:off x="4724400" y="3276600"/>
            <a:ext cx="1600200" cy="101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1376257200 h 640"/>
              <a:gd name="T6" fmla="*/ 2147483647 w 624"/>
              <a:gd name="T7" fmla="*/ 224041964 h 640"/>
              <a:gd name="T8" fmla="*/ 2147483647 w 624"/>
              <a:gd name="T9" fmla="*/ 32006061 h 640"/>
              <a:gd name="T10" fmla="*/ 2147483647 w 624"/>
              <a:gd name="T11" fmla="*/ 160029821 h 640"/>
              <a:gd name="T12" fmla="*/ 2147483647 w 624"/>
              <a:gd name="T13" fmla="*/ 736137122 h 640"/>
              <a:gd name="T14" fmla="*/ 2147483647 w 624"/>
              <a:gd name="T15" fmla="*/ 1184220891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33"/>
          <p:cNvSpPr>
            <a:spLocks noChangeShapeType="1"/>
          </p:cNvSpPr>
          <p:nvPr/>
        </p:nvSpPr>
        <p:spPr bwMode="auto">
          <a:xfrm>
            <a:off x="2209800" y="3657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34"/>
          <p:cNvSpPr>
            <a:spLocks noChangeShapeType="1"/>
          </p:cNvSpPr>
          <p:nvPr/>
        </p:nvSpPr>
        <p:spPr bwMode="auto">
          <a:xfrm>
            <a:off x="22098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Freeform 35"/>
          <p:cNvSpPr>
            <a:spLocks/>
          </p:cNvSpPr>
          <p:nvPr/>
        </p:nvSpPr>
        <p:spPr bwMode="auto">
          <a:xfrm>
            <a:off x="2209800" y="3733800"/>
            <a:ext cx="685800" cy="635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36"/>
          <p:cNvSpPr>
            <a:spLocks noChangeShapeType="1"/>
          </p:cNvSpPr>
          <p:nvPr/>
        </p:nvSpPr>
        <p:spPr bwMode="auto">
          <a:xfrm>
            <a:off x="3352800" y="3657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37"/>
          <p:cNvSpPr>
            <a:spLocks noChangeShapeType="1"/>
          </p:cNvSpPr>
          <p:nvPr/>
        </p:nvSpPr>
        <p:spPr bwMode="auto">
          <a:xfrm>
            <a:off x="3352800" y="4419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Freeform 38"/>
          <p:cNvSpPr>
            <a:spLocks/>
          </p:cNvSpPr>
          <p:nvPr/>
        </p:nvSpPr>
        <p:spPr bwMode="auto">
          <a:xfrm>
            <a:off x="3352800" y="3886200"/>
            <a:ext cx="990600" cy="482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39"/>
          <p:cNvSpPr>
            <a:spLocks noChangeShapeType="1"/>
          </p:cNvSpPr>
          <p:nvPr/>
        </p:nvSpPr>
        <p:spPr bwMode="auto">
          <a:xfrm>
            <a:off x="4876800" y="3657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40"/>
          <p:cNvSpPr>
            <a:spLocks noChangeShapeType="1"/>
          </p:cNvSpPr>
          <p:nvPr/>
        </p:nvSpPr>
        <p:spPr bwMode="auto">
          <a:xfrm>
            <a:off x="4876800" y="4419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Freeform 41"/>
          <p:cNvSpPr>
            <a:spLocks/>
          </p:cNvSpPr>
          <p:nvPr/>
        </p:nvSpPr>
        <p:spPr bwMode="auto">
          <a:xfrm>
            <a:off x="4876800" y="4114800"/>
            <a:ext cx="1295400" cy="254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500093464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42"/>
          <p:cNvSpPr>
            <a:spLocks noChangeShapeType="1"/>
          </p:cNvSpPr>
          <p:nvPr/>
        </p:nvSpPr>
        <p:spPr bwMode="auto">
          <a:xfrm>
            <a:off x="3505200" y="4572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43"/>
          <p:cNvSpPr>
            <a:spLocks noChangeShapeType="1"/>
          </p:cNvSpPr>
          <p:nvPr/>
        </p:nvSpPr>
        <p:spPr bwMode="auto">
          <a:xfrm>
            <a:off x="3505200" y="5334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44"/>
          <p:cNvSpPr>
            <a:spLocks/>
          </p:cNvSpPr>
          <p:nvPr/>
        </p:nvSpPr>
        <p:spPr bwMode="auto">
          <a:xfrm>
            <a:off x="3505200" y="4648200"/>
            <a:ext cx="685800" cy="635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Line 45"/>
          <p:cNvSpPr>
            <a:spLocks noChangeShapeType="1"/>
          </p:cNvSpPr>
          <p:nvPr/>
        </p:nvSpPr>
        <p:spPr bwMode="auto">
          <a:xfrm>
            <a:off x="5029200" y="4572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Line 46"/>
          <p:cNvSpPr>
            <a:spLocks noChangeShapeType="1"/>
          </p:cNvSpPr>
          <p:nvPr/>
        </p:nvSpPr>
        <p:spPr bwMode="auto">
          <a:xfrm>
            <a:off x="5029200" y="5334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Freeform 47"/>
          <p:cNvSpPr>
            <a:spLocks/>
          </p:cNvSpPr>
          <p:nvPr/>
        </p:nvSpPr>
        <p:spPr bwMode="auto">
          <a:xfrm>
            <a:off x="5029200" y="4800600"/>
            <a:ext cx="990600" cy="4826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Line 48"/>
          <p:cNvSpPr>
            <a:spLocks noChangeShapeType="1"/>
          </p:cNvSpPr>
          <p:nvPr/>
        </p:nvSpPr>
        <p:spPr bwMode="auto">
          <a:xfrm>
            <a:off x="5181600" y="5562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Line 49"/>
          <p:cNvSpPr>
            <a:spLocks noChangeShapeType="1"/>
          </p:cNvSpPr>
          <p:nvPr/>
        </p:nvSpPr>
        <p:spPr bwMode="auto">
          <a:xfrm>
            <a:off x="5181600" y="6324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Freeform 50"/>
          <p:cNvSpPr>
            <a:spLocks/>
          </p:cNvSpPr>
          <p:nvPr/>
        </p:nvSpPr>
        <p:spPr bwMode="auto">
          <a:xfrm>
            <a:off x="5181600" y="5638800"/>
            <a:ext cx="685800" cy="6350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Freeform 51"/>
          <p:cNvSpPr>
            <a:spLocks/>
          </p:cNvSpPr>
          <p:nvPr/>
        </p:nvSpPr>
        <p:spPr bwMode="auto">
          <a:xfrm>
            <a:off x="7315200" y="2514600"/>
            <a:ext cx="1600200" cy="939800"/>
          </a:xfrm>
          <a:custGeom>
            <a:avLst/>
            <a:gdLst>
              <a:gd name="T0" fmla="*/ 0 w 624"/>
              <a:gd name="T1" fmla="*/ 2147483647 h 640"/>
              <a:gd name="T2" fmla="*/ 2147483647 w 624"/>
              <a:gd name="T3" fmla="*/ 2147483647 h 640"/>
              <a:gd name="T4" fmla="*/ 2147483647 w 624"/>
              <a:gd name="T5" fmla="*/ 2147483647 h 640"/>
              <a:gd name="T6" fmla="*/ 2147483647 w 624"/>
              <a:gd name="T7" fmla="*/ 2147483647 h 640"/>
              <a:gd name="T8" fmla="*/ 2147483647 w 624"/>
              <a:gd name="T9" fmla="*/ 2147483647 h 640"/>
              <a:gd name="T10" fmla="*/ 2147483647 w 624"/>
              <a:gd name="T11" fmla="*/ 2147483647 h 640"/>
              <a:gd name="T12" fmla="*/ 2147483647 w 624"/>
              <a:gd name="T13" fmla="*/ 2147483647 h 640"/>
              <a:gd name="T14" fmla="*/ 2147483647 w 624"/>
              <a:gd name="T15" fmla="*/ 2147483647 h 640"/>
              <a:gd name="T16" fmla="*/ 2147483647 w 624"/>
              <a:gd name="T17" fmla="*/ 2147483647 h 640"/>
              <a:gd name="T18" fmla="*/ 2147483647 w 624"/>
              <a:gd name="T19" fmla="*/ 2147483647 h 6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4"/>
              <a:gd name="T31" fmla="*/ 0 h 640"/>
              <a:gd name="T32" fmla="*/ 624 w 624"/>
              <a:gd name="T33" fmla="*/ 640 h 6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4" h="640">
                <a:moveTo>
                  <a:pt x="0" y="632"/>
                </a:moveTo>
                <a:cubicBezTo>
                  <a:pt x="56" y="632"/>
                  <a:pt x="112" y="632"/>
                  <a:pt x="144" y="584"/>
                </a:cubicBezTo>
                <a:cubicBezTo>
                  <a:pt x="176" y="536"/>
                  <a:pt x="176" y="432"/>
                  <a:pt x="192" y="344"/>
                </a:cubicBezTo>
                <a:cubicBezTo>
                  <a:pt x="208" y="256"/>
                  <a:pt x="224" y="112"/>
                  <a:pt x="240" y="56"/>
                </a:cubicBezTo>
                <a:cubicBezTo>
                  <a:pt x="256" y="0"/>
                  <a:pt x="271" y="11"/>
                  <a:pt x="288" y="8"/>
                </a:cubicBezTo>
                <a:cubicBezTo>
                  <a:pt x="305" y="5"/>
                  <a:pt x="331" y="11"/>
                  <a:pt x="344" y="40"/>
                </a:cubicBezTo>
                <a:cubicBezTo>
                  <a:pt x="357" y="69"/>
                  <a:pt x="361" y="141"/>
                  <a:pt x="368" y="184"/>
                </a:cubicBezTo>
                <a:cubicBezTo>
                  <a:pt x="375" y="227"/>
                  <a:pt x="365" y="229"/>
                  <a:pt x="384" y="296"/>
                </a:cubicBezTo>
                <a:cubicBezTo>
                  <a:pt x="403" y="363"/>
                  <a:pt x="440" y="528"/>
                  <a:pt x="480" y="584"/>
                </a:cubicBezTo>
                <a:cubicBezTo>
                  <a:pt x="520" y="640"/>
                  <a:pt x="572" y="636"/>
                  <a:pt x="624" y="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Analog-&gt;digital</a:t>
            </a:r>
          </a:p>
        </p:txBody>
      </p:sp>
      <p:sp>
        <p:nvSpPr>
          <p:cNvPr id="31747" name="Freeform 3"/>
          <p:cNvSpPr>
            <a:spLocks/>
          </p:cNvSpPr>
          <p:nvPr/>
        </p:nvSpPr>
        <p:spPr bwMode="auto">
          <a:xfrm>
            <a:off x="1676400" y="27432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1752600" y="5638800"/>
            <a:ext cx="1295400" cy="704850"/>
          </a:xfrm>
          <a:custGeom>
            <a:avLst/>
            <a:gdLst>
              <a:gd name="T0" fmla="*/ 0 w 1296"/>
              <a:gd name="T1" fmla="*/ 2147483647 h 705"/>
              <a:gd name="T2" fmla="*/ 2147483647 w 1296"/>
              <a:gd name="T3" fmla="*/ 2147483647 h 705"/>
              <a:gd name="T4" fmla="*/ 2147483647 w 1296"/>
              <a:gd name="T5" fmla="*/ 2147483647 h 705"/>
              <a:gd name="T6" fmla="*/ 2147483647 w 1296"/>
              <a:gd name="T7" fmla="*/ 2147483647 h 705"/>
              <a:gd name="T8" fmla="*/ 2147483647 w 1296"/>
              <a:gd name="T9" fmla="*/ 2147483647 h 705"/>
              <a:gd name="T10" fmla="*/ 2147483647 w 1296"/>
              <a:gd name="T11" fmla="*/ 2147483647 h 7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705"/>
              <a:gd name="T20" fmla="*/ 1296 w 1296"/>
              <a:gd name="T21" fmla="*/ 705 h 7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705">
                <a:moveTo>
                  <a:pt x="0" y="696"/>
                </a:moveTo>
                <a:cubicBezTo>
                  <a:pt x="76" y="681"/>
                  <a:pt x="357" y="705"/>
                  <a:pt x="454" y="597"/>
                </a:cubicBezTo>
                <a:cubicBezTo>
                  <a:pt x="551" y="489"/>
                  <a:pt x="529" y="92"/>
                  <a:pt x="583" y="46"/>
                </a:cubicBezTo>
                <a:cubicBezTo>
                  <a:pt x="637" y="0"/>
                  <a:pt x="724" y="245"/>
                  <a:pt x="778" y="321"/>
                </a:cubicBezTo>
                <a:cubicBezTo>
                  <a:pt x="832" y="398"/>
                  <a:pt x="821" y="444"/>
                  <a:pt x="907" y="505"/>
                </a:cubicBezTo>
                <a:cubicBezTo>
                  <a:pt x="994" y="566"/>
                  <a:pt x="1145" y="627"/>
                  <a:pt x="1296" y="68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 flipH="1">
            <a:off x="2362200" y="3962400"/>
            <a:ext cx="4267200" cy="1177925"/>
            <a:chOff x="384" y="3456"/>
            <a:chExt cx="1392" cy="384"/>
          </a:xfrm>
        </p:grpSpPr>
        <p:sp>
          <p:nvSpPr>
            <p:cNvPr id="31768" name="Oval 6"/>
            <p:cNvSpPr>
              <a:spLocks noChangeArrowheads="1"/>
            </p:cNvSpPr>
            <p:nvPr/>
          </p:nvSpPr>
          <p:spPr bwMode="auto">
            <a:xfrm>
              <a:off x="38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AutoShape 7"/>
            <p:cNvSpPr>
              <a:spLocks noChangeArrowheads="1"/>
            </p:cNvSpPr>
            <p:nvPr/>
          </p:nvSpPr>
          <p:spPr bwMode="auto">
            <a:xfrm>
              <a:off x="624" y="360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AutoShape 8"/>
            <p:cNvSpPr>
              <a:spLocks noChangeArrowheads="1"/>
            </p:cNvSpPr>
            <p:nvPr/>
          </p:nvSpPr>
          <p:spPr bwMode="auto">
            <a:xfrm rot="-1918704">
              <a:off x="1248" y="3456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AutoShape 9"/>
            <p:cNvSpPr>
              <a:spLocks noChangeArrowheads="1"/>
            </p:cNvSpPr>
            <p:nvPr/>
          </p:nvSpPr>
          <p:spPr bwMode="auto">
            <a:xfrm rot="1918704" flipH="1">
              <a:off x="1248" y="3792"/>
              <a:ext cx="528" cy="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0" name="Freeform 10"/>
          <p:cNvSpPr>
            <a:spLocks/>
          </p:cNvSpPr>
          <p:nvPr/>
        </p:nvSpPr>
        <p:spPr bwMode="auto">
          <a:xfrm>
            <a:off x="304800" y="36576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304800" y="5486400"/>
            <a:ext cx="2057400" cy="165100"/>
          </a:xfrm>
          <a:custGeom>
            <a:avLst/>
            <a:gdLst>
              <a:gd name="T0" fmla="*/ 0 w 1296"/>
              <a:gd name="T1" fmla="*/ 2147483647 h 56"/>
              <a:gd name="T2" fmla="*/ 2147483647 w 1296"/>
              <a:gd name="T3" fmla="*/ 2147483647 h 56"/>
              <a:gd name="T4" fmla="*/ 2147483647 w 1296"/>
              <a:gd name="T5" fmla="*/ 0 h 56"/>
              <a:gd name="T6" fmla="*/ 0 60000 65536"/>
              <a:gd name="T7" fmla="*/ 0 60000 65536"/>
              <a:gd name="T8" fmla="*/ 0 60000 65536"/>
              <a:gd name="T9" fmla="*/ 0 w 1296"/>
              <a:gd name="T10" fmla="*/ 0 h 56"/>
              <a:gd name="T11" fmla="*/ 1296 w 129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56">
                <a:moveTo>
                  <a:pt x="0" y="48"/>
                </a:moveTo>
                <a:cubicBezTo>
                  <a:pt x="252" y="52"/>
                  <a:pt x="504" y="56"/>
                  <a:pt x="720" y="48"/>
                </a:cubicBezTo>
                <a:cubicBezTo>
                  <a:pt x="936" y="40"/>
                  <a:pt x="1116" y="20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oval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12"/>
          <p:cNvSpPr txBox="1">
            <a:spLocks noChangeArrowheads="1"/>
          </p:cNvSpPr>
          <p:nvPr/>
        </p:nvSpPr>
        <p:spPr bwMode="auto">
          <a:xfrm>
            <a:off x="1828800" y="2286000"/>
            <a:ext cx="912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EPSC</a:t>
            </a:r>
          </a:p>
        </p:txBody>
      </p:sp>
      <p:sp>
        <p:nvSpPr>
          <p:cNvPr id="31753" name="Line 13"/>
          <p:cNvSpPr>
            <a:spLocks noChangeShapeType="1"/>
          </p:cNvSpPr>
          <p:nvPr/>
        </p:nvSpPr>
        <p:spPr bwMode="auto">
          <a:xfrm>
            <a:off x="66294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Freeform 14"/>
          <p:cNvSpPr>
            <a:spLocks/>
          </p:cNvSpPr>
          <p:nvPr/>
        </p:nvSpPr>
        <p:spPr bwMode="auto">
          <a:xfrm>
            <a:off x="7162800" y="4648200"/>
            <a:ext cx="1143000" cy="800100"/>
          </a:xfrm>
          <a:custGeom>
            <a:avLst/>
            <a:gdLst>
              <a:gd name="T0" fmla="*/ 0 w 720"/>
              <a:gd name="T1" fmla="*/ 2147483647 h 632"/>
              <a:gd name="T2" fmla="*/ 2147483647 w 720"/>
              <a:gd name="T3" fmla="*/ 2147483647 h 632"/>
              <a:gd name="T4" fmla="*/ 2147483647 w 720"/>
              <a:gd name="T5" fmla="*/ 2147483647 h 632"/>
              <a:gd name="T6" fmla="*/ 2147483647 w 720"/>
              <a:gd name="T7" fmla="*/ 2147483647 h 632"/>
              <a:gd name="T8" fmla="*/ 2147483647 w 720"/>
              <a:gd name="T9" fmla="*/ 2147483647 h 632"/>
              <a:gd name="T10" fmla="*/ 2147483647 w 720"/>
              <a:gd name="T11" fmla="*/ 2147483647 h 632"/>
              <a:gd name="T12" fmla="*/ 2147483647 w 720"/>
              <a:gd name="T13" fmla="*/ 2147483647 h 632"/>
              <a:gd name="T14" fmla="*/ 2147483647 w 720"/>
              <a:gd name="T15" fmla="*/ 2147483647 h 632"/>
              <a:gd name="T16" fmla="*/ 2147483647 w 720"/>
              <a:gd name="T17" fmla="*/ 2147483647 h 632"/>
              <a:gd name="T18" fmla="*/ 2147483647 w 720"/>
              <a:gd name="T19" fmla="*/ 2147483647 h 6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632"/>
              <a:gd name="T32" fmla="*/ 720 w 720"/>
              <a:gd name="T33" fmla="*/ 632 h 6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632">
                <a:moveTo>
                  <a:pt x="0" y="408"/>
                </a:moveTo>
                <a:cubicBezTo>
                  <a:pt x="16" y="408"/>
                  <a:pt x="32" y="408"/>
                  <a:pt x="48" y="408"/>
                </a:cubicBezTo>
                <a:cubicBezTo>
                  <a:pt x="64" y="408"/>
                  <a:pt x="72" y="424"/>
                  <a:pt x="96" y="408"/>
                </a:cubicBezTo>
                <a:cubicBezTo>
                  <a:pt x="120" y="392"/>
                  <a:pt x="168" y="360"/>
                  <a:pt x="192" y="312"/>
                </a:cubicBezTo>
                <a:cubicBezTo>
                  <a:pt x="216" y="264"/>
                  <a:pt x="224" y="160"/>
                  <a:pt x="240" y="120"/>
                </a:cubicBezTo>
                <a:cubicBezTo>
                  <a:pt x="256" y="80"/>
                  <a:pt x="272" y="0"/>
                  <a:pt x="288" y="72"/>
                </a:cubicBezTo>
                <a:cubicBezTo>
                  <a:pt x="304" y="144"/>
                  <a:pt x="320" y="472"/>
                  <a:pt x="336" y="552"/>
                </a:cubicBezTo>
                <a:cubicBezTo>
                  <a:pt x="352" y="632"/>
                  <a:pt x="360" y="584"/>
                  <a:pt x="384" y="552"/>
                </a:cubicBezTo>
                <a:cubicBezTo>
                  <a:pt x="408" y="520"/>
                  <a:pt x="424" y="392"/>
                  <a:pt x="480" y="360"/>
                </a:cubicBezTo>
                <a:cubicBezTo>
                  <a:pt x="536" y="328"/>
                  <a:pt x="628" y="344"/>
                  <a:pt x="72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5"/>
          <p:cNvSpPr>
            <a:spLocks noChangeShapeType="1"/>
          </p:cNvSpPr>
          <p:nvPr/>
        </p:nvSpPr>
        <p:spPr bwMode="auto">
          <a:xfrm>
            <a:off x="3733800" y="419100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6"/>
          <p:cNvSpPr>
            <a:spLocks noChangeShapeType="1"/>
          </p:cNvSpPr>
          <p:nvPr/>
        </p:nvSpPr>
        <p:spPr bwMode="auto">
          <a:xfrm flipV="1">
            <a:off x="3886200" y="2819400"/>
            <a:ext cx="990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4343400" y="22098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IPSC</a:t>
            </a:r>
          </a:p>
        </p:txBody>
      </p:sp>
      <p:sp>
        <p:nvSpPr>
          <p:cNvPr id="31758" name="Freeform 18"/>
          <p:cNvSpPr>
            <a:spLocks/>
          </p:cNvSpPr>
          <p:nvPr/>
        </p:nvSpPr>
        <p:spPr bwMode="auto">
          <a:xfrm>
            <a:off x="3733800" y="2438400"/>
            <a:ext cx="1905000" cy="322263"/>
          </a:xfrm>
          <a:custGeom>
            <a:avLst/>
            <a:gdLst>
              <a:gd name="T0" fmla="*/ 0 w 1200"/>
              <a:gd name="T1" fmla="*/ 2147483647 h 203"/>
              <a:gd name="T2" fmla="*/ 2147483647 w 1200"/>
              <a:gd name="T3" fmla="*/ 2147483647 h 203"/>
              <a:gd name="T4" fmla="*/ 2147483647 w 1200"/>
              <a:gd name="T5" fmla="*/ 2147483647 h 203"/>
              <a:gd name="T6" fmla="*/ 2147483647 w 1200"/>
              <a:gd name="T7" fmla="*/ 2147483647 h 203"/>
              <a:gd name="T8" fmla="*/ 2147483647 w 1200"/>
              <a:gd name="T9" fmla="*/ 2147483647 h 203"/>
              <a:gd name="T10" fmla="*/ 2147483647 w 1200"/>
              <a:gd name="T11" fmla="*/ 0 h 2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203"/>
              <a:gd name="T20" fmla="*/ 1200 w 1200"/>
              <a:gd name="T21" fmla="*/ 203 h 2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203">
                <a:moveTo>
                  <a:pt x="0" y="6"/>
                </a:moveTo>
                <a:cubicBezTo>
                  <a:pt x="37" y="9"/>
                  <a:pt x="158" y="1"/>
                  <a:pt x="230" y="30"/>
                </a:cubicBezTo>
                <a:cubicBezTo>
                  <a:pt x="302" y="59"/>
                  <a:pt x="333" y="159"/>
                  <a:pt x="433" y="181"/>
                </a:cubicBezTo>
                <a:cubicBezTo>
                  <a:pt x="533" y="203"/>
                  <a:pt x="736" y="179"/>
                  <a:pt x="832" y="160"/>
                </a:cubicBezTo>
                <a:cubicBezTo>
                  <a:pt x="928" y="141"/>
                  <a:pt x="947" y="91"/>
                  <a:pt x="1008" y="64"/>
                </a:cubicBezTo>
                <a:cubicBezTo>
                  <a:pt x="1069" y="37"/>
                  <a:pt x="1160" y="13"/>
                  <a:pt x="120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9"/>
          <p:cNvSpPr>
            <a:spLocks noChangeShapeType="1"/>
          </p:cNvSpPr>
          <p:nvPr/>
        </p:nvSpPr>
        <p:spPr bwMode="auto">
          <a:xfrm flipH="1">
            <a:off x="2819400" y="2895600"/>
            <a:ext cx="1600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20"/>
          <p:cNvSpPr>
            <a:spLocks noChangeShapeType="1"/>
          </p:cNvSpPr>
          <p:nvPr/>
        </p:nvSpPr>
        <p:spPr bwMode="auto">
          <a:xfrm>
            <a:off x="2743200" y="35814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Text Box 21"/>
          <p:cNvSpPr txBox="1">
            <a:spLocks noChangeArrowheads="1"/>
          </p:cNvSpPr>
          <p:nvPr/>
        </p:nvSpPr>
        <p:spPr bwMode="auto">
          <a:xfrm>
            <a:off x="533400" y="1473200"/>
            <a:ext cx="11699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Digital</a:t>
            </a:r>
          </a:p>
        </p:txBody>
      </p: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3352800" y="1473200"/>
            <a:ext cx="30940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Analog computation</a:t>
            </a:r>
          </a:p>
        </p:txBody>
      </p: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4937125" y="3622675"/>
            <a:ext cx="1808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Thresholding</a:t>
            </a:r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>
            <a:off x="2514600" y="19812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25"/>
          <p:cNvSpPr>
            <a:spLocks noChangeShapeType="1"/>
          </p:cNvSpPr>
          <p:nvPr/>
        </p:nvSpPr>
        <p:spPr bwMode="auto">
          <a:xfrm>
            <a:off x="228600" y="1981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6"/>
          <p:cNvSpPr>
            <a:spLocks noChangeShapeType="1"/>
          </p:cNvSpPr>
          <p:nvPr/>
        </p:nvSpPr>
        <p:spPr bwMode="auto">
          <a:xfrm>
            <a:off x="6705600" y="1981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Text Box 27"/>
          <p:cNvSpPr txBox="1">
            <a:spLocks noChangeArrowheads="1"/>
          </p:cNvSpPr>
          <p:nvPr/>
        </p:nvSpPr>
        <p:spPr bwMode="auto">
          <a:xfrm>
            <a:off x="7239000" y="1473200"/>
            <a:ext cx="11699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Digital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models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769225" cy="243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71600" y="4876800"/>
            <a:ext cx="600075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3600"/>
              <a:t>Linear weighted sum of inputs, </a:t>
            </a:r>
          </a:p>
          <a:p>
            <a:pPr algn="ctr"/>
            <a:r>
              <a:rPr lang="en-US" sz="3600"/>
              <a:t>then nonlinear output function</a:t>
            </a:r>
          </a:p>
          <a:p>
            <a:pPr algn="ctr"/>
            <a:r>
              <a:rPr lang="en-US" sz="3600"/>
              <a:t>Oi = F( </a:t>
            </a:r>
            <a:r>
              <a:rPr lang="en-US" sz="4000">
                <a:latin typeface="Symbol" pitchFamily="18" charset="2"/>
              </a:rPr>
              <a:t>S</a:t>
            </a:r>
            <a:r>
              <a:rPr lang="en-US" sz="3600"/>
              <a:t>WijIj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Integrate-and-fire neuron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28588" y="1676400"/>
            <a:ext cx="9024937" cy="3616325"/>
            <a:chOff x="81" y="1394"/>
            <a:chExt cx="5685" cy="2278"/>
          </a:xfrm>
        </p:grpSpPr>
        <p:sp>
          <p:nvSpPr>
            <p:cNvPr id="39941" name="Line 4"/>
            <p:cNvSpPr>
              <a:spLocks noChangeShapeType="1"/>
            </p:cNvSpPr>
            <p:nvPr/>
          </p:nvSpPr>
          <p:spPr bwMode="auto">
            <a:xfrm>
              <a:off x="369" y="1992"/>
              <a:ext cx="4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369" y="19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>
              <a:off x="81" y="25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81" y="26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>
              <a:off x="369" y="266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>
              <a:off x="369" y="3192"/>
              <a:ext cx="3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417" y="2328"/>
              <a:ext cx="350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Cm</a:t>
              </a:r>
            </a:p>
          </p:txBody>
        </p:sp>
        <p:grpSp>
          <p:nvGrpSpPr>
            <p:cNvPr id="39948" name="Group 11"/>
            <p:cNvGrpSpPr>
              <a:grpSpLocks/>
            </p:cNvGrpSpPr>
            <p:nvPr/>
          </p:nvGrpSpPr>
          <p:grpSpPr bwMode="auto">
            <a:xfrm>
              <a:off x="1377" y="1992"/>
              <a:ext cx="781" cy="1200"/>
              <a:chOff x="2352" y="2016"/>
              <a:chExt cx="781" cy="1200"/>
            </a:xfrm>
          </p:grpSpPr>
          <p:sp>
            <p:nvSpPr>
              <p:cNvPr id="39985" name="Line 1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13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Line 14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15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Line 16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90" name="Group 17"/>
              <p:cNvGrpSpPr>
                <a:grpSpLocks/>
              </p:cNvGrpSpPr>
              <p:nvPr/>
            </p:nvGrpSpPr>
            <p:grpSpPr bwMode="auto">
              <a:xfrm rot="5400000">
                <a:off x="2400" y="2304"/>
                <a:ext cx="336" cy="144"/>
                <a:chOff x="3216" y="1728"/>
                <a:chExt cx="336" cy="144"/>
              </a:xfrm>
            </p:grpSpPr>
            <p:sp>
              <p:nvSpPr>
                <p:cNvPr id="399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4" name="Line 1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6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2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1" name="Text Box 25"/>
              <p:cNvSpPr txBox="1">
                <a:spLocks noChangeArrowheads="1"/>
              </p:cNvSpPr>
              <p:nvPr/>
            </p:nvSpPr>
            <p:spPr bwMode="auto">
              <a:xfrm>
                <a:off x="2774" y="2745"/>
                <a:ext cx="35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Vm</a:t>
                </a:r>
              </a:p>
            </p:txBody>
          </p:sp>
          <p:sp>
            <p:nvSpPr>
              <p:cNvPr id="39992" name="Text Box 26"/>
              <p:cNvSpPr txBox="1">
                <a:spLocks noChangeArrowheads="1"/>
              </p:cNvSpPr>
              <p:nvPr/>
            </p:nvSpPr>
            <p:spPr bwMode="auto">
              <a:xfrm>
                <a:off x="2726" y="2217"/>
                <a:ext cx="3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Rm</a:t>
                </a:r>
              </a:p>
            </p:txBody>
          </p:sp>
        </p:grpSp>
        <p:grpSp>
          <p:nvGrpSpPr>
            <p:cNvPr id="39949" name="Group 27"/>
            <p:cNvGrpSpPr>
              <a:grpSpLocks/>
            </p:cNvGrpSpPr>
            <p:nvPr/>
          </p:nvGrpSpPr>
          <p:grpSpPr bwMode="auto">
            <a:xfrm>
              <a:off x="1473" y="3192"/>
              <a:ext cx="528" cy="480"/>
              <a:chOff x="1680" y="3216"/>
              <a:chExt cx="528" cy="480"/>
            </a:xfrm>
          </p:grpSpPr>
          <p:sp>
            <p:nvSpPr>
              <p:cNvPr id="39980" name="Line 28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1" name="Line 29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2" name="Line 30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3" name="Line 31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4" name="Line 32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0" name="Group 33"/>
            <p:cNvGrpSpPr>
              <a:grpSpLocks/>
            </p:cNvGrpSpPr>
            <p:nvPr/>
          </p:nvGrpSpPr>
          <p:grpSpPr bwMode="auto">
            <a:xfrm>
              <a:off x="2529" y="1992"/>
              <a:ext cx="843" cy="1200"/>
              <a:chOff x="2352" y="2016"/>
              <a:chExt cx="843" cy="1200"/>
            </a:xfrm>
          </p:grpSpPr>
          <p:sp>
            <p:nvSpPr>
              <p:cNvPr id="39965" name="Line 3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6" name="Line 35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Line 36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8" name="Line 37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Line 3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0" name="Group 39"/>
              <p:cNvGrpSpPr>
                <a:grpSpLocks/>
              </p:cNvGrpSpPr>
              <p:nvPr/>
            </p:nvGrpSpPr>
            <p:grpSpPr bwMode="auto">
              <a:xfrm rot="5400000">
                <a:off x="2400" y="2304"/>
                <a:ext cx="336" cy="144"/>
                <a:chOff x="3216" y="1728"/>
                <a:chExt cx="336" cy="144"/>
              </a:xfrm>
            </p:grpSpPr>
            <p:sp>
              <p:nvSpPr>
                <p:cNvPr id="3997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Line 41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6" name="Line 43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1" name="Text Box 47"/>
              <p:cNvSpPr txBox="1">
                <a:spLocks noChangeArrowheads="1"/>
              </p:cNvSpPr>
              <p:nvPr/>
            </p:nvSpPr>
            <p:spPr bwMode="auto">
              <a:xfrm>
                <a:off x="2774" y="2745"/>
                <a:ext cx="42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Erev</a:t>
                </a:r>
              </a:p>
            </p:txBody>
          </p:sp>
          <p:sp>
            <p:nvSpPr>
              <p:cNvPr id="39972" name="Text Box 48"/>
              <p:cNvSpPr txBox="1">
                <a:spLocks noChangeArrowheads="1"/>
              </p:cNvSpPr>
              <p:nvPr/>
            </p:nvSpPr>
            <p:spPr bwMode="auto">
              <a:xfrm>
                <a:off x="2726" y="2217"/>
                <a:ext cx="45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Input</a:t>
                </a:r>
              </a:p>
            </p:txBody>
          </p:sp>
        </p:grpSp>
        <p:sp>
          <p:nvSpPr>
            <p:cNvPr id="39951" name="Line 49"/>
            <p:cNvSpPr>
              <a:spLocks noChangeShapeType="1"/>
            </p:cNvSpPr>
            <p:nvPr/>
          </p:nvSpPr>
          <p:spPr bwMode="auto">
            <a:xfrm flipV="1">
              <a:off x="2529" y="2136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50"/>
            <p:cNvSpPr>
              <a:spLocks noChangeShapeType="1"/>
            </p:cNvSpPr>
            <p:nvPr/>
          </p:nvSpPr>
          <p:spPr bwMode="auto">
            <a:xfrm>
              <a:off x="3825" y="199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51"/>
            <p:cNvSpPr>
              <a:spLocks noChangeShapeType="1"/>
            </p:cNvSpPr>
            <p:nvPr/>
          </p:nvSpPr>
          <p:spPr bwMode="auto">
            <a:xfrm flipV="1">
              <a:off x="3825" y="27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52"/>
            <p:cNvSpPr>
              <a:spLocks noChangeShapeType="1"/>
            </p:cNvSpPr>
            <p:nvPr/>
          </p:nvSpPr>
          <p:spPr bwMode="auto">
            <a:xfrm>
              <a:off x="3921" y="24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AutoShape 53"/>
            <p:cNvSpPr>
              <a:spLocks noChangeArrowheads="1"/>
            </p:cNvSpPr>
            <p:nvPr/>
          </p:nvSpPr>
          <p:spPr bwMode="auto">
            <a:xfrm rot="5400000">
              <a:off x="4401" y="1704"/>
              <a:ext cx="624" cy="57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54"/>
            <p:cNvSpPr>
              <a:spLocks noChangeShapeType="1"/>
            </p:cNvSpPr>
            <p:nvPr/>
          </p:nvSpPr>
          <p:spPr bwMode="auto">
            <a:xfrm flipH="1">
              <a:off x="4545" y="18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55"/>
            <p:cNvSpPr>
              <a:spLocks noChangeShapeType="1"/>
            </p:cNvSpPr>
            <p:nvPr/>
          </p:nvSpPr>
          <p:spPr bwMode="auto">
            <a:xfrm>
              <a:off x="4545" y="18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56"/>
            <p:cNvSpPr>
              <a:spLocks noChangeShapeType="1"/>
            </p:cNvSpPr>
            <p:nvPr/>
          </p:nvSpPr>
          <p:spPr bwMode="auto">
            <a:xfrm flipH="1">
              <a:off x="4449" y="21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57"/>
            <p:cNvSpPr>
              <a:spLocks noChangeShapeType="1"/>
            </p:cNvSpPr>
            <p:nvPr/>
          </p:nvSpPr>
          <p:spPr bwMode="auto">
            <a:xfrm>
              <a:off x="4977" y="199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58"/>
            <p:cNvSpPr>
              <a:spLocks noChangeShapeType="1"/>
            </p:cNvSpPr>
            <p:nvPr/>
          </p:nvSpPr>
          <p:spPr bwMode="auto">
            <a:xfrm>
              <a:off x="5121" y="19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59"/>
            <p:cNvSpPr>
              <a:spLocks noChangeShapeType="1"/>
            </p:cNvSpPr>
            <p:nvPr/>
          </p:nvSpPr>
          <p:spPr bwMode="auto">
            <a:xfrm flipH="1">
              <a:off x="3921" y="256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Text Box 60"/>
            <p:cNvSpPr txBox="1">
              <a:spLocks noChangeArrowheads="1"/>
            </p:cNvSpPr>
            <p:nvPr/>
          </p:nvSpPr>
          <p:spPr bwMode="auto">
            <a:xfrm>
              <a:off x="3959" y="2546"/>
              <a:ext cx="546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Reset</a:t>
              </a:r>
            </a:p>
          </p:txBody>
        </p:sp>
        <p:sp>
          <p:nvSpPr>
            <p:cNvPr id="39963" name="Text Box 61"/>
            <p:cNvSpPr txBox="1">
              <a:spLocks noChangeArrowheads="1"/>
            </p:cNvSpPr>
            <p:nvPr/>
          </p:nvSpPr>
          <p:spPr bwMode="auto">
            <a:xfrm>
              <a:off x="4151" y="1394"/>
              <a:ext cx="902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Threshold</a:t>
              </a:r>
            </a:p>
          </p:txBody>
        </p:sp>
        <p:sp>
          <p:nvSpPr>
            <p:cNvPr id="39964" name="Text Box 62"/>
            <p:cNvSpPr txBox="1">
              <a:spLocks noChangeArrowheads="1"/>
            </p:cNvSpPr>
            <p:nvPr/>
          </p:nvSpPr>
          <p:spPr bwMode="auto">
            <a:xfrm>
              <a:off x="5111" y="1634"/>
              <a:ext cx="655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</p:grpSp>
      <p:sp>
        <p:nvSpPr>
          <p:cNvPr id="39940" name="Text Box 63"/>
          <p:cNvSpPr txBox="1">
            <a:spLocks noChangeArrowheads="1"/>
          </p:cNvSpPr>
          <p:nvPr/>
        </p:nvSpPr>
        <p:spPr bwMode="auto">
          <a:xfrm>
            <a:off x="914400" y="5334000"/>
            <a:ext cx="717391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Linear integration of weighted inputs,</a:t>
            </a:r>
          </a:p>
          <a:p>
            <a:r>
              <a:rPr lang="en-US" sz="3600"/>
              <a:t>thresholding, and resetting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Integrate-and-fire neuron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838200" y="25146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838200" y="33528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914400" y="61722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0668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16764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8862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4102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5626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8674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76200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18288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2578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0198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75438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1752600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18288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60960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Freeform 20"/>
          <p:cNvSpPr>
            <a:spLocks/>
          </p:cNvSpPr>
          <p:nvPr/>
        </p:nvSpPr>
        <p:spPr bwMode="auto">
          <a:xfrm>
            <a:off x="838200" y="4114800"/>
            <a:ext cx="6858000" cy="914400"/>
          </a:xfrm>
          <a:custGeom>
            <a:avLst/>
            <a:gdLst>
              <a:gd name="T0" fmla="*/ 0 w 4320"/>
              <a:gd name="T1" fmla="*/ 2147483647 h 576"/>
              <a:gd name="T2" fmla="*/ 2147483647 w 4320"/>
              <a:gd name="T3" fmla="*/ 2147483647 h 576"/>
              <a:gd name="T4" fmla="*/ 2147483647 w 4320"/>
              <a:gd name="T5" fmla="*/ 2147483647 h 576"/>
              <a:gd name="T6" fmla="*/ 2147483647 w 4320"/>
              <a:gd name="T7" fmla="*/ 2147483647 h 576"/>
              <a:gd name="T8" fmla="*/ 2147483647 w 4320"/>
              <a:gd name="T9" fmla="*/ 2147483647 h 576"/>
              <a:gd name="T10" fmla="*/ 2147483647 w 4320"/>
              <a:gd name="T11" fmla="*/ 2147483647 h 576"/>
              <a:gd name="T12" fmla="*/ 2147483647 w 4320"/>
              <a:gd name="T13" fmla="*/ 2147483647 h 576"/>
              <a:gd name="T14" fmla="*/ 2147483647 w 4320"/>
              <a:gd name="T15" fmla="*/ 2147483647 h 576"/>
              <a:gd name="T16" fmla="*/ 2147483647 w 4320"/>
              <a:gd name="T17" fmla="*/ 2147483647 h 576"/>
              <a:gd name="T18" fmla="*/ 2147483647 w 4320"/>
              <a:gd name="T19" fmla="*/ 2147483647 h 576"/>
              <a:gd name="T20" fmla="*/ 2147483647 w 4320"/>
              <a:gd name="T21" fmla="*/ 2147483647 h 576"/>
              <a:gd name="T22" fmla="*/ 2147483647 w 4320"/>
              <a:gd name="T23" fmla="*/ 2147483647 h 576"/>
              <a:gd name="T24" fmla="*/ 2147483647 w 4320"/>
              <a:gd name="T25" fmla="*/ 2147483647 h 576"/>
              <a:gd name="T26" fmla="*/ 2147483647 w 4320"/>
              <a:gd name="T27" fmla="*/ 2147483647 h 576"/>
              <a:gd name="T28" fmla="*/ 2147483647 w 4320"/>
              <a:gd name="T29" fmla="*/ 2147483647 h 576"/>
              <a:gd name="T30" fmla="*/ 2147483647 w 4320"/>
              <a:gd name="T31" fmla="*/ 2147483647 h 576"/>
              <a:gd name="T32" fmla="*/ 2147483647 w 4320"/>
              <a:gd name="T33" fmla="*/ 2147483647 h 576"/>
              <a:gd name="T34" fmla="*/ 2147483647 w 4320"/>
              <a:gd name="T35" fmla="*/ 2147483647 h 576"/>
              <a:gd name="T36" fmla="*/ 2147483647 w 4320"/>
              <a:gd name="T37" fmla="*/ 2147483647 h 576"/>
              <a:gd name="T38" fmla="*/ 2147483647 w 4320"/>
              <a:gd name="T39" fmla="*/ 2147483647 h 576"/>
              <a:gd name="T40" fmla="*/ 2147483647 w 4320"/>
              <a:gd name="T41" fmla="*/ 2147483647 h 576"/>
              <a:gd name="T42" fmla="*/ 2147483647 w 4320"/>
              <a:gd name="T43" fmla="*/ 2147483647 h 576"/>
              <a:gd name="T44" fmla="*/ 2147483647 w 4320"/>
              <a:gd name="T45" fmla="*/ 2147483647 h 576"/>
              <a:gd name="T46" fmla="*/ 2147483647 w 4320"/>
              <a:gd name="T47" fmla="*/ 2147483647 h 576"/>
              <a:gd name="T48" fmla="*/ 2147483647 w 4320"/>
              <a:gd name="T49" fmla="*/ 2147483647 h 576"/>
              <a:gd name="T50" fmla="*/ 2147483647 w 4320"/>
              <a:gd name="T51" fmla="*/ 2147483647 h 576"/>
              <a:gd name="T52" fmla="*/ 2147483647 w 4320"/>
              <a:gd name="T53" fmla="*/ 0 h 576"/>
              <a:gd name="T54" fmla="*/ 2147483647 w 4320"/>
              <a:gd name="T55" fmla="*/ 2147483647 h 576"/>
              <a:gd name="T56" fmla="*/ 2147483647 w 4320"/>
              <a:gd name="T57" fmla="*/ 2147483647 h 576"/>
              <a:gd name="T58" fmla="*/ 2147483647 w 4320"/>
              <a:gd name="T59" fmla="*/ 2147483647 h 576"/>
              <a:gd name="T60" fmla="*/ 2147483647 w 4320"/>
              <a:gd name="T61" fmla="*/ 2147483647 h 576"/>
              <a:gd name="T62" fmla="*/ 2147483647 w 4320"/>
              <a:gd name="T63" fmla="*/ 2147483647 h 576"/>
              <a:gd name="T64" fmla="*/ 2147483647 w 4320"/>
              <a:gd name="T65" fmla="*/ 2147483647 h 576"/>
              <a:gd name="T66" fmla="*/ 2147483647 w 4320"/>
              <a:gd name="T67" fmla="*/ 2147483647 h 576"/>
              <a:gd name="T68" fmla="*/ 2147483647 w 4320"/>
              <a:gd name="T69" fmla="*/ 2147483647 h 57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20"/>
              <a:gd name="T106" fmla="*/ 0 h 576"/>
              <a:gd name="T107" fmla="*/ 4320 w 4320"/>
              <a:gd name="T108" fmla="*/ 576 h 57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20" h="576">
                <a:moveTo>
                  <a:pt x="0" y="576"/>
                </a:moveTo>
                <a:lnTo>
                  <a:pt x="144" y="576"/>
                </a:lnTo>
                <a:lnTo>
                  <a:pt x="144" y="384"/>
                </a:lnTo>
                <a:lnTo>
                  <a:pt x="240" y="480"/>
                </a:lnTo>
                <a:lnTo>
                  <a:pt x="432" y="576"/>
                </a:lnTo>
                <a:lnTo>
                  <a:pt x="488" y="576"/>
                </a:lnTo>
                <a:lnTo>
                  <a:pt x="488" y="376"/>
                </a:lnTo>
                <a:lnTo>
                  <a:pt x="568" y="416"/>
                </a:lnTo>
                <a:lnTo>
                  <a:pt x="568" y="232"/>
                </a:lnTo>
                <a:lnTo>
                  <a:pt x="624" y="288"/>
                </a:lnTo>
                <a:lnTo>
                  <a:pt x="624" y="72"/>
                </a:lnTo>
                <a:lnTo>
                  <a:pt x="672" y="576"/>
                </a:lnTo>
                <a:lnTo>
                  <a:pt x="1872" y="576"/>
                </a:lnTo>
                <a:lnTo>
                  <a:pt x="1872" y="384"/>
                </a:lnTo>
                <a:lnTo>
                  <a:pt x="1968" y="480"/>
                </a:lnTo>
                <a:lnTo>
                  <a:pt x="2160" y="576"/>
                </a:lnTo>
                <a:lnTo>
                  <a:pt x="2784" y="576"/>
                </a:lnTo>
                <a:lnTo>
                  <a:pt x="2784" y="384"/>
                </a:lnTo>
                <a:lnTo>
                  <a:pt x="2880" y="432"/>
                </a:lnTo>
                <a:lnTo>
                  <a:pt x="2880" y="240"/>
                </a:lnTo>
                <a:lnTo>
                  <a:pt x="2976" y="392"/>
                </a:lnTo>
                <a:lnTo>
                  <a:pt x="2976" y="168"/>
                </a:lnTo>
                <a:lnTo>
                  <a:pt x="3064" y="288"/>
                </a:lnTo>
                <a:lnTo>
                  <a:pt x="3168" y="336"/>
                </a:lnTo>
                <a:lnTo>
                  <a:pt x="3168" y="144"/>
                </a:lnTo>
                <a:lnTo>
                  <a:pt x="3264" y="240"/>
                </a:lnTo>
                <a:lnTo>
                  <a:pt x="3264" y="0"/>
                </a:lnTo>
                <a:lnTo>
                  <a:pt x="3320" y="576"/>
                </a:lnTo>
                <a:lnTo>
                  <a:pt x="3592" y="576"/>
                </a:lnTo>
                <a:lnTo>
                  <a:pt x="3840" y="576"/>
                </a:lnTo>
                <a:lnTo>
                  <a:pt x="4224" y="576"/>
                </a:lnTo>
                <a:lnTo>
                  <a:pt x="4224" y="384"/>
                </a:lnTo>
                <a:lnTo>
                  <a:pt x="4272" y="432"/>
                </a:lnTo>
                <a:lnTo>
                  <a:pt x="4272" y="240"/>
                </a:lnTo>
                <a:lnTo>
                  <a:pt x="4320" y="3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57200" y="4267200"/>
            <a:ext cx="8382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727325" y="3851275"/>
            <a:ext cx="1431925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Threshold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36525" y="2098675"/>
            <a:ext cx="407988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36525" y="3013075"/>
            <a:ext cx="390525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52400" y="4495800"/>
            <a:ext cx="407988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12725" y="5756275"/>
            <a:ext cx="1039813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994525" y="6137275"/>
            <a:ext cx="730250" cy="417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Nice linear I/O curve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914401" y="3886200"/>
            <a:ext cx="3505200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rot="10800000">
            <a:off x="2667000" y="5637213"/>
            <a:ext cx="35052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89" name="Straight Connector 7"/>
          <p:cNvCxnSpPr>
            <a:cxnSpLocks noChangeShapeType="1"/>
          </p:cNvCxnSpPr>
          <p:nvPr/>
        </p:nvCxnSpPr>
        <p:spPr bwMode="auto">
          <a:xfrm rot="10800000" flipV="1">
            <a:off x="2667000" y="2514600"/>
            <a:ext cx="3276600" cy="3124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1828800" y="5715000"/>
            <a:ext cx="5140325" cy="417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Input: Total synaptic input or current 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58044" y="3561556"/>
            <a:ext cx="2663825" cy="417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Output: Firing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76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8610600" cy="1066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@Bangalore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1"/>
            <a:ext cx="8229600" cy="3200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3600" dirty="0" smtClean="0"/>
              <a:t>Neuronal physiology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Cable theory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Ions and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Synapses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Putting it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632460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Upi</a:t>
            </a:r>
            <a:r>
              <a:rPr lang="en-US" dirty="0" smtClean="0"/>
              <a:t> </a:t>
            </a:r>
            <a:r>
              <a:rPr lang="en-US" dirty="0" err="1" smtClean="0"/>
              <a:t>Bhalla</a:t>
            </a:r>
            <a:r>
              <a:rPr lang="en-US" dirty="0" smtClean="0"/>
              <a:t> 6 July 2016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Ion channels</a:t>
            </a:r>
            <a:br>
              <a:rPr lang="en-US" smtClean="0"/>
            </a:br>
            <a:r>
              <a:rPr lang="en-US" smtClean="0"/>
              <a:t>Nernst potential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 smtClean="0"/>
              <a:t>E = RT/zF . ln(c2/c1)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 smtClean="0"/>
              <a:t>    ~ 58.log(c2/c1) for univalent ions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 smtClean="0"/>
              <a:t>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 = Nernst potential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 = Gas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 = absolute temperature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Z = charge on 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 = Faraday’s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c1 = inside concentration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c2 = outside concentration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069" y="2514600"/>
            <a:ext cx="23453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Levels of description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219200" y="12954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Behaviour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219200" y="1905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Systems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219200" y="2514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Areas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219200" y="31242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Circuits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219200" y="37338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Neurons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219200" y="43434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Dendrites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219200" y="4953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Synapses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219200" y="55626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Molecules</a:t>
            </a:r>
          </a:p>
        </p:txBody>
      </p:sp>
      <p:pic>
        <p:nvPicPr>
          <p:cNvPr id="61451" name="Picture 12" descr="cable_eq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26511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3" descr="diff_eqn3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191000"/>
            <a:ext cx="16922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3" name="Text Box 14"/>
          <p:cNvSpPr txBox="1">
            <a:spLocks noChangeArrowheads="1"/>
          </p:cNvSpPr>
          <p:nvPr/>
        </p:nvSpPr>
        <p:spPr bwMode="auto">
          <a:xfrm>
            <a:off x="3581400" y="4756150"/>
            <a:ext cx="320040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A + B </a:t>
            </a:r>
            <a:r>
              <a:rPr lang="en-US" sz="2000">
                <a:sym typeface="Wingdings" pitchFamily="2" charset="2"/>
              </a:rPr>
              <a:t>&lt;===&gt; C      </a:t>
            </a:r>
          </a:p>
          <a:p>
            <a:pPr>
              <a:spcBef>
                <a:spcPct val="20000"/>
              </a:spcBef>
            </a:pPr>
            <a:r>
              <a:rPr lang="en-US" sz="2000"/>
              <a:t>dA/dt = – kf.A.B + kb.C</a:t>
            </a:r>
          </a:p>
          <a:p>
            <a:pPr>
              <a:spcBef>
                <a:spcPct val="20000"/>
              </a:spcBef>
            </a:pPr>
            <a:r>
              <a:rPr lang="en-US" sz="2000"/>
              <a:t>Stochastic forms</a:t>
            </a:r>
          </a:p>
          <a:p>
            <a:pPr>
              <a:spcBef>
                <a:spcPct val="20000"/>
              </a:spcBef>
            </a:pPr>
            <a:r>
              <a:rPr lang="en-US" sz="2000"/>
              <a:t>Brownian motion</a:t>
            </a:r>
            <a:endParaRPr lang="en-US" sz="1600"/>
          </a:p>
        </p:txBody>
      </p:sp>
      <p:sp>
        <p:nvSpPr>
          <p:cNvPr id="61454" name="Text Box 15"/>
          <p:cNvSpPr txBox="1">
            <a:spLocks noChangeArrowheads="1"/>
          </p:cNvSpPr>
          <p:nvPr/>
        </p:nvSpPr>
        <p:spPr bwMode="auto">
          <a:xfrm>
            <a:off x="3656013" y="3654425"/>
            <a:ext cx="27511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 = RT/zF . ln([out]/[in])</a:t>
            </a:r>
          </a:p>
        </p:txBody>
      </p:sp>
      <p:sp>
        <p:nvSpPr>
          <p:cNvPr id="61455" name="Text Box 16"/>
          <p:cNvSpPr txBox="1">
            <a:spLocks noChangeArrowheads="1"/>
          </p:cNvSpPr>
          <p:nvPr/>
        </p:nvSpPr>
        <p:spPr bwMode="auto">
          <a:xfrm>
            <a:off x="3581400" y="1827213"/>
            <a:ext cx="223361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g = g</a:t>
            </a:r>
            <a:r>
              <a:rPr lang="en-US" baseline="-25000"/>
              <a:t>max</a:t>
            </a:r>
            <a:r>
              <a:rPr lang="en-US"/>
              <a:t> . m</a:t>
            </a:r>
            <a:r>
              <a:rPr lang="en-US" baseline="30000"/>
              <a:t>x</a:t>
            </a:r>
            <a:r>
              <a:rPr lang="en-US"/>
              <a:t> . h</a:t>
            </a:r>
            <a:r>
              <a:rPr lang="en-US" baseline="30000"/>
              <a:t>y</a:t>
            </a:r>
            <a:endParaRPr lang="en-US" sz="18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581400" y="2208213"/>
            <a:ext cx="2124075" cy="798512"/>
            <a:chOff x="4017" y="1919"/>
            <a:chExt cx="1338" cy="503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 flipH="1" flipV="1">
              <a:off x="4464" y="218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4464" y="218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 flipH="1" flipV="1">
              <a:off x="4992" y="209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4560" y="1919"/>
              <a:ext cx="488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/>
                <a:t>α</a:t>
              </a:r>
              <a:r>
                <a:rPr lang="en-US"/>
                <a:t>(V)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4552" y="2159"/>
              <a:ext cx="485" cy="2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/>
                <a:t>β</a:t>
              </a:r>
              <a:r>
                <a:rPr lang="en-US"/>
                <a:t>(V)</a:t>
              </a:r>
              <a:endParaRPr lang="el-GR"/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4017" y="2017"/>
              <a:ext cx="42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1-m</a:t>
              </a:r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5088" y="2016"/>
              <a:ext cx="26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</a:p>
          </p:txBody>
        </p:sp>
      </p:grpSp>
      <p:sp>
        <p:nvSpPr>
          <p:cNvPr id="61457" name="Text Box 26"/>
          <p:cNvSpPr txBox="1">
            <a:spLocks noChangeArrowheads="1"/>
          </p:cNvSpPr>
          <p:nvPr/>
        </p:nvSpPr>
        <p:spPr bwMode="auto">
          <a:xfrm>
            <a:off x="3581400" y="1219200"/>
            <a:ext cx="35893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g = g</a:t>
            </a:r>
            <a:r>
              <a:rPr lang="en-US" baseline="-25000"/>
              <a:t>max</a:t>
            </a:r>
            <a:r>
              <a:rPr lang="en-US"/>
              <a:t> . t/</a:t>
            </a:r>
            <a:r>
              <a:rPr lang="el-GR">
                <a:cs typeface="Times New Roman" pitchFamily="18" charset="0"/>
              </a:rPr>
              <a:t>τ</a:t>
            </a:r>
            <a:r>
              <a:rPr lang="en-US" baseline="-25000"/>
              <a:t>p</a:t>
            </a:r>
            <a:r>
              <a:rPr lang="en-US"/>
              <a:t> . exp(1-t/</a:t>
            </a:r>
            <a:r>
              <a:rPr lang="el-GR">
                <a:cs typeface="Times New Roman" pitchFamily="18" charset="0"/>
              </a:rPr>
              <a:t>τ</a:t>
            </a:r>
            <a:r>
              <a:rPr lang="en-US" baseline="-25000"/>
              <a:t>p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Derivation:</a:t>
            </a:r>
            <a:br>
              <a:rPr lang="en-US" smtClean="0"/>
            </a:br>
            <a:r>
              <a:rPr lang="en-US" smtClean="0"/>
              <a:t>Qualitative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34956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Ions separated by membrane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Flux via channels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Probability has to balance: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smtClean="0"/>
              <a:t>Concentration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smtClean="0"/>
              <a:t>EMF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105400" y="2667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41925" y="1995488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391400" y="19812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391400" y="30480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934200" y="28194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553200" y="29718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715000" y="32004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257800" y="28956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848600" y="28194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324600" y="1828800"/>
            <a:ext cx="4619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867400" y="2514600"/>
            <a:ext cx="304800" cy="381000"/>
            <a:chOff x="3456" y="2544"/>
            <a:chExt cx="576" cy="720"/>
          </a:xfrm>
        </p:grpSpPr>
        <p:sp>
          <p:nvSpPr>
            <p:cNvPr id="7214" name="AutoShape 16"/>
            <p:cNvSpPr>
              <a:spLocks noChangeArrowheads="1"/>
            </p:cNvSpPr>
            <p:nvPr/>
          </p:nvSpPr>
          <p:spPr bwMode="auto">
            <a:xfrm>
              <a:off x="3456" y="2544"/>
              <a:ext cx="576" cy="720"/>
            </a:xfrm>
            <a:prstGeom prst="can">
              <a:avLst>
                <a:gd name="adj" fmla="val 3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Oval 17"/>
            <p:cNvSpPr>
              <a:spLocks noChangeArrowheads="1"/>
            </p:cNvSpPr>
            <p:nvPr/>
          </p:nvSpPr>
          <p:spPr bwMode="auto">
            <a:xfrm>
              <a:off x="3648" y="2592"/>
              <a:ext cx="192" cy="96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315200" y="2514600"/>
            <a:ext cx="304800" cy="381000"/>
            <a:chOff x="3456" y="2544"/>
            <a:chExt cx="576" cy="720"/>
          </a:xfrm>
        </p:grpSpPr>
        <p:sp>
          <p:nvSpPr>
            <p:cNvPr id="7212" name="AutoShape 19"/>
            <p:cNvSpPr>
              <a:spLocks noChangeArrowheads="1"/>
            </p:cNvSpPr>
            <p:nvPr/>
          </p:nvSpPr>
          <p:spPr bwMode="auto">
            <a:xfrm>
              <a:off x="3456" y="2544"/>
              <a:ext cx="576" cy="720"/>
            </a:xfrm>
            <a:prstGeom prst="can">
              <a:avLst>
                <a:gd name="adj" fmla="val 3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Oval 20"/>
            <p:cNvSpPr>
              <a:spLocks noChangeArrowheads="1"/>
            </p:cNvSpPr>
            <p:nvPr/>
          </p:nvSpPr>
          <p:spPr bwMode="auto">
            <a:xfrm>
              <a:off x="3648" y="2592"/>
              <a:ext cx="192" cy="96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Line 21"/>
          <p:cNvSpPr>
            <a:spLocks noChangeShapeType="1"/>
          </p:cNvSpPr>
          <p:nvPr/>
        </p:nvSpPr>
        <p:spPr bwMode="auto">
          <a:xfrm flipV="1">
            <a:off x="60198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22"/>
          <p:cNvSpPr>
            <a:spLocks noChangeShapeType="1"/>
          </p:cNvSpPr>
          <p:nvPr/>
        </p:nvSpPr>
        <p:spPr bwMode="auto">
          <a:xfrm>
            <a:off x="60198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23"/>
          <p:cNvSpPr>
            <a:spLocks noChangeShapeType="1"/>
          </p:cNvSpPr>
          <p:nvPr/>
        </p:nvSpPr>
        <p:spPr bwMode="auto">
          <a:xfrm flipV="1">
            <a:off x="74676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4"/>
          <p:cNvSpPr>
            <a:spLocks noChangeShapeType="1"/>
          </p:cNvSpPr>
          <p:nvPr/>
        </p:nvSpPr>
        <p:spPr bwMode="auto">
          <a:xfrm>
            <a:off x="7467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25"/>
          <p:cNvSpPr txBox="1">
            <a:spLocks noChangeArrowheads="1"/>
          </p:cNvSpPr>
          <p:nvPr/>
        </p:nvSpPr>
        <p:spPr bwMode="auto">
          <a:xfrm>
            <a:off x="4403725" y="3927475"/>
            <a:ext cx="4613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Inward:        Pout-&gt; in = [K</a:t>
            </a:r>
            <a:r>
              <a:rPr lang="en-US" baseline="-25000"/>
              <a:t>out</a:t>
            </a:r>
            <a:r>
              <a:rPr lang="en-US"/>
              <a:t>].Perm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62600" y="4038600"/>
            <a:ext cx="304800" cy="381000"/>
            <a:chOff x="3456" y="2544"/>
            <a:chExt cx="576" cy="720"/>
          </a:xfrm>
        </p:grpSpPr>
        <p:sp>
          <p:nvSpPr>
            <p:cNvPr id="7210" name="AutoShape 27"/>
            <p:cNvSpPr>
              <a:spLocks noChangeArrowheads="1"/>
            </p:cNvSpPr>
            <p:nvPr/>
          </p:nvSpPr>
          <p:spPr bwMode="auto">
            <a:xfrm>
              <a:off x="3456" y="2544"/>
              <a:ext cx="576" cy="720"/>
            </a:xfrm>
            <a:prstGeom prst="can">
              <a:avLst>
                <a:gd name="adj" fmla="val 312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Oval 28"/>
            <p:cNvSpPr>
              <a:spLocks noChangeArrowheads="1"/>
            </p:cNvSpPr>
            <p:nvPr/>
          </p:nvSpPr>
          <p:spPr bwMode="auto">
            <a:xfrm>
              <a:off x="3648" y="2592"/>
              <a:ext cx="192" cy="96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1" name="Line 29"/>
          <p:cNvSpPr>
            <a:spLocks noChangeShapeType="1"/>
          </p:cNvSpPr>
          <p:nvPr/>
        </p:nvSpPr>
        <p:spPr bwMode="auto">
          <a:xfrm flipV="1">
            <a:off x="57150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30"/>
          <p:cNvSpPr>
            <a:spLocks noChangeShapeType="1"/>
          </p:cNvSpPr>
          <p:nvPr/>
        </p:nvSpPr>
        <p:spPr bwMode="auto">
          <a:xfrm>
            <a:off x="5715000" y="4419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638800" y="4876800"/>
            <a:ext cx="304800" cy="838200"/>
            <a:chOff x="2736" y="3072"/>
            <a:chExt cx="192" cy="528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2736" y="3216"/>
              <a:ext cx="192" cy="240"/>
              <a:chOff x="3456" y="2544"/>
              <a:chExt cx="576" cy="720"/>
            </a:xfrm>
          </p:grpSpPr>
          <p:sp>
            <p:nvSpPr>
              <p:cNvPr id="7208" name="AutoShape 33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576" cy="720"/>
              </a:xfrm>
              <a:prstGeom prst="can">
                <a:avLst>
                  <a:gd name="adj" fmla="val 3125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" name="Oval 34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192" cy="96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6" name="Line 35"/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36"/>
            <p:cNvSpPr>
              <a:spLocks noChangeShapeType="1"/>
            </p:cNvSpPr>
            <p:nvPr/>
          </p:nvSpPr>
          <p:spPr bwMode="auto">
            <a:xfrm>
              <a:off x="2832" y="34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4" name="Text Box 37"/>
          <p:cNvSpPr txBox="1">
            <a:spLocks noChangeArrowheads="1"/>
          </p:cNvSpPr>
          <p:nvPr/>
        </p:nvSpPr>
        <p:spPr bwMode="auto">
          <a:xfrm>
            <a:off x="6842125" y="1489075"/>
            <a:ext cx="17541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Extracellular</a:t>
            </a:r>
          </a:p>
        </p:txBody>
      </p:sp>
      <p:sp>
        <p:nvSpPr>
          <p:cNvPr id="7195" name="Text Box 38"/>
          <p:cNvSpPr txBox="1">
            <a:spLocks noChangeArrowheads="1"/>
          </p:cNvSpPr>
          <p:nvPr/>
        </p:nvSpPr>
        <p:spPr bwMode="auto">
          <a:xfrm>
            <a:off x="4267200" y="5029200"/>
            <a:ext cx="4714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Outward:        Pin-&gt; out = [K</a:t>
            </a:r>
            <a:r>
              <a:rPr lang="en-US" baseline="-25000"/>
              <a:t>in</a:t>
            </a:r>
            <a:r>
              <a:rPr lang="en-US"/>
              <a:t>].Perm</a:t>
            </a:r>
          </a:p>
        </p:txBody>
      </p:sp>
      <p:sp>
        <p:nvSpPr>
          <p:cNvPr id="7196" name="Line 39"/>
          <p:cNvSpPr>
            <a:spLocks noChangeShapeType="1"/>
          </p:cNvSpPr>
          <p:nvPr/>
        </p:nvSpPr>
        <p:spPr bwMode="auto">
          <a:xfrm>
            <a:off x="533400" y="5867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97" name="Line 40"/>
          <p:cNvSpPr>
            <a:spLocks noChangeShapeType="1"/>
          </p:cNvSpPr>
          <p:nvPr/>
        </p:nvSpPr>
        <p:spPr bwMode="auto">
          <a:xfrm>
            <a:off x="2743200" y="5867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98" name="Rectangle 41"/>
          <p:cNvSpPr>
            <a:spLocks noChangeArrowheads="1"/>
          </p:cNvSpPr>
          <p:nvPr/>
        </p:nvSpPr>
        <p:spPr bwMode="auto">
          <a:xfrm>
            <a:off x="1447800" y="5486400"/>
            <a:ext cx="3048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42"/>
          <p:cNvSpPr>
            <a:spLocks noChangeArrowheads="1"/>
          </p:cNvSpPr>
          <p:nvPr/>
        </p:nvSpPr>
        <p:spPr bwMode="auto">
          <a:xfrm>
            <a:off x="2438400" y="5486400"/>
            <a:ext cx="3048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43"/>
          <p:cNvSpPr>
            <a:spLocks noChangeShapeType="1"/>
          </p:cNvSpPr>
          <p:nvPr/>
        </p:nvSpPr>
        <p:spPr bwMode="auto">
          <a:xfrm>
            <a:off x="1981200" y="5257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01" name="Line 44"/>
          <p:cNvSpPr>
            <a:spLocks noChangeShapeType="1"/>
          </p:cNvSpPr>
          <p:nvPr/>
        </p:nvSpPr>
        <p:spPr bwMode="auto">
          <a:xfrm>
            <a:off x="2286000" y="5257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02" name="Oval 45"/>
          <p:cNvSpPr>
            <a:spLocks noChangeArrowheads="1"/>
          </p:cNvSpPr>
          <p:nvPr/>
        </p:nvSpPr>
        <p:spPr bwMode="auto">
          <a:xfrm>
            <a:off x="1905000" y="5791200"/>
            <a:ext cx="381000" cy="3810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/>
              <a:t>K</a:t>
            </a:r>
            <a:r>
              <a:rPr lang="en-US" sz="2000" baseline="30000"/>
              <a:t>+</a:t>
            </a:r>
          </a:p>
        </p:txBody>
      </p:sp>
      <p:sp>
        <p:nvSpPr>
          <p:cNvPr id="7203" name="Text Box 46"/>
          <p:cNvSpPr txBox="1">
            <a:spLocks noChangeArrowheads="1"/>
          </p:cNvSpPr>
          <p:nvPr/>
        </p:nvSpPr>
        <p:spPr bwMode="auto">
          <a:xfrm>
            <a:off x="533400" y="4876800"/>
            <a:ext cx="3327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+ + + + + + + + + + + + +</a:t>
            </a:r>
          </a:p>
        </p:txBody>
      </p:sp>
      <p:sp>
        <p:nvSpPr>
          <p:cNvPr id="7204" name="Text Box 47"/>
          <p:cNvSpPr txBox="1">
            <a:spLocks noChangeArrowheads="1"/>
          </p:cNvSpPr>
          <p:nvPr/>
        </p:nvSpPr>
        <p:spPr bwMode="auto">
          <a:xfrm>
            <a:off x="533400" y="6400800"/>
            <a:ext cx="333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-  -  -  -  -  -  -  -  -  -  -  - 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9125" y="1981200"/>
            <a:ext cx="44100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Boltzmann Eqn: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Probability p that particle is in state 1 or 2, having energy u1, u2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p2/p1 =exp(-(u2 – u1)/kT)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 = Boltzmann constt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 = Absolute temperature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c2/c1 =exp((U1 – U2)/RT)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c1,c2: concentrations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U1, U2: Energies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R: Gas constant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486400" y="1981200"/>
            <a:ext cx="34131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Take natural log: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U1 – U2 = RT.ln(c2/c1)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Since U1 – U2 = energy difference = charge * potential diff = zF.(E1 – E2)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z = ion valence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 = Faraday constant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400" smtClean="0"/>
              <a:t>E = (E1 – E2) = RT/zF.ln(c2/c1)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6977063" cy="41148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2800" smtClean="0"/>
              <a:t>E = RT/zF.ln(c</a:t>
            </a:r>
            <a:r>
              <a:rPr lang="en-US" sz="2800" baseline="-25000" smtClean="0"/>
              <a:t>out</a:t>
            </a:r>
            <a:r>
              <a:rPr lang="en-US" sz="2800" smtClean="0"/>
              <a:t>/c</a:t>
            </a:r>
            <a:r>
              <a:rPr lang="en-US" sz="2800" baseline="-25000" smtClean="0"/>
              <a:t>in</a:t>
            </a:r>
            <a:r>
              <a:rPr lang="en-US" sz="2800" smtClean="0"/>
              <a:t>)</a:t>
            </a:r>
          </a:p>
          <a:p>
            <a:pPr eaLnBrk="1" hangingPunct="1">
              <a:buFont typeface="Monotype Sorts" charset="0"/>
              <a:buNone/>
            </a:pPr>
            <a:r>
              <a:rPr lang="en-US" sz="2800" smtClean="0"/>
              <a:t>- At a potential E, the tendency to diffuse out is balanced by the force due to the electric field.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962400"/>
            <a:ext cx="6477000" cy="2530475"/>
            <a:chOff x="1488" y="2304"/>
            <a:chExt cx="4080" cy="1594"/>
          </a:xfrm>
        </p:grpSpPr>
        <p:sp>
          <p:nvSpPr>
            <p:cNvPr id="9229" name="Line 5"/>
            <p:cNvSpPr>
              <a:spLocks noChangeShapeType="1"/>
            </p:cNvSpPr>
            <p:nvPr/>
          </p:nvSpPr>
          <p:spPr bwMode="auto">
            <a:xfrm>
              <a:off x="1488" y="30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6"/>
            <p:cNvSpPr>
              <a:spLocks noChangeShapeType="1"/>
            </p:cNvSpPr>
            <p:nvPr/>
          </p:nvSpPr>
          <p:spPr bwMode="auto">
            <a:xfrm>
              <a:off x="2880" y="307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7"/>
            <p:cNvSpPr>
              <a:spLocks noChangeArrowheads="1"/>
            </p:cNvSpPr>
            <p:nvPr/>
          </p:nvSpPr>
          <p:spPr bwMode="auto">
            <a:xfrm>
              <a:off x="2064" y="2832"/>
              <a:ext cx="192" cy="5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Rectangle 8"/>
            <p:cNvSpPr>
              <a:spLocks noChangeArrowheads="1"/>
            </p:cNvSpPr>
            <p:nvPr/>
          </p:nvSpPr>
          <p:spPr bwMode="auto">
            <a:xfrm>
              <a:off x="2688" y="2832"/>
              <a:ext cx="192" cy="5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9"/>
            <p:cNvSpPr>
              <a:spLocks noChangeShapeType="1"/>
            </p:cNvSpPr>
            <p:nvPr/>
          </p:nvSpPr>
          <p:spPr bwMode="auto">
            <a:xfrm>
              <a:off x="2400" y="26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0"/>
            <p:cNvSpPr>
              <a:spLocks noChangeShapeType="1"/>
            </p:cNvSpPr>
            <p:nvPr/>
          </p:nvSpPr>
          <p:spPr bwMode="auto">
            <a:xfrm>
              <a:off x="2592" y="26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Oval 11"/>
            <p:cNvSpPr>
              <a:spLocks noChangeArrowheads="1"/>
            </p:cNvSpPr>
            <p:nvPr/>
          </p:nvSpPr>
          <p:spPr bwMode="auto">
            <a:xfrm>
              <a:off x="2352" y="3024"/>
              <a:ext cx="240" cy="240"/>
            </a:xfrm>
            <a:prstGeom prst="ellipse">
              <a:avLst/>
            </a:prstGeom>
            <a:solidFill>
              <a:srgbClr val="99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36" name="Text Box 12"/>
            <p:cNvSpPr txBox="1">
              <a:spLocks noChangeArrowheads="1"/>
            </p:cNvSpPr>
            <p:nvPr/>
          </p:nvSpPr>
          <p:spPr bwMode="auto">
            <a:xfrm>
              <a:off x="1488" y="2448"/>
              <a:ext cx="209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+ + + + + + + + + + + + +</a:t>
              </a:r>
            </a:p>
          </p:txBody>
        </p:sp>
        <p:sp>
          <p:nvSpPr>
            <p:cNvPr id="9237" name="Text Box 13"/>
            <p:cNvSpPr txBox="1">
              <a:spLocks noChangeArrowheads="1"/>
            </p:cNvSpPr>
            <p:nvPr/>
          </p:nvSpPr>
          <p:spPr bwMode="auto">
            <a:xfrm>
              <a:off x="1488" y="3408"/>
              <a:ext cx="210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-  -  -  -  -  -  -  -  -  -  -  -  -</a:t>
              </a:r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3984" y="2448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39" name="Text Box 15"/>
            <p:cNvSpPr txBox="1">
              <a:spLocks noChangeArrowheads="1"/>
            </p:cNvSpPr>
            <p:nvPr/>
          </p:nvSpPr>
          <p:spPr bwMode="auto">
            <a:xfrm>
              <a:off x="4560" y="2304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0" name="Text Box 16"/>
            <p:cNvSpPr txBox="1">
              <a:spLocks noChangeArrowheads="1"/>
            </p:cNvSpPr>
            <p:nvPr/>
          </p:nvSpPr>
          <p:spPr bwMode="auto">
            <a:xfrm>
              <a:off x="4896" y="3312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1" name="Text Box 17"/>
            <p:cNvSpPr txBox="1">
              <a:spLocks noChangeArrowheads="1"/>
            </p:cNvSpPr>
            <p:nvPr/>
          </p:nvSpPr>
          <p:spPr bwMode="auto">
            <a:xfrm>
              <a:off x="4608" y="3168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2" name="Text Box 18"/>
            <p:cNvSpPr txBox="1">
              <a:spLocks noChangeArrowheads="1"/>
            </p:cNvSpPr>
            <p:nvPr/>
          </p:nvSpPr>
          <p:spPr bwMode="auto">
            <a:xfrm>
              <a:off x="4464" y="3408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3" name="Text Box 19"/>
            <p:cNvSpPr txBox="1">
              <a:spLocks noChangeArrowheads="1"/>
            </p:cNvSpPr>
            <p:nvPr/>
          </p:nvSpPr>
          <p:spPr bwMode="auto">
            <a:xfrm>
              <a:off x="4128" y="3504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4" name="Text Box 20"/>
            <p:cNvSpPr txBox="1">
              <a:spLocks noChangeArrowheads="1"/>
            </p:cNvSpPr>
            <p:nvPr/>
          </p:nvSpPr>
          <p:spPr bwMode="auto">
            <a:xfrm>
              <a:off x="3840" y="3408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5" name="Text Box 21"/>
            <p:cNvSpPr txBox="1">
              <a:spLocks noChangeArrowheads="1"/>
            </p:cNvSpPr>
            <p:nvPr/>
          </p:nvSpPr>
          <p:spPr bwMode="auto">
            <a:xfrm>
              <a:off x="3552" y="3216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6" name="Text Box 22"/>
            <p:cNvSpPr txBox="1">
              <a:spLocks noChangeArrowheads="1"/>
            </p:cNvSpPr>
            <p:nvPr/>
          </p:nvSpPr>
          <p:spPr bwMode="auto">
            <a:xfrm>
              <a:off x="4464" y="3648"/>
              <a:ext cx="29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  <p:sp>
          <p:nvSpPr>
            <p:cNvPr id="9247" name="Line 23"/>
            <p:cNvSpPr>
              <a:spLocks noChangeShapeType="1"/>
            </p:cNvSpPr>
            <p:nvPr/>
          </p:nvSpPr>
          <p:spPr bwMode="auto">
            <a:xfrm>
              <a:off x="3408" y="30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24"/>
            <p:cNvSpPr>
              <a:spLocks noChangeShapeType="1"/>
            </p:cNvSpPr>
            <p:nvPr/>
          </p:nvSpPr>
          <p:spPr bwMode="auto">
            <a:xfrm>
              <a:off x="4800" y="307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Rectangle 25"/>
            <p:cNvSpPr>
              <a:spLocks noChangeArrowheads="1"/>
            </p:cNvSpPr>
            <p:nvPr/>
          </p:nvSpPr>
          <p:spPr bwMode="auto">
            <a:xfrm>
              <a:off x="3984" y="2832"/>
              <a:ext cx="192" cy="5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Rectangle 26"/>
            <p:cNvSpPr>
              <a:spLocks noChangeArrowheads="1"/>
            </p:cNvSpPr>
            <p:nvPr/>
          </p:nvSpPr>
          <p:spPr bwMode="auto">
            <a:xfrm>
              <a:off x="4608" y="2832"/>
              <a:ext cx="192" cy="5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27"/>
            <p:cNvSpPr>
              <a:spLocks noChangeShapeType="1"/>
            </p:cNvSpPr>
            <p:nvPr/>
          </p:nvSpPr>
          <p:spPr bwMode="auto">
            <a:xfrm flipV="1">
              <a:off x="4320" y="26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28"/>
            <p:cNvSpPr>
              <a:spLocks noChangeShapeType="1"/>
            </p:cNvSpPr>
            <p:nvPr/>
          </p:nvSpPr>
          <p:spPr bwMode="auto">
            <a:xfrm flipV="1">
              <a:off x="4512" y="26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Oval 29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ellipse">
              <a:avLst/>
            </a:prstGeom>
            <a:solidFill>
              <a:srgbClr val="9900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K</a:t>
              </a:r>
              <a:r>
                <a:rPr lang="en-US" sz="2000" baseline="30000"/>
                <a:t>+</a:t>
              </a:r>
            </a:p>
          </p:txBody>
        </p:sp>
      </p:grpSp>
      <p:sp>
        <p:nvSpPr>
          <p:cNvPr id="9221" name="Text Box 30"/>
          <p:cNvSpPr txBox="1">
            <a:spLocks noChangeArrowheads="1"/>
          </p:cNvSpPr>
          <p:nvPr/>
        </p:nvSpPr>
        <p:spPr bwMode="auto">
          <a:xfrm>
            <a:off x="7848600" y="4038600"/>
            <a:ext cx="7572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c</a:t>
            </a:r>
            <a:r>
              <a:rPr lang="en-US" sz="3200" baseline="-25000">
                <a:latin typeface="Arial" pitchFamily="34" charset="0"/>
              </a:rPr>
              <a:t>out</a:t>
            </a:r>
          </a:p>
        </p:txBody>
      </p:sp>
      <p:sp>
        <p:nvSpPr>
          <p:cNvPr id="9222" name="Text Box 31"/>
          <p:cNvSpPr txBox="1">
            <a:spLocks noChangeArrowheads="1"/>
          </p:cNvSpPr>
          <p:nvPr/>
        </p:nvSpPr>
        <p:spPr bwMode="auto">
          <a:xfrm>
            <a:off x="7848600" y="5562600"/>
            <a:ext cx="5937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c</a:t>
            </a:r>
            <a:r>
              <a:rPr lang="en-US" sz="3200" baseline="-25000">
                <a:latin typeface="Arial" pitchFamily="34" charset="0"/>
              </a:rPr>
              <a:t>in</a:t>
            </a:r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517525" y="49180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4" name="Text Box 33"/>
          <p:cNvSpPr txBox="1">
            <a:spLocks noChangeArrowheads="1"/>
          </p:cNvSpPr>
          <p:nvPr/>
        </p:nvSpPr>
        <p:spPr bwMode="auto">
          <a:xfrm>
            <a:off x="609600" y="4876800"/>
            <a:ext cx="4556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E</a:t>
            </a:r>
          </a:p>
        </p:txBody>
      </p:sp>
      <p:sp>
        <p:nvSpPr>
          <p:cNvPr id="9225" name="Text Box 34"/>
          <p:cNvSpPr txBox="1">
            <a:spLocks noChangeArrowheads="1"/>
          </p:cNvSpPr>
          <p:nvPr/>
        </p:nvSpPr>
        <p:spPr bwMode="auto">
          <a:xfrm>
            <a:off x="2514600" y="3886200"/>
            <a:ext cx="17541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Extracellular</a:t>
            </a:r>
          </a:p>
        </p:txBody>
      </p:sp>
      <p:sp>
        <p:nvSpPr>
          <p:cNvPr id="9226" name="Line 35"/>
          <p:cNvSpPr>
            <a:spLocks noChangeShapeType="1"/>
          </p:cNvSpPr>
          <p:nvPr/>
        </p:nvSpPr>
        <p:spPr bwMode="auto">
          <a:xfrm>
            <a:off x="1219200" y="4724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Text Box 36"/>
          <p:cNvSpPr txBox="1">
            <a:spLocks noChangeArrowheads="1"/>
          </p:cNvSpPr>
          <p:nvPr/>
        </p:nvSpPr>
        <p:spPr bwMode="auto">
          <a:xfrm>
            <a:off x="304800" y="4038600"/>
            <a:ext cx="14017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V</a:t>
            </a:r>
            <a:r>
              <a:rPr lang="en-US" sz="3200" baseline="-25000">
                <a:latin typeface="Arial" pitchFamily="34" charset="0"/>
              </a:rPr>
              <a:t>out</a:t>
            </a:r>
            <a:r>
              <a:rPr lang="en-US" sz="3200">
                <a:latin typeface="Arial" pitchFamily="34" charset="0"/>
              </a:rPr>
              <a:t>= 0</a:t>
            </a:r>
          </a:p>
        </p:txBody>
      </p:sp>
      <p:sp>
        <p:nvSpPr>
          <p:cNvPr id="9228" name="Text Box 37"/>
          <p:cNvSpPr txBox="1">
            <a:spLocks noChangeArrowheads="1"/>
          </p:cNvSpPr>
          <p:nvPr/>
        </p:nvSpPr>
        <p:spPr bwMode="auto">
          <a:xfrm>
            <a:off x="228600" y="5638800"/>
            <a:ext cx="1638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V</a:t>
            </a:r>
            <a:r>
              <a:rPr lang="en-US" sz="3200" baseline="-25000">
                <a:latin typeface="Arial" pitchFamily="34" charset="0"/>
              </a:rPr>
              <a:t>in</a:t>
            </a:r>
            <a:r>
              <a:rPr lang="en-US" sz="3200">
                <a:latin typeface="Arial" pitchFamily="34" charset="0"/>
              </a:rPr>
              <a:t>= E</a:t>
            </a:r>
            <a:r>
              <a:rPr lang="en-US" sz="3200" baseline="-25000">
                <a:latin typeface="Arial" pitchFamily="34" charset="0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equilibrium potentials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2400" smtClean="0"/>
              <a:t>E = RT/zF.ln(c</a:t>
            </a:r>
            <a:r>
              <a:rPr lang="en-US" sz="2400" baseline="-25000" smtClean="0"/>
              <a:t>out</a:t>
            </a:r>
            <a:r>
              <a:rPr lang="en-US" sz="2400" smtClean="0"/>
              <a:t>/c</a:t>
            </a:r>
            <a:r>
              <a:rPr lang="en-US" sz="2400" baseline="-25000" smtClean="0"/>
              <a:t>in</a:t>
            </a:r>
            <a:r>
              <a:rPr lang="en-US" sz="2400" smtClean="0"/>
              <a:t>)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/>
              <a:t>For convenience: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/>
              <a:t>	2.3 RT/F ~ 58 mV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/>
              <a:t>Where T = 293 deg. K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/>
              <a:t>So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/>
              <a:t>E ~ 58 log([out]/[in]) mV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905000"/>
            <a:ext cx="3513138" cy="41148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mtClean="0"/>
              <a:t>Example: Squid giant axon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Na out = 440 mM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Na in = 50 mM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[out]/[in] = 9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E ~ +54 mV.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Some examples: </a:t>
            </a:r>
            <a:br>
              <a:rPr lang="en-US" smtClean="0"/>
            </a:br>
            <a:r>
              <a:rPr lang="en-US" smtClean="0"/>
              <a:t>Mammalian skeletal muscle</a:t>
            </a:r>
          </a:p>
        </p:txBody>
      </p:sp>
      <p:graphicFrame>
        <p:nvGraphicFramePr>
          <p:cNvPr id="400387" name="Group 3"/>
          <p:cNvGraphicFramePr>
            <a:graphicFrameLocks noGrp="1"/>
          </p:cNvGraphicFramePr>
          <p:nvPr>
            <p:ph type="tbl" idx="1"/>
          </p:nvPr>
        </p:nvGraphicFramePr>
        <p:xfrm>
          <a:off x="619125" y="1981200"/>
          <a:ext cx="7762875" cy="4237356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  <a:gridCol w="155257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[out] / [in]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Eion (mV)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Some examples: </a:t>
            </a:r>
            <a:br>
              <a:rPr lang="en-US" smtClean="0"/>
            </a:br>
            <a:r>
              <a:rPr lang="en-US" smtClean="0"/>
              <a:t>Mammalian skeletal muscle</a:t>
            </a:r>
          </a:p>
        </p:txBody>
      </p:sp>
      <p:graphicFrame>
        <p:nvGraphicFramePr>
          <p:cNvPr id="401411" name="Group 3"/>
          <p:cNvGraphicFramePr>
            <a:graphicFrameLocks noGrp="1"/>
          </p:cNvGraphicFramePr>
          <p:nvPr>
            <p:ph type="tbl" idx="1"/>
          </p:nvPr>
        </p:nvGraphicFramePr>
        <p:xfrm>
          <a:off x="619125" y="1981200"/>
          <a:ext cx="7762875" cy="4237356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  <a:gridCol w="155257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[out] / [in]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Eion (mV)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More examples: </a:t>
            </a:r>
            <a:br>
              <a:rPr lang="en-US" smtClean="0"/>
            </a:br>
            <a:r>
              <a:rPr lang="en-US" smtClean="0"/>
              <a:t>Squid giant axon</a:t>
            </a:r>
          </a:p>
        </p:txBody>
      </p:sp>
      <p:graphicFrame>
        <p:nvGraphicFramePr>
          <p:cNvPr id="402435" name="Group 3"/>
          <p:cNvGraphicFramePr>
            <a:graphicFrameLocks noGrp="1"/>
          </p:cNvGraphicFramePr>
          <p:nvPr>
            <p:ph type="tbl" idx="1"/>
          </p:nvPr>
        </p:nvGraphicFramePr>
        <p:xfrm>
          <a:off x="619125" y="1981200"/>
          <a:ext cx="7762875" cy="3413443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  <a:gridCol w="155257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Intracell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[out] / [in]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Eion (mV)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Multiple ion channels:</a:t>
            </a:r>
            <a:br>
              <a:rPr lang="en-US" smtClean="0"/>
            </a:br>
            <a:r>
              <a:rPr lang="en-US" smtClean="0"/>
              <a:t>Equivalent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514600"/>
            <a:ext cx="8305800" cy="3276600"/>
            <a:chOff x="240" y="1584"/>
            <a:chExt cx="5232" cy="2064"/>
          </a:xfrm>
        </p:grpSpPr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912" y="1968"/>
              <a:ext cx="3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800" y="1872"/>
              <a:ext cx="336" cy="144"/>
              <a:chOff x="3216" y="1728"/>
              <a:chExt cx="336" cy="144"/>
            </a:xfrm>
          </p:grpSpPr>
          <p:sp>
            <p:nvSpPr>
              <p:cNvPr id="14416" name="Line 6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7" name="Line 7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8" name="Line 8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9" name="Line 9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Line 10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1" name="Line 11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2" name="Line 12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2" name="Line 13"/>
            <p:cNvSpPr>
              <a:spLocks noChangeShapeType="1"/>
            </p:cNvSpPr>
            <p:nvPr/>
          </p:nvSpPr>
          <p:spPr bwMode="auto">
            <a:xfrm>
              <a:off x="5136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15"/>
            <p:cNvSpPr>
              <a:spLocks noChangeShapeType="1"/>
            </p:cNvSpPr>
            <p:nvPr/>
          </p:nvSpPr>
          <p:spPr bwMode="auto">
            <a:xfrm>
              <a:off x="864" y="254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16"/>
            <p:cNvSpPr>
              <a:spLocks noChangeShapeType="1"/>
            </p:cNvSpPr>
            <p:nvPr/>
          </p:nvSpPr>
          <p:spPr bwMode="auto">
            <a:xfrm>
              <a:off x="864" y="26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17"/>
            <p:cNvSpPr>
              <a:spLocks noChangeShapeType="1"/>
            </p:cNvSpPr>
            <p:nvPr/>
          </p:nvSpPr>
          <p:spPr bwMode="auto">
            <a:xfrm>
              <a:off x="1152" y="264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88" y="3168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6" y="1872"/>
              <a:ext cx="336" cy="144"/>
              <a:chOff x="3216" y="1728"/>
              <a:chExt cx="336" cy="144"/>
            </a:xfrm>
          </p:grpSpPr>
          <p:sp>
            <p:nvSpPr>
              <p:cNvPr id="14409" name="Line 2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0" name="Line 2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1" name="Line 2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2" name="Line 2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3" name="Line 2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4" name="Line 2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5" name="Line 2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9" name="Line 27"/>
            <p:cNvSpPr>
              <a:spLocks noChangeShapeType="1"/>
            </p:cNvSpPr>
            <p:nvPr/>
          </p:nvSpPr>
          <p:spPr bwMode="auto">
            <a:xfrm>
              <a:off x="240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Text Box 28"/>
            <p:cNvSpPr txBox="1">
              <a:spLocks noChangeArrowheads="1"/>
            </p:cNvSpPr>
            <p:nvPr/>
          </p:nvSpPr>
          <p:spPr bwMode="auto">
            <a:xfrm>
              <a:off x="4752" y="1584"/>
              <a:ext cx="4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Ra/2</a:t>
              </a:r>
            </a:p>
          </p:txBody>
        </p:sp>
        <p:sp>
          <p:nvSpPr>
            <p:cNvPr id="14351" name="Text Box 29"/>
            <p:cNvSpPr txBox="1">
              <a:spLocks noChangeArrowheads="1"/>
            </p:cNvSpPr>
            <p:nvPr/>
          </p:nvSpPr>
          <p:spPr bwMode="auto">
            <a:xfrm>
              <a:off x="528" y="1584"/>
              <a:ext cx="4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Ra/2</a:t>
              </a:r>
            </a:p>
          </p:txBody>
        </p:sp>
        <p:sp>
          <p:nvSpPr>
            <p:cNvPr id="14352" name="Text Box 30"/>
            <p:cNvSpPr txBox="1">
              <a:spLocks noChangeArrowheads="1"/>
            </p:cNvSpPr>
            <p:nvPr/>
          </p:nvSpPr>
          <p:spPr bwMode="auto">
            <a:xfrm>
              <a:off x="1200" y="2304"/>
              <a:ext cx="3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Cm</a:t>
              </a:r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160" y="1968"/>
              <a:ext cx="778" cy="1200"/>
              <a:chOff x="2352" y="2016"/>
              <a:chExt cx="778" cy="1200"/>
            </a:xfrm>
          </p:grpSpPr>
          <p:sp>
            <p:nvSpPr>
              <p:cNvPr id="14394" name="Line 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5" name="Line 33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Line 34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35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36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 rot="5400000">
                <a:off x="2400" y="2304"/>
                <a:ext cx="336" cy="144"/>
                <a:chOff x="3216" y="1728"/>
                <a:chExt cx="336" cy="144"/>
              </a:xfrm>
            </p:grpSpPr>
            <p:sp>
              <p:nvSpPr>
                <p:cNvPr id="144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3" name="Line 3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5" name="Line 4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7" name="Line 4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00" name="Text Box 45"/>
              <p:cNvSpPr txBox="1">
                <a:spLocks noChangeArrowheads="1"/>
              </p:cNvSpPr>
              <p:nvPr/>
            </p:nvSpPr>
            <p:spPr bwMode="auto">
              <a:xfrm>
                <a:off x="2774" y="2745"/>
                <a:ext cx="35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Vm</a:t>
                </a:r>
              </a:p>
            </p:txBody>
          </p:sp>
          <p:sp>
            <p:nvSpPr>
              <p:cNvPr id="14401" name="Text Box 46"/>
              <p:cNvSpPr txBox="1">
                <a:spLocks noChangeArrowheads="1"/>
              </p:cNvSpPr>
              <p:nvPr/>
            </p:nvSpPr>
            <p:spPr bwMode="auto">
              <a:xfrm>
                <a:off x="2726" y="2217"/>
                <a:ext cx="34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Rm</a:t>
                </a: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640" y="3168"/>
              <a:ext cx="528" cy="480"/>
              <a:chOff x="1680" y="3216"/>
              <a:chExt cx="528" cy="480"/>
            </a:xfrm>
          </p:grpSpPr>
          <p:sp>
            <p:nvSpPr>
              <p:cNvPr id="14389" name="Line 48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49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Line 50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Line 51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52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5" name="Line 53"/>
            <p:cNvSpPr>
              <a:spLocks noChangeShapeType="1"/>
            </p:cNvSpPr>
            <p:nvPr/>
          </p:nvSpPr>
          <p:spPr bwMode="auto">
            <a:xfrm>
              <a:off x="3466" y="195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54"/>
            <p:cNvSpPr>
              <a:spLocks noChangeShapeType="1"/>
            </p:cNvSpPr>
            <p:nvPr/>
          </p:nvSpPr>
          <p:spPr bwMode="auto">
            <a:xfrm>
              <a:off x="3466" y="248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5"/>
            <p:cNvGrpSpPr>
              <a:grpSpLocks/>
            </p:cNvGrpSpPr>
            <p:nvPr/>
          </p:nvGrpSpPr>
          <p:grpSpPr bwMode="auto">
            <a:xfrm flipV="1">
              <a:off x="3274" y="2775"/>
              <a:ext cx="384" cy="96"/>
              <a:chOff x="3504" y="2832"/>
              <a:chExt cx="384" cy="96"/>
            </a:xfrm>
          </p:grpSpPr>
          <p:sp>
            <p:nvSpPr>
              <p:cNvPr id="14387" name="Line 56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7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8" name="Line 58"/>
            <p:cNvSpPr>
              <a:spLocks noChangeShapeType="1"/>
            </p:cNvSpPr>
            <p:nvPr/>
          </p:nvSpPr>
          <p:spPr bwMode="auto">
            <a:xfrm>
              <a:off x="3466" y="287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9"/>
            <p:cNvGrpSpPr>
              <a:grpSpLocks/>
            </p:cNvGrpSpPr>
            <p:nvPr/>
          </p:nvGrpSpPr>
          <p:grpSpPr bwMode="auto">
            <a:xfrm rot="5400000">
              <a:off x="3322" y="2247"/>
              <a:ext cx="336" cy="144"/>
              <a:chOff x="3216" y="1728"/>
              <a:chExt cx="336" cy="144"/>
            </a:xfrm>
          </p:grpSpPr>
          <p:sp>
            <p:nvSpPr>
              <p:cNvPr id="14380" name="Line 6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6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6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Line 6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6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6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6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0" name="Text Box 67"/>
            <p:cNvSpPr txBox="1">
              <a:spLocks noChangeArrowheads="1"/>
            </p:cNvSpPr>
            <p:nvPr/>
          </p:nvSpPr>
          <p:spPr bwMode="auto">
            <a:xfrm>
              <a:off x="3696" y="2688"/>
              <a:ext cx="29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E1</a:t>
              </a:r>
            </a:p>
          </p:txBody>
        </p:sp>
        <p:sp>
          <p:nvSpPr>
            <p:cNvPr id="14361" name="Text Box 68"/>
            <p:cNvSpPr txBox="1">
              <a:spLocks noChangeArrowheads="1"/>
            </p:cNvSpPr>
            <p:nvPr/>
          </p:nvSpPr>
          <p:spPr bwMode="auto">
            <a:xfrm>
              <a:off x="3648" y="2160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G1</a:t>
              </a:r>
            </a:p>
          </p:txBody>
        </p:sp>
        <p:sp>
          <p:nvSpPr>
            <p:cNvPr id="14362" name="Line 69"/>
            <p:cNvSpPr>
              <a:spLocks noChangeShapeType="1"/>
            </p:cNvSpPr>
            <p:nvPr/>
          </p:nvSpPr>
          <p:spPr bwMode="auto">
            <a:xfrm flipV="1">
              <a:off x="3274" y="2103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70"/>
            <p:cNvSpPr>
              <a:spLocks noChangeShapeType="1"/>
            </p:cNvSpPr>
            <p:nvPr/>
          </p:nvSpPr>
          <p:spPr bwMode="auto">
            <a:xfrm>
              <a:off x="4426" y="195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71"/>
            <p:cNvSpPr>
              <a:spLocks noChangeShapeType="1"/>
            </p:cNvSpPr>
            <p:nvPr/>
          </p:nvSpPr>
          <p:spPr bwMode="auto">
            <a:xfrm>
              <a:off x="4426" y="248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 flipV="1">
              <a:off x="4234" y="2775"/>
              <a:ext cx="384" cy="96"/>
              <a:chOff x="3504" y="2832"/>
              <a:chExt cx="384" cy="96"/>
            </a:xfrm>
          </p:grpSpPr>
          <p:sp>
            <p:nvSpPr>
              <p:cNvPr id="14378" name="Line 73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9" name="Line 74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6" name="Line 75"/>
            <p:cNvSpPr>
              <a:spLocks noChangeShapeType="1"/>
            </p:cNvSpPr>
            <p:nvPr/>
          </p:nvSpPr>
          <p:spPr bwMode="auto">
            <a:xfrm>
              <a:off x="4426" y="287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 rot="5400000">
              <a:off x="4282" y="2247"/>
              <a:ext cx="336" cy="144"/>
              <a:chOff x="3216" y="1728"/>
              <a:chExt cx="336" cy="144"/>
            </a:xfrm>
          </p:grpSpPr>
          <p:sp>
            <p:nvSpPr>
              <p:cNvPr id="14371" name="Line 7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7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7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8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8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8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Line 8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8" name="Text Box 84"/>
            <p:cNvSpPr txBox="1">
              <a:spLocks noChangeArrowheads="1"/>
            </p:cNvSpPr>
            <p:nvPr/>
          </p:nvSpPr>
          <p:spPr bwMode="auto">
            <a:xfrm>
              <a:off x="4656" y="2688"/>
              <a:ext cx="29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E2</a:t>
              </a:r>
            </a:p>
          </p:txBody>
        </p:sp>
        <p:sp>
          <p:nvSpPr>
            <p:cNvPr id="14369" name="Text Box 85"/>
            <p:cNvSpPr txBox="1">
              <a:spLocks noChangeArrowheads="1"/>
            </p:cNvSpPr>
            <p:nvPr/>
          </p:nvSpPr>
          <p:spPr bwMode="auto">
            <a:xfrm>
              <a:off x="4608" y="2160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G2</a:t>
              </a:r>
            </a:p>
          </p:txBody>
        </p:sp>
        <p:sp>
          <p:nvSpPr>
            <p:cNvPr id="14370" name="Line 86"/>
            <p:cNvSpPr>
              <a:spLocks noChangeShapeType="1"/>
            </p:cNvSpPr>
            <p:nvPr/>
          </p:nvSpPr>
          <p:spPr bwMode="auto">
            <a:xfrm flipV="1">
              <a:off x="4234" y="2103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mtClean="0"/>
              <a:t>Simple case: Each channel allows only one 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Ohm’s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Nernst potential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mtClean="0"/>
              <a:t>Difficult case: Multiple ions through same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Why not use similar solution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2514600"/>
            <a:ext cx="3810000" cy="1579563"/>
            <a:chOff x="2976" y="1584"/>
            <a:chExt cx="2400" cy="995"/>
          </a:xfrm>
        </p:grpSpPr>
        <p:sp>
          <p:nvSpPr>
            <p:cNvPr id="15409" name="Line 5"/>
            <p:cNvSpPr>
              <a:spLocks noChangeShapeType="1"/>
            </p:cNvSpPr>
            <p:nvPr/>
          </p:nvSpPr>
          <p:spPr bwMode="auto">
            <a:xfrm>
              <a:off x="3284" y="1808"/>
              <a:ext cx="1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068" y="1764"/>
              <a:ext cx="154" cy="66"/>
              <a:chOff x="3216" y="1728"/>
              <a:chExt cx="336" cy="144"/>
            </a:xfrm>
          </p:grpSpPr>
          <p:sp>
            <p:nvSpPr>
              <p:cNvPr id="15484" name="Line 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Line 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7" name="Line 1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8" name="Line 1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9" name="Line 1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0" name="Line 1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1" name="Line 14"/>
            <p:cNvSpPr>
              <a:spLocks noChangeShapeType="1"/>
            </p:cNvSpPr>
            <p:nvPr/>
          </p:nvSpPr>
          <p:spPr bwMode="auto">
            <a:xfrm>
              <a:off x="5222" y="18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15"/>
            <p:cNvSpPr>
              <a:spLocks noChangeShapeType="1"/>
            </p:cNvSpPr>
            <p:nvPr/>
          </p:nvSpPr>
          <p:spPr bwMode="auto">
            <a:xfrm>
              <a:off x="3394" y="1808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16"/>
            <p:cNvSpPr>
              <a:spLocks noChangeShapeType="1"/>
            </p:cNvSpPr>
            <p:nvPr/>
          </p:nvSpPr>
          <p:spPr bwMode="auto">
            <a:xfrm>
              <a:off x="3262" y="207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17"/>
            <p:cNvSpPr>
              <a:spLocks noChangeShapeType="1"/>
            </p:cNvSpPr>
            <p:nvPr/>
          </p:nvSpPr>
          <p:spPr bwMode="auto">
            <a:xfrm>
              <a:off x="3262" y="211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18"/>
            <p:cNvSpPr>
              <a:spLocks noChangeShapeType="1"/>
            </p:cNvSpPr>
            <p:nvPr/>
          </p:nvSpPr>
          <p:spPr bwMode="auto">
            <a:xfrm>
              <a:off x="3394" y="2116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19"/>
            <p:cNvSpPr>
              <a:spLocks noChangeShapeType="1"/>
            </p:cNvSpPr>
            <p:nvPr/>
          </p:nvSpPr>
          <p:spPr bwMode="auto">
            <a:xfrm>
              <a:off x="2998" y="2359"/>
              <a:ext cx="2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130" y="1764"/>
              <a:ext cx="154" cy="66"/>
              <a:chOff x="3216" y="1728"/>
              <a:chExt cx="336" cy="144"/>
            </a:xfrm>
          </p:grpSpPr>
          <p:sp>
            <p:nvSpPr>
              <p:cNvPr id="15477" name="Line 21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8" name="Line 22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9" name="Line 23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Line 24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25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Line 26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3" name="Line 27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Line 28"/>
            <p:cNvSpPr>
              <a:spLocks noChangeShapeType="1"/>
            </p:cNvSpPr>
            <p:nvPr/>
          </p:nvSpPr>
          <p:spPr bwMode="auto">
            <a:xfrm>
              <a:off x="2976" y="18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4992" y="1584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Ra/2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3072" y="1584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Ra/2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3504" y="1968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Cm</a:t>
              </a:r>
            </a:p>
          </p:txBody>
        </p:sp>
        <p:sp>
          <p:nvSpPr>
            <p:cNvPr id="15422" name="Line 32"/>
            <p:cNvSpPr>
              <a:spLocks noChangeShapeType="1"/>
            </p:cNvSpPr>
            <p:nvPr/>
          </p:nvSpPr>
          <p:spPr bwMode="auto">
            <a:xfrm>
              <a:off x="3945" y="180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Line 33"/>
            <p:cNvSpPr>
              <a:spLocks noChangeShapeType="1"/>
            </p:cNvSpPr>
            <p:nvPr/>
          </p:nvSpPr>
          <p:spPr bwMode="auto">
            <a:xfrm>
              <a:off x="3945" y="2050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Line 34"/>
            <p:cNvSpPr>
              <a:spLocks noChangeShapeType="1"/>
            </p:cNvSpPr>
            <p:nvPr/>
          </p:nvSpPr>
          <p:spPr bwMode="auto">
            <a:xfrm>
              <a:off x="3923" y="218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Line 35"/>
            <p:cNvSpPr>
              <a:spLocks noChangeShapeType="1"/>
            </p:cNvSpPr>
            <p:nvPr/>
          </p:nvSpPr>
          <p:spPr bwMode="auto">
            <a:xfrm>
              <a:off x="3857" y="2226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36"/>
            <p:cNvSpPr>
              <a:spLocks noChangeShapeType="1"/>
            </p:cNvSpPr>
            <p:nvPr/>
          </p:nvSpPr>
          <p:spPr bwMode="auto">
            <a:xfrm>
              <a:off x="3945" y="2226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 rot="5400000">
              <a:off x="3879" y="1940"/>
              <a:ext cx="154" cy="66"/>
              <a:chOff x="3216" y="1728"/>
              <a:chExt cx="336" cy="144"/>
            </a:xfrm>
          </p:grpSpPr>
          <p:sp>
            <p:nvSpPr>
              <p:cNvPr id="15470" name="Line 3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Line 3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2" name="Line 4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4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4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Line 4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6" name="Line 4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8" name="Text Box 45"/>
            <p:cNvSpPr txBox="1">
              <a:spLocks noChangeArrowheads="1"/>
            </p:cNvSpPr>
            <p:nvPr/>
          </p:nvSpPr>
          <p:spPr bwMode="auto">
            <a:xfrm>
              <a:off x="4032" y="2112"/>
              <a:ext cx="28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Vm</a:t>
              </a:r>
            </a:p>
          </p:txBody>
        </p:sp>
        <p:sp>
          <p:nvSpPr>
            <p:cNvPr id="15429" name="Text Box 46"/>
            <p:cNvSpPr txBox="1">
              <a:spLocks noChangeArrowheads="1"/>
            </p:cNvSpPr>
            <p:nvPr/>
          </p:nvSpPr>
          <p:spPr bwMode="auto">
            <a:xfrm>
              <a:off x="3984" y="1872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Rm</a:t>
              </a:r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077" y="2359"/>
              <a:ext cx="242" cy="220"/>
              <a:chOff x="1680" y="3216"/>
              <a:chExt cx="528" cy="480"/>
            </a:xfrm>
          </p:grpSpPr>
          <p:sp>
            <p:nvSpPr>
              <p:cNvPr id="15465" name="Line 48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" name="Line 49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7" name="Line 50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" name="Line 51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9" name="Line 52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31" name="Line 53"/>
            <p:cNvSpPr>
              <a:spLocks noChangeShapeType="1"/>
            </p:cNvSpPr>
            <p:nvPr/>
          </p:nvSpPr>
          <p:spPr bwMode="auto">
            <a:xfrm>
              <a:off x="4456" y="180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Line 54"/>
            <p:cNvSpPr>
              <a:spLocks noChangeShapeType="1"/>
            </p:cNvSpPr>
            <p:nvPr/>
          </p:nvSpPr>
          <p:spPr bwMode="auto">
            <a:xfrm>
              <a:off x="4456" y="204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 flipV="1">
              <a:off x="4368" y="2178"/>
              <a:ext cx="176" cy="44"/>
              <a:chOff x="3504" y="2832"/>
              <a:chExt cx="384" cy="96"/>
            </a:xfrm>
          </p:grpSpPr>
          <p:sp>
            <p:nvSpPr>
              <p:cNvPr id="15463" name="Line 56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4" name="Line 57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34" name="Line 58"/>
            <p:cNvSpPr>
              <a:spLocks noChangeShapeType="1"/>
            </p:cNvSpPr>
            <p:nvPr/>
          </p:nvSpPr>
          <p:spPr bwMode="auto">
            <a:xfrm>
              <a:off x="4456" y="222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9"/>
            <p:cNvGrpSpPr>
              <a:grpSpLocks/>
            </p:cNvGrpSpPr>
            <p:nvPr/>
          </p:nvGrpSpPr>
          <p:grpSpPr bwMode="auto">
            <a:xfrm rot="5400000">
              <a:off x="4390" y="1936"/>
              <a:ext cx="154" cy="66"/>
              <a:chOff x="3216" y="1728"/>
              <a:chExt cx="336" cy="144"/>
            </a:xfrm>
          </p:grpSpPr>
          <p:sp>
            <p:nvSpPr>
              <p:cNvPr id="15456" name="Line 6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7" name="Line 6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8" name="Line 6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9" name="Line 6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Line 6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Line 6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6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36" name="Text Box 67"/>
            <p:cNvSpPr txBox="1">
              <a:spLocks noChangeArrowheads="1"/>
            </p:cNvSpPr>
            <p:nvPr/>
          </p:nvSpPr>
          <p:spPr bwMode="auto">
            <a:xfrm>
              <a:off x="4534" y="211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E1</a:t>
              </a:r>
            </a:p>
          </p:txBody>
        </p:sp>
        <p:sp>
          <p:nvSpPr>
            <p:cNvPr id="15437" name="Text Box 68"/>
            <p:cNvSpPr txBox="1">
              <a:spLocks noChangeArrowheads="1"/>
            </p:cNvSpPr>
            <p:nvPr/>
          </p:nvSpPr>
          <p:spPr bwMode="auto">
            <a:xfrm>
              <a:off x="4512" y="187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G1</a:t>
              </a:r>
            </a:p>
          </p:txBody>
        </p:sp>
        <p:sp>
          <p:nvSpPr>
            <p:cNvPr id="15438" name="Line 69"/>
            <p:cNvSpPr>
              <a:spLocks noChangeShapeType="1"/>
            </p:cNvSpPr>
            <p:nvPr/>
          </p:nvSpPr>
          <p:spPr bwMode="auto">
            <a:xfrm flipV="1">
              <a:off x="4368" y="187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Line 70"/>
            <p:cNvSpPr>
              <a:spLocks noChangeShapeType="1"/>
            </p:cNvSpPr>
            <p:nvPr/>
          </p:nvSpPr>
          <p:spPr bwMode="auto">
            <a:xfrm>
              <a:off x="4896" y="180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71"/>
            <p:cNvSpPr>
              <a:spLocks noChangeShapeType="1"/>
            </p:cNvSpPr>
            <p:nvPr/>
          </p:nvSpPr>
          <p:spPr bwMode="auto">
            <a:xfrm>
              <a:off x="4896" y="204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2"/>
            <p:cNvGrpSpPr>
              <a:grpSpLocks/>
            </p:cNvGrpSpPr>
            <p:nvPr/>
          </p:nvGrpSpPr>
          <p:grpSpPr bwMode="auto">
            <a:xfrm flipV="1">
              <a:off x="4808" y="2178"/>
              <a:ext cx="176" cy="44"/>
              <a:chOff x="3504" y="2832"/>
              <a:chExt cx="384" cy="96"/>
            </a:xfrm>
          </p:grpSpPr>
          <p:sp>
            <p:nvSpPr>
              <p:cNvPr id="15454" name="Line 73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5" name="Line 74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42" name="Line 75"/>
            <p:cNvSpPr>
              <a:spLocks noChangeShapeType="1"/>
            </p:cNvSpPr>
            <p:nvPr/>
          </p:nvSpPr>
          <p:spPr bwMode="auto">
            <a:xfrm>
              <a:off x="4896" y="222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76"/>
            <p:cNvGrpSpPr>
              <a:grpSpLocks/>
            </p:cNvGrpSpPr>
            <p:nvPr/>
          </p:nvGrpSpPr>
          <p:grpSpPr bwMode="auto">
            <a:xfrm rot="5400000">
              <a:off x="4830" y="1936"/>
              <a:ext cx="154" cy="66"/>
              <a:chOff x="3216" y="1728"/>
              <a:chExt cx="336" cy="144"/>
            </a:xfrm>
          </p:grpSpPr>
          <p:sp>
            <p:nvSpPr>
              <p:cNvPr id="15447" name="Line 7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Line 7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Line 7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8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1" name="Line 8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2" name="Line 8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3" name="Line 8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44" name="Text Box 84"/>
            <p:cNvSpPr txBox="1">
              <a:spLocks noChangeArrowheads="1"/>
            </p:cNvSpPr>
            <p:nvPr/>
          </p:nvSpPr>
          <p:spPr bwMode="auto">
            <a:xfrm>
              <a:off x="4975" y="211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E2</a:t>
              </a:r>
            </a:p>
          </p:txBody>
        </p:sp>
        <p:sp>
          <p:nvSpPr>
            <p:cNvPr id="15445" name="Text Box 85"/>
            <p:cNvSpPr txBox="1">
              <a:spLocks noChangeArrowheads="1"/>
            </p:cNvSpPr>
            <p:nvPr/>
          </p:nvSpPr>
          <p:spPr bwMode="auto">
            <a:xfrm>
              <a:off x="4953" y="187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G2</a:t>
              </a:r>
            </a:p>
          </p:txBody>
        </p:sp>
        <p:sp>
          <p:nvSpPr>
            <p:cNvPr id="15446" name="Line 86"/>
            <p:cNvSpPr>
              <a:spLocks noChangeShapeType="1"/>
            </p:cNvSpPr>
            <p:nvPr/>
          </p:nvSpPr>
          <p:spPr bwMode="auto">
            <a:xfrm flipV="1">
              <a:off x="4808" y="187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543800" y="4724400"/>
            <a:ext cx="1344613" cy="1606550"/>
            <a:chOff x="4608" y="3000"/>
            <a:chExt cx="847" cy="1012"/>
          </a:xfrm>
        </p:grpSpPr>
        <p:sp>
          <p:nvSpPr>
            <p:cNvPr id="15366" name="Line 88"/>
            <p:cNvSpPr>
              <a:spLocks noChangeShapeType="1"/>
            </p:cNvSpPr>
            <p:nvPr/>
          </p:nvSpPr>
          <p:spPr bwMode="auto">
            <a:xfrm>
              <a:off x="4608" y="32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89"/>
            <p:cNvSpPr>
              <a:spLocks noChangeShapeType="1"/>
            </p:cNvSpPr>
            <p:nvPr/>
          </p:nvSpPr>
          <p:spPr bwMode="auto">
            <a:xfrm>
              <a:off x="4608" y="3799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4800" y="3792"/>
              <a:ext cx="242" cy="220"/>
              <a:chOff x="1680" y="3216"/>
              <a:chExt cx="528" cy="480"/>
            </a:xfrm>
          </p:grpSpPr>
          <p:sp>
            <p:nvSpPr>
              <p:cNvPr id="15404" name="Line 91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Line 92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93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Line 94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Line 9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9" name="Line 96"/>
            <p:cNvSpPr>
              <a:spLocks noChangeShapeType="1"/>
            </p:cNvSpPr>
            <p:nvPr/>
          </p:nvSpPr>
          <p:spPr bwMode="auto">
            <a:xfrm>
              <a:off x="4696" y="324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97"/>
            <p:cNvSpPr>
              <a:spLocks noChangeShapeType="1"/>
            </p:cNvSpPr>
            <p:nvPr/>
          </p:nvSpPr>
          <p:spPr bwMode="auto">
            <a:xfrm>
              <a:off x="4696" y="348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flipV="1">
              <a:off x="4608" y="3618"/>
              <a:ext cx="176" cy="44"/>
              <a:chOff x="3504" y="2832"/>
              <a:chExt cx="384" cy="96"/>
            </a:xfrm>
          </p:grpSpPr>
          <p:sp>
            <p:nvSpPr>
              <p:cNvPr id="15402" name="Line 99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100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2" name="Line 101"/>
            <p:cNvSpPr>
              <a:spLocks noChangeShapeType="1"/>
            </p:cNvSpPr>
            <p:nvPr/>
          </p:nvSpPr>
          <p:spPr bwMode="auto">
            <a:xfrm>
              <a:off x="4696" y="366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02"/>
            <p:cNvGrpSpPr>
              <a:grpSpLocks/>
            </p:cNvGrpSpPr>
            <p:nvPr/>
          </p:nvGrpSpPr>
          <p:grpSpPr bwMode="auto">
            <a:xfrm rot="5400000">
              <a:off x="4630" y="3376"/>
              <a:ext cx="154" cy="66"/>
              <a:chOff x="3216" y="1728"/>
              <a:chExt cx="336" cy="144"/>
            </a:xfrm>
          </p:grpSpPr>
          <p:sp>
            <p:nvSpPr>
              <p:cNvPr id="15395" name="Line 103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10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105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106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107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10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09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4" name="Text Box 110"/>
            <p:cNvSpPr txBox="1">
              <a:spLocks noChangeArrowheads="1"/>
            </p:cNvSpPr>
            <p:nvPr/>
          </p:nvSpPr>
          <p:spPr bwMode="auto">
            <a:xfrm>
              <a:off x="4774" y="355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E1</a:t>
              </a:r>
            </a:p>
          </p:txBody>
        </p:sp>
        <p:sp>
          <p:nvSpPr>
            <p:cNvPr id="15375" name="Text Box 111"/>
            <p:cNvSpPr txBox="1">
              <a:spLocks noChangeArrowheads="1"/>
            </p:cNvSpPr>
            <p:nvPr/>
          </p:nvSpPr>
          <p:spPr bwMode="auto">
            <a:xfrm>
              <a:off x="4752" y="331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G1</a:t>
              </a:r>
            </a:p>
          </p:txBody>
        </p:sp>
        <p:sp>
          <p:nvSpPr>
            <p:cNvPr id="15376" name="Line 112"/>
            <p:cNvSpPr>
              <a:spLocks noChangeShapeType="1"/>
            </p:cNvSpPr>
            <p:nvPr/>
          </p:nvSpPr>
          <p:spPr bwMode="auto">
            <a:xfrm flipV="1">
              <a:off x="4608" y="331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13"/>
            <p:cNvSpPr>
              <a:spLocks noChangeShapeType="1"/>
            </p:cNvSpPr>
            <p:nvPr/>
          </p:nvSpPr>
          <p:spPr bwMode="auto">
            <a:xfrm>
              <a:off x="5136" y="324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14"/>
            <p:cNvSpPr>
              <a:spLocks noChangeShapeType="1"/>
            </p:cNvSpPr>
            <p:nvPr/>
          </p:nvSpPr>
          <p:spPr bwMode="auto">
            <a:xfrm>
              <a:off x="5136" y="348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15"/>
            <p:cNvGrpSpPr>
              <a:grpSpLocks/>
            </p:cNvGrpSpPr>
            <p:nvPr/>
          </p:nvGrpSpPr>
          <p:grpSpPr bwMode="auto">
            <a:xfrm flipV="1">
              <a:off x="5048" y="3618"/>
              <a:ext cx="176" cy="44"/>
              <a:chOff x="3504" y="2832"/>
              <a:chExt cx="384" cy="96"/>
            </a:xfrm>
          </p:grpSpPr>
          <p:sp>
            <p:nvSpPr>
              <p:cNvPr id="15393" name="Line 116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117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0" name="Line 118"/>
            <p:cNvSpPr>
              <a:spLocks noChangeShapeType="1"/>
            </p:cNvSpPr>
            <p:nvPr/>
          </p:nvSpPr>
          <p:spPr bwMode="auto">
            <a:xfrm>
              <a:off x="5136" y="366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9"/>
            <p:cNvGrpSpPr>
              <a:grpSpLocks/>
            </p:cNvGrpSpPr>
            <p:nvPr/>
          </p:nvGrpSpPr>
          <p:grpSpPr bwMode="auto">
            <a:xfrm rot="5400000">
              <a:off x="5070" y="3376"/>
              <a:ext cx="154" cy="66"/>
              <a:chOff x="3216" y="1728"/>
              <a:chExt cx="336" cy="144"/>
            </a:xfrm>
          </p:grpSpPr>
          <p:sp>
            <p:nvSpPr>
              <p:cNvPr id="15386" name="Line 12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12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12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12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2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12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12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2" name="Text Box 127"/>
            <p:cNvSpPr txBox="1">
              <a:spLocks noChangeArrowheads="1"/>
            </p:cNvSpPr>
            <p:nvPr/>
          </p:nvSpPr>
          <p:spPr bwMode="auto">
            <a:xfrm>
              <a:off x="5215" y="355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E2</a:t>
              </a:r>
            </a:p>
          </p:txBody>
        </p:sp>
        <p:sp>
          <p:nvSpPr>
            <p:cNvPr id="15383" name="Text Box 128"/>
            <p:cNvSpPr txBox="1">
              <a:spLocks noChangeArrowheads="1"/>
            </p:cNvSpPr>
            <p:nvPr/>
          </p:nvSpPr>
          <p:spPr bwMode="auto">
            <a:xfrm>
              <a:off x="5193" y="331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G2</a:t>
              </a:r>
            </a:p>
          </p:txBody>
        </p:sp>
        <p:sp>
          <p:nvSpPr>
            <p:cNvPr id="15384" name="Line 129"/>
            <p:cNvSpPr>
              <a:spLocks noChangeShapeType="1"/>
            </p:cNvSpPr>
            <p:nvPr/>
          </p:nvSpPr>
          <p:spPr bwMode="auto">
            <a:xfrm flipV="1">
              <a:off x="5048" y="331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130"/>
            <p:cNvSpPr>
              <a:spLocks noChangeShapeType="1"/>
            </p:cNvSpPr>
            <p:nvPr/>
          </p:nvSpPr>
          <p:spPr bwMode="auto">
            <a:xfrm flipV="1">
              <a:off x="4912" y="30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69865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mtClean="0"/>
              <a:t>Simple case: Each channel allows only one 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Ohm’s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Nernst potential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mtClean="0"/>
              <a:t>Difficult case: Multiple ions through same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Nernst equation assumes equilibrium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Zero net current but each ion flows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2514600"/>
            <a:ext cx="3810000" cy="1579563"/>
            <a:chOff x="2976" y="1584"/>
            <a:chExt cx="2400" cy="995"/>
          </a:xfrm>
        </p:grpSpPr>
        <p:sp>
          <p:nvSpPr>
            <p:cNvPr id="16433" name="Line 5"/>
            <p:cNvSpPr>
              <a:spLocks noChangeShapeType="1"/>
            </p:cNvSpPr>
            <p:nvPr/>
          </p:nvSpPr>
          <p:spPr bwMode="auto">
            <a:xfrm>
              <a:off x="3284" y="1808"/>
              <a:ext cx="1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068" y="1764"/>
              <a:ext cx="154" cy="66"/>
              <a:chOff x="3216" y="1728"/>
              <a:chExt cx="336" cy="144"/>
            </a:xfrm>
          </p:grpSpPr>
          <p:sp>
            <p:nvSpPr>
              <p:cNvPr id="16508" name="Line 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Line 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Line 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1" name="Line 1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2" name="Line 1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Line 1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4" name="Line 1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5" name="Line 14"/>
            <p:cNvSpPr>
              <a:spLocks noChangeShapeType="1"/>
            </p:cNvSpPr>
            <p:nvPr/>
          </p:nvSpPr>
          <p:spPr bwMode="auto">
            <a:xfrm>
              <a:off x="5222" y="18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15"/>
            <p:cNvSpPr>
              <a:spLocks noChangeShapeType="1"/>
            </p:cNvSpPr>
            <p:nvPr/>
          </p:nvSpPr>
          <p:spPr bwMode="auto">
            <a:xfrm>
              <a:off x="3394" y="1808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Line 16"/>
            <p:cNvSpPr>
              <a:spLocks noChangeShapeType="1"/>
            </p:cNvSpPr>
            <p:nvPr/>
          </p:nvSpPr>
          <p:spPr bwMode="auto">
            <a:xfrm>
              <a:off x="3262" y="207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Line 17"/>
            <p:cNvSpPr>
              <a:spLocks noChangeShapeType="1"/>
            </p:cNvSpPr>
            <p:nvPr/>
          </p:nvSpPr>
          <p:spPr bwMode="auto">
            <a:xfrm>
              <a:off x="3262" y="211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Line 18"/>
            <p:cNvSpPr>
              <a:spLocks noChangeShapeType="1"/>
            </p:cNvSpPr>
            <p:nvPr/>
          </p:nvSpPr>
          <p:spPr bwMode="auto">
            <a:xfrm>
              <a:off x="3394" y="2116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Line 19"/>
            <p:cNvSpPr>
              <a:spLocks noChangeShapeType="1"/>
            </p:cNvSpPr>
            <p:nvPr/>
          </p:nvSpPr>
          <p:spPr bwMode="auto">
            <a:xfrm>
              <a:off x="2998" y="2359"/>
              <a:ext cx="2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130" y="1764"/>
              <a:ext cx="154" cy="66"/>
              <a:chOff x="3216" y="1728"/>
              <a:chExt cx="336" cy="144"/>
            </a:xfrm>
          </p:grpSpPr>
          <p:sp>
            <p:nvSpPr>
              <p:cNvPr id="16501" name="Line 21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2" name="Line 22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3" name="Line 23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Line 24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25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Line 26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7" name="Line 27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2" name="Line 28"/>
            <p:cNvSpPr>
              <a:spLocks noChangeShapeType="1"/>
            </p:cNvSpPr>
            <p:nvPr/>
          </p:nvSpPr>
          <p:spPr bwMode="auto">
            <a:xfrm>
              <a:off x="2976" y="1808"/>
              <a:ext cx="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Text Box 29"/>
            <p:cNvSpPr txBox="1">
              <a:spLocks noChangeArrowheads="1"/>
            </p:cNvSpPr>
            <p:nvPr/>
          </p:nvSpPr>
          <p:spPr bwMode="auto">
            <a:xfrm>
              <a:off x="4992" y="1584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Ra/2</a:t>
              </a:r>
            </a:p>
          </p:txBody>
        </p:sp>
        <p:sp>
          <p:nvSpPr>
            <p:cNvPr id="16444" name="Text Box 30"/>
            <p:cNvSpPr txBox="1">
              <a:spLocks noChangeArrowheads="1"/>
            </p:cNvSpPr>
            <p:nvPr/>
          </p:nvSpPr>
          <p:spPr bwMode="auto">
            <a:xfrm>
              <a:off x="3072" y="1584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Ra/2</a:t>
              </a:r>
            </a:p>
          </p:txBody>
        </p:sp>
        <p:sp>
          <p:nvSpPr>
            <p:cNvPr id="16445" name="Text Box 31"/>
            <p:cNvSpPr txBox="1">
              <a:spLocks noChangeArrowheads="1"/>
            </p:cNvSpPr>
            <p:nvPr/>
          </p:nvSpPr>
          <p:spPr bwMode="auto">
            <a:xfrm>
              <a:off x="3504" y="1968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Cm</a:t>
              </a:r>
            </a:p>
          </p:txBody>
        </p:sp>
        <p:sp>
          <p:nvSpPr>
            <p:cNvPr id="16446" name="Line 32"/>
            <p:cNvSpPr>
              <a:spLocks noChangeShapeType="1"/>
            </p:cNvSpPr>
            <p:nvPr/>
          </p:nvSpPr>
          <p:spPr bwMode="auto">
            <a:xfrm>
              <a:off x="3945" y="180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33"/>
            <p:cNvSpPr>
              <a:spLocks noChangeShapeType="1"/>
            </p:cNvSpPr>
            <p:nvPr/>
          </p:nvSpPr>
          <p:spPr bwMode="auto">
            <a:xfrm>
              <a:off x="3945" y="2050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34"/>
            <p:cNvSpPr>
              <a:spLocks noChangeShapeType="1"/>
            </p:cNvSpPr>
            <p:nvPr/>
          </p:nvSpPr>
          <p:spPr bwMode="auto">
            <a:xfrm>
              <a:off x="3923" y="218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Line 35"/>
            <p:cNvSpPr>
              <a:spLocks noChangeShapeType="1"/>
            </p:cNvSpPr>
            <p:nvPr/>
          </p:nvSpPr>
          <p:spPr bwMode="auto">
            <a:xfrm>
              <a:off x="3857" y="2226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Line 36"/>
            <p:cNvSpPr>
              <a:spLocks noChangeShapeType="1"/>
            </p:cNvSpPr>
            <p:nvPr/>
          </p:nvSpPr>
          <p:spPr bwMode="auto">
            <a:xfrm>
              <a:off x="3945" y="2226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 rot="5400000">
              <a:off x="3879" y="1940"/>
              <a:ext cx="154" cy="66"/>
              <a:chOff x="3216" y="1728"/>
              <a:chExt cx="336" cy="144"/>
            </a:xfrm>
          </p:grpSpPr>
          <p:sp>
            <p:nvSpPr>
              <p:cNvPr id="16494" name="Line 3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5" name="Line 3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6" name="Line 4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7" name="Line 4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Line 4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Line 4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0" name="Line 4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2" name="Text Box 45"/>
            <p:cNvSpPr txBox="1">
              <a:spLocks noChangeArrowheads="1"/>
            </p:cNvSpPr>
            <p:nvPr/>
          </p:nvSpPr>
          <p:spPr bwMode="auto">
            <a:xfrm>
              <a:off x="4032" y="2112"/>
              <a:ext cx="28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Vm</a:t>
              </a:r>
            </a:p>
          </p:txBody>
        </p:sp>
        <p:sp>
          <p:nvSpPr>
            <p:cNvPr id="16453" name="Text Box 46"/>
            <p:cNvSpPr txBox="1">
              <a:spLocks noChangeArrowheads="1"/>
            </p:cNvSpPr>
            <p:nvPr/>
          </p:nvSpPr>
          <p:spPr bwMode="auto">
            <a:xfrm>
              <a:off x="3984" y="1872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Rm</a:t>
              </a:r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077" y="2359"/>
              <a:ext cx="242" cy="220"/>
              <a:chOff x="1680" y="3216"/>
              <a:chExt cx="528" cy="480"/>
            </a:xfrm>
          </p:grpSpPr>
          <p:sp>
            <p:nvSpPr>
              <p:cNvPr id="16489" name="Line 48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Line 49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" name="Line 50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" name="Line 51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" name="Line 52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5" name="Line 53"/>
            <p:cNvSpPr>
              <a:spLocks noChangeShapeType="1"/>
            </p:cNvSpPr>
            <p:nvPr/>
          </p:nvSpPr>
          <p:spPr bwMode="auto">
            <a:xfrm>
              <a:off x="4456" y="180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54"/>
            <p:cNvSpPr>
              <a:spLocks noChangeShapeType="1"/>
            </p:cNvSpPr>
            <p:nvPr/>
          </p:nvSpPr>
          <p:spPr bwMode="auto">
            <a:xfrm>
              <a:off x="4456" y="204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 flipV="1">
              <a:off x="4368" y="2178"/>
              <a:ext cx="176" cy="44"/>
              <a:chOff x="3504" y="2832"/>
              <a:chExt cx="384" cy="96"/>
            </a:xfrm>
          </p:grpSpPr>
          <p:sp>
            <p:nvSpPr>
              <p:cNvPr id="16487" name="Line 56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" name="Line 57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8" name="Line 58"/>
            <p:cNvSpPr>
              <a:spLocks noChangeShapeType="1"/>
            </p:cNvSpPr>
            <p:nvPr/>
          </p:nvSpPr>
          <p:spPr bwMode="auto">
            <a:xfrm>
              <a:off x="4456" y="222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9"/>
            <p:cNvGrpSpPr>
              <a:grpSpLocks/>
            </p:cNvGrpSpPr>
            <p:nvPr/>
          </p:nvGrpSpPr>
          <p:grpSpPr bwMode="auto">
            <a:xfrm rot="5400000">
              <a:off x="4390" y="1936"/>
              <a:ext cx="154" cy="66"/>
              <a:chOff x="3216" y="1728"/>
              <a:chExt cx="336" cy="144"/>
            </a:xfrm>
          </p:grpSpPr>
          <p:sp>
            <p:nvSpPr>
              <p:cNvPr id="16480" name="Line 6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6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Line 6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3" name="Line 6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6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5" name="Line 6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Line 6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60" name="Text Box 67"/>
            <p:cNvSpPr txBox="1">
              <a:spLocks noChangeArrowheads="1"/>
            </p:cNvSpPr>
            <p:nvPr/>
          </p:nvSpPr>
          <p:spPr bwMode="auto">
            <a:xfrm>
              <a:off x="4534" y="211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E1</a:t>
              </a:r>
            </a:p>
          </p:txBody>
        </p:sp>
        <p:sp>
          <p:nvSpPr>
            <p:cNvPr id="16461" name="Text Box 68"/>
            <p:cNvSpPr txBox="1">
              <a:spLocks noChangeArrowheads="1"/>
            </p:cNvSpPr>
            <p:nvPr/>
          </p:nvSpPr>
          <p:spPr bwMode="auto">
            <a:xfrm>
              <a:off x="4512" y="187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G1</a:t>
              </a:r>
            </a:p>
          </p:txBody>
        </p:sp>
        <p:sp>
          <p:nvSpPr>
            <p:cNvPr id="16462" name="Line 69"/>
            <p:cNvSpPr>
              <a:spLocks noChangeShapeType="1"/>
            </p:cNvSpPr>
            <p:nvPr/>
          </p:nvSpPr>
          <p:spPr bwMode="auto">
            <a:xfrm flipV="1">
              <a:off x="4368" y="187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Line 70"/>
            <p:cNvSpPr>
              <a:spLocks noChangeShapeType="1"/>
            </p:cNvSpPr>
            <p:nvPr/>
          </p:nvSpPr>
          <p:spPr bwMode="auto">
            <a:xfrm>
              <a:off x="4896" y="180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Line 71"/>
            <p:cNvSpPr>
              <a:spLocks noChangeShapeType="1"/>
            </p:cNvSpPr>
            <p:nvPr/>
          </p:nvSpPr>
          <p:spPr bwMode="auto">
            <a:xfrm>
              <a:off x="4896" y="204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2"/>
            <p:cNvGrpSpPr>
              <a:grpSpLocks/>
            </p:cNvGrpSpPr>
            <p:nvPr/>
          </p:nvGrpSpPr>
          <p:grpSpPr bwMode="auto">
            <a:xfrm flipV="1">
              <a:off x="4808" y="2178"/>
              <a:ext cx="176" cy="44"/>
              <a:chOff x="3504" y="2832"/>
              <a:chExt cx="384" cy="96"/>
            </a:xfrm>
          </p:grpSpPr>
          <p:sp>
            <p:nvSpPr>
              <p:cNvPr id="16478" name="Line 73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9" name="Line 74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66" name="Line 75"/>
            <p:cNvSpPr>
              <a:spLocks noChangeShapeType="1"/>
            </p:cNvSpPr>
            <p:nvPr/>
          </p:nvSpPr>
          <p:spPr bwMode="auto">
            <a:xfrm>
              <a:off x="4896" y="222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76"/>
            <p:cNvGrpSpPr>
              <a:grpSpLocks/>
            </p:cNvGrpSpPr>
            <p:nvPr/>
          </p:nvGrpSpPr>
          <p:grpSpPr bwMode="auto">
            <a:xfrm rot="5400000">
              <a:off x="4830" y="1936"/>
              <a:ext cx="154" cy="66"/>
              <a:chOff x="3216" y="1728"/>
              <a:chExt cx="336" cy="144"/>
            </a:xfrm>
          </p:grpSpPr>
          <p:sp>
            <p:nvSpPr>
              <p:cNvPr id="16471" name="Line 77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2" name="Line 7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79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80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81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6" name="Line 8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7" name="Line 83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68" name="Text Box 84"/>
            <p:cNvSpPr txBox="1">
              <a:spLocks noChangeArrowheads="1"/>
            </p:cNvSpPr>
            <p:nvPr/>
          </p:nvSpPr>
          <p:spPr bwMode="auto">
            <a:xfrm>
              <a:off x="4975" y="211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E2</a:t>
              </a:r>
            </a:p>
          </p:txBody>
        </p:sp>
        <p:sp>
          <p:nvSpPr>
            <p:cNvPr id="16469" name="Text Box 85"/>
            <p:cNvSpPr txBox="1">
              <a:spLocks noChangeArrowheads="1"/>
            </p:cNvSpPr>
            <p:nvPr/>
          </p:nvSpPr>
          <p:spPr bwMode="auto">
            <a:xfrm>
              <a:off x="4953" y="187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G2</a:t>
              </a:r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4808" y="187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543800" y="4724400"/>
            <a:ext cx="1344613" cy="1606550"/>
            <a:chOff x="4608" y="3000"/>
            <a:chExt cx="847" cy="1012"/>
          </a:xfrm>
        </p:grpSpPr>
        <p:sp>
          <p:nvSpPr>
            <p:cNvPr id="16390" name="Line 88"/>
            <p:cNvSpPr>
              <a:spLocks noChangeShapeType="1"/>
            </p:cNvSpPr>
            <p:nvPr/>
          </p:nvSpPr>
          <p:spPr bwMode="auto">
            <a:xfrm>
              <a:off x="4608" y="32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89"/>
            <p:cNvSpPr>
              <a:spLocks noChangeShapeType="1"/>
            </p:cNvSpPr>
            <p:nvPr/>
          </p:nvSpPr>
          <p:spPr bwMode="auto">
            <a:xfrm>
              <a:off x="4608" y="3799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4800" y="3792"/>
              <a:ext cx="242" cy="220"/>
              <a:chOff x="1680" y="3216"/>
              <a:chExt cx="528" cy="480"/>
            </a:xfrm>
          </p:grpSpPr>
          <p:sp>
            <p:nvSpPr>
              <p:cNvPr id="16428" name="Line 91"/>
              <p:cNvSpPr>
                <a:spLocks noChangeShapeType="1"/>
              </p:cNvSpPr>
              <p:nvPr/>
            </p:nvSpPr>
            <p:spPr bwMode="auto">
              <a:xfrm>
                <a:off x="1944" y="321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92"/>
              <p:cNvSpPr>
                <a:spLocks noChangeShapeType="1"/>
              </p:cNvSpPr>
              <p:nvPr/>
            </p:nvSpPr>
            <p:spPr bwMode="auto">
              <a:xfrm>
                <a:off x="1680" y="355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Line 93"/>
              <p:cNvSpPr>
                <a:spLocks noChangeShapeType="1"/>
              </p:cNvSpPr>
              <p:nvPr/>
            </p:nvSpPr>
            <p:spPr bwMode="auto">
              <a:xfrm>
                <a:off x="1776" y="36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Line 94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Line 95"/>
              <p:cNvSpPr>
                <a:spLocks noChangeShapeType="1"/>
              </p:cNvSpPr>
              <p:nvPr/>
            </p:nvSpPr>
            <p:spPr bwMode="auto">
              <a:xfrm>
                <a:off x="1920" y="369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3" name="Line 96"/>
            <p:cNvSpPr>
              <a:spLocks noChangeShapeType="1"/>
            </p:cNvSpPr>
            <p:nvPr/>
          </p:nvSpPr>
          <p:spPr bwMode="auto">
            <a:xfrm>
              <a:off x="4696" y="324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97"/>
            <p:cNvSpPr>
              <a:spLocks noChangeShapeType="1"/>
            </p:cNvSpPr>
            <p:nvPr/>
          </p:nvSpPr>
          <p:spPr bwMode="auto">
            <a:xfrm>
              <a:off x="4696" y="348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flipV="1">
              <a:off x="4608" y="3618"/>
              <a:ext cx="176" cy="44"/>
              <a:chOff x="3504" y="2832"/>
              <a:chExt cx="384" cy="96"/>
            </a:xfrm>
          </p:grpSpPr>
          <p:sp>
            <p:nvSpPr>
              <p:cNvPr id="16426" name="Line 99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100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Line 101"/>
            <p:cNvSpPr>
              <a:spLocks noChangeShapeType="1"/>
            </p:cNvSpPr>
            <p:nvPr/>
          </p:nvSpPr>
          <p:spPr bwMode="auto">
            <a:xfrm>
              <a:off x="4696" y="366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02"/>
            <p:cNvGrpSpPr>
              <a:grpSpLocks/>
            </p:cNvGrpSpPr>
            <p:nvPr/>
          </p:nvGrpSpPr>
          <p:grpSpPr bwMode="auto">
            <a:xfrm rot="5400000">
              <a:off x="4630" y="3376"/>
              <a:ext cx="154" cy="66"/>
              <a:chOff x="3216" y="1728"/>
              <a:chExt cx="336" cy="144"/>
            </a:xfrm>
          </p:grpSpPr>
          <p:sp>
            <p:nvSpPr>
              <p:cNvPr id="16419" name="Line 103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10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105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106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107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10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109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8" name="Text Box 110"/>
            <p:cNvSpPr txBox="1">
              <a:spLocks noChangeArrowheads="1"/>
            </p:cNvSpPr>
            <p:nvPr/>
          </p:nvSpPr>
          <p:spPr bwMode="auto">
            <a:xfrm>
              <a:off x="4774" y="355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E1</a:t>
              </a:r>
            </a:p>
          </p:txBody>
        </p:sp>
        <p:sp>
          <p:nvSpPr>
            <p:cNvPr id="16399" name="Text Box 111"/>
            <p:cNvSpPr txBox="1">
              <a:spLocks noChangeArrowheads="1"/>
            </p:cNvSpPr>
            <p:nvPr/>
          </p:nvSpPr>
          <p:spPr bwMode="auto">
            <a:xfrm>
              <a:off x="4752" y="331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G1</a:t>
              </a:r>
            </a:p>
          </p:txBody>
        </p:sp>
        <p:sp>
          <p:nvSpPr>
            <p:cNvPr id="16400" name="Line 112"/>
            <p:cNvSpPr>
              <a:spLocks noChangeShapeType="1"/>
            </p:cNvSpPr>
            <p:nvPr/>
          </p:nvSpPr>
          <p:spPr bwMode="auto">
            <a:xfrm flipV="1">
              <a:off x="4608" y="331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13"/>
            <p:cNvSpPr>
              <a:spLocks noChangeShapeType="1"/>
            </p:cNvSpPr>
            <p:nvPr/>
          </p:nvSpPr>
          <p:spPr bwMode="auto">
            <a:xfrm>
              <a:off x="5136" y="3244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14"/>
            <p:cNvSpPr>
              <a:spLocks noChangeShapeType="1"/>
            </p:cNvSpPr>
            <p:nvPr/>
          </p:nvSpPr>
          <p:spPr bwMode="auto">
            <a:xfrm>
              <a:off x="5136" y="348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15"/>
            <p:cNvGrpSpPr>
              <a:grpSpLocks/>
            </p:cNvGrpSpPr>
            <p:nvPr/>
          </p:nvGrpSpPr>
          <p:grpSpPr bwMode="auto">
            <a:xfrm flipV="1">
              <a:off x="5048" y="3618"/>
              <a:ext cx="176" cy="44"/>
              <a:chOff x="3504" y="2832"/>
              <a:chExt cx="384" cy="96"/>
            </a:xfrm>
          </p:grpSpPr>
          <p:sp>
            <p:nvSpPr>
              <p:cNvPr id="16417" name="Line 116"/>
              <p:cNvSpPr>
                <a:spLocks noChangeShapeType="1"/>
              </p:cNvSpPr>
              <p:nvPr/>
            </p:nvSpPr>
            <p:spPr bwMode="auto">
              <a:xfrm>
                <a:off x="3648" y="283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117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4" name="Line 118"/>
            <p:cNvSpPr>
              <a:spLocks noChangeShapeType="1"/>
            </p:cNvSpPr>
            <p:nvPr/>
          </p:nvSpPr>
          <p:spPr bwMode="auto">
            <a:xfrm>
              <a:off x="5136" y="3662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9"/>
            <p:cNvGrpSpPr>
              <a:grpSpLocks/>
            </p:cNvGrpSpPr>
            <p:nvPr/>
          </p:nvGrpSpPr>
          <p:grpSpPr bwMode="auto">
            <a:xfrm rot="5400000">
              <a:off x="5070" y="3376"/>
              <a:ext cx="154" cy="66"/>
              <a:chOff x="3216" y="1728"/>
              <a:chExt cx="336" cy="144"/>
            </a:xfrm>
          </p:grpSpPr>
          <p:sp>
            <p:nvSpPr>
              <p:cNvPr id="16410" name="Line 120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12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122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123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124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125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126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6" name="Text Box 127"/>
            <p:cNvSpPr txBox="1">
              <a:spLocks noChangeArrowheads="1"/>
            </p:cNvSpPr>
            <p:nvPr/>
          </p:nvSpPr>
          <p:spPr bwMode="auto">
            <a:xfrm>
              <a:off x="5215" y="3555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E2</a:t>
              </a:r>
            </a:p>
          </p:txBody>
        </p:sp>
        <p:sp>
          <p:nvSpPr>
            <p:cNvPr id="16407" name="Text Box 128"/>
            <p:cNvSpPr txBox="1">
              <a:spLocks noChangeArrowheads="1"/>
            </p:cNvSpPr>
            <p:nvPr/>
          </p:nvSpPr>
          <p:spPr bwMode="auto">
            <a:xfrm>
              <a:off x="5193" y="3312"/>
              <a:ext cx="253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G2</a:t>
              </a:r>
            </a:p>
          </p:txBody>
        </p:sp>
        <p:sp>
          <p:nvSpPr>
            <p:cNvPr id="16408" name="Line 129"/>
            <p:cNvSpPr>
              <a:spLocks noChangeShapeType="1"/>
            </p:cNvSpPr>
            <p:nvPr/>
          </p:nvSpPr>
          <p:spPr bwMode="auto">
            <a:xfrm flipV="1">
              <a:off x="5048" y="3310"/>
              <a:ext cx="176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30"/>
            <p:cNvSpPr>
              <a:spLocks noChangeShapeType="1"/>
            </p:cNvSpPr>
            <p:nvPr/>
          </p:nvSpPr>
          <p:spPr bwMode="auto">
            <a:xfrm flipV="1">
              <a:off x="4912" y="30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Coding strategies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5138" y="2514600"/>
            <a:ext cx="2573337" cy="243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6600" y="4419600"/>
            <a:ext cx="223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1819275" y="3124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92188" y="4403725"/>
            <a:ext cx="1866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>
                <a:ea typeface="ＭＳ Ｐゴシック" charset="-128"/>
              </a:rPr>
              <a:t>Feature space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95388" y="2681288"/>
            <a:ext cx="1360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 sz="2800">
                <a:ea typeface="ＭＳ Ｐゴシック" charset="-128"/>
              </a:rPr>
              <a:t>Specific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41675" y="2514600"/>
            <a:ext cx="2574925" cy="2438400"/>
          </a:xfrm>
          <a:prstGeom prst="rect">
            <a:avLst/>
          </a:prstGeom>
          <a:solidFill>
            <a:srgbClr val="FF7D7D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513138" y="4419600"/>
            <a:ext cx="223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770313" y="4403725"/>
            <a:ext cx="1866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>
                <a:ea typeface="ＭＳ Ｐゴシック" charset="-128"/>
              </a:rPr>
              <a:t>Feature space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836988" y="2681288"/>
            <a:ext cx="180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 sz="2800">
                <a:ea typeface="ＭＳ Ｐゴシック" charset="-128"/>
              </a:rPr>
              <a:t>Distributed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019800" y="2514600"/>
            <a:ext cx="2573338" cy="2438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289675" y="4419600"/>
            <a:ext cx="223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953250" y="4403725"/>
            <a:ext cx="822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>
                <a:ea typeface="ＭＳ Ｐゴシック" charset="-128"/>
              </a:rPr>
              <a:t>Time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275388" y="2681288"/>
            <a:ext cx="2320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65" tIns="46034" rIns="92065" bIns="46034">
            <a:spAutoFit/>
          </a:bodyPr>
          <a:lstStyle/>
          <a:p>
            <a:r>
              <a:rPr lang="en-US" sz="2800">
                <a:ea typeface="ＭＳ Ｐゴシック" charset="-128"/>
              </a:rPr>
              <a:t>Temporal code</a:t>
            </a:r>
          </a:p>
        </p:txBody>
      </p: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3716338" y="3387725"/>
            <a:ext cx="784225" cy="1033463"/>
            <a:chOff x="2664" y="3094"/>
            <a:chExt cx="556" cy="651"/>
          </a:xfrm>
        </p:grpSpPr>
        <p:sp>
          <p:nvSpPr>
            <p:cNvPr id="15400" name="Arc 17"/>
            <p:cNvSpPr>
              <a:spLocks/>
            </p:cNvSpPr>
            <p:nvPr/>
          </p:nvSpPr>
          <p:spPr bwMode="auto">
            <a:xfrm>
              <a:off x="3045" y="3094"/>
              <a:ext cx="175" cy="545"/>
            </a:xfrm>
            <a:custGeom>
              <a:avLst/>
              <a:gdLst>
                <a:gd name="T0" fmla="*/ 0 w 18661"/>
                <a:gd name="T1" fmla="*/ 0 h 21600"/>
                <a:gd name="T2" fmla="*/ 0 w 18661"/>
                <a:gd name="T3" fmla="*/ 0 h 21600"/>
                <a:gd name="T4" fmla="*/ 0 w 1866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661"/>
                <a:gd name="T10" fmla="*/ 0 h 21600"/>
                <a:gd name="T11" fmla="*/ 18661 w 186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61" h="21600" fill="none" extrusionOk="0">
                  <a:moveTo>
                    <a:pt x="0" y="10721"/>
                  </a:moveTo>
                  <a:cubicBezTo>
                    <a:pt x="3851" y="4115"/>
                    <a:pt x="10907" y="38"/>
                    <a:pt x="18554" y="0"/>
                  </a:cubicBezTo>
                </a:path>
                <a:path w="18661" h="21600" stroke="0" extrusionOk="0">
                  <a:moveTo>
                    <a:pt x="0" y="10721"/>
                  </a:moveTo>
                  <a:cubicBezTo>
                    <a:pt x="3851" y="4115"/>
                    <a:pt x="10907" y="38"/>
                    <a:pt x="18554" y="0"/>
                  </a:cubicBezTo>
                  <a:lnTo>
                    <a:pt x="18661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5401" name="Arc 18"/>
            <p:cNvSpPr>
              <a:spLocks/>
            </p:cNvSpPr>
            <p:nvPr/>
          </p:nvSpPr>
          <p:spPr bwMode="auto">
            <a:xfrm>
              <a:off x="2664" y="3200"/>
              <a:ext cx="386" cy="545"/>
            </a:xfrm>
            <a:custGeom>
              <a:avLst/>
              <a:gdLst>
                <a:gd name="T0" fmla="*/ 0 w 20630"/>
                <a:gd name="T1" fmla="*/ 0 h 21600"/>
                <a:gd name="T2" fmla="*/ 0 w 20630"/>
                <a:gd name="T3" fmla="*/ 0 h 21600"/>
                <a:gd name="T4" fmla="*/ 0 w 20630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30"/>
                <a:gd name="T10" fmla="*/ 0 h 21600"/>
                <a:gd name="T11" fmla="*/ 20630 w 2063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30" h="21600" fill="none" extrusionOk="0">
                  <a:moveTo>
                    <a:pt x="20629" y="6400"/>
                  </a:moveTo>
                  <a:cubicBezTo>
                    <a:pt x="17825" y="15439"/>
                    <a:pt x="9463" y="21599"/>
                    <a:pt x="0" y="21599"/>
                  </a:cubicBezTo>
                </a:path>
                <a:path w="20630" h="21600" stroke="0" extrusionOk="0">
                  <a:moveTo>
                    <a:pt x="20629" y="6400"/>
                  </a:moveTo>
                  <a:cubicBezTo>
                    <a:pt x="17825" y="15439"/>
                    <a:pt x="9463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</p:grpSp>
      <p:grpSp>
        <p:nvGrpSpPr>
          <p:cNvPr id="15377" name="Group 19"/>
          <p:cNvGrpSpPr>
            <a:grpSpLocks/>
          </p:cNvGrpSpPr>
          <p:nvPr/>
        </p:nvGrpSpPr>
        <p:grpSpPr bwMode="auto">
          <a:xfrm>
            <a:off x="4481513" y="3387725"/>
            <a:ext cx="784225" cy="1033463"/>
            <a:chOff x="3206" y="3094"/>
            <a:chExt cx="556" cy="651"/>
          </a:xfrm>
        </p:grpSpPr>
        <p:sp>
          <p:nvSpPr>
            <p:cNvPr id="15398" name="Arc 20"/>
            <p:cNvSpPr>
              <a:spLocks/>
            </p:cNvSpPr>
            <p:nvPr/>
          </p:nvSpPr>
          <p:spPr bwMode="auto">
            <a:xfrm>
              <a:off x="3206" y="3094"/>
              <a:ext cx="175" cy="545"/>
            </a:xfrm>
            <a:custGeom>
              <a:avLst/>
              <a:gdLst>
                <a:gd name="T0" fmla="*/ 0 w 18740"/>
                <a:gd name="T1" fmla="*/ 0 h 21600"/>
                <a:gd name="T2" fmla="*/ 0 w 18740"/>
                <a:gd name="T3" fmla="*/ 0 h 21600"/>
                <a:gd name="T4" fmla="*/ 0 w 187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8740"/>
                <a:gd name="T10" fmla="*/ 0 h 21600"/>
                <a:gd name="T11" fmla="*/ 18740 w 187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40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7772" y="-1"/>
                    <a:pt x="14863" y="4062"/>
                    <a:pt x="18740" y="10674"/>
                  </a:cubicBezTo>
                </a:path>
                <a:path w="18740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-1"/>
                  </a:cubicBezTo>
                  <a:cubicBezTo>
                    <a:pt x="7772" y="-1"/>
                    <a:pt x="14863" y="4062"/>
                    <a:pt x="18740" y="10674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5399" name="Arc 21"/>
            <p:cNvSpPr>
              <a:spLocks/>
            </p:cNvSpPr>
            <p:nvPr/>
          </p:nvSpPr>
          <p:spPr bwMode="auto">
            <a:xfrm>
              <a:off x="3376" y="3200"/>
              <a:ext cx="386" cy="545"/>
            </a:xfrm>
            <a:custGeom>
              <a:avLst/>
              <a:gdLst>
                <a:gd name="T0" fmla="*/ 0 w 20634"/>
                <a:gd name="T1" fmla="*/ 0 h 21600"/>
                <a:gd name="T2" fmla="*/ 0 w 20634"/>
                <a:gd name="T3" fmla="*/ 0 h 21600"/>
                <a:gd name="T4" fmla="*/ 0 w 20634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34"/>
                <a:gd name="T10" fmla="*/ 0 h 21600"/>
                <a:gd name="T11" fmla="*/ 20634 w 206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34" h="21600" fill="none" extrusionOk="0">
                  <a:moveTo>
                    <a:pt x="20634" y="21599"/>
                  </a:moveTo>
                  <a:cubicBezTo>
                    <a:pt x="11164" y="21599"/>
                    <a:pt x="2799" y="15432"/>
                    <a:pt x="-1" y="6386"/>
                  </a:cubicBezTo>
                </a:path>
                <a:path w="20634" h="21600" stroke="0" extrusionOk="0">
                  <a:moveTo>
                    <a:pt x="20634" y="21599"/>
                  </a:moveTo>
                  <a:cubicBezTo>
                    <a:pt x="11164" y="21599"/>
                    <a:pt x="2799" y="15432"/>
                    <a:pt x="-1" y="6386"/>
                  </a:cubicBezTo>
                  <a:lnTo>
                    <a:pt x="20634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</p:grpSp>
      <p:sp>
        <p:nvSpPr>
          <p:cNvPr id="15378" name="Line 22"/>
          <p:cNvSpPr>
            <a:spLocks noChangeShapeType="1"/>
          </p:cNvSpPr>
          <p:nvPr/>
        </p:nvSpPr>
        <p:spPr bwMode="auto">
          <a:xfrm flipV="1">
            <a:off x="6289675" y="3124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6289675" y="3429000"/>
            <a:ext cx="189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4262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561138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696075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8326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7035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7305675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76454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8051800" y="3200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289675" y="3962400"/>
            <a:ext cx="189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357938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764338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68326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7102475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7170738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7305675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7983538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76454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7" name="Line 41"/>
          <p:cNvSpPr>
            <a:spLocks noChangeShapeType="1"/>
          </p:cNvSpPr>
          <p:nvPr/>
        </p:nvSpPr>
        <p:spPr bwMode="auto">
          <a:xfrm>
            <a:off x="7915275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Multiple ions: </a:t>
            </a:r>
            <a:br>
              <a:rPr lang="en-US" smtClean="0"/>
            </a:br>
            <a:r>
              <a:rPr lang="en-US" smtClean="0"/>
              <a:t>Goldman-Hodgkin-Katz eqns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72475" cy="41148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              (PK[K]o + PNa[Na]o + ...) 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E = RT/F ln ( ------------------------- )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              (PK[K]i + PNa[Na]i + ...)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Where Pion = Permeability for the ion</a:t>
            </a:r>
          </a:p>
          <a:p>
            <a:pPr eaLnBrk="1" hangingPunct="1">
              <a:buFont typeface="Monotype Sorts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I = P z^2 EF^2 . ([S]i - [S]o exp (zsFE/RT))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          ----   ---------------------------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smtClean="0">
                <a:latin typeface="Courier New" pitchFamily="49" charset="0"/>
              </a:rPr>
              <a:t>           RT        (1 - exp (-zsFE/RT))</a:t>
            </a:r>
          </a:p>
          <a:p>
            <a:pPr eaLnBrk="1" hangingPunct="1">
              <a:buFont typeface="Monotype Sorts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Implication of GHK equations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981200"/>
            <a:ext cx="7762875" cy="41148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mtClean="0"/>
              <a:t>Easy to calculate equilibrium (Nernst), hard for non-equilibrium (GHK)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GHK equations are based on several assumptions</a:t>
            </a:r>
          </a:p>
          <a:p>
            <a:pPr lvl="1" eaLnBrk="1" hangingPunct="1">
              <a:buFontTx/>
              <a:buNone/>
            </a:pPr>
            <a:r>
              <a:rPr lang="en-US" smtClean="0"/>
              <a:t>Uniform electric field across membrane</a:t>
            </a:r>
          </a:p>
          <a:p>
            <a:pPr lvl="1" eaLnBrk="1" hangingPunct="1">
              <a:buFontTx/>
              <a:buNone/>
            </a:pPr>
            <a:r>
              <a:rPr lang="en-US" smtClean="0"/>
              <a:t>Ion flux is proportional to concentration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Ions are independent (do not interfere)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E886A-3729-4429-B47F-15026724318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Hodgkin and Huxley channels</a:t>
            </a:r>
          </a:p>
        </p:txBody>
      </p:sp>
      <p:pic>
        <p:nvPicPr>
          <p:cNvPr id="46084" name="Picture 3" descr="hodgk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2668588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4" descr="huxl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2668588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517525" y="6003925"/>
            <a:ext cx="80533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From: http://www.swarthmore.edu/NatSci/echeeve1/Ref/HH/index.htm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Biophysical detail:</a:t>
            </a:r>
            <a:br>
              <a:rPr lang="en-US" smtClean="0"/>
            </a:br>
            <a:r>
              <a:rPr lang="en-US" sz="4000" smtClean="0"/>
              <a:t>Single-compartment active models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447800" y="3124200"/>
            <a:ext cx="617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0" y="2971800"/>
            <a:ext cx="533400" cy="228600"/>
            <a:chOff x="3216" y="1728"/>
            <a:chExt cx="336" cy="144"/>
          </a:xfrm>
        </p:grpSpPr>
        <p:sp>
          <p:nvSpPr>
            <p:cNvPr id="47184" name="Line 6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Line 7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Line 8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9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10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Line 11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12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0" name="Line 13"/>
          <p:cNvSpPr>
            <a:spLocks noChangeShapeType="1"/>
          </p:cNvSpPr>
          <p:nvPr/>
        </p:nvSpPr>
        <p:spPr bwMode="auto">
          <a:xfrm>
            <a:off x="81534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14"/>
          <p:cNvSpPr>
            <a:spLocks noChangeShapeType="1"/>
          </p:cNvSpPr>
          <p:nvPr/>
        </p:nvSpPr>
        <p:spPr bwMode="auto">
          <a:xfrm>
            <a:off x="1828800" y="3124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Line 15"/>
          <p:cNvSpPr>
            <a:spLocks noChangeShapeType="1"/>
          </p:cNvSpPr>
          <p:nvPr/>
        </p:nvSpPr>
        <p:spPr bwMode="auto">
          <a:xfrm>
            <a:off x="13716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Line 16"/>
          <p:cNvSpPr>
            <a:spLocks noChangeShapeType="1"/>
          </p:cNvSpPr>
          <p:nvPr/>
        </p:nvSpPr>
        <p:spPr bwMode="auto">
          <a:xfrm>
            <a:off x="1371600" y="4191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17"/>
          <p:cNvSpPr>
            <a:spLocks noChangeShapeType="1"/>
          </p:cNvSpPr>
          <p:nvPr/>
        </p:nvSpPr>
        <p:spPr bwMode="auto">
          <a:xfrm>
            <a:off x="1828800" y="4191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18"/>
          <p:cNvSpPr>
            <a:spLocks noChangeShapeType="1"/>
          </p:cNvSpPr>
          <p:nvPr/>
        </p:nvSpPr>
        <p:spPr bwMode="auto">
          <a:xfrm>
            <a:off x="457200" y="50292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14400" y="2971800"/>
            <a:ext cx="533400" cy="228600"/>
            <a:chOff x="3216" y="1728"/>
            <a:chExt cx="336" cy="144"/>
          </a:xfrm>
        </p:grpSpPr>
        <p:sp>
          <p:nvSpPr>
            <p:cNvPr id="47177" name="Line 20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21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Line 22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Line 24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25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26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7" name="Line 27"/>
          <p:cNvSpPr>
            <a:spLocks noChangeShapeType="1"/>
          </p:cNvSpPr>
          <p:nvPr/>
        </p:nvSpPr>
        <p:spPr bwMode="auto">
          <a:xfrm>
            <a:off x="3810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28"/>
          <p:cNvSpPr txBox="1">
            <a:spLocks noChangeArrowheads="1"/>
          </p:cNvSpPr>
          <p:nvPr/>
        </p:nvSpPr>
        <p:spPr bwMode="auto">
          <a:xfrm>
            <a:off x="7543800" y="2514600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Ra/2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838200" y="2514600"/>
            <a:ext cx="663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Ra/2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1905000" y="36576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Cm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29000" y="3124200"/>
            <a:ext cx="1235075" cy="1905000"/>
            <a:chOff x="2352" y="2016"/>
            <a:chExt cx="778" cy="1200"/>
          </a:xfrm>
        </p:grpSpPr>
        <p:sp>
          <p:nvSpPr>
            <p:cNvPr id="47162" name="Line 32"/>
            <p:cNvSpPr>
              <a:spLocks noChangeShapeType="1"/>
            </p:cNvSpPr>
            <p:nvPr/>
          </p:nvSpPr>
          <p:spPr bwMode="auto">
            <a:xfrm>
              <a:off x="2544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33"/>
            <p:cNvSpPr>
              <a:spLocks noChangeShapeType="1"/>
            </p:cNvSpPr>
            <p:nvPr/>
          </p:nvSpPr>
          <p:spPr bwMode="auto">
            <a:xfrm>
              <a:off x="2544" y="254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34"/>
            <p:cNvSpPr>
              <a:spLocks noChangeShapeType="1"/>
            </p:cNvSpPr>
            <p:nvPr/>
          </p:nvSpPr>
          <p:spPr bwMode="auto">
            <a:xfrm>
              <a:off x="2496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35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36"/>
            <p:cNvSpPr>
              <a:spLocks noChangeShapeType="1"/>
            </p:cNvSpPr>
            <p:nvPr/>
          </p:nvSpPr>
          <p:spPr bwMode="auto">
            <a:xfrm>
              <a:off x="2544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 rot="5400000">
              <a:off x="2400" y="2304"/>
              <a:ext cx="336" cy="144"/>
              <a:chOff x="3216" y="1728"/>
              <a:chExt cx="336" cy="144"/>
            </a:xfrm>
          </p:grpSpPr>
          <p:sp>
            <p:nvSpPr>
              <p:cNvPr id="47170" name="Line 38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1" name="Line 3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2" name="Line 40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3" name="Line 41"/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4" name="Line 42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5" name="Line 43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6" name="Line 44"/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68" name="Text Box 45"/>
            <p:cNvSpPr txBox="1">
              <a:spLocks noChangeArrowheads="1"/>
            </p:cNvSpPr>
            <p:nvPr/>
          </p:nvSpPr>
          <p:spPr bwMode="auto">
            <a:xfrm>
              <a:off x="2774" y="2745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Vm</a:t>
              </a:r>
            </a:p>
          </p:txBody>
        </p:sp>
        <p:sp>
          <p:nvSpPr>
            <p:cNvPr id="47169" name="Text Box 46"/>
            <p:cNvSpPr txBox="1">
              <a:spLocks noChangeArrowheads="1"/>
            </p:cNvSpPr>
            <p:nvPr/>
          </p:nvSpPr>
          <p:spPr bwMode="auto">
            <a:xfrm>
              <a:off x="2726" y="2217"/>
              <a:ext cx="3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Rm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191000" y="5029200"/>
            <a:ext cx="838200" cy="762000"/>
            <a:chOff x="1680" y="3216"/>
            <a:chExt cx="528" cy="480"/>
          </a:xfrm>
        </p:grpSpPr>
        <p:sp>
          <p:nvSpPr>
            <p:cNvPr id="47157" name="Line 48"/>
            <p:cNvSpPr>
              <a:spLocks noChangeShapeType="1"/>
            </p:cNvSpPr>
            <p:nvPr/>
          </p:nvSpPr>
          <p:spPr bwMode="auto">
            <a:xfrm>
              <a:off x="1944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49"/>
            <p:cNvSpPr>
              <a:spLocks noChangeShapeType="1"/>
            </p:cNvSpPr>
            <p:nvPr/>
          </p:nvSpPr>
          <p:spPr bwMode="auto">
            <a:xfrm>
              <a:off x="1680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50"/>
            <p:cNvSpPr>
              <a:spLocks noChangeShapeType="1"/>
            </p:cNvSpPr>
            <p:nvPr/>
          </p:nvSpPr>
          <p:spPr bwMode="auto">
            <a:xfrm>
              <a:off x="1776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51"/>
            <p:cNvSpPr>
              <a:spLocks noChangeShapeType="1"/>
            </p:cNvSpPr>
            <p:nvPr/>
          </p:nvSpPr>
          <p:spPr bwMode="auto">
            <a:xfrm>
              <a:off x="187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52"/>
            <p:cNvSpPr>
              <a:spLocks noChangeShapeType="1"/>
            </p:cNvSpPr>
            <p:nvPr/>
          </p:nvSpPr>
          <p:spPr bwMode="auto">
            <a:xfrm>
              <a:off x="1920" y="36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3" name="Line 53"/>
          <p:cNvSpPr>
            <a:spLocks noChangeShapeType="1"/>
          </p:cNvSpPr>
          <p:nvPr/>
        </p:nvSpPr>
        <p:spPr bwMode="auto">
          <a:xfrm>
            <a:off x="5502275" y="31099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Line 54"/>
          <p:cNvSpPr>
            <a:spLocks noChangeShapeType="1"/>
          </p:cNvSpPr>
          <p:nvPr/>
        </p:nvSpPr>
        <p:spPr bwMode="auto">
          <a:xfrm>
            <a:off x="5502275" y="39481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 flipV="1">
            <a:off x="5197475" y="4405313"/>
            <a:ext cx="609600" cy="152400"/>
            <a:chOff x="3504" y="2832"/>
            <a:chExt cx="384" cy="96"/>
          </a:xfrm>
        </p:grpSpPr>
        <p:sp>
          <p:nvSpPr>
            <p:cNvPr id="47155" name="Line 5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57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6" name="Line 58"/>
          <p:cNvSpPr>
            <a:spLocks noChangeShapeType="1"/>
          </p:cNvSpPr>
          <p:nvPr/>
        </p:nvSpPr>
        <p:spPr bwMode="auto">
          <a:xfrm>
            <a:off x="5502275" y="45577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 rot="5400000">
            <a:off x="5273675" y="3567113"/>
            <a:ext cx="533400" cy="228600"/>
            <a:chOff x="3216" y="1728"/>
            <a:chExt cx="336" cy="144"/>
          </a:xfrm>
        </p:grpSpPr>
        <p:sp>
          <p:nvSpPr>
            <p:cNvPr id="47148" name="Line 60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61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62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63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64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65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66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8" name="Text Box 67"/>
          <p:cNvSpPr txBox="1">
            <a:spLocks noChangeArrowheads="1"/>
          </p:cNvSpPr>
          <p:nvPr/>
        </p:nvSpPr>
        <p:spPr bwMode="auto">
          <a:xfrm>
            <a:off x="5867400" y="4267200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E1</a:t>
            </a:r>
          </a:p>
        </p:txBody>
      </p:sp>
      <p:sp>
        <p:nvSpPr>
          <p:cNvPr id="47129" name="Text Box 68"/>
          <p:cNvSpPr txBox="1">
            <a:spLocks noChangeArrowheads="1"/>
          </p:cNvSpPr>
          <p:nvPr/>
        </p:nvSpPr>
        <p:spPr bwMode="auto">
          <a:xfrm>
            <a:off x="5791200" y="3429000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G1</a:t>
            </a:r>
          </a:p>
        </p:txBody>
      </p:sp>
      <p:sp>
        <p:nvSpPr>
          <p:cNvPr id="47130" name="Line 69"/>
          <p:cNvSpPr>
            <a:spLocks noChangeShapeType="1"/>
          </p:cNvSpPr>
          <p:nvPr/>
        </p:nvSpPr>
        <p:spPr bwMode="auto">
          <a:xfrm flipV="1">
            <a:off x="5197475" y="3338513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31" name="Line 70"/>
          <p:cNvSpPr>
            <a:spLocks noChangeShapeType="1"/>
          </p:cNvSpPr>
          <p:nvPr/>
        </p:nvSpPr>
        <p:spPr bwMode="auto">
          <a:xfrm>
            <a:off x="7026275" y="31099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Line 71"/>
          <p:cNvSpPr>
            <a:spLocks noChangeShapeType="1"/>
          </p:cNvSpPr>
          <p:nvPr/>
        </p:nvSpPr>
        <p:spPr bwMode="auto">
          <a:xfrm>
            <a:off x="7026275" y="39481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 flipV="1">
            <a:off x="6721475" y="4405313"/>
            <a:ext cx="609600" cy="152400"/>
            <a:chOff x="3504" y="2832"/>
            <a:chExt cx="384" cy="96"/>
          </a:xfrm>
        </p:grpSpPr>
        <p:sp>
          <p:nvSpPr>
            <p:cNvPr id="47146" name="Line 73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74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4" name="Line 75"/>
          <p:cNvSpPr>
            <a:spLocks noChangeShapeType="1"/>
          </p:cNvSpPr>
          <p:nvPr/>
        </p:nvSpPr>
        <p:spPr bwMode="auto">
          <a:xfrm>
            <a:off x="7026275" y="45577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 rot="5400000">
            <a:off x="6797675" y="3567113"/>
            <a:ext cx="533400" cy="228600"/>
            <a:chOff x="3216" y="1728"/>
            <a:chExt cx="336" cy="144"/>
          </a:xfrm>
        </p:grpSpPr>
        <p:sp>
          <p:nvSpPr>
            <p:cNvPr id="47139" name="Line 77"/>
            <p:cNvSpPr>
              <a:spLocks noChangeShapeType="1"/>
            </p:cNvSpPr>
            <p:nvPr/>
          </p:nvSpPr>
          <p:spPr bwMode="auto">
            <a:xfrm flipV="1">
              <a:off x="3216" y="172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78"/>
            <p:cNvSpPr>
              <a:spLocks noChangeShapeType="1"/>
            </p:cNvSpPr>
            <p:nvPr/>
          </p:nvSpPr>
          <p:spPr bwMode="auto">
            <a:xfrm>
              <a:off x="3264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79"/>
            <p:cNvSpPr>
              <a:spLocks noChangeShapeType="1"/>
            </p:cNvSpPr>
            <p:nvPr/>
          </p:nvSpPr>
          <p:spPr bwMode="auto">
            <a:xfrm flipV="1">
              <a:off x="3312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80"/>
            <p:cNvSpPr>
              <a:spLocks noChangeShapeType="1"/>
            </p:cNvSpPr>
            <p:nvPr/>
          </p:nvSpPr>
          <p:spPr bwMode="auto">
            <a:xfrm>
              <a:off x="3360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81"/>
            <p:cNvSpPr>
              <a:spLocks noChangeShapeType="1"/>
            </p:cNvSpPr>
            <p:nvPr/>
          </p:nvSpPr>
          <p:spPr bwMode="auto">
            <a:xfrm flipV="1">
              <a:off x="3408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82"/>
            <p:cNvSpPr>
              <a:spLocks noChangeShapeType="1"/>
            </p:cNvSpPr>
            <p:nvPr/>
          </p:nvSpPr>
          <p:spPr bwMode="auto">
            <a:xfrm>
              <a:off x="3456" y="172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83"/>
            <p:cNvSpPr>
              <a:spLocks noChangeShapeType="1"/>
            </p:cNvSpPr>
            <p:nvPr/>
          </p:nvSpPr>
          <p:spPr bwMode="auto">
            <a:xfrm flipV="1">
              <a:off x="3504" y="182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6" name="Text Box 84"/>
          <p:cNvSpPr txBox="1">
            <a:spLocks noChangeArrowheads="1"/>
          </p:cNvSpPr>
          <p:nvPr/>
        </p:nvSpPr>
        <p:spPr bwMode="auto">
          <a:xfrm>
            <a:off x="7391400" y="4267200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E2</a:t>
            </a:r>
          </a:p>
        </p:txBody>
      </p:sp>
      <p:sp>
        <p:nvSpPr>
          <p:cNvPr id="47137" name="Text Box 85"/>
          <p:cNvSpPr txBox="1">
            <a:spLocks noChangeArrowheads="1"/>
          </p:cNvSpPr>
          <p:nvPr/>
        </p:nvSpPr>
        <p:spPr bwMode="auto">
          <a:xfrm>
            <a:off x="7315200" y="3429000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G2</a:t>
            </a:r>
          </a:p>
        </p:txBody>
      </p:sp>
      <p:sp>
        <p:nvSpPr>
          <p:cNvPr id="47138" name="Line 86"/>
          <p:cNvSpPr>
            <a:spLocks noChangeShapeType="1"/>
          </p:cNvSpPr>
          <p:nvPr/>
        </p:nvSpPr>
        <p:spPr bwMode="auto">
          <a:xfrm flipV="1">
            <a:off x="6721475" y="3338513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Voltage-gated ion channels:</a:t>
            </a:r>
            <a:br>
              <a:rPr lang="en-US" smtClean="0"/>
            </a:br>
            <a:r>
              <a:rPr lang="en-US" smtClean="0"/>
              <a:t> HH formulation overview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g = g</a:t>
            </a:r>
            <a:r>
              <a:rPr lang="en-US" baseline="-25000" smtClean="0"/>
              <a:t>max</a:t>
            </a:r>
            <a:r>
              <a:rPr lang="en-US" smtClean="0"/>
              <a:t> . m</a:t>
            </a:r>
            <a:r>
              <a:rPr lang="en-US" baseline="30000" smtClean="0"/>
              <a:t>x</a:t>
            </a:r>
            <a:r>
              <a:rPr lang="en-US" smtClean="0"/>
              <a:t> . h</a:t>
            </a:r>
            <a:r>
              <a:rPr lang="en-US" baseline="30000" smtClean="0"/>
              <a:t>y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m, h = fraction of channel gates in open state.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Closed               open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(1 – m)               m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l-GR" smtClean="0">
                <a:cs typeface="Arial" pitchFamily="34" charset="0"/>
              </a:rPr>
              <a:t>α</a:t>
            </a:r>
            <a:r>
              <a:rPr lang="en-US" smtClean="0"/>
              <a:t>, </a:t>
            </a:r>
            <a:r>
              <a:rPr lang="el-GR" smtClean="0">
                <a:cs typeface="Arial" pitchFamily="34" charset="0"/>
              </a:rPr>
              <a:t>β</a:t>
            </a:r>
            <a:r>
              <a:rPr lang="en-US" smtClean="0"/>
              <a:t> are functions of V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l-GR" smtClean="0">
                <a:cs typeface="Arial" pitchFamily="34" charset="0"/>
              </a:rPr>
              <a:t>α</a:t>
            </a:r>
            <a:r>
              <a:rPr lang="en-US" smtClean="0"/>
              <a:t>, </a:t>
            </a:r>
            <a:r>
              <a:rPr lang="el-GR" smtClean="0">
                <a:cs typeface="Arial" pitchFamily="34" charset="0"/>
              </a:rPr>
              <a:t>β</a:t>
            </a:r>
            <a:r>
              <a:rPr lang="en-US" smtClean="0"/>
              <a:t>         </a:t>
            </a:r>
            <a:r>
              <a:rPr lang="en-US" smtClean="0">
                <a:sym typeface="Wingdings" pitchFamily="2" charset="2"/>
              </a:rPr>
              <a:t> m</a:t>
            </a:r>
            <a:r>
              <a:rPr lang="en-US" baseline="-25000" smtClean="0">
                <a:latin typeface="Arial Unicode MS" pitchFamily="34" charset="-128"/>
                <a:ea typeface="Arial Unicode MS" pitchFamily="34" charset="-128"/>
                <a:sym typeface="Symbol" pitchFamily="18" charset="2"/>
              </a:rPr>
              <a:t>∞</a:t>
            </a:r>
            <a:r>
              <a:rPr lang="en-US" smtClean="0">
                <a:sym typeface="Wingdings" pitchFamily="2" charset="2"/>
              </a:rPr>
              <a:t> , </a:t>
            </a:r>
            <a:r>
              <a:rPr lang="el-GR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τ</a:t>
            </a:r>
            <a:r>
              <a:rPr lang="en-US" baseline="-25000" smtClean="0">
                <a:sym typeface="Wingdings" pitchFamily="2" charset="2"/>
              </a:rPr>
              <a:t>m</a:t>
            </a:r>
            <a:endParaRPr lang="en-US" baseline="-25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00400"/>
            <a:ext cx="990600" cy="838200"/>
            <a:chOff x="4896" y="3084"/>
            <a:chExt cx="624" cy="528"/>
          </a:xfrm>
        </p:grpSpPr>
        <p:sp>
          <p:nvSpPr>
            <p:cNvPr id="20492" name="Line 5"/>
            <p:cNvSpPr>
              <a:spLocks noChangeShapeType="1"/>
            </p:cNvSpPr>
            <p:nvPr/>
          </p:nvSpPr>
          <p:spPr bwMode="auto">
            <a:xfrm flipH="1" flipV="1">
              <a:off x="4896" y="333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6"/>
            <p:cNvSpPr>
              <a:spLocks noChangeShapeType="1"/>
            </p:cNvSpPr>
            <p:nvPr/>
          </p:nvSpPr>
          <p:spPr bwMode="auto">
            <a:xfrm>
              <a:off x="4896" y="333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7"/>
            <p:cNvSpPr>
              <a:spLocks noChangeShapeType="1"/>
            </p:cNvSpPr>
            <p:nvPr/>
          </p:nvSpPr>
          <p:spPr bwMode="auto">
            <a:xfrm flipH="1" flipV="1">
              <a:off x="5424" y="324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5040" y="3084"/>
              <a:ext cx="22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>
                  <a:latin typeface="Arial" pitchFamily="34" charset="0"/>
                  <a:cs typeface="Arial" pitchFamily="34" charset="0"/>
                </a:rPr>
                <a:t>α</a:t>
              </a:r>
            </a:p>
          </p:txBody>
        </p:sp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5040" y="3324"/>
              <a:ext cx="22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>
                  <a:latin typeface="Arial" pitchFamily="34" charset="0"/>
                  <a:cs typeface="Arial" pitchFamily="34" charset="0"/>
                </a:rPr>
                <a:t>β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2590800"/>
            <a:ext cx="990600" cy="838200"/>
            <a:chOff x="4896" y="3084"/>
            <a:chExt cx="624" cy="528"/>
          </a:xfrm>
        </p:grpSpPr>
        <p:sp>
          <p:nvSpPr>
            <p:cNvPr id="20487" name="Line 11"/>
            <p:cNvSpPr>
              <a:spLocks noChangeShapeType="1"/>
            </p:cNvSpPr>
            <p:nvPr/>
          </p:nvSpPr>
          <p:spPr bwMode="auto">
            <a:xfrm flipH="1" flipV="1">
              <a:off x="4896" y="333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4896" y="333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 flipH="1" flipV="1">
              <a:off x="5424" y="324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5040" y="3084"/>
              <a:ext cx="22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>
                  <a:latin typeface="Arial" pitchFamily="34" charset="0"/>
                  <a:cs typeface="Arial" pitchFamily="34" charset="0"/>
                </a:rPr>
                <a:t>α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040" y="3324"/>
              <a:ext cx="22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l-GR">
                  <a:latin typeface="Arial" pitchFamily="34" charset="0"/>
                  <a:cs typeface="Arial" pitchFamily="34" charset="0"/>
                </a:rPr>
                <a:t>β</a:t>
              </a:r>
            </a:p>
          </p:txBody>
        </p:sp>
      </p:grpSp>
      <p:sp>
        <p:nvSpPr>
          <p:cNvPr id="20486" name="AutoShape 16"/>
          <p:cNvSpPr>
            <a:spLocks noChangeArrowheads="1"/>
          </p:cNvSpPr>
          <p:nvPr/>
        </p:nvSpPr>
        <p:spPr bwMode="auto">
          <a:xfrm>
            <a:off x="1524000" y="4495800"/>
            <a:ext cx="838200" cy="304800"/>
          </a:xfrm>
          <a:prstGeom prst="leftRightArrow">
            <a:avLst>
              <a:gd name="adj1" fmla="val 50000"/>
              <a:gd name="adj2" fmla="val 5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0F105E-37F4-47EA-8D9C-83BFA98E741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Voltage-gated ion channels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8133" name="Picture 4" descr="HH_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47825"/>
            <a:ext cx="80676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action potential</a:t>
            </a:r>
          </a:p>
        </p:txBody>
      </p:sp>
      <p:pic>
        <p:nvPicPr>
          <p:cNvPr id="15363" name="Picture 5" descr="HH_zo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44354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90"/>
          <p:cNvSpPr txBox="1">
            <a:spLocks noChangeArrowheads="1"/>
          </p:cNvSpPr>
          <p:nvPr/>
        </p:nvSpPr>
        <p:spPr bwMode="auto">
          <a:xfrm>
            <a:off x="5241925" y="430371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Charge</a:t>
            </a:r>
          </a:p>
        </p:txBody>
      </p:sp>
      <p:sp>
        <p:nvSpPr>
          <p:cNvPr id="15365" name="Text Box 91"/>
          <p:cNvSpPr txBox="1">
            <a:spLocks noChangeArrowheads="1"/>
          </p:cNvSpPr>
          <p:nvPr/>
        </p:nvSpPr>
        <p:spPr bwMode="auto">
          <a:xfrm>
            <a:off x="5927725" y="2474913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Na</a:t>
            </a:r>
          </a:p>
        </p:txBody>
      </p:sp>
      <p:sp>
        <p:nvSpPr>
          <p:cNvPr id="15366" name="Text Box 92"/>
          <p:cNvSpPr txBox="1">
            <a:spLocks noChangeArrowheads="1"/>
          </p:cNvSpPr>
          <p:nvPr/>
        </p:nvSpPr>
        <p:spPr bwMode="auto">
          <a:xfrm>
            <a:off x="6384925" y="3236913"/>
            <a:ext cx="7620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Na+K</a:t>
            </a:r>
          </a:p>
        </p:txBody>
      </p:sp>
      <p:sp>
        <p:nvSpPr>
          <p:cNvPr id="15367" name="Text Box 93"/>
          <p:cNvSpPr txBox="1">
            <a:spLocks noChangeArrowheads="1"/>
          </p:cNvSpPr>
          <p:nvPr/>
        </p:nvSpPr>
        <p:spPr bwMode="auto">
          <a:xfrm>
            <a:off x="6765925" y="4532313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5368" name="Text Box 94"/>
          <p:cNvSpPr txBox="1">
            <a:spLocks noChangeArrowheads="1"/>
          </p:cNvSpPr>
          <p:nvPr/>
        </p:nvSpPr>
        <p:spPr bwMode="auto">
          <a:xfrm>
            <a:off x="7832725" y="445611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All shut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81000" y="2971800"/>
            <a:ext cx="3810000" cy="1960563"/>
            <a:chOff x="192" y="1008"/>
            <a:chExt cx="2400" cy="123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" y="1248"/>
              <a:ext cx="2400" cy="995"/>
              <a:chOff x="2976" y="1584"/>
              <a:chExt cx="2400" cy="995"/>
            </a:xfrm>
          </p:grpSpPr>
          <p:sp>
            <p:nvSpPr>
              <p:cNvPr id="15373" name="Line 7"/>
              <p:cNvSpPr>
                <a:spLocks noChangeShapeType="1"/>
              </p:cNvSpPr>
              <p:nvPr/>
            </p:nvSpPr>
            <p:spPr bwMode="auto">
              <a:xfrm>
                <a:off x="3284" y="1808"/>
                <a:ext cx="1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5068" y="1764"/>
                <a:ext cx="154" cy="66"/>
                <a:chOff x="3216" y="1728"/>
                <a:chExt cx="336" cy="144"/>
              </a:xfrm>
            </p:grpSpPr>
            <p:sp>
              <p:nvSpPr>
                <p:cNvPr id="1544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9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1" name="Line 12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3" name="Line 14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75" name="Line 16"/>
              <p:cNvSpPr>
                <a:spLocks noChangeShapeType="1"/>
              </p:cNvSpPr>
              <p:nvPr/>
            </p:nvSpPr>
            <p:spPr bwMode="auto">
              <a:xfrm>
                <a:off x="5222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17"/>
              <p:cNvSpPr>
                <a:spLocks noChangeShapeType="1"/>
              </p:cNvSpPr>
              <p:nvPr/>
            </p:nvSpPr>
            <p:spPr bwMode="auto">
              <a:xfrm>
                <a:off x="3394" y="180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18"/>
              <p:cNvSpPr>
                <a:spLocks noChangeShapeType="1"/>
              </p:cNvSpPr>
              <p:nvPr/>
            </p:nvSpPr>
            <p:spPr bwMode="auto">
              <a:xfrm>
                <a:off x="3262" y="2072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Line 19"/>
              <p:cNvSpPr>
                <a:spLocks noChangeShapeType="1"/>
              </p:cNvSpPr>
              <p:nvPr/>
            </p:nvSpPr>
            <p:spPr bwMode="auto">
              <a:xfrm>
                <a:off x="3262" y="2116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Line 20"/>
              <p:cNvSpPr>
                <a:spLocks noChangeShapeType="1"/>
              </p:cNvSpPr>
              <p:nvPr/>
            </p:nvSpPr>
            <p:spPr bwMode="auto">
              <a:xfrm>
                <a:off x="3394" y="2116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Line 21"/>
              <p:cNvSpPr>
                <a:spLocks noChangeShapeType="1"/>
              </p:cNvSpPr>
              <p:nvPr/>
            </p:nvSpPr>
            <p:spPr bwMode="auto">
              <a:xfrm>
                <a:off x="2998" y="2359"/>
                <a:ext cx="23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3130" y="1764"/>
                <a:ext cx="154" cy="66"/>
                <a:chOff x="3216" y="1728"/>
                <a:chExt cx="336" cy="144"/>
              </a:xfrm>
            </p:grpSpPr>
            <p:sp>
              <p:nvSpPr>
                <p:cNvPr id="1544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Line 24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4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6" name="Line 28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82" name="Line 30"/>
              <p:cNvSpPr>
                <a:spLocks noChangeShapeType="1"/>
              </p:cNvSpPr>
              <p:nvPr/>
            </p:nvSpPr>
            <p:spPr bwMode="auto">
              <a:xfrm>
                <a:off x="2976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Text Box 31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5384" name="Text Box 32"/>
              <p:cNvSpPr txBox="1">
                <a:spLocks noChangeArrowheads="1"/>
              </p:cNvSpPr>
              <p:nvPr/>
            </p:nvSpPr>
            <p:spPr bwMode="auto">
              <a:xfrm>
                <a:off x="307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5385" name="Text Box 33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Cm</a:t>
                </a:r>
              </a:p>
            </p:txBody>
          </p:sp>
          <p:sp>
            <p:nvSpPr>
              <p:cNvPr id="15386" name="Line 34"/>
              <p:cNvSpPr>
                <a:spLocks noChangeShapeType="1"/>
              </p:cNvSpPr>
              <p:nvPr/>
            </p:nvSpPr>
            <p:spPr bwMode="auto">
              <a:xfrm>
                <a:off x="3945" y="180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35"/>
              <p:cNvSpPr>
                <a:spLocks noChangeShapeType="1"/>
              </p:cNvSpPr>
              <p:nvPr/>
            </p:nvSpPr>
            <p:spPr bwMode="auto">
              <a:xfrm>
                <a:off x="3945" y="2050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36"/>
              <p:cNvSpPr>
                <a:spLocks noChangeShapeType="1"/>
              </p:cNvSpPr>
              <p:nvPr/>
            </p:nvSpPr>
            <p:spPr bwMode="auto">
              <a:xfrm>
                <a:off x="3923" y="2182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37"/>
              <p:cNvSpPr>
                <a:spLocks noChangeShapeType="1"/>
              </p:cNvSpPr>
              <p:nvPr/>
            </p:nvSpPr>
            <p:spPr bwMode="auto">
              <a:xfrm>
                <a:off x="3857" y="2226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8"/>
              <p:cNvSpPr>
                <a:spLocks noChangeShapeType="1"/>
              </p:cNvSpPr>
              <p:nvPr/>
            </p:nvSpPr>
            <p:spPr bwMode="auto">
              <a:xfrm>
                <a:off x="3945" y="2226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5400000">
                <a:off x="3879" y="1940"/>
                <a:ext cx="154" cy="66"/>
                <a:chOff x="3216" y="1728"/>
                <a:chExt cx="336" cy="144"/>
              </a:xfrm>
            </p:grpSpPr>
            <p:sp>
              <p:nvSpPr>
                <p:cNvPr id="1543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5" name="Line 41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7" name="Line 43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9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2" name="Text Box 47"/>
              <p:cNvSpPr txBox="1">
                <a:spLocks noChangeArrowheads="1"/>
              </p:cNvSpPr>
              <p:nvPr/>
            </p:nvSpPr>
            <p:spPr bwMode="auto">
              <a:xfrm>
                <a:off x="4032" y="2112"/>
                <a:ext cx="2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Vm</a:t>
                </a:r>
              </a:p>
            </p:txBody>
          </p:sp>
          <p:sp>
            <p:nvSpPr>
              <p:cNvPr id="15393" name="Text Box 48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Rm</a:t>
                </a:r>
              </a:p>
            </p:txBody>
          </p: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4077" y="2359"/>
                <a:ext cx="242" cy="220"/>
                <a:chOff x="1680" y="3216"/>
                <a:chExt cx="528" cy="480"/>
              </a:xfrm>
            </p:grpSpPr>
            <p:sp>
              <p:nvSpPr>
                <p:cNvPr id="15429" name="Line 50"/>
                <p:cNvSpPr>
                  <a:spLocks noChangeShapeType="1"/>
                </p:cNvSpPr>
                <p:nvPr/>
              </p:nvSpPr>
              <p:spPr bwMode="auto">
                <a:xfrm>
                  <a:off x="1944" y="3216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0" name="Line 51"/>
                <p:cNvSpPr>
                  <a:spLocks noChangeShapeType="1"/>
                </p:cNvSpPr>
                <p:nvPr/>
              </p:nvSpPr>
              <p:spPr bwMode="auto">
                <a:xfrm>
                  <a:off x="1680" y="355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1" name="Line 52"/>
                <p:cNvSpPr>
                  <a:spLocks noChangeShapeType="1"/>
                </p:cNvSpPr>
                <p:nvPr/>
              </p:nvSpPr>
              <p:spPr bwMode="auto">
                <a:xfrm>
                  <a:off x="1776" y="360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2" name="Line 53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3" name="Line 54"/>
                <p:cNvSpPr>
                  <a:spLocks noChangeShapeType="1"/>
                </p:cNvSpPr>
                <p:nvPr/>
              </p:nvSpPr>
              <p:spPr bwMode="auto">
                <a:xfrm>
                  <a:off x="1920" y="369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5" name="Line 55"/>
              <p:cNvSpPr>
                <a:spLocks noChangeShapeType="1"/>
              </p:cNvSpPr>
              <p:nvPr/>
            </p:nvSpPr>
            <p:spPr bwMode="auto">
              <a:xfrm>
                <a:off x="445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56"/>
              <p:cNvSpPr>
                <a:spLocks noChangeShapeType="1"/>
              </p:cNvSpPr>
              <p:nvPr/>
            </p:nvSpPr>
            <p:spPr bwMode="auto">
              <a:xfrm>
                <a:off x="445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 flipV="1">
                <a:off x="4368" y="2178"/>
                <a:ext cx="176" cy="44"/>
                <a:chOff x="3504" y="2832"/>
                <a:chExt cx="384" cy="96"/>
              </a:xfrm>
            </p:grpSpPr>
            <p:sp>
              <p:nvSpPr>
                <p:cNvPr id="15427" name="Line 58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8" name="Line 59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8" name="Line 60"/>
              <p:cNvSpPr>
                <a:spLocks noChangeShapeType="1"/>
              </p:cNvSpPr>
              <p:nvPr/>
            </p:nvSpPr>
            <p:spPr bwMode="auto">
              <a:xfrm>
                <a:off x="445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61"/>
              <p:cNvGrpSpPr>
                <a:grpSpLocks/>
              </p:cNvGrpSpPr>
              <p:nvPr/>
            </p:nvGrpSpPr>
            <p:grpSpPr bwMode="auto">
              <a:xfrm rot="5400000">
                <a:off x="4390" y="1936"/>
                <a:ext cx="154" cy="66"/>
                <a:chOff x="3216" y="1728"/>
                <a:chExt cx="336" cy="144"/>
              </a:xfrm>
            </p:grpSpPr>
            <p:sp>
              <p:nvSpPr>
                <p:cNvPr id="1542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1" name="Line 63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3" name="Line 65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Line 67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00" name="Text Box 69"/>
              <p:cNvSpPr txBox="1">
                <a:spLocks noChangeArrowheads="1"/>
              </p:cNvSpPr>
              <p:nvPr/>
            </p:nvSpPr>
            <p:spPr bwMode="auto">
              <a:xfrm>
                <a:off x="4534" y="2115"/>
                <a:ext cx="26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EK</a:t>
                </a:r>
              </a:p>
            </p:txBody>
          </p:sp>
          <p:sp>
            <p:nvSpPr>
              <p:cNvPr id="15401" name="Text Box 70"/>
              <p:cNvSpPr txBox="1">
                <a:spLocks noChangeArrowheads="1"/>
              </p:cNvSpPr>
              <p:nvPr/>
            </p:nvSpPr>
            <p:spPr bwMode="auto">
              <a:xfrm>
                <a:off x="4512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GK</a:t>
                </a:r>
              </a:p>
            </p:txBody>
          </p:sp>
          <p:sp>
            <p:nvSpPr>
              <p:cNvPr id="15402" name="Line 71"/>
              <p:cNvSpPr>
                <a:spLocks noChangeShapeType="1"/>
              </p:cNvSpPr>
              <p:nvPr/>
            </p:nvSpPr>
            <p:spPr bwMode="auto">
              <a:xfrm flipV="1">
                <a:off x="436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72"/>
              <p:cNvSpPr>
                <a:spLocks noChangeShapeType="1"/>
              </p:cNvSpPr>
              <p:nvPr/>
            </p:nvSpPr>
            <p:spPr bwMode="auto">
              <a:xfrm>
                <a:off x="489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73"/>
              <p:cNvSpPr>
                <a:spLocks noChangeShapeType="1"/>
              </p:cNvSpPr>
              <p:nvPr/>
            </p:nvSpPr>
            <p:spPr bwMode="auto">
              <a:xfrm>
                <a:off x="489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74"/>
              <p:cNvGrpSpPr>
                <a:grpSpLocks/>
              </p:cNvGrpSpPr>
              <p:nvPr/>
            </p:nvGrpSpPr>
            <p:grpSpPr bwMode="auto">
              <a:xfrm flipV="1">
                <a:off x="4808" y="2178"/>
                <a:ext cx="176" cy="44"/>
                <a:chOff x="3504" y="2832"/>
                <a:chExt cx="384" cy="96"/>
              </a:xfrm>
            </p:grpSpPr>
            <p:sp>
              <p:nvSpPr>
                <p:cNvPr id="15418" name="Line 75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9" name="Line 76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06" name="Line 77"/>
              <p:cNvSpPr>
                <a:spLocks noChangeShapeType="1"/>
              </p:cNvSpPr>
              <p:nvPr/>
            </p:nvSpPr>
            <p:spPr bwMode="auto">
              <a:xfrm>
                <a:off x="489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 rot="5400000">
                <a:off x="4830" y="1936"/>
                <a:ext cx="154" cy="66"/>
                <a:chOff x="3216" y="1728"/>
                <a:chExt cx="336" cy="144"/>
              </a:xfrm>
            </p:grpSpPr>
            <p:sp>
              <p:nvSpPr>
                <p:cNvPr id="1541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2" name="Line 80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4" name="Line 82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6" name="Line 84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08" name="Text Box 86"/>
              <p:cNvSpPr txBox="1">
                <a:spLocks noChangeArrowheads="1"/>
              </p:cNvSpPr>
              <p:nvPr/>
            </p:nvSpPr>
            <p:spPr bwMode="auto">
              <a:xfrm>
                <a:off x="4975" y="2115"/>
                <a:ext cx="31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ENa</a:t>
                </a:r>
              </a:p>
            </p:txBody>
          </p:sp>
          <p:sp>
            <p:nvSpPr>
              <p:cNvPr id="15409" name="Text Box 87"/>
              <p:cNvSpPr txBox="1">
                <a:spLocks noChangeArrowheads="1"/>
              </p:cNvSpPr>
              <p:nvPr/>
            </p:nvSpPr>
            <p:spPr bwMode="auto">
              <a:xfrm>
                <a:off x="4953" y="1872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GNa</a:t>
                </a:r>
              </a:p>
            </p:txBody>
          </p:sp>
          <p:sp>
            <p:nvSpPr>
              <p:cNvPr id="15410" name="Line 88"/>
              <p:cNvSpPr>
                <a:spLocks noChangeShapeType="1"/>
              </p:cNvSpPr>
              <p:nvPr/>
            </p:nvSpPr>
            <p:spPr bwMode="auto">
              <a:xfrm flipV="1">
                <a:off x="480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" name="Line 95"/>
            <p:cNvSpPr>
              <a:spLocks noChangeShapeType="1"/>
            </p:cNvSpPr>
            <p:nvPr/>
          </p:nvSpPr>
          <p:spPr bwMode="auto">
            <a:xfrm>
              <a:off x="1392" y="11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Text Box 96"/>
            <p:cNvSpPr txBox="1">
              <a:spLocks noChangeArrowheads="1"/>
            </p:cNvSpPr>
            <p:nvPr/>
          </p:nvSpPr>
          <p:spPr bwMode="auto">
            <a:xfrm>
              <a:off x="1392" y="1008"/>
              <a:ext cx="5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Current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Studying voltage-gated channels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By definition, opening is a function of voltage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When we use current injection, the cell potential V goes all over the place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Want a way of holding cell at a fixed potential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smtClean="0"/>
              <a:t>Voltage clamp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smtClean="0"/>
              <a:t>Monitor current, not voltage.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6975475" cy="762000"/>
          </a:xfrm>
        </p:spPr>
        <p:txBody>
          <a:bodyPr/>
          <a:lstStyle/>
          <a:p>
            <a:pPr eaLnBrk="1" hangingPunct="1"/>
            <a:r>
              <a:rPr lang="en-US" smtClean="0"/>
              <a:t>Current clamp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971800"/>
            <a:ext cx="3810000" cy="1960563"/>
            <a:chOff x="192" y="1008"/>
            <a:chExt cx="2400" cy="123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" y="1248"/>
              <a:ext cx="2400" cy="995"/>
              <a:chOff x="2976" y="1584"/>
              <a:chExt cx="2400" cy="995"/>
            </a:xfrm>
          </p:grpSpPr>
          <p:sp>
            <p:nvSpPr>
              <p:cNvPr id="17417" name="Line 6"/>
              <p:cNvSpPr>
                <a:spLocks noChangeShapeType="1"/>
              </p:cNvSpPr>
              <p:nvPr/>
            </p:nvSpPr>
            <p:spPr bwMode="auto">
              <a:xfrm>
                <a:off x="3284" y="1808"/>
                <a:ext cx="1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5068" y="1764"/>
                <a:ext cx="154" cy="66"/>
                <a:chOff x="3216" y="1728"/>
                <a:chExt cx="336" cy="144"/>
              </a:xfrm>
            </p:grpSpPr>
            <p:sp>
              <p:nvSpPr>
                <p:cNvPr id="1749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3" name="Line 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5" name="Line 1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7" name="Line 1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19" name="Line 15"/>
              <p:cNvSpPr>
                <a:spLocks noChangeShapeType="1"/>
              </p:cNvSpPr>
              <p:nvPr/>
            </p:nvSpPr>
            <p:spPr bwMode="auto">
              <a:xfrm>
                <a:off x="5222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16"/>
              <p:cNvSpPr>
                <a:spLocks noChangeShapeType="1"/>
              </p:cNvSpPr>
              <p:nvPr/>
            </p:nvSpPr>
            <p:spPr bwMode="auto">
              <a:xfrm>
                <a:off x="3394" y="180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17"/>
              <p:cNvSpPr>
                <a:spLocks noChangeShapeType="1"/>
              </p:cNvSpPr>
              <p:nvPr/>
            </p:nvSpPr>
            <p:spPr bwMode="auto">
              <a:xfrm>
                <a:off x="3262" y="2072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18"/>
              <p:cNvSpPr>
                <a:spLocks noChangeShapeType="1"/>
              </p:cNvSpPr>
              <p:nvPr/>
            </p:nvSpPr>
            <p:spPr bwMode="auto">
              <a:xfrm>
                <a:off x="3262" y="2116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19"/>
              <p:cNvSpPr>
                <a:spLocks noChangeShapeType="1"/>
              </p:cNvSpPr>
              <p:nvPr/>
            </p:nvSpPr>
            <p:spPr bwMode="auto">
              <a:xfrm>
                <a:off x="3394" y="2116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20"/>
              <p:cNvSpPr>
                <a:spLocks noChangeShapeType="1"/>
              </p:cNvSpPr>
              <p:nvPr/>
            </p:nvSpPr>
            <p:spPr bwMode="auto">
              <a:xfrm>
                <a:off x="2998" y="2359"/>
                <a:ext cx="23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3130" y="1764"/>
                <a:ext cx="154" cy="66"/>
                <a:chOff x="3216" y="1728"/>
                <a:chExt cx="336" cy="144"/>
              </a:xfrm>
            </p:grpSpPr>
            <p:sp>
              <p:nvSpPr>
                <p:cNvPr id="1748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6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8" name="Line 25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0" name="Line 27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6" name="Line 29"/>
              <p:cNvSpPr>
                <a:spLocks noChangeShapeType="1"/>
              </p:cNvSpPr>
              <p:nvPr/>
            </p:nvSpPr>
            <p:spPr bwMode="auto">
              <a:xfrm>
                <a:off x="2976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Text Box 30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7428" name="Text Box 31"/>
              <p:cNvSpPr txBox="1">
                <a:spLocks noChangeArrowheads="1"/>
              </p:cNvSpPr>
              <p:nvPr/>
            </p:nvSpPr>
            <p:spPr bwMode="auto">
              <a:xfrm>
                <a:off x="307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7429" name="Text Box 32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Cm</a:t>
                </a:r>
              </a:p>
            </p:txBody>
          </p:sp>
          <p:sp>
            <p:nvSpPr>
              <p:cNvPr id="17430" name="Line 33"/>
              <p:cNvSpPr>
                <a:spLocks noChangeShapeType="1"/>
              </p:cNvSpPr>
              <p:nvPr/>
            </p:nvSpPr>
            <p:spPr bwMode="auto">
              <a:xfrm>
                <a:off x="3945" y="180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34"/>
              <p:cNvSpPr>
                <a:spLocks noChangeShapeType="1"/>
              </p:cNvSpPr>
              <p:nvPr/>
            </p:nvSpPr>
            <p:spPr bwMode="auto">
              <a:xfrm>
                <a:off x="3945" y="2050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Line 35"/>
              <p:cNvSpPr>
                <a:spLocks noChangeShapeType="1"/>
              </p:cNvSpPr>
              <p:nvPr/>
            </p:nvSpPr>
            <p:spPr bwMode="auto">
              <a:xfrm>
                <a:off x="3923" y="2182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Line 36"/>
              <p:cNvSpPr>
                <a:spLocks noChangeShapeType="1"/>
              </p:cNvSpPr>
              <p:nvPr/>
            </p:nvSpPr>
            <p:spPr bwMode="auto">
              <a:xfrm>
                <a:off x="3857" y="2226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37"/>
              <p:cNvSpPr>
                <a:spLocks noChangeShapeType="1"/>
              </p:cNvSpPr>
              <p:nvPr/>
            </p:nvSpPr>
            <p:spPr bwMode="auto">
              <a:xfrm>
                <a:off x="3945" y="2226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38"/>
              <p:cNvGrpSpPr>
                <a:grpSpLocks/>
              </p:cNvGrpSpPr>
              <p:nvPr/>
            </p:nvGrpSpPr>
            <p:grpSpPr bwMode="auto">
              <a:xfrm rot="5400000">
                <a:off x="3879" y="1940"/>
                <a:ext cx="154" cy="66"/>
                <a:chOff x="3216" y="1728"/>
                <a:chExt cx="336" cy="144"/>
              </a:xfrm>
            </p:grpSpPr>
            <p:sp>
              <p:nvSpPr>
                <p:cNvPr id="1747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9" name="Line 40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1" name="Line 42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3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36" name="Text Box 46"/>
              <p:cNvSpPr txBox="1">
                <a:spLocks noChangeArrowheads="1"/>
              </p:cNvSpPr>
              <p:nvPr/>
            </p:nvSpPr>
            <p:spPr bwMode="auto">
              <a:xfrm>
                <a:off x="4032" y="2112"/>
                <a:ext cx="2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Vm</a:t>
                </a:r>
              </a:p>
            </p:txBody>
          </p:sp>
          <p:sp>
            <p:nvSpPr>
              <p:cNvPr id="17437" name="Text Box 47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Rm</a:t>
                </a:r>
              </a:p>
            </p:txBody>
          </p:sp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4077" y="2359"/>
                <a:ext cx="242" cy="220"/>
                <a:chOff x="1680" y="3216"/>
                <a:chExt cx="528" cy="480"/>
              </a:xfrm>
            </p:grpSpPr>
            <p:sp>
              <p:nvSpPr>
                <p:cNvPr id="17473" name="Line 49"/>
                <p:cNvSpPr>
                  <a:spLocks noChangeShapeType="1"/>
                </p:cNvSpPr>
                <p:nvPr/>
              </p:nvSpPr>
              <p:spPr bwMode="auto">
                <a:xfrm>
                  <a:off x="1944" y="3216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4" name="Line 50"/>
                <p:cNvSpPr>
                  <a:spLocks noChangeShapeType="1"/>
                </p:cNvSpPr>
                <p:nvPr/>
              </p:nvSpPr>
              <p:spPr bwMode="auto">
                <a:xfrm>
                  <a:off x="1680" y="355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5" name="Line 51"/>
                <p:cNvSpPr>
                  <a:spLocks noChangeShapeType="1"/>
                </p:cNvSpPr>
                <p:nvPr/>
              </p:nvSpPr>
              <p:spPr bwMode="auto">
                <a:xfrm>
                  <a:off x="1776" y="360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6" name="Line 52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369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39" name="Line 54"/>
              <p:cNvSpPr>
                <a:spLocks noChangeShapeType="1"/>
              </p:cNvSpPr>
              <p:nvPr/>
            </p:nvSpPr>
            <p:spPr bwMode="auto">
              <a:xfrm>
                <a:off x="445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55"/>
              <p:cNvSpPr>
                <a:spLocks noChangeShapeType="1"/>
              </p:cNvSpPr>
              <p:nvPr/>
            </p:nvSpPr>
            <p:spPr bwMode="auto">
              <a:xfrm>
                <a:off x="445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 flipV="1">
                <a:off x="4368" y="2178"/>
                <a:ext cx="176" cy="44"/>
                <a:chOff x="3504" y="2832"/>
                <a:chExt cx="384" cy="96"/>
              </a:xfrm>
            </p:grpSpPr>
            <p:sp>
              <p:nvSpPr>
                <p:cNvPr id="17471" name="Line 57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2" name="Line 58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42" name="Line 59"/>
              <p:cNvSpPr>
                <a:spLocks noChangeShapeType="1"/>
              </p:cNvSpPr>
              <p:nvPr/>
            </p:nvSpPr>
            <p:spPr bwMode="auto">
              <a:xfrm>
                <a:off x="445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rot="5400000">
                <a:off x="4390" y="1936"/>
                <a:ext cx="154" cy="66"/>
                <a:chOff x="3216" y="1728"/>
                <a:chExt cx="336" cy="144"/>
              </a:xfrm>
            </p:grpSpPr>
            <p:sp>
              <p:nvSpPr>
                <p:cNvPr id="17464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5" name="Line 62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7" name="Line 64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9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7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44" name="Text Box 68"/>
              <p:cNvSpPr txBox="1">
                <a:spLocks noChangeArrowheads="1"/>
              </p:cNvSpPr>
              <p:nvPr/>
            </p:nvSpPr>
            <p:spPr bwMode="auto">
              <a:xfrm>
                <a:off x="4534" y="2115"/>
                <a:ext cx="26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EK</a:t>
                </a:r>
              </a:p>
            </p:txBody>
          </p:sp>
          <p:sp>
            <p:nvSpPr>
              <p:cNvPr id="17445" name="Text Box 69"/>
              <p:cNvSpPr txBox="1">
                <a:spLocks noChangeArrowheads="1"/>
              </p:cNvSpPr>
              <p:nvPr/>
            </p:nvSpPr>
            <p:spPr bwMode="auto">
              <a:xfrm>
                <a:off x="4512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GK</a:t>
                </a:r>
              </a:p>
            </p:txBody>
          </p:sp>
          <p:sp>
            <p:nvSpPr>
              <p:cNvPr id="17446" name="Line 70"/>
              <p:cNvSpPr>
                <a:spLocks noChangeShapeType="1"/>
              </p:cNvSpPr>
              <p:nvPr/>
            </p:nvSpPr>
            <p:spPr bwMode="auto">
              <a:xfrm flipV="1">
                <a:off x="436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7" name="Line 71"/>
              <p:cNvSpPr>
                <a:spLocks noChangeShapeType="1"/>
              </p:cNvSpPr>
              <p:nvPr/>
            </p:nvSpPr>
            <p:spPr bwMode="auto">
              <a:xfrm>
                <a:off x="489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72"/>
              <p:cNvSpPr>
                <a:spLocks noChangeShapeType="1"/>
              </p:cNvSpPr>
              <p:nvPr/>
            </p:nvSpPr>
            <p:spPr bwMode="auto">
              <a:xfrm>
                <a:off x="489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73"/>
              <p:cNvGrpSpPr>
                <a:grpSpLocks/>
              </p:cNvGrpSpPr>
              <p:nvPr/>
            </p:nvGrpSpPr>
            <p:grpSpPr bwMode="auto">
              <a:xfrm flipV="1">
                <a:off x="4808" y="2178"/>
                <a:ext cx="176" cy="44"/>
                <a:chOff x="3504" y="2832"/>
                <a:chExt cx="384" cy="96"/>
              </a:xfrm>
            </p:grpSpPr>
            <p:sp>
              <p:nvSpPr>
                <p:cNvPr id="17462" name="Line 74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3" name="Line 75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50" name="Line 76"/>
              <p:cNvSpPr>
                <a:spLocks noChangeShapeType="1"/>
              </p:cNvSpPr>
              <p:nvPr/>
            </p:nvSpPr>
            <p:spPr bwMode="auto">
              <a:xfrm>
                <a:off x="489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77"/>
              <p:cNvGrpSpPr>
                <a:grpSpLocks/>
              </p:cNvGrpSpPr>
              <p:nvPr/>
            </p:nvGrpSpPr>
            <p:grpSpPr bwMode="auto">
              <a:xfrm rot="5400000">
                <a:off x="4830" y="1936"/>
                <a:ext cx="154" cy="66"/>
                <a:chOff x="3216" y="1728"/>
                <a:chExt cx="336" cy="144"/>
              </a:xfrm>
            </p:grpSpPr>
            <p:sp>
              <p:nvSpPr>
                <p:cNvPr id="17455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6" name="Line 7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7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8" name="Line 8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9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0" name="Line 8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1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52" name="Text Box 85"/>
              <p:cNvSpPr txBox="1">
                <a:spLocks noChangeArrowheads="1"/>
              </p:cNvSpPr>
              <p:nvPr/>
            </p:nvSpPr>
            <p:spPr bwMode="auto">
              <a:xfrm>
                <a:off x="4975" y="2115"/>
                <a:ext cx="31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ENa</a:t>
                </a:r>
              </a:p>
            </p:txBody>
          </p:sp>
          <p:sp>
            <p:nvSpPr>
              <p:cNvPr id="17453" name="Text Box 86"/>
              <p:cNvSpPr txBox="1">
                <a:spLocks noChangeArrowheads="1"/>
              </p:cNvSpPr>
              <p:nvPr/>
            </p:nvSpPr>
            <p:spPr bwMode="auto">
              <a:xfrm>
                <a:off x="4953" y="1872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GNa</a:t>
                </a:r>
              </a:p>
            </p:txBody>
          </p:sp>
          <p:sp>
            <p:nvSpPr>
              <p:cNvPr id="17454" name="Line 87"/>
              <p:cNvSpPr>
                <a:spLocks noChangeShapeType="1"/>
              </p:cNvSpPr>
              <p:nvPr/>
            </p:nvSpPr>
            <p:spPr bwMode="auto">
              <a:xfrm flipV="1">
                <a:off x="480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5" name="Line 88"/>
            <p:cNvSpPr>
              <a:spLocks noChangeShapeType="1"/>
            </p:cNvSpPr>
            <p:nvPr/>
          </p:nvSpPr>
          <p:spPr bwMode="auto">
            <a:xfrm>
              <a:off x="1392" y="11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Text Box 89"/>
            <p:cNvSpPr txBox="1">
              <a:spLocks noChangeArrowheads="1"/>
            </p:cNvSpPr>
            <p:nvPr/>
          </p:nvSpPr>
          <p:spPr bwMode="auto">
            <a:xfrm>
              <a:off x="1392" y="1008"/>
              <a:ext cx="5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Current</a:t>
              </a:r>
            </a:p>
          </p:txBody>
        </p:sp>
      </p:grpSp>
      <p:pic>
        <p:nvPicPr>
          <p:cNvPr id="17412" name="Picture 90" descr="Iclamp_pass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5138" y="1222375"/>
            <a:ext cx="4868862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91"/>
          <p:cNvSpPr>
            <a:spLocks noChangeArrowheads="1"/>
          </p:cNvSpPr>
          <p:nvPr/>
        </p:nvSpPr>
        <p:spPr bwMode="auto">
          <a:xfrm>
            <a:off x="2514600" y="3352800"/>
            <a:ext cx="1600200" cy="1371600"/>
          </a:xfrm>
          <a:prstGeom prst="rect">
            <a:avLst/>
          </a:prstGeom>
          <a:solidFill>
            <a:srgbClr val="0E04D8">
              <a:alpha val="50195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6975475" cy="762000"/>
          </a:xfrm>
        </p:spPr>
        <p:txBody>
          <a:bodyPr/>
          <a:lstStyle/>
          <a:p>
            <a:pPr eaLnBrk="1" hangingPunct="1"/>
            <a:r>
              <a:rPr lang="en-US" smtClean="0"/>
              <a:t>Voltage clamp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971800"/>
            <a:ext cx="3810000" cy="1960563"/>
            <a:chOff x="192" y="1008"/>
            <a:chExt cx="2400" cy="12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1248"/>
              <a:ext cx="2400" cy="995"/>
              <a:chOff x="2976" y="1584"/>
              <a:chExt cx="2400" cy="995"/>
            </a:xfrm>
          </p:grpSpPr>
          <p:sp>
            <p:nvSpPr>
              <p:cNvPr id="18441" name="Line 5"/>
              <p:cNvSpPr>
                <a:spLocks noChangeShapeType="1"/>
              </p:cNvSpPr>
              <p:nvPr/>
            </p:nvSpPr>
            <p:spPr bwMode="auto">
              <a:xfrm>
                <a:off x="3284" y="1808"/>
                <a:ext cx="1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68" y="1764"/>
                <a:ext cx="154" cy="66"/>
                <a:chOff x="3216" y="1728"/>
                <a:chExt cx="336" cy="144"/>
              </a:xfrm>
            </p:grpSpPr>
            <p:sp>
              <p:nvSpPr>
                <p:cNvPr id="18516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7" name="Line 8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9" name="Line 10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1" name="Line 12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43" name="Line 14"/>
              <p:cNvSpPr>
                <a:spLocks noChangeShapeType="1"/>
              </p:cNvSpPr>
              <p:nvPr/>
            </p:nvSpPr>
            <p:spPr bwMode="auto">
              <a:xfrm>
                <a:off x="5222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15"/>
              <p:cNvSpPr>
                <a:spLocks noChangeShapeType="1"/>
              </p:cNvSpPr>
              <p:nvPr/>
            </p:nvSpPr>
            <p:spPr bwMode="auto">
              <a:xfrm>
                <a:off x="3394" y="1808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16"/>
              <p:cNvSpPr>
                <a:spLocks noChangeShapeType="1"/>
              </p:cNvSpPr>
              <p:nvPr/>
            </p:nvSpPr>
            <p:spPr bwMode="auto">
              <a:xfrm>
                <a:off x="3262" y="2072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17"/>
              <p:cNvSpPr>
                <a:spLocks noChangeShapeType="1"/>
              </p:cNvSpPr>
              <p:nvPr/>
            </p:nvSpPr>
            <p:spPr bwMode="auto">
              <a:xfrm>
                <a:off x="3262" y="2116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18"/>
              <p:cNvSpPr>
                <a:spLocks noChangeShapeType="1"/>
              </p:cNvSpPr>
              <p:nvPr/>
            </p:nvSpPr>
            <p:spPr bwMode="auto">
              <a:xfrm>
                <a:off x="3394" y="2116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19"/>
              <p:cNvSpPr>
                <a:spLocks noChangeShapeType="1"/>
              </p:cNvSpPr>
              <p:nvPr/>
            </p:nvSpPr>
            <p:spPr bwMode="auto">
              <a:xfrm>
                <a:off x="2998" y="2359"/>
                <a:ext cx="23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3130" y="1764"/>
                <a:ext cx="154" cy="66"/>
                <a:chOff x="3216" y="1728"/>
                <a:chExt cx="336" cy="144"/>
              </a:xfrm>
            </p:grpSpPr>
            <p:sp>
              <p:nvSpPr>
                <p:cNvPr id="1850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0" name="Line 22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2" name="Line 24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4" name="Line 26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0" name="Line 28"/>
              <p:cNvSpPr>
                <a:spLocks noChangeShapeType="1"/>
              </p:cNvSpPr>
              <p:nvPr/>
            </p:nvSpPr>
            <p:spPr bwMode="auto">
              <a:xfrm>
                <a:off x="2976" y="1808"/>
                <a:ext cx="1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Text Box 29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8452" name="Text Box 30"/>
              <p:cNvSpPr txBox="1">
                <a:spLocks noChangeArrowheads="1"/>
              </p:cNvSpPr>
              <p:nvPr/>
            </p:nvSpPr>
            <p:spPr bwMode="auto">
              <a:xfrm>
                <a:off x="3072" y="1584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Ra/2</a:t>
                </a:r>
              </a:p>
            </p:txBody>
          </p:sp>
          <p:sp>
            <p:nvSpPr>
              <p:cNvPr id="18453" name="Text Box 31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Cm</a:t>
                </a:r>
              </a:p>
            </p:txBody>
          </p:sp>
          <p:sp>
            <p:nvSpPr>
              <p:cNvPr id="18454" name="Line 32"/>
              <p:cNvSpPr>
                <a:spLocks noChangeShapeType="1"/>
              </p:cNvSpPr>
              <p:nvPr/>
            </p:nvSpPr>
            <p:spPr bwMode="auto">
              <a:xfrm>
                <a:off x="3945" y="180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33"/>
              <p:cNvSpPr>
                <a:spLocks noChangeShapeType="1"/>
              </p:cNvSpPr>
              <p:nvPr/>
            </p:nvSpPr>
            <p:spPr bwMode="auto">
              <a:xfrm>
                <a:off x="3945" y="2050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34"/>
              <p:cNvSpPr>
                <a:spLocks noChangeShapeType="1"/>
              </p:cNvSpPr>
              <p:nvPr/>
            </p:nvSpPr>
            <p:spPr bwMode="auto">
              <a:xfrm>
                <a:off x="3923" y="2182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35"/>
              <p:cNvSpPr>
                <a:spLocks noChangeShapeType="1"/>
              </p:cNvSpPr>
              <p:nvPr/>
            </p:nvSpPr>
            <p:spPr bwMode="auto">
              <a:xfrm>
                <a:off x="3857" y="2226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36"/>
              <p:cNvSpPr>
                <a:spLocks noChangeShapeType="1"/>
              </p:cNvSpPr>
              <p:nvPr/>
            </p:nvSpPr>
            <p:spPr bwMode="auto">
              <a:xfrm>
                <a:off x="3945" y="2226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 rot="5400000">
                <a:off x="3879" y="1940"/>
                <a:ext cx="154" cy="66"/>
                <a:chOff x="3216" y="1728"/>
                <a:chExt cx="336" cy="144"/>
              </a:xfrm>
            </p:grpSpPr>
            <p:sp>
              <p:nvSpPr>
                <p:cNvPr id="185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3" name="Line 3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5" name="Line 41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Line 43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0" name="Text Box 45"/>
              <p:cNvSpPr txBox="1">
                <a:spLocks noChangeArrowheads="1"/>
              </p:cNvSpPr>
              <p:nvPr/>
            </p:nvSpPr>
            <p:spPr bwMode="auto">
              <a:xfrm>
                <a:off x="4032" y="2112"/>
                <a:ext cx="2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Vm</a:t>
                </a:r>
              </a:p>
            </p:txBody>
          </p:sp>
          <p:sp>
            <p:nvSpPr>
              <p:cNvPr id="18461" name="Text Box 4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Rm</a:t>
                </a:r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4077" y="2359"/>
                <a:ext cx="242" cy="220"/>
                <a:chOff x="1680" y="3216"/>
                <a:chExt cx="528" cy="480"/>
              </a:xfrm>
            </p:grpSpPr>
            <p:sp>
              <p:nvSpPr>
                <p:cNvPr id="18497" name="Line 48"/>
                <p:cNvSpPr>
                  <a:spLocks noChangeShapeType="1"/>
                </p:cNvSpPr>
                <p:nvPr/>
              </p:nvSpPr>
              <p:spPr bwMode="auto">
                <a:xfrm>
                  <a:off x="1944" y="3216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8" name="Line 49"/>
                <p:cNvSpPr>
                  <a:spLocks noChangeShapeType="1"/>
                </p:cNvSpPr>
                <p:nvPr/>
              </p:nvSpPr>
              <p:spPr bwMode="auto">
                <a:xfrm>
                  <a:off x="1680" y="355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9" name="Line 50"/>
                <p:cNvSpPr>
                  <a:spLocks noChangeShapeType="1"/>
                </p:cNvSpPr>
                <p:nvPr/>
              </p:nvSpPr>
              <p:spPr bwMode="auto">
                <a:xfrm>
                  <a:off x="1776" y="360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0" name="Line 51"/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1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369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3" name="Line 53"/>
              <p:cNvSpPr>
                <a:spLocks noChangeShapeType="1"/>
              </p:cNvSpPr>
              <p:nvPr/>
            </p:nvSpPr>
            <p:spPr bwMode="auto">
              <a:xfrm>
                <a:off x="445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4" name="Line 54"/>
              <p:cNvSpPr>
                <a:spLocks noChangeShapeType="1"/>
              </p:cNvSpPr>
              <p:nvPr/>
            </p:nvSpPr>
            <p:spPr bwMode="auto">
              <a:xfrm>
                <a:off x="445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 flipV="1">
                <a:off x="4368" y="2178"/>
                <a:ext cx="176" cy="44"/>
                <a:chOff x="3504" y="2832"/>
                <a:chExt cx="384" cy="96"/>
              </a:xfrm>
            </p:grpSpPr>
            <p:sp>
              <p:nvSpPr>
                <p:cNvPr id="18495" name="Line 56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6" name="Line 57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6" name="Line 58"/>
              <p:cNvSpPr>
                <a:spLocks noChangeShapeType="1"/>
              </p:cNvSpPr>
              <p:nvPr/>
            </p:nvSpPr>
            <p:spPr bwMode="auto">
              <a:xfrm>
                <a:off x="445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 rot="5400000">
                <a:off x="4390" y="1936"/>
                <a:ext cx="154" cy="66"/>
                <a:chOff x="3216" y="1728"/>
                <a:chExt cx="336" cy="144"/>
              </a:xfrm>
            </p:grpSpPr>
            <p:sp>
              <p:nvSpPr>
                <p:cNvPr id="1848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9" name="Line 61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1" name="Line 63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3" name="Line 65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68" name="Text Box 67"/>
              <p:cNvSpPr txBox="1">
                <a:spLocks noChangeArrowheads="1"/>
              </p:cNvSpPr>
              <p:nvPr/>
            </p:nvSpPr>
            <p:spPr bwMode="auto">
              <a:xfrm>
                <a:off x="4534" y="2115"/>
                <a:ext cx="26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EK</a:t>
                </a:r>
              </a:p>
            </p:txBody>
          </p:sp>
          <p:sp>
            <p:nvSpPr>
              <p:cNvPr id="18469" name="Text Box 68"/>
              <p:cNvSpPr txBox="1">
                <a:spLocks noChangeArrowheads="1"/>
              </p:cNvSpPr>
              <p:nvPr/>
            </p:nvSpPr>
            <p:spPr bwMode="auto">
              <a:xfrm>
                <a:off x="4512" y="1872"/>
                <a:ext cx="27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GK</a:t>
                </a:r>
              </a:p>
            </p:txBody>
          </p:sp>
          <p:sp>
            <p:nvSpPr>
              <p:cNvPr id="18470" name="Line 69"/>
              <p:cNvSpPr>
                <a:spLocks noChangeShapeType="1"/>
              </p:cNvSpPr>
              <p:nvPr/>
            </p:nvSpPr>
            <p:spPr bwMode="auto">
              <a:xfrm flipV="1">
                <a:off x="436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1" name="Line 70"/>
              <p:cNvSpPr>
                <a:spLocks noChangeShapeType="1"/>
              </p:cNvSpPr>
              <p:nvPr/>
            </p:nvSpPr>
            <p:spPr bwMode="auto">
              <a:xfrm>
                <a:off x="4896" y="180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Line 71"/>
              <p:cNvSpPr>
                <a:spLocks noChangeShapeType="1"/>
              </p:cNvSpPr>
              <p:nvPr/>
            </p:nvSpPr>
            <p:spPr bwMode="auto">
              <a:xfrm>
                <a:off x="4896" y="2046"/>
                <a:ext cx="0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72"/>
              <p:cNvGrpSpPr>
                <a:grpSpLocks/>
              </p:cNvGrpSpPr>
              <p:nvPr/>
            </p:nvGrpSpPr>
            <p:grpSpPr bwMode="auto">
              <a:xfrm flipV="1">
                <a:off x="4808" y="2178"/>
                <a:ext cx="176" cy="44"/>
                <a:chOff x="3504" y="2832"/>
                <a:chExt cx="384" cy="96"/>
              </a:xfrm>
            </p:grpSpPr>
            <p:sp>
              <p:nvSpPr>
                <p:cNvPr id="18486" name="Line 73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7" name="Line 74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74" name="Line 75"/>
              <p:cNvSpPr>
                <a:spLocks noChangeShapeType="1"/>
              </p:cNvSpPr>
              <p:nvPr/>
            </p:nvSpPr>
            <p:spPr bwMode="auto">
              <a:xfrm>
                <a:off x="4896" y="2222"/>
                <a:ext cx="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76"/>
              <p:cNvGrpSpPr>
                <a:grpSpLocks/>
              </p:cNvGrpSpPr>
              <p:nvPr/>
            </p:nvGrpSpPr>
            <p:grpSpPr bwMode="auto">
              <a:xfrm rot="5400000">
                <a:off x="4830" y="1936"/>
                <a:ext cx="154" cy="66"/>
                <a:chOff x="3216" y="1728"/>
                <a:chExt cx="336" cy="144"/>
              </a:xfrm>
            </p:grpSpPr>
            <p:sp>
              <p:nvSpPr>
                <p:cNvPr id="1847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216" y="172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0" name="Line 78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2" name="Line 80"/>
                <p:cNvSpPr>
                  <a:spLocks noChangeShapeType="1"/>
                </p:cNvSpPr>
                <p:nvPr/>
              </p:nvSpPr>
              <p:spPr bwMode="auto">
                <a:xfrm>
                  <a:off x="3360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4" name="Line 82"/>
                <p:cNvSpPr>
                  <a:spLocks noChangeShapeType="1"/>
                </p:cNvSpPr>
                <p:nvPr/>
              </p:nvSpPr>
              <p:spPr bwMode="auto">
                <a:xfrm>
                  <a:off x="3456" y="172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76" name="Text Box 84"/>
              <p:cNvSpPr txBox="1">
                <a:spLocks noChangeArrowheads="1"/>
              </p:cNvSpPr>
              <p:nvPr/>
            </p:nvSpPr>
            <p:spPr bwMode="auto">
              <a:xfrm>
                <a:off x="4975" y="2115"/>
                <a:ext cx="31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ENa</a:t>
                </a:r>
              </a:p>
            </p:txBody>
          </p:sp>
          <p:sp>
            <p:nvSpPr>
              <p:cNvPr id="18477" name="Text Box 85"/>
              <p:cNvSpPr txBox="1">
                <a:spLocks noChangeArrowheads="1"/>
              </p:cNvSpPr>
              <p:nvPr/>
            </p:nvSpPr>
            <p:spPr bwMode="auto">
              <a:xfrm>
                <a:off x="4953" y="1872"/>
                <a:ext cx="3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GNa</a:t>
                </a:r>
              </a:p>
            </p:txBody>
          </p:sp>
          <p:sp>
            <p:nvSpPr>
              <p:cNvPr id="18478" name="Line 86"/>
              <p:cNvSpPr>
                <a:spLocks noChangeShapeType="1"/>
              </p:cNvSpPr>
              <p:nvPr/>
            </p:nvSpPr>
            <p:spPr bwMode="auto">
              <a:xfrm flipV="1">
                <a:off x="4808" y="1870"/>
                <a:ext cx="176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9" name="Line 87"/>
            <p:cNvSpPr>
              <a:spLocks noChangeShapeType="1"/>
            </p:cNvSpPr>
            <p:nvPr/>
          </p:nvSpPr>
          <p:spPr bwMode="auto">
            <a:xfrm>
              <a:off x="1392" y="11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Text Box 88"/>
            <p:cNvSpPr txBox="1">
              <a:spLocks noChangeArrowheads="1"/>
            </p:cNvSpPr>
            <p:nvPr/>
          </p:nvSpPr>
          <p:spPr bwMode="auto">
            <a:xfrm>
              <a:off x="1392" y="1008"/>
              <a:ext cx="6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Voltage</a:t>
              </a:r>
            </a:p>
          </p:txBody>
        </p:sp>
      </p:grpSp>
      <p:sp>
        <p:nvSpPr>
          <p:cNvPr id="18436" name="Rectangle 90"/>
          <p:cNvSpPr>
            <a:spLocks noChangeArrowheads="1"/>
          </p:cNvSpPr>
          <p:nvPr/>
        </p:nvSpPr>
        <p:spPr bwMode="auto">
          <a:xfrm>
            <a:off x="2514600" y="3352800"/>
            <a:ext cx="1600200" cy="1371600"/>
          </a:xfrm>
          <a:prstGeom prst="rect">
            <a:avLst/>
          </a:prstGeom>
          <a:solidFill>
            <a:srgbClr val="0E04D8">
              <a:alpha val="50195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7" name="Picture 91" descr="Vclamp_pass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8475" y="1246188"/>
            <a:ext cx="4835525" cy="56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Rate coding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981200"/>
            <a:ext cx="59340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Signal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smtClean="0">
                <a:cs typeface="Arial" pitchFamily="34" charset="0"/>
              </a:rPr>
              <a:t> firing rate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>
                <a:cs typeface="Arial" pitchFamily="34" charset="0"/>
              </a:rPr>
              <a:t>Limitations: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>
                <a:cs typeface="Arial" pitchFamily="34" charset="0"/>
              </a:rPr>
              <a:t>Firing rate &gt;= 0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>
                <a:cs typeface="Arial" pitchFamily="34" charset="0"/>
              </a:rPr>
              <a:t>Firing rate &lt; 100 Hz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>
                <a:cs typeface="Arial" pitchFamily="34" charset="0"/>
              </a:rPr>
              <a:t>Need to average for some time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Integrate and fire neurons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Visual system (traditional)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784850" y="2057400"/>
            <a:ext cx="3130550" cy="2970213"/>
            <a:chOff x="3644" y="1296"/>
            <a:chExt cx="1972" cy="1871"/>
          </a:xfrm>
        </p:grpSpPr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3984" y="1296"/>
              <a:ext cx="1632" cy="1152"/>
            </a:xfrm>
            <a:custGeom>
              <a:avLst/>
              <a:gdLst>
                <a:gd name="T0" fmla="*/ 0 w 1632"/>
                <a:gd name="T1" fmla="*/ 0 h 1152"/>
                <a:gd name="T2" fmla="*/ 0 w 1632"/>
                <a:gd name="T3" fmla="*/ 1152 h 1152"/>
                <a:gd name="T4" fmla="*/ 1632 w 1632"/>
                <a:gd name="T5" fmla="*/ 1152 h 1152"/>
                <a:gd name="T6" fmla="*/ 0 60000 65536"/>
                <a:gd name="T7" fmla="*/ 0 60000 65536"/>
                <a:gd name="T8" fmla="*/ 0 60000 65536"/>
                <a:gd name="T9" fmla="*/ 0 w 1632"/>
                <a:gd name="T10" fmla="*/ 0 h 1152"/>
                <a:gd name="T11" fmla="*/ 1632 w 163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1152">
                  <a:moveTo>
                    <a:pt x="0" y="0"/>
                  </a:moveTo>
                  <a:lnTo>
                    <a:pt x="0" y="1152"/>
                  </a:lnTo>
                  <a:lnTo>
                    <a:pt x="1632" y="115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984" y="288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403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12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224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432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408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176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36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464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456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4656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475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03" name="Group 19"/>
            <p:cNvGrpSpPr>
              <a:grpSpLocks/>
            </p:cNvGrpSpPr>
            <p:nvPr/>
          </p:nvGrpSpPr>
          <p:grpSpPr bwMode="auto">
            <a:xfrm>
              <a:off x="4848" y="2736"/>
              <a:ext cx="720" cy="144"/>
              <a:chOff x="4848" y="2736"/>
              <a:chExt cx="288" cy="144"/>
            </a:xfrm>
          </p:grpSpPr>
          <p:sp>
            <p:nvSpPr>
              <p:cNvPr id="16407" name="Line 20"/>
              <p:cNvSpPr>
                <a:spLocks noChangeShapeType="1"/>
              </p:cNvSpPr>
              <p:nvPr/>
            </p:nvSpPr>
            <p:spPr bwMode="auto">
              <a:xfrm>
                <a:off x="4848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21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22"/>
              <p:cNvSpPr>
                <a:spLocks noChangeShapeType="1"/>
              </p:cNvSpPr>
              <p:nvPr/>
            </p:nvSpPr>
            <p:spPr bwMode="auto">
              <a:xfrm>
                <a:off x="5040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23"/>
              <p:cNvSpPr>
                <a:spLocks noChangeShapeType="1"/>
              </p:cNvSpPr>
              <p:nvPr/>
            </p:nvSpPr>
            <p:spPr bwMode="auto">
              <a:xfrm>
                <a:off x="5136" y="27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3984" y="1536"/>
              <a:ext cx="1584" cy="672"/>
            </a:xfrm>
            <a:custGeom>
              <a:avLst/>
              <a:gdLst>
                <a:gd name="T0" fmla="*/ 0 w 1584"/>
                <a:gd name="T1" fmla="*/ 0 h 672"/>
                <a:gd name="T2" fmla="*/ 432 w 1584"/>
                <a:gd name="T3" fmla="*/ 0 h 672"/>
                <a:gd name="T4" fmla="*/ 528 w 1584"/>
                <a:gd name="T5" fmla="*/ 432 h 672"/>
                <a:gd name="T6" fmla="*/ 960 w 1584"/>
                <a:gd name="T7" fmla="*/ 432 h 672"/>
                <a:gd name="T8" fmla="*/ 1008 w 1584"/>
                <a:gd name="T9" fmla="*/ 672 h 672"/>
                <a:gd name="T10" fmla="*/ 1584 w 1584"/>
                <a:gd name="T11" fmla="*/ 672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672"/>
                <a:gd name="T20" fmla="*/ 1584 w 1584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672">
                  <a:moveTo>
                    <a:pt x="0" y="0"/>
                  </a:moveTo>
                  <a:lnTo>
                    <a:pt x="432" y="0"/>
                  </a:lnTo>
                  <a:lnTo>
                    <a:pt x="528" y="432"/>
                  </a:lnTo>
                  <a:lnTo>
                    <a:pt x="960" y="432"/>
                  </a:lnTo>
                  <a:lnTo>
                    <a:pt x="1008" y="672"/>
                  </a:lnTo>
                  <a:lnTo>
                    <a:pt x="1584" y="67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6405" name="Text Box 25"/>
            <p:cNvSpPr txBox="1">
              <a:spLocks noChangeArrowheads="1"/>
            </p:cNvSpPr>
            <p:nvPr/>
          </p:nvSpPr>
          <p:spPr bwMode="auto">
            <a:xfrm>
              <a:off x="4604" y="2928"/>
              <a:ext cx="446" cy="2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>
              <a:spAutoFit/>
            </a:bodyPr>
            <a:lstStyle/>
            <a:p>
              <a:r>
                <a:rPr lang="en-US" sz="1800">
                  <a:latin typeface="Arial" pitchFamily="34" charset="0"/>
                  <a:ea typeface="ＭＳ Ｐゴシック" charset="-128"/>
                </a:rPr>
                <a:t>Time</a:t>
              </a:r>
            </a:p>
          </p:txBody>
        </p:sp>
        <p:sp>
          <p:nvSpPr>
            <p:cNvPr id="16406" name="Text Box 26"/>
            <p:cNvSpPr txBox="1">
              <a:spLocks noChangeArrowheads="1"/>
            </p:cNvSpPr>
            <p:nvPr/>
          </p:nvSpPr>
          <p:spPr bwMode="auto">
            <a:xfrm rot="-5400000">
              <a:off x="3519" y="1706"/>
              <a:ext cx="489" cy="2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>
              <a:spAutoFit/>
            </a:bodyPr>
            <a:lstStyle/>
            <a:p>
              <a:r>
                <a:rPr lang="en-US" sz="1800">
                  <a:latin typeface="Arial" pitchFamily="34" charset="0"/>
                  <a:ea typeface="ＭＳ Ｐゴシック" charset="-128"/>
                </a:rPr>
                <a:t>Value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Voltage-clamp with squid (voltage-gated) ion channels</a:t>
            </a:r>
          </a:p>
        </p:txBody>
      </p:sp>
      <p:pic>
        <p:nvPicPr>
          <p:cNvPr id="19459" name="Picture 8" descr="HH_Vcla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9725"/>
            <a:ext cx="83915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0D552-1439-44F9-BBB0-4BE52BA88BB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HH model simulation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Kinds of HH channels	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724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Na: Boring. Fast, slow, slow/TTX insensitive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	Single big polypeptide, 4 domains of 6 membrane-spanning regions.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Ca: Modest family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	Similar structure to Na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K: 4 families, each with lots of members.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	4 subunits, each with 6 membrane regions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K Inward Rectifier: 5 families, 2 membrane regions.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Cl: 3 families, multiple members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smtClean="0"/>
              <a:t>	Unclear topology, possibly 13 hydrophobic domains, 11 of which are in membrane.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 channels</a:t>
            </a:r>
          </a:p>
        </p:txBody>
      </p:sp>
      <p:graphicFrame>
        <p:nvGraphicFramePr>
          <p:cNvPr id="295986" name="Group 50"/>
          <p:cNvGraphicFramePr>
            <a:graphicFrameLocks noGrp="1"/>
          </p:cNvGraphicFramePr>
          <p:nvPr/>
        </p:nvGraphicFramePr>
        <p:xfrm>
          <a:off x="304800" y="2133600"/>
          <a:ext cx="8686800" cy="4427856"/>
        </p:xfrm>
        <a:graphic>
          <a:graphicData uri="http://schemas.openxmlformats.org/drawingml/2006/table">
            <a:tbl>
              <a:tblPr/>
              <a:tblGrid>
                <a:gridCol w="3124200"/>
                <a:gridCol w="1762125"/>
                <a:gridCol w="2171700"/>
                <a:gridCol w="1628775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Thresh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(tiny, transient)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 (Presyn) (large, long-lasting)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(Neuronal)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 channels</a:t>
            </a:r>
          </a:p>
        </p:txBody>
      </p:sp>
      <p:graphicFrame>
        <p:nvGraphicFramePr>
          <p:cNvPr id="297004" name="Group 44"/>
          <p:cNvGraphicFramePr>
            <a:graphicFrameLocks noGrp="1"/>
          </p:cNvGraphicFramePr>
          <p:nvPr>
            <p:ph type="tbl" idx="1"/>
          </p:nvPr>
        </p:nvGraphicFramePr>
        <p:xfrm>
          <a:off x="228600" y="1600200"/>
          <a:ext cx="8610600" cy="4773486"/>
        </p:xfrm>
        <a:graphic>
          <a:graphicData uri="http://schemas.openxmlformats.org/drawingml/2006/table">
            <a:tbl>
              <a:tblPr/>
              <a:tblGrid>
                <a:gridCol w="2325688"/>
                <a:gridCol w="3379787"/>
                <a:gridCol w="29051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K, 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Delayed rectifier (squid HH)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AP repolarization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I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Fast Transient, opens after repolarization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Slower firing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Linear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KCa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subfamilies.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Ca-activated K 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Slow AHP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Adaptation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Pacemaker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KIR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 subfamilies.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Inward rectifier, 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Returns cell to rest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Effects of channels:</a:t>
            </a:r>
            <a:br>
              <a:rPr lang="en-US" smtClean="0"/>
            </a:br>
            <a:r>
              <a:rPr lang="en-US" smtClean="0"/>
              <a:t>Firing patterns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508125" y="2784475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Freq</a:t>
            </a: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2438400" y="20574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2438400" y="55626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Freeform 7"/>
          <p:cNvSpPr>
            <a:spLocks/>
          </p:cNvSpPr>
          <p:nvPr/>
        </p:nvSpPr>
        <p:spPr bwMode="auto">
          <a:xfrm>
            <a:off x="2438400" y="2514600"/>
            <a:ext cx="4495800" cy="2997200"/>
          </a:xfrm>
          <a:custGeom>
            <a:avLst/>
            <a:gdLst>
              <a:gd name="T0" fmla="*/ 0 w 2832"/>
              <a:gd name="T1" fmla="*/ 2147483647 h 1888"/>
              <a:gd name="T2" fmla="*/ 2147483647 w 2832"/>
              <a:gd name="T3" fmla="*/ 2147483647 h 1888"/>
              <a:gd name="T4" fmla="*/ 2147483647 w 2832"/>
              <a:gd name="T5" fmla="*/ 2147483647 h 1888"/>
              <a:gd name="T6" fmla="*/ 2147483647 w 2832"/>
              <a:gd name="T7" fmla="*/ 2147483647 h 1888"/>
              <a:gd name="T8" fmla="*/ 2147483647 w 2832"/>
              <a:gd name="T9" fmla="*/ 2147483647 h 1888"/>
              <a:gd name="T10" fmla="*/ 2147483647 w 2832"/>
              <a:gd name="T11" fmla="*/ 2147483647 h 1888"/>
              <a:gd name="T12" fmla="*/ 2147483647 w 2832"/>
              <a:gd name="T13" fmla="*/ 2147483647 h 1888"/>
              <a:gd name="T14" fmla="*/ 2147483647 w 2832"/>
              <a:gd name="T15" fmla="*/ 0 h 18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2"/>
              <a:gd name="T25" fmla="*/ 0 h 1888"/>
              <a:gd name="T26" fmla="*/ 2832 w 2832"/>
              <a:gd name="T27" fmla="*/ 1888 h 18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2" h="1888">
                <a:moveTo>
                  <a:pt x="0" y="1872"/>
                </a:moveTo>
                <a:cubicBezTo>
                  <a:pt x="16" y="1872"/>
                  <a:pt x="20" y="1872"/>
                  <a:pt x="48" y="1872"/>
                </a:cubicBezTo>
                <a:cubicBezTo>
                  <a:pt x="76" y="1872"/>
                  <a:pt x="112" y="1885"/>
                  <a:pt x="168" y="1872"/>
                </a:cubicBezTo>
                <a:cubicBezTo>
                  <a:pt x="224" y="1859"/>
                  <a:pt x="276" y="1888"/>
                  <a:pt x="384" y="1792"/>
                </a:cubicBezTo>
                <a:cubicBezTo>
                  <a:pt x="492" y="1696"/>
                  <a:pt x="616" y="1531"/>
                  <a:pt x="816" y="1296"/>
                </a:cubicBezTo>
                <a:cubicBezTo>
                  <a:pt x="1016" y="1061"/>
                  <a:pt x="1360" y="584"/>
                  <a:pt x="1584" y="384"/>
                </a:cubicBezTo>
                <a:cubicBezTo>
                  <a:pt x="1808" y="184"/>
                  <a:pt x="1952" y="160"/>
                  <a:pt x="2160" y="96"/>
                </a:cubicBezTo>
                <a:cubicBezTo>
                  <a:pt x="2368" y="32"/>
                  <a:pt x="2600" y="16"/>
                  <a:pt x="2832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Freeform 8"/>
          <p:cNvSpPr>
            <a:spLocks/>
          </p:cNvSpPr>
          <p:nvPr/>
        </p:nvSpPr>
        <p:spPr bwMode="auto">
          <a:xfrm>
            <a:off x="2438400" y="2246313"/>
            <a:ext cx="4495800" cy="3328987"/>
          </a:xfrm>
          <a:custGeom>
            <a:avLst/>
            <a:gdLst>
              <a:gd name="T0" fmla="*/ 0 w 2832"/>
              <a:gd name="T1" fmla="*/ 2147483647 h 2097"/>
              <a:gd name="T2" fmla="*/ 2147483647 w 2832"/>
              <a:gd name="T3" fmla="*/ 2147483647 h 2097"/>
              <a:gd name="T4" fmla="*/ 2147483647 w 2832"/>
              <a:gd name="T5" fmla="*/ 2147483647 h 2097"/>
              <a:gd name="T6" fmla="*/ 2147483647 w 2832"/>
              <a:gd name="T7" fmla="*/ 2147483647 h 2097"/>
              <a:gd name="T8" fmla="*/ 2147483647 w 2832"/>
              <a:gd name="T9" fmla="*/ 2147483647 h 2097"/>
              <a:gd name="T10" fmla="*/ 2147483647 w 2832"/>
              <a:gd name="T11" fmla="*/ 2147483647 h 2097"/>
              <a:gd name="T12" fmla="*/ 2147483647 w 2832"/>
              <a:gd name="T13" fmla="*/ 2147483647 h 20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32"/>
              <a:gd name="T22" fmla="*/ 0 h 2097"/>
              <a:gd name="T23" fmla="*/ 2832 w 2832"/>
              <a:gd name="T24" fmla="*/ 2097 h 20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32" h="2097">
                <a:moveTo>
                  <a:pt x="0" y="2089"/>
                </a:moveTo>
                <a:cubicBezTo>
                  <a:pt x="308" y="2093"/>
                  <a:pt x="616" y="2097"/>
                  <a:pt x="768" y="2089"/>
                </a:cubicBezTo>
                <a:cubicBezTo>
                  <a:pt x="920" y="2081"/>
                  <a:pt x="885" y="2084"/>
                  <a:pt x="912" y="2041"/>
                </a:cubicBezTo>
                <a:cubicBezTo>
                  <a:pt x="939" y="1998"/>
                  <a:pt x="888" y="2096"/>
                  <a:pt x="928" y="1833"/>
                </a:cubicBezTo>
                <a:cubicBezTo>
                  <a:pt x="968" y="1570"/>
                  <a:pt x="963" y="758"/>
                  <a:pt x="1152" y="465"/>
                </a:cubicBezTo>
                <a:cubicBezTo>
                  <a:pt x="1341" y="172"/>
                  <a:pt x="1784" y="146"/>
                  <a:pt x="2064" y="73"/>
                </a:cubicBezTo>
                <a:cubicBezTo>
                  <a:pt x="2344" y="0"/>
                  <a:pt x="2608" y="9"/>
                  <a:pt x="2832" y="25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5622925" y="5680075"/>
            <a:ext cx="1114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Current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433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1828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neurons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43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Ion gradients and reversal potentials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Building a neuron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Kinds of HH channels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Designing an Action Potential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Variations on synapses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Computing with neurons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228600" y="33528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an AP: Turnon</a:t>
            </a:r>
          </a:p>
        </p:txBody>
      </p:sp>
      <p:sp>
        <p:nvSpPr>
          <p:cNvPr id="50179" name="Freeform 1027"/>
          <p:cNvSpPr>
            <a:spLocks/>
          </p:cNvSpPr>
          <p:nvPr/>
        </p:nvSpPr>
        <p:spPr bwMode="auto">
          <a:xfrm>
            <a:off x="2451100" y="2286000"/>
            <a:ext cx="4457700" cy="2335213"/>
          </a:xfrm>
          <a:custGeom>
            <a:avLst/>
            <a:gdLst>
              <a:gd name="T0" fmla="*/ 0 w 2808"/>
              <a:gd name="T1" fmla="*/ 2147483647 h 1471"/>
              <a:gd name="T2" fmla="*/ 2147483647 w 2808"/>
              <a:gd name="T3" fmla="*/ 2147483647 h 1471"/>
              <a:gd name="T4" fmla="*/ 2147483647 w 2808"/>
              <a:gd name="T5" fmla="*/ 2147483647 h 1471"/>
              <a:gd name="T6" fmla="*/ 2147483647 w 2808"/>
              <a:gd name="T7" fmla="*/ 2147483647 h 1471"/>
              <a:gd name="T8" fmla="*/ 2147483647 w 2808"/>
              <a:gd name="T9" fmla="*/ 2147483647 h 1471"/>
              <a:gd name="T10" fmla="*/ 2147483647 w 2808"/>
              <a:gd name="T11" fmla="*/ 2147483647 h 1471"/>
              <a:gd name="T12" fmla="*/ 2147483647 w 2808"/>
              <a:gd name="T13" fmla="*/ 2147483647 h 1471"/>
              <a:gd name="T14" fmla="*/ 2147483647 w 2808"/>
              <a:gd name="T15" fmla="*/ 2147483647 h 1471"/>
              <a:gd name="T16" fmla="*/ 2147483647 w 2808"/>
              <a:gd name="T17" fmla="*/ 2147483647 h 1471"/>
              <a:gd name="T18" fmla="*/ 2147483647 w 2808"/>
              <a:gd name="T19" fmla="*/ 2147483647 h 14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08"/>
              <a:gd name="T31" fmla="*/ 0 h 1471"/>
              <a:gd name="T32" fmla="*/ 2808 w 2808"/>
              <a:gd name="T33" fmla="*/ 1471 h 147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08" h="1471">
                <a:moveTo>
                  <a:pt x="0" y="1328"/>
                </a:moveTo>
                <a:cubicBezTo>
                  <a:pt x="404" y="1244"/>
                  <a:pt x="809" y="1169"/>
                  <a:pt x="1008" y="1096"/>
                </a:cubicBezTo>
                <a:cubicBezTo>
                  <a:pt x="1207" y="1023"/>
                  <a:pt x="1137" y="1045"/>
                  <a:pt x="1192" y="888"/>
                </a:cubicBezTo>
                <a:cubicBezTo>
                  <a:pt x="1247" y="731"/>
                  <a:pt x="1303" y="287"/>
                  <a:pt x="1336" y="152"/>
                </a:cubicBezTo>
                <a:cubicBezTo>
                  <a:pt x="1369" y="17"/>
                  <a:pt x="1368" y="0"/>
                  <a:pt x="1392" y="80"/>
                </a:cubicBezTo>
                <a:cubicBezTo>
                  <a:pt x="1416" y="160"/>
                  <a:pt x="1452" y="445"/>
                  <a:pt x="1480" y="632"/>
                </a:cubicBezTo>
                <a:cubicBezTo>
                  <a:pt x="1508" y="819"/>
                  <a:pt x="1524" y="1067"/>
                  <a:pt x="1560" y="1200"/>
                </a:cubicBezTo>
                <a:cubicBezTo>
                  <a:pt x="1596" y="1333"/>
                  <a:pt x="1637" y="1393"/>
                  <a:pt x="1696" y="1432"/>
                </a:cubicBezTo>
                <a:cubicBezTo>
                  <a:pt x="1755" y="1471"/>
                  <a:pt x="1727" y="1471"/>
                  <a:pt x="1912" y="1432"/>
                </a:cubicBezTo>
                <a:cubicBezTo>
                  <a:pt x="2097" y="1393"/>
                  <a:pt x="2452" y="1296"/>
                  <a:pt x="2808" y="120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3997325" y="2187575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Na</a:t>
            </a:r>
          </a:p>
        </p:txBody>
      </p:sp>
      <p:sp>
        <p:nvSpPr>
          <p:cNvPr id="50181" name="Text Box 1029"/>
          <p:cNvSpPr txBox="1">
            <a:spLocks noChangeArrowheads="1"/>
          </p:cNvSpPr>
          <p:nvPr/>
        </p:nvSpPr>
        <p:spPr bwMode="auto">
          <a:xfrm>
            <a:off x="2333625" y="3571875"/>
            <a:ext cx="16144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Slow onset:</a:t>
            </a:r>
          </a:p>
          <a:p>
            <a:r>
              <a:rPr lang="en-US"/>
              <a:t>KA</a:t>
            </a:r>
          </a:p>
        </p:txBody>
      </p:sp>
      <p:sp>
        <p:nvSpPr>
          <p:cNvPr id="50182" name="Line 1030"/>
          <p:cNvSpPr>
            <a:spLocks noChangeShapeType="1"/>
          </p:cNvSpPr>
          <p:nvPr/>
        </p:nvSpPr>
        <p:spPr bwMode="auto">
          <a:xfrm>
            <a:off x="2476500" y="4597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1031"/>
          <p:cNvSpPr>
            <a:spLocks noChangeShapeType="1"/>
          </p:cNvSpPr>
          <p:nvPr/>
        </p:nvSpPr>
        <p:spPr bwMode="auto">
          <a:xfrm flipV="1">
            <a:off x="4318000" y="26035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32"/>
          <p:cNvSpPr>
            <a:spLocks noChangeShapeType="1"/>
          </p:cNvSpPr>
          <p:nvPr/>
        </p:nvSpPr>
        <p:spPr bwMode="auto">
          <a:xfrm>
            <a:off x="4991100" y="22733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Text Box 1033"/>
          <p:cNvSpPr txBox="1">
            <a:spLocks noChangeArrowheads="1"/>
          </p:cNvSpPr>
          <p:nvPr/>
        </p:nvSpPr>
        <p:spPr bwMode="auto">
          <a:xfrm>
            <a:off x="2905125" y="2771775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Steepness</a:t>
            </a:r>
          </a:p>
        </p:txBody>
      </p:sp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4124325" y="5718175"/>
            <a:ext cx="1935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Threshold: Na</a:t>
            </a:r>
          </a:p>
        </p:txBody>
      </p:sp>
      <p:sp>
        <p:nvSpPr>
          <p:cNvPr id="50187" name="Line 1035"/>
          <p:cNvSpPr>
            <a:spLocks noChangeShapeType="1"/>
          </p:cNvSpPr>
          <p:nvPr/>
        </p:nvSpPr>
        <p:spPr bwMode="auto">
          <a:xfrm>
            <a:off x="4356100" y="4165600"/>
            <a:ext cx="53340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an AP: Turnoff</a:t>
            </a:r>
          </a:p>
        </p:txBody>
      </p:sp>
      <p:sp>
        <p:nvSpPr>
          <p:cNvPr id="51203" name="Freeform 2051"/>
          <p:cNvSpPr>
            <a:spLocks/>
          </p:cNvSpPr>
          <p:nvPr/>
        </p:nvSpPr>
        <p:spPr bwMode="auto">
          <a:xfrm>
            <a:off x="304800" y="2527300"/>
            <a:ext cx="4457700" cy="2335213"/>
          </a:xfrm>
          <a:custGeom>
            <a:avLst/>
            <a:gdLst>
              <a:gd name="T0" fmla="*/ 0 w 2808"/>
              <a:gd name="T1" fmla="*/ 2147483647 h 1471"/>
              <a:gd name="T2" fmla="*/ 2147483647 w 2808"/>
              <a:gd name="T3" fmla="*/ 2147483647 h 1471"/>
              <a:gd name="T4" fmla="*/ 2147483647 w 2808"/>
              <a:gd name="T5" fmla="*/ 2147483647 h 1471"/>
              <a:gd name="T6" fmla="*/ 2147483647 w 2808"/>
              <a:gd name="T7" fmla="*/ 2147483647 h 1471"/>
              <a:gd name="T8" fmla="*/ 2147483647 w 2808"/>
              <a:gd name="T9" fmla="*/ 2147483647 h 1471"/>
              <a:gd name="T10" fmla="*/ 2147483647 w 2808"/>
              <a:gd name="T11" fmla="*/ 2147483647 h 1471"/>
              <a:gd name="T12" fmla="*/ 2147483647 w 2808"/>
              <a:gd name="T13" fmla="*/ 2147483647 h 1471"/>
              <a:gd name="T14" fmla="*/ 2147483647 w 2808"/>
              <a:gd name="T15" fmla="*/ 2147483647 h 1471"/>
              <a:gd name="T16" fmla="*/ 2147483647 w 2808"/>
              <a:gd name="T17" fmla="*/ 2147483647 h 1471"/>
              <a:gd name="T18" fmla="*/ 2147483647 w 2808"/>
              <a:gd name="T19" fmla="*/ 2147483647 h 14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08"/>
              <a:gd name="T31" fmla="*/ 0 h 1471"/>
              <a:gd name="T32" fmla="*/ 2808 w 2808"/>
              <a:gd name="T33" fmla="*/ 1471 h 147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08" h="1471">
                <a:moveTo>
                  <a:pt x="0" y="1328"/>
                </a:moveTo>
                <a:cubicBezTo>
                  <a:pt x="404" y="1244"/>
                  <a:pt x="809" y="1169"/>
                  <a:pt x="1008" y="1096"/>
                </a:cubicBezTo>
                <a:cubicBezTo>
                  <a:pt x="1207" y="1023"/>
                  <a:pt x="1137" y="1045"/>
                  <a:pt x="1192" y="888"/>
                </a:cubicBezTo>
                <a:cubicBezTo>
                  <a:pt x="1247" y="731"/>
                  <a:pt x="1303" y="287"/>
                  <a:pt x="1336" y="152"/>
                </a:cubicBezTo>
                <a:cubicBezTo>
                  <a:pt x="1369" y="17"/>
                  <a:pt x="1368" y="0"/>
                  <a:pt x="1392" y="80"/>
                </a:cubicBezTo>
                <a:cubicBezTo>
                  <a:pt x="1416" y="160"/>
                  <a:pt x="1452" y="445"/>
                  <a:pt x="1480" y="632"/>
                </a:cubicBezTo>
                <a:cubicBezTo>
                  <a:pt x="1508" y="819"/>
                  <a:pt x="1524" y="1067"/>
                  <a:pt x="1560" y="1200"/>
                </a:cubicBezTo>
                <a:cubicBezTo>
                  <a:pt x="1596" y="1333"/>
                  <a:pt x="1637" y="1393"/>
                  <a:pt x="1696" y="1432"/>
                </a:cubicBezTo>
                <a:cubicBezTo>
                  <a:pt x="1755" y="1471"/>
                  <a:pt x="1727" y="1471"/>
                  <a:pt x="1912" y="1432"/>
                </a:cubicBezTo>
                <a:cubicBezTo>
                  <a:pt x="2097" y="1393"/>
                  <a:pt x="2452" y="1296"/>
                  <a:pt x="2808" y="120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Text Box 2052"/>
          <p:cNvSpPr txBox="1">
            <a:spLocks noChangeArrowheads="1"/>
          </p:cNvSpPr>
          <p:nvPr/>
        </p:nvSpPr>
        <p:spPr bwMode="auto">
          <a:xfrm>
            <a:off x="2422525" y="1984375"/>
            <a:ext cx="22034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Na inactivation, </a:t>
            </a:r>
          </a:p>
          <a:p>
            <a:r>
              <a:rPr lang="en-US"/>
              <a:t>      K activation</a:t>
            </a:r>
          </a:p>
        </p:txBody>
      </p:sp>
      <p:sp>
        <p:nvSpPr>
          <p:cNvPr id="51205" name="Line 2053"/>
          <p:cNvSpPr>
            <a:spLocks noChangeShapeType="1"/>
          </p:cNvSpPr>
          <p:nvPr/>
        </p:nvSpPr>
        <p:spPr bwMode="auto">
          <a:xfrm>
            <a:off x="2844800" y="2514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Freeform 2054"/>
          <p:cNvSpPr>
            <a:spLocks/>
          </p:cNvSpPr>
          <p:nvPr/>
        </p:nvSpPr>
        <p:spPr bwMode="auto">
          <a:xfrm>
            <a:off x="5715000" y="2519363"/>
            <a:ext cx="2679700" cy="2400300"/>
          </a:xfrm>
          <a:custGeom>
            <a:avLst/>
            <a:gdLst>
              <a:gd name="T0" fmla="*/ 0 w 1688"/>
              <a:gd name="T1" fmla="*/ 2147483647 h 1512"/>
              <a:gd name="T2" fmla="*/ 2147483647 w 1688"/>
              <a:gd name="T3" fmla="*/ 2147483647 h 1512"/>
              <a:gd name="T4" fmla="*/ 2147483647 w 1688"/>
              <a:gd name="T5" fmla="*/ 2147483647 h 1512"/>
              <a:gd name="T6" fmla="*/ 2147483647 w 1688"/>
              <a:gd name="T7" fmla="*/ 2147483647 h 1512"/>
              <a:gd name="T8" fmla="*/ 2147483647 w 1688"/>
              <a:gd name="T9" fmla="*/ 2147483647 h 1512"/>
              <a:gd name="T10" fmla="*/ 2147483647 w 1688"/>
              <a:gd name="T11" fmla="*/ 2147483647 h 1512"/>
              <a:gd name="T12" fmla="*/ 2147483647 w 1688"/>
              <a:gd name="T13" fmla="*/ 2147483647 h 1512"/>
              <a:gd name="T14" fmla="*/ 2147483647 w 1688"/>
              <a:gd name="T15" fmla="*/ 2147483647 h 1512"/>
              <a:gd name="T16" fmla="*/ 2147483647 w 1688"/>
              <a:gd name="T17" fmla="*/ 2147483647 h 1512"/>
              <a:gd name="T18" fmla="*/ 2147483647 w 1688"/>
              <a:gd name="T19" fmla="*/ 2147483647 h 15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8"/>
              <a:gd name="T31" fmla="*/ 0 h 1512"/>
              <a:gd name="T32" fmla="*/ 1688 w 1688"/>
              <a:gd name="T33" fmla="*/ 1512 h 15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8" h="1512">
                <a:moveTo>
                  <a:pt x="0" y="1277"/>
                </a:moveTo>
                <a:cubicBezTo>
                  <a:pt x="149" y="1269"/>
                  <a:pt x="299" y="1261"/>
                  <a:pt x="400" y="1165"/>
                </a:cubicBezTo>
                <a:cubicBezTo>
                  <a:pt x="501" y="1069"/>
                  <a:pt x="563" y="877"/>
                  <a:pt x="608" y="701"/>
                </a:cubicBezTo>
                <a:cubicBezTo>
                  <a:pt x="653" y="525"/>
                  <a:pt x="653" y="218"/>
                  <a:pt x="672" y="109"/>
                </a:cubicBezTo>
                <a:cubicBezTo>
                  <a:pt x="691" y="0"/>
                  <a:pt x="689" y="16"/>
                  <a:pt x="720" y="45"/>
                </a:cubicBezTo>
                <a:cubicBezTo>
                  <a:pt x="751" y="74"/>
                  <a:pt x="788" y="150"/>
                  <a:pt x="856" y="285"/>
                </a:cubicBezTo>
                <a:cubicBezTo>
                  <a:pt x="924" y="420"/>
                  <a:pt x="1060" y="696"/>
                  <a:pt x="1128" y="853"/>
                </a:cubicBezTo>
                <a:cubicBezTo>
                  <a:pt x="1196" y="1010"/>
                  <a:pt x="1219" y="1125"/>
                  <a:pt x="1264" y="1229"/>
                </a:cubicBezTo>
                <a:cubicBezTo>
                  <a:pt x="1309" y="1333"/>
                  <a:pt x="1329" y="1442"/>
                  <a:pt x="1400" y="1477"/>
                </a:cubicBezTo>
                <a:cubicBezTo>
                  <a:pt x="1471" y="1512"/>
                  <a:pt x="1579" y="1474"/>
                  <a:pt x="1688" y="143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2055"/>
          <p:cNvSpPr txBox="1">
            <a:spLocks noChangeArrowheads="1"/>
          </p:cNvSpPr>
          <p:nvPr/>
        </p:nvSpPr>
        <p:spPr bwMode="auto">
          <a:xfrm>
            <a:off x="7096125" y="2009775"/>
            <a:ext cx="1755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K activation,</a:t>
            </a:r>
          </a:p>
          <a:p>
            <a:r>
              <a:rPr lang="en-US"/>
              <a:t>    current</a:t>
            </a:r>
          </a:p>
        </p:txBody>
      </p:sp>
      <p:sp>
        <p:nvSpPr>
          <p:cNvPr id="51208" name="Line 2056"/>
          <p:cNvSpPr>
            <a:spLocks noChangeShapeType="1"/>
          </p:cNvSpPr>
          <p:nvPr/>
        </p:nvSpPr>
        <p:spPr bwMode="auto">
          <a:xfrm>
            <a:off x="7150100" y="2438400"/>
            <a:ext cx="76200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Text Box 2057"/>
          <p:cNvSpPr txBox="1">
            <a:spLocks noChangeArrowheads="1"/>
          </p:cNvSpPr>
          <p:nvPr/>
        </p:nvSpPr>
        <p:spPr bwMode="auto">
          <a:xfrm>
            <a:off x="5978525" y="4981575"/>
            <a:ext cx="18240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Closing time,</a:t>
            </a:r>
          </a:p>
          <a:p>
            <a:r>
              <a:rPr lang="en-US"/>
              <a:t>Ek</a:t>
            </a:r>
          </a:p>
        </p:txBody>
      </p:sp>
      <p:sp>
        <p:nvSpPr>
          <p:cNvPr id="51210" name="Line 2058"/>
          <p:cNvSpPr>
            <a:spLocks noChangeShapeType="1"/>
          </p:cNvSpPr>
          <p:nvPr/>
        </p:nvSpPr>
        <p:spPr bwMode="auto">
          <a:xfrm>
            <a:off x="7556500" y="45212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reeform 2"/>
          <p:cNvSpPr>
            <a:spLocks/>
          </p:cNvSpPr>
          <p:nvPr/>
        </p:nvSpPr>
        <p:spPr bwMode="auto">
          <a:xfrm>
            <a:off x="6705600" y="4038600"/>
            <a:ext cx="1981200" cy="762000"/>
          </a:xfrm>
          <a:custGeom>
            <a:avLst/>
            <a:gdLst>
              <a:gd name="T0" fmla="*/ 0 w 1440"/>
              <a:gd name="T1" fmla="*/ 2147483647 h 480"/>
              <a:gd name="T2" fmla="*/ 2147483647 w 1440"/>
              <a:gd name="T3" fmla="*/ 2147483647 h 480"/>
              <a:gd name="T4" fmla="*/ 2147483647 w 1440"/>
              <a:gd name="T5" fmla="*/ 2147483647 h 480"/>
              <a:gd name="T6" fmla="*/ 2147483647 w 1440"/>
              <a:gd name="T7" fmla="*/ 2147483647 h 480"/>
              <a:gd name="T8" fmla="*/ 2147483647 w 1440"/>
              <a:gd name="T9" fmla="*/ 2147483647 h 480"/>
              <a:gd name="T10" fmla="*/ 2147483647 w 1440"/>
              <a:gd name="T11" fmla="*/ 2147483647 h 480"/>
              <a:gd name="T12" fmla="*/ 2147483647 w 1440"/>
              <a:gd name="T13" fmla="*/ 2147483647 h 480"/>
              <a:gd name="T14" fmla="*/ 2147483647 w 1440"/>
              <a:gd name="T15" fmla="*/ 2147483647 h 480"/>
              <a:gd name="T16" fmla="*/ 2147483647 w 144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480"/>
              <a:gd name="T29" fmla="*/ 1440 w 144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480">
                <a:moveTo>
                  <a:pt x="0" y="96"/>
                </a:moveTo>
                <a:lnTo>
                  <a:pt x="48" y="336"/>
                </a:lnTo>
                <a:lnTo>
                  <a:pt x="96" y="432"/>
                </a:lnTo>
                <a:lnTo>
                  <a:pt x="144" y="480"/>
                </a:lnTo>
                <a:lnTo>
                  <a:pt x="432" y="432"/>
                </a:lnTo>
                <a:lnTo>
                  <a:pt x="720" y="288"/>
                </a:lnTo>
                <a:lnTo>
                  <a:pt x="1008" y="152"/>
                </a:lnTo>
                <a:lnTo>
                  <a:pt x="1296" y="48"/>
                </a:lnTo>
                <a:lnTo>
                  <a:pt x="1440" y="0"/>
                </a:lnTo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Designing an AP: Hyperpolarising phase</a:t>
            </a:r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469900" y="2473325"/>
            <a:ext cx="3048000" cy="2335213"/>
          </a:xfrm>
          <a:custGeom>
            <a:avLst/>
            <a:gdLst>
              <a:gd name="T0" fmla="*/ 0 w 1920"/>
              <a:gd name="T1" fmla="*/ 2147483647 h 1471"/>
              <a:gd name="T2" fmla="*/ 2147483647 w 1920"/>
              <a:gd name="T3" fmla="*/ 2147483647 h 1471"/>
              <a:gd name="T4" fmla="*/ 2147483647 w 1920"/>
              <a:gd name="T5" fmla="*/ 2147483647 h 1471"/>
              <a:gd name="T6" fmla="*/ 2147483647 w 1920"/>
              <a:gd name="T7" fmla="*/ 2147483647 h 1471"/>
              <a:gd name="T8" fmla="*/ 2147483647 w 1920"/>
              <a:gd name="T9" fmla="*/ 2147483647 h 1471"/>
              <a:gd name="T10" fmla="*/ 2147483647 w 1920"/>
              <a:gd name="T11" fmla="*/ 2147483647 h 1471"/>
              <a:gd name="T12" fmla="*/ 2147483647 w 1920"/>
              <a:gd name="T13" fmla="*/ 2147483647 h 1471"/>
              <a:gd name="T14" fmla="*/ 2147483647 w 1920"/>
              <a:gd name="T15" fmla="*/ 2147483647 h 1471"/>
              <a:gd name="T16" fmla="*/ 2147483647 w 1920"/>
              <a:gd name="T17" fmla="*/ 2147483647 h 1471"/>
              <a:gd name="T18" fmla="*/ 2147483647 w 1920"/>
              <a:gd name="T19" fmla="*/ 2147483647 h 14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0"/>
              <a:gd name="T31" fmla="*/ 0 h 1471"/>
              <a:gd name="T32" fmla="*/ 1920 w 1920"/>
              <a:gd name="T33" fmla="*/ 1471 h 147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0" h="1471">
                <a:moveTo>
                  <a:pt x="0" y="1128"/>
                </a:moveTo>
                <a:cubicBezTo>
                  <a:pt x="20" y="1121"/>
                  <a:pt x="69" y="1136"/>
                  <a:pt x="120" y="1096"/>
                </a:cubicBezTo>
                <a:cubicBezTo>
                  <a:pt x="171" y="1056"/>
                  <a:pt x="249" y="1045"/>
                  <a:pt x="304" y="888"/>
                </a:cubicBezTo>
                <a:cubicBezTo>
                  <a:pt x="359" y="731"/>
                  <a:pt x="415" y="287"/>
                  <a:pt x="448" y="152"/>
                </a:cubicBezTo>
                <a:cubicBezTo>
                  <a:pt x="481" y="17"/>
                  <a:pt x="480" y="0"/>
                  <a:pt x="504" y="80"/>
                </a:cubicBezTo>
                <a:cubicBezTo>
                  <a:pt x="528" y="160"/>
                  <a:pt x="564" y="445"/>
                  <a:pt x="592" y="632"/>
                </a:cubicBezTo>
                <a:cubicBezTo>
                  <a:pt x="620" y="819"/>
                  <a:pt x="636" y="1067"/>
                  <a:pt x="672" y="1200"/>
                </a:cubicBezTo>
                <a:cubicBezTo>
                  <a:pt x="708" y="1333"/>
                  <a:pt x="749" y="1393"/>
                  <a:pt x="808" y="1432"/>
                </a:cubicBezTo>
                <a:cubicBezTo>
                  <a:pt x="867" y="1471"/>
                  <a:pt x="839" y="1471"/>
                  <a:pt x="1024" y="1432"/>
                </a:cubicBezTo>
                <a:cubicBezTo>
                  <a:pt x="1209" y="1393"/>
                  <a:pt x="1564" y="1296"/>
                  <a:pt x="1920" y="120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657600" y="1600200"/>
            <a:ext cx="26574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KA: Opens briefly, then inactivates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838200" y="4951413"/>
            <a:ext cx="34290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K: Time-course of AP, 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Inactivation (if any)</a:t>
            </a:r>
          </a:p>
          <a:p>
            <a:r>
              <a:rPr lang="en-US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KCa: Builds up with</a:t>
            </a:r>
          </a:p>
          <a:p>
            <a:r>
              <a:rPr lang="en-US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more pulses. Slows down repolarization</a:t>
            </a: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1130300" y="2536825"/>
            <a:ext cx="203200" cy="558800"/>
          </a:xfrm>
          <a:custGeom>
            <a:avLst/>
            <a:gdLst>
              <a:gd name="T0" fmla="*/ 2147483647 w 128"/>
              <a:gd name="T1" fmla="*/ 2147483647 h 352"/>
              <a:gd name="T2" fmla="*/ 2147483647 w 128"/>
              <a:gd name="T3" fmla="*/ 0 h 352"/>
              <a:gd name="T4" fmla="*/ 2147483647 w 128"/>
              <a:gd name="T5" fmla="*/ 2147483647 h 352"/>
              <a:gd name="T6" fmla="*/ 0 w 128"/>
              <a:gd name="T7" fmla="*/ 2147483647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352"/>
              <a:gd name="T14" fmla="*/ 128 w 128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352">
                <a:moveTo>
                  <a:pt x="8" y="264"/>
                </a:moveTo>
                <a:lnTo>
                  <a:pt x="72" y="0"/>
                </a:lnTo>
                <a:lnTo>
                  <a:pt x="128" y="352"/>
                </a:lnTo>
                <a:lnTo>
                  <a:pt x="0" y="312"/>
                </a:lnTo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28600" y="1555750"/>
            <a:ext cx="3319463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 entry through</a:t>
            </a:r>
          </a:p>
          <a:p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 or N type Ca channel</a:t>
            </a:r>
          </a:p>
          <a:p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-&gt; affects KCa</a:t>
            </a:r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5651500" y="2514600"/>
            <a:ext cx="2997200" cy="2309813"/>
          </a:xfrm>
          <a:custGeom>
            <a:avLst/>
            <a:gdLst>
              <a:gd name="T0" fmla="*/ 0 w 1888"/>
              <a:gd name="T1" fmla="*/ 2147483647 h 1455"/>
              <a:gd name="T2" fmla="*/ 2147483647 w 1888"/>
              <a:gd name="T3" fmla="*/ 2147483647 h 1455"/>
              <a:gd name="T4" fmla="*/ 2147483647 w 1888"/>
              <a:gd name="T5" fmla="*/ 2147483647 h 1455"/>
              <a:gd name="T6" fmla="*/ 2147483647 w 1888"/>
              <a:gd name="T7" fmla="*/ 2147483647 h 1455"/>
              <a:gd name="T8" fmla="*/ 2147483647 w 1888"/>
              <a:gd name="T9" fmla="*/ 2147483647 h 1455"/>
              <a:gd name="T10" fmla="*/ 2147483647 w 1888"/>
              <a:gd name="T11" fmla="*/ 2147483647 h 1455"/>
              <a:gd name="T12" fmla="*/ 2147483647 w 1888"/>
              <a:gd name="T13" fmla="*/ 2147483647 h 1455"/>
              <a:gd name="T14" fmla="*/ 2147483647 w 1888"/>
              <a:gd name="T15" fmla="*/ 2147483647 h 1455"/>
              <a:gd name="T16" fmla="*/ 2147483647 w 1888"/>
              <a:gd name="T17" fmla="*/ 2147483647 h 1455"/>
              <a:gd name="T18" fmla="*/ 2147483647 w 1888"/>
              <a:gd name="T19" fmla="*/ 2147483647 h 14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88"/>
              <a:gd name="T31" fmla="*/ 0 h 1455"/>
              <a:gd name="T32" fmla="*/ 1888 w 1888"/>
              <a:gd name="T33" fmla="*/ 1455 h 14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88" h="1455">
                <a:moveTo>
                  <a:pt x="0" y="1128"/>
                </a:moveTo>
                <a:cubicBezTo>
                  <a:pt x="20" y="1121"/>
                  <a:pt x="69" y="1136"/>
                  <a:pt x="120" y="1096"/>
                </a:cubicBezTo>
                <a:cubicBezTo>
                  <a:pt x="171" y="1056"/>
                  <a:pt x="249" y="1045"/>
                  <a:pt x="304" y="888"/>
                </a:cubicBezTo>
                <a:cubicBezTo>
                  <a:pt x="359" y="731"/>
                  <a:pt x="415" y="287"/>
                  <a:pt x="448" y="152"/>
                </a:cubicBezTo>
                <a:cubicBezTo>
                  <a:pt x="481" y="17"/>
                  <a:pt x="480" y="0"/>
                  <a:pt x="504" y="80"/>
                </a:cubicBezTo>
                <a:cubicBezTo>
                  <a:pt x="528" y="160"/>
                  <a:pt x="564" y="445"/>
                  <a:pt x="592" y="632"/>
                </a:cubicBezTo>
                <a:cubicBezTo>
                  <a:pt x="620" y="819"/>
                  <a:pt x="636" y="1067"/>
                  <a:pt x="672" y="1200"/>
                </a:cubicBezTo>
                <a:cubicBezTo>
                  <a:pt x="708" y="1333"/>
                  <a:pt x="752" y="1455"/>
                  <a:pt x="808" y="1432"/>
                </a:cubicBezTo>
                <a:cubicBezTo>
                  <a:pt x="864" y="1409"/>
                  <a:pt x="828" y="1144"/>
                  <a:pt x="1008" y="1064"/>
                </a:cubicBezTo>
                <a:cubicBezTo>
                  <a:pt x="1188" y="984"/>
                  <a:pt x="1705" y="975"/>
                  <a:pt x="1888" y="9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260975" y="5408613"/>
            <a:ext cx="373062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K</a:t>
            </a:r>
            <a:r>
              <a:rPr lang="en-US" sz="1800">
                <a:latin typeface="Arial" pitchFamily="34" charset="0"/>
                <a:cs typeface="Arial" pitchFamily="34" charset="0"/>
              </a:rPr>
              <a:t>IR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cs typeface="Arial" pitchFamily="34" charset="0"/>
              </a:rPr>
              <a:t>Slows down repolarization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Closes when depolarized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239000" y="2971800"/>
            <a:ext cx="1892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</a:rPr>
              <a:t>Effect of KIR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7467600" y="3581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334000" y="4267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609600" y="4267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Freeform 15"/>
          <p:cNvSpPr>
            <a:spLocks/>
          </p:cNvSpPr>
          <p:nvPr/>
        </p:nvSpPr>
        <p:spPr bwMode="auto">
          <a:xfrm>
            <a:off x="3581400" y="3657600"/>
            <a:ext cx="1828800" cy="685800"/>
          </a:xfrm>
          <a:custGeom>
            <a:avLst/>
            <a:gdLst>
              <a:gd name="T0" fmla="*/ 0 w 1152"/>
              <a:gd name="T1" fmla="*/ 2147483647 h 432"/>
              <a:gd name="T2" fmla="*/ 2147483647 w 1152"/>
              <a:gd name="T3" fmla="*/ 2147483647 h 432"/>
              <a:gd name="T4" fmla="*/ 2147483647 w 1152"/>
              <a:gd name="T5" fmla="*/ 2147483647 h 432"/>
              <a:gd name="T6" fmla="*/ 2147483647 w 1152"/>
              <a:gd name="T7" fmla="*/ 2147483647 h 432"/>
              <a:gd name="T8" fmla="*/ 2147483647 w 1152"/>
              <a:gd name="T9" fmla="*/ 0 h 432"/>
              <a:gd name="T10" fmla="*/ 2147483647 w 1152"/>
              <a:gd name="T11" fmla="*/ 2147483647 h 432"/>
              <a:gd name="T12" fmla="*/ 0 w 1152"/>
              <a:gd name="T13" fmla="*/ 2147483647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2"/>
              <a:gd name="T22" fmla="*/ 0 h 432"/>
              <a:gd name="T23" fmla="*/ 1152 w 1152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2" h="432">
                <a:moveTo>
                  <a:pt x="0" y="432"/>
                </a:moveTo>
                <a:lnTo>
                  <a:pt x="440" y="272"/>
                </a:lnTo>
                <a:lnTo>
                  <a:pt x="960" y="192"/>
                </a:lnTo>
                <a:lnTo>
                  <a:pt x="1152" y="96"/>
                </a:lnTo>
                <a:lnTo>
                  <a:pt x="1152" y="0"/>
                </a:lnTo>
                <a:lnTo>
                  <a:pt x="288" y="144"/>
                </a:lnTo>
                <a:lnTo>
                  <a:pt x="0" y="432"/>
                </a:lnTo>
                <a:close/>
              </a:path>
            </a:pathLst>
          </a:custGeom>
          <a:solidFill>
            <a:srgbClr val="00FF00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3581400" y="2590800"/>
            <a:ext cx="685800" cy="1752600"/>
          </a:xfrm>
          <a:custGeom>
            <a:avLst/>
            <a:gdLst>
              <a:gd name="T0" fmla="*/ 0 w 432"/>
              <a:gd name="T1" fmla="*/ 2147483647 h 1104"/>
              <a:gd name="T2" fmla="*/ 2147483647 w 432"/>
              <a:gd name="T3" fmla="*/ 2147483647 h 1104"/>
              <a:gd name="T4" fmla="*/ 2147483647 w 432"/>
              <a:gd name="T5" fmla="*/ 2147483647 h 1104"/>
              <a:gd name="T6" fmla="*/ 2147483647 w 432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104"/>
              <a:gd name="T14" fmla="*/ 432 w 432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104">
                <a:moveTo>
                  <a:pt x="0" y="1104"/>
                </a:moveTo>
                <a:lnTo>
                  <a:pt x="192" y="1008"/>
                </a:lnTo>
                <a:lnTo>
                  <a:pt x="288" y="816"/>
                </a:lnTo>
                <a:lnTo>
                  <a:pt x="43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Freeform 17"/>
          <p:cNvSpPr>
            <a:spLocks/>
          </p:cNvSpPr>
          <p:nvPr/>
        </p:nvSpPr>
        <p:spPr bwMode="auto">
          <a:xfrm>
            <a:off x="3581400" y="2590800"/>
            <a:ext cx="2057400" cy="1752600"/>
          </a:xfrm>
          <a:custGeom>
            <a:avLst/>
            <a:gdLst>
              <a:gd name="T0" fmla="*/ 0 w 1296"/>
              <a:gd name="T1" fmla="*/ 2147483647 h 1104"/>
              <a:gd name="T2" fmla="*/ 2147483647 w 1296"/>
              <a:gd name="T3" fmla="*/ 2147483647 h 1104"/>
              <a:gd name="T4" fmla="*/ 2147483647 w 1296"/>
              <a:gd name="T5" fmla="*/ 2147483647 h 1104"/>
              <a:gd name="T6" fmla="*/ 2147483647 w 1296"/>
              <a:gd name="T7" fmla="*/ 2147483647 h 1104"/>
              <a:gd name="T8" fmla="*/ 2147483647 w 1296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104"/>
              <a:gd name="T17" fmla="*/ 1296 w 1296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104">
                <a:moveTo>
                  <a:pt x="0" y="1104"/>
                </a:moveTo>
                <a:lnTo>
                  <a:pt x="440" y="944"/>
                </a:lnTo>
                <a:lnTo>
                  <a:pt x="960" y="864"/>
                </a:lnTo>
                <a:lnTo>
                  <a:pt x="1152" y="768"/>
                </a:lnTo>
                <a:lnTo>
                  <a:pt x="129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1143000" y="3810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Interval (spike time) coding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81200"/>
            <a:ext cx="5986463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500" smtClean="0"/>
              <a:t>Signal </a:t>
            </a:r>
            <a:r>
              <a:rPr lang="en-US" sz="2500" smtClean="0">
                <a:latin typeface="Symbol" pitchFamily="18" charset="2"/>
              </a:rPr>
              <a:t>a</a:t>
            </a:r>
            <a:r>
              <a:rPr lang="en-US" sz="2500" smtClean="0"/>
              <a:t> interval between spikes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500" smtClean="0"/>
              <a:t>Every spike pair conveys information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500" smtClean="0"/>
              <a:t>Limitations: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smtClean="0"/>
              <a:t>Not redundant: Any missing spike loses information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smtClean="0"/>
              <a:t>Needs nonlinear mechanisms to decode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500" smtClean="0"/>
              <a:t>Equivalent to Rate coding for steady spiking.</a:t>
            </a:r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6324600" y="2057400"/>
            <a:ext cx="2590800" cy="1828800"/>
          </a:xfrm>
          <a:custGeom>
            <a:avLst/>
            <a:gdLst>
              <a:gd name="T0" fmla="*/ 0 w 1632"/>
              <a:gd name="T1" fmla="*/ 0 h 1152"/>
              <a:gd name="T2" fmla="*/ 0 w 1632"/>
              <a:gd name="T3" fmla="*/ 2147483647 h 1152"/>
              <a:gd name="T4" fmla="*/ 2147483647 w 1632"/>
              <a:gd name="T5" fmla="*/ 2147483647 h 1152"/>
              <a:gd name="T6" fmla="*/ 0 60000 65536"/>
              <a:gd name="T7" fmla="*/ 0 60000 65536"/>
              <a:gd name="T8" fmla="*/ 0 60000 65536"/>
              <a:gd name="T9" fmla="*/ 0 w 1632"/>
              <a:gd name="T10" fmla="*/ 0 h 1152"/>
              <a:gd name="T11" fmla="*/ 1632 w 163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152">
                <a:moveTo>
                  <a:pt x="0" y="0"/>
                </a:moveTo>
                <a:lnTo>
                  <a:pt x="0" y="1152"/>
                </a:lnTo>
                <a:lnTo>
                  <a:pt x="1632" y="115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324600" y="4572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4008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705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7467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477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6294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7620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70104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7772400" y="4343400"/>
            <a:ext cx="457200" cy="228600"/>
            <a:chOff x="4464" y="2736"/>
            <a:chExt cx="288" cy="144"/>
          </a:xfrm>
        </p:grpSpPr>
        <p:sp>
          <p:nvSpPr>
            <p:cNvPr id="17430" name="Line 14"/>
            <p:cNvSpPr>
              <a:spLocks noChangeShapeType="1"/>
            </p:cNvSpPr>
            <p:nvPr/>
          </p:nvSpPr>
          <p:spPr bwMode="auto">
            <a:xfrm>
              <a:off x="4464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5"/>
            <p:cNvSpPr>
              <a:spLocks noChangeShapeType="1"/>
            </p:cNvSpPr>
            <p:nvPr/>
          </p:nvSpPr>
          <p:spPr bwMode="auto">
            <a:xfrm>
              <a:off x="456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16"/>
            <p:cNvSpPr>
              <a:spLocks noChangeShapeType="1"/>
            </p:cNvSpPr>
            <p:nvPr/>
          </p:nvSpPr>
          <p:spPr bwMode="auto">
            <a:xfrm>
              <a:off x="4656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17"/>
            <p:cNvSpPr>
              <a:spLocks noChangeShapeType="1"/>
            </p:cNvSpPr>
            <p:nvPr/>
          </p:nvSpPr>
          <p:spPr bwMode="auto">
            <a:xfrm>
              <a:off x="475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7308850" y="46482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1800">
                <a:latin typeface="Arial" pitchFamily="34" charset="0"/>
                <a:ea typeface="ＭＳ Ｐゴシック" charset="-128"/>
              </a:rPr>
              <a:t>Time</a:t>
            </a:r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 rot="-5400000">
            <a:off x="5590382" y="2715418"/>
            <a:ext cx="768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1800">
                <a:latin typeface="Arial" pitchFamily="34" charset="0"/>
                <a:ea typeface="ＭＳ Ｐゴシック" charset="-128"/>
              </a:rPr>
              <a:t>Value</a:t>
            </a:r>
          </a:p>
        </p:txBody>
      </p:sp>
      <p:sp>
        <p:nvSpPr>
          <p:cNvPr id="17424" name="Freeform 20"/>
          <p:cNvSpPr>
            <a:spLocks/>
          </p:cNvSpPr>
          <p:nvPr/>
        </p:nvSpPr>
        <p:spPr bwMode="auto">
          <a:xfrm>
            <a:off x="6324600" y="2362200"/>
            <a:ext cx="2590800" cy="1295400"/>
          </a:xfrm>
          <a:custGeom>
            <a:avLst/>
            <a:gdLst>
              <a:gd name="T0" fmla="*/ 0 w 1632"/>
              <a:gd name="T1" fmla="*/ 0 h 816"/>
              <a:gd name="T2" fmla="*/ 2147483647 w 1632"/>
              <a:gd name="T3" fmla="*/ 0 h 816"/>
              <a:gd name="T4" fmla="*/ 2147483647 w 1632"/>
              <a:gd name="T5" fmla="*/ 2147483647 h 816"/>
              <a:gd name="T6" fmla="*/ 2147483647 w 1632"/>
              <a:gd name="T7" fmla="*/ 2147483647 h 816"/>
              <a:gd name="T8" fmla="*/ 2147483647 w 1632"/>
              <a:gd name="T9" fmla="*/ 0 h 816"/>
              <a:gd name="T10" fmla="*/ 2147483647 w 1632"/>
              <a:gd name="T11" fmla="*/ 0 h 816"/>
              <a:gd name="T12" fmla="*/ 2147483647 w 1632"/>
              <a:gd name="T13" fmla="*/ 2147483647 h 816"/>
              <a:gd name="T14" fmla="*/ 2147483647 w 1632"/>
              <a:gd name="T15" fmla="*/ 2147483647 h 816"/>
              <a:gd name="T16" fmla="*/ 2147483647 w 1632"/>
              <a:gd name="T17" fmla="*/ 2147483647 h 816"/>
              <a:gd name="T18" fmla="*/ 2147483647 w 1632"/>
              <a:gd name="T19" fmla="*/ 2147483647 h 816"/>
              <a:gd name="T20" fmla="*/ 2147483647 w 1632"/>
              <a:gd name="T21" fmla="*/ 2147483647 h 816"/>
              <a:gd name="T22" fmla="*/ 2147483647 w 1632"/>
              <a:gd name="T23" fmla="*/ 2147483647 h 8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32"/>
              <a:gd name="T37" fmla="*/ 0 h 816"/>
              <a:gd name="T38" fmla="*/ 1632 w 1632"/>
              <a:gd name="T39" fmla="*/ 816 h 8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32" h="816">
                <a:moveTo>
                  <a:pt x="0" y="0"/>
                </a:moveTo>
                <a:lnTo>
                  <a:pt x="96" y="0"/>
                </a:lnTo>
                <a:lnTo>
                  <a:pt x="144" y="480"/>
                </a:lnTo>
                <a:lnTo>
                  <a:pt x="192" y="480"/>
                </a:lnTo>
                <a:lnTo>
                  <a:pt x="240" y="0"/>
                </a:lnTo>
                <a:lnTo>
                  <a:pt x="288" y="0"/>
                </a:lnTo>
                <a:lnTo>
                  <a:pt x="384" y="720"/>
                </a:lnTo>
                <a:lnTo>
                  <a:pt x="528" y="720"/>
                </a:lnTo>
                <a:lnTo>
                  <a:pt x="576" y="816"/>
                </a:lnTo>
                <a:lnTo>
                  <a:pt x="672" y="816"/>
                </a:lnTo>
                <a:lnTo>
                  <a:pt x="720" y="480"/>
                </a:lnTo>
                <a:lnTo>
                  <a:pt x="1632" y="4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>
              <a:ea typeface="ＭＳ Ｐゴシック" charset="-128"/>
            </a:endParaRPr>
          </a:p>
        </p:txBody>
      </p:sp>
      <p:grpSp>
        <p:nvGrpSpPr>
          <p:cNvPr id="17425" name="Group 21"/>
          <p:cNvGrpSpPr>
            <a:grpSpLocks/>
          </p:cNvGrpSpPr>
          <p:nvPr/>
        </p:nvGrpSpPr>
        <p:grpSpPr bwMode="auto">
          <a:xfrm>
            <a:off x="8382000" y="4343400"/>
            <a:ext cx="457200" cy="228600"/>
            <a:chOff x="4464" y="2736"/>
            <a:chExt cx="288" cy="144"/>
          </a:xfrm>
        </p:grpSpPr>
        <p:sp>
          <p:nvSpPr>
            <p:cNvPr id="17426" name="Line 22"/>
            <p:cNvSpPr>
              <a:spLocks noChangeShapeType="1"/>
            </p:cNvSpPr>
            <p:nvPr/>
          </p:nvSpPr>
          <p:spPr bwMode="auto">
            <a:xfrm>
              <a:off x="4464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23"/>
            <p:cNvSpPr>
              <a:spLocks noChangeShapeType="1"/>
            </p:cNvSpPr>
            <p:nvPr/>
          </p:nvSpPr>
          <p:spPr bwMode="auto">
            <a:xfrm>
              <a:off x="456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4"/>
            <p:cNvSpPr>
              <a:spLocks noChangeShapeType="1"/>
            </p:cNvSpPr>
            <p:nvPr/>
          </p:nvSpPr>
          <p:spPr bwMode="auto">
            <a:xfrm>
              <a:off x="4656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5"/>
            <p:cNvSpPr>
              <a:spLocks noChangeShapeType="1"/>
            </p:cNvSpPr>
            <p:nvPr/>
          </p:nvSpPr>
          <p:spPr bwMode="auto">
            <a:xfrm>
              <a:off x="475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K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9067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KIR real data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70125" y="6289675"/>
            <a:ext cx="5172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Sung and Herness, Am. J. Physiol, 1996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KA: Timing</a:t>
            </a:r>
          </a:p>
        </p:txBody>
      </p:sp>
      <p:sp>
        <p:nvSpPr>
          <p:cNvPr id="54275" name="Freeform 3"/>
          <p:cNvSpPr>
            <a:spLocks/>
          </p:cNvSpPr>
          <p:nvPr/>
        </p:nvSpPr>
        <p:spPr bwMode="auto">
          <a:xfrm>
            <a:off x="1636713" y="2209800"/>
            <a:ext cx="2514600" cy="3124200"/>
          </a:xfrm>
          <a:custGeom>
            <a:avLst/>
            <a:gdLst>
              <a:gd name="T0" fmla="*/ 0 w 1584"/>
              <a:gd name="T1" fmla="*/ 2147483647 h 1968"/>
              <a:gd name="T2" fmla="*/ 2147483647 w 1584"/>
              <a:gd name="T3" fmla="*/ 2147483647 h 1968"/>
              <a:gd name="T4" fmla="*/ 2147483647 w 1584"/>
              <a:gd name="T5" fmla="*/ 2147483647 h 1968"/>
              <a:gd name="T6" fmla="*/ 2147483647 w 1584"/>
              <a:gd name="T7" fmla="*/ 2147483647 h 1968"/>
              <a:gd name="T8" fmla="*/ 2147483647 w 1584"/>
              <a:gd name="T9" fmla="*/ 0 h 1968"/>
              <a:gd name="T10" fmla="*/ 2147483647 w 1584"/>
              <a:gd name="T11" fmla="*/ 2147483647 h 1968"/>
              <a:gd name="T12" fmla="*/ 2147483647 w 1584"/>
              <a:gd name="T13" fmla="*/ 2147483647 h 1968"/>
              <a:gd name="T14" fmla="*/ 2147483647 w 1584"/>
              <a:gd name="T15" fmla="*/ 2147483647 h 1968"/>
              <a:gd name="T16" fmla="*/ 2147483647 w 1584"/>
              <a:gd name="T17" fmla="*/ 2147483647 h 1968"/>
              <a:gd name="T18" fmla="*/ 2147483647 w 1584"/>
              <a:gd name="T19" fmla="*/ 2147483647 h 1968"/>
              <a:gd name="T20" fmla="*/ 2147483647 w 1584"/>
              <a:gd name="T21" fmla="*/ 2147483647 h 1968"/>
              <a:gd name="T22" fmla="*/ 2147483647 w 1584"/>
              <a:gd name="T23" fmla="*/ 2147483647 h 1968"/>
              <a:gd name="T24" fmla="*/ 2147483647 w 1584"/>
              <a:gd name="T25" fmla="*/ 2147483647 h 19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84"/>
              <a:gd name="T40" fmla="*/ 0 h 1968"/>
              <a:gd name="T41" fmla="*/ 1584 w 1584"/>
              <a:gd name="T42" fmla="*/ 1968 h 19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84" h="1968">
                <a:moveTo>
                  <a:pt x="0" y="1632"/>
                </a:moveTo>
                <a:lnTo>
                  <a:pt x="240" y="1488"/>
                </a:lnTo>
                <a:lnTo>
                  <a:pt x="432" y="1200"/>
                </a:lnTo>
                <a:lnTo>
                  <a:pt x="576" y="96"/>
                </a:lnTo>
                <a:lnTo>
                  <a:pt x="624" y="0"/>
                </a:lnTo>
                <a:lnTo>
                  <a:pt x="672" y="528"/>
                </a:lnTo>
                <a:lnTo>
                  <a:pt x="768" y="1584"/>
                </a:lnTo>
                <a:lnTo>
                  <a:pt x="960" y="1968"/>
                </a:lnTo>
                <a:lnTo>
                  <a:pt x="1056" y="1968"/>
                </a:lnTo>
                <a:lnTo>
                  <a:pt x="1200" y="1776"/>
                </a:lnTo>
                <a:lnTo>
                  <a:pt x="1440" y="1440"/>
                </a:lnTo>
                <a:lnTo>
                  <a:pt x="1488" y="1200"/>
                </a:lnTo>
                <a:lnTo>
                  <a:pt x="1584" y="4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76" name="Freeform 4"/>
          <p:cNvSpPr>
            <a:spLocks/>
          </p:cNvSpPr>
          <p:nvPr/>
        </p:nvSpPr>
        <p:spPr bwMode="auto">
          <a:xfrm>
            <a:off x="3770313" y="2209800"/>
            <a:ext cx="3048000" cy="2514600"/>
          </a:xfrm>
          <a:custGeom>
            <a:avLst/>
            <a:gdLst>
              <a:gd name="T0" fmla="*/ 0 w 1920"/>
              <a:gd name="T1" fmla="*/ 2147483647 h 1584"/>
              <a:gd name="T2" fmla="*/ 2147483647 w 1920"/>
              <a:gd name="T3" fmla="*/ 2147483647 h 1584"/>
              <a:gd name="T4" fmla="*/ 2147483647 w 1920"/>
              <a:gd name="T5" fmla="*/ 2147483647 h 1584"/>
              <a:gd name="T6" fmla="*/ 2147483647 w 1920"/>
              <a:gd name="T7" fmla="*/ 2147483647 h 1584"/>
              <a:gd name="T8" fmla="*/ 2147483647 w 1920"/>
              <a:gd name="T9" fmla="*/ 2147483647 h 1584"/>
              <a:gd name="T10" fmla="*/ 2147483647 w 1920"/>
              <a:gd name="T11" fmla="*/ 0 h 1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584"/>
              <a:gd name="T20" fmla="*/ 1920 w 1920"/>
              <a:gd name="T21" fmla="*/ 1584 h 15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584">
                <a:moveTo>
                  <a:pt x="0" y="1584"/>
                </a:moveTo>
                <a:lnTo>
                  <a:pt x="192" y="1488"/>
                </a:lnTo>
                <a:lnTo>
                  <a:pt x="1104" y="1440"/>
                </a:lnTo>
                <a:lnTo>
                  <a:pt x="1536" y="1392"/>
                </a:lnTo>
                <a:lnTo>
                  <a:pt x="1728" y="1152"/>
                </a:lnTo>
                <a:lnTo>
                  <a:pt x="192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11438" y="5715000"/>
            <a:ext cx="5008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itchFamily="34" charset="0"/>
              </a:rPr>
              <a:t>Re-activates</a:t>
            </a:r>
            <a:r>
              <a:rPr lang="en-US">
                <a:latin typeface="Arial" pitchFamily="34" charset="0"/>
              </a:rPr>
              <a:t>    </a:t>
            </a:r>
            <a:r>
              <a:rPr lang="en-US">
                <a:solidFill>
                  <a:srgbClr val="00FF00"/>
                </a:solidFill>
                <a:latin typeface="Arial" pitchFamily="34" charset="0"/>
              </a:rPr>
              <a:t>Open </a:t>
            </a:r>
            <a:r>
              <a:rPr lang="en-US">
                <a:latin typeface="Arial" pitchFamily="34" charset="0"/>
              </a:rPr>
              <a:t>     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Inactivates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971800" y="5562600"/>
            <a:ext cx="838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86200" y="5562600"/>
            <a:ext cx="2286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248400" y="556260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251325" y="1716088"/>
            <a:ext cx="2268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Delays next AP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267200" y="2209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KA: Fast inactivating Afterhyperpolarization channel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 rot="-5400000">
            <a:off x="304800" y="3408363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Freq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960438" y="2895600"/>
            <a:ext cx="0" cy="247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960438" y="5367338"/>
            <a:ext cx="3170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960438" y="3217863"/>
            <a:ext cx="3170237" cy="2112962"/>
          </a:xfrm>
          <a:custGeom>
            <a:avLst/>
            <a:gdLst>
              <a:gd name="T0" fmla="*/ 0 w 2832"/>
              <a:gd name="T1" fmla="*/ 2147483647 h 1888"/>
              <a:gd name="T2" fmla="*/ 2147483647 w 2832"/>
              <a:gd name="T3" fmla="*/ 2147483647 h 1888"/>
              <a:gd name="T4" fmla="*/ 2147483647 w 2832"/>
              <a:gd name="T5" fmla="*/ 2147483647 h 1888"/>
              <a:gd name="T6" fmla="*/ 2147483647 w 2832"/>
              <a:gd name="T7" fmla="*/ 2147483647 h 1888"/>
              <a:gd name="T8" fmla="*/ 2147483647 w 2832"/>
              <a:gd name="T9" fmla="*/ 2147483647 h 1888"/>
              <a:gd name="T10" fmla="*/ 2147483647 w 2832"/>
              <a:gd name="T11" fmla="*/ 2147483647 h 1888"/>
              <a:gd name="T12" fmla="*/ 2147483647 w 2832"/>
              <a:gd name="T13" fmla="*/ 2147483647 h 1888"/>
              <a:gd name="T14" fmla="*/ 2147483647 w 2832"/>
              <a:gd name="T15" fmla="*/ 0 h 18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32"/>
              <a:gd name="T25" fmla="*/ 0 h 1888"/>
              <a:gd name="T26" fmla="*/ 2832 w 2832"/>
              <a:gd name="T27" fmla="*/ 1888 h 18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32" h="1888">
                <a:moveTo>
                  <a:pt x="0" y="1872"/>
                </a:moveTo>
                <a:cubicBezTo>
                  <a:pt x="16" y="1872"/>
                  <a:pt x="20" y="1872"/>
                  <a:pt x="48" y="1872"/>
                </a:cubicBezTo>
                <a:cubicBezTo>
                  <a:pt x="76" y="1872"/>
                  <a:pt x="112" y="1885"/>
                  <a:pt x="168" y="1872"/>
                </a:cubicBezTo>
                <a:cubicBezTo>
                  <a:pt x="224" y="1859"/>
                  <a:pt x="276" y="1888"/>
                  <a:pt x="384" y="1792"/>
                </a:cubicBezTo>
                <a:cubicBezTo>
                  <a:pt x="492" y="1696"/>
                  <a:pt x="616" y="1531"/>
                  <a:pt x="816" y="1296"/>
                </a:cubicBezTo>
                <a:cubicBezTo>
                  <a:pt x="1016" y="1061"/>
                  <a:pt x="1360" y="584"/>
                  <a:pt x="1584" y="384"/>
                </a:cubicBezTo>
                <a:cubicBezTo>
                  <a:pt x="1808" y="184"/>
                  <a:pt x="1952" y="160"/>
                  <a:pt x="2160" y="96"/>
                </a:cubicBezTo>
                <a:cubicBezTo>
                  <a:pt x="2368" y="32"/>
                  <a:pt x="2600" y="16"/>
                  <a:pt x="28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206750" y="5449888"/>
            <a:ext cx="1114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Current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426075" y="3006725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426075" y="399732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1118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2642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64166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65690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7214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68738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70262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71786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7331075" y="3692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54102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6019800" y="4724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6019800" y="4724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7391400" y="4724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73914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8229600" y="3657600"/>
            <a:ext cx="723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013325" y="46894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an AP: Bursting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613150"/>
            <a:ext cx="7658100" cy="2144713"/>
            <a:chOff x="536" y="2076"/>
            <a:chExt cx="4824" cy="1351"/>
          </a:xfrm>
        </p:grpSpPr>
        <p:sp>
          <p:nvSpPr>
            <p:cNvPr id="56331" name="Freeform 4"/>
            <p:cNvSpPr>
              <a:spLocks/>
            </p:cNvSpPr>
            <p:nvPr/>
          </p:nvSpPr>
          <p:spPr bwMode="auto">
            <a:xfrm>
              <a:off x="536" y="2092"/>
              <a:ext cx="1704" cy="1335"/>
            </a:xfrm>
            <a:custGeom>
              <a:avLst/>
              <a:gdLst>
                <a:gd name="T0" fmla="*/ 0 w 1704"/>
                <a:gd name="T1" fmla="*/ 716 h 1335"/>
                <a:gd name="T2" fmla="*/ 72 w 1704"/>
                <a:gd name="T3" fmla="*/ 644 h 1335"/>
                <a:gd name="T4" fmla="*/ 118 w 1704"/>
                <a:gd name="T5" fmla="*/ 92 h 1335"/>
                <a:gd name="T6" fmla="*/ 155 w 1704"/>
                <a:gd name="T7" fmla="*/ 1196 h 1335"/>
                <a:gd name="T8" fmla="*/ 198 w 1704"/>
                <a:gd name="T9" fmla="*/ 924 h 1335"/>
                <a:gd name="T10" fmla="*/ 225 w 1704"/>
                <a:gd name="T11" fmla="*/ 764 h 1335"/>
                <a:gd name="T12" fmla="*/ 257 w 1704"/>
                <a:gd name="T13" fmla="*/ 132 h 1335"/>
                <a:gd name="T14" fmla="*/ 289 w 1704"/>
                <a:gd name="T15" fmla="*/ 908 h 1335"/>
                <a:gd name="T16" fmla="*/ 294 w 1704"/>
                <a:gd name="T17" fmla="*/ 1188 h 1335"/>
                <a:gd name="T18" fmla="*/ 337 w 1704"/>
                <a:gd name="T19" fmla="*/ 892 h 1335"/>
                <a:gd name="T20" fmla="*/ 369 w 1704"/>
                <a:gd name="T21" fmla="*/ 748 h 1335"/>
                <a:gd name="T22" fmla="*/ 401 w 1704"/>
                <a:gd name="T23" fmla="*/ 220 h 1335"/>
                <a:gd name="T24" fmla="*/ 439 w 1704"/>
                <a:gd name="T25" fmla="*/ 1164 h 1335"/>
                <a:gd name="T26" fmla="*/ 487 w 1704"/>
                <a:gd name="T27" fmla="*/ 892 h 1335"/>
                <a:gd name="T28" fmla="*/ 588 w 1704"/>
                <a:gd name="T29" fmla="*/ 756 h 1335"/>
                <a:gd name="T30" fmla="*/ 620 w 1704"/>
                <a:gd name="T31" fmla="*/ 268 h 1335"/>
                <a:gd name="T32" fmla="*/ 658 w 1704"/>
                <a:gd name="T33" fmla="*/ 1164 h 1335"/>
                <a:gd name="T34" fmla="*/ 722 w 1704"/>
                <a:gd name="T35" fmla="*/ 796 h 1335"/>
                <a:gd name="T36" fmla="*/ 861 w 1704"/>
                <a:gd name="T37" fmla="*/ 684 h 1335"/>
                <a:gd name="T38" fmla="*/ 915 w 1704"/>
                <a:gd name="T39" fmla="*/ 332 h 1335"/>
                <a:gd name="T40" fmla="*/ 936 w 1704"/>
                <a:gd name="T41" fmla="*/ 1124 h 1335"/>
                <a:gd name="T42" fmla="*/ 1037 w 1704"/>
                <a:gd name="T43" fmla="*/ 884 h 1335"/>
                <a:gd name="T44" fmla="*/ 1264 w 1704"/>
                <a:gd name="T45" fmla="*/ 796 h 1335"/>
                <a:gd name="T46" fmla="*/ 1704 w 1704"/>
                <a:gd name="T47" fmla="*/ 748 h 13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4"/>
                <a:gd name="T73" fmla="*/ 0 h 1335"/>
                <a:gd name="T74" fmla="*/ 1704 w 1704"/>
                <a:gd name="T75" fmla="*/ 1335 h 13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4" h="1335">
                  <a:moveTo>
                    <a:pt x="0" y="716"/>
                  </a:moveTo>
                  <a:cubicBezTo>
                    <a:pt x="13" y="704"/>
                    <a:pt x="52" y="748"/>
                    <a:pt x="72" y="644"/>
                  </a:cubicBezTo>
                  <a:cubicBezTo>
                    <a:pt x="92" y="540"/>
                    <a:pt x="104" y="0"/>
                    <a:pt x="118" y="92"/>
                  </a:cubicBezTo>
                  <a:cubicBezTo>
                    <a:pt x="132" y="184"/>
                    <a:pt x="142" y="1057"/>
                    <a:pt x="155" y="1196"/>
                  </a:cubicBezTo>
                  <a:cubicBezTo>
                    <a:pt x="169" y="1335"/>
                    <a:pt x="187" y="996"/>
                    <a:pt x="198" y="924"/>
                  </a:cubicBezTo>
                  <a:cubicBezTo>
                    <a:pt x="209" y="852"/>
                    <a:pt x="215" y="896"/>
                    <a:pt x="225" y="764"/>
                  </a:cubicBezTo>
                  <a:cubicBezTo>
                    <a:pt x="235" y="632"/>
                    <a:pt x="246" y="108"/>
                    <a:pt x="257" y="132"/>
                  </a:cubicBezTo>
                  <a:cubicBezTo>
                    <a:pt x="268" y="156"/>
                    <a:pt x="283" y="732"/>
                    <a:pt x="289" y="908"/>
                  </a:cubicBezTo>
                  <a:cubicBezTo>
                    <a:pt x="295" y="1084"/>
                    <a:pt x="286" y="1191"/>
                    <a:pt x="294" y="1188"/>
                  </a:cubicBezTo>
                  <a:cubicBezTo>
                    <a:pt x="302" y="1185"/>
                    <a:pt x="324" y="965"/>
                    <a:pt x="337" y="892"/>
                  </a:cubicBezTo>
                  <a:cubicBezTo>
                    <a:pt x="350" y="819"/>
                    <a:pt x="358" y="860"/>
                    <a:pt x="369" y="748"/>
                  </a:cubicBezTo>
                  <a:cubicBezTo>
                    <a:pt x="380" y="636"/>
                    <a:pt x="390" y="151"/>
                    <a:pt x="401" y="220"/>
                  </a:cubicBezTo>
                  <a:cubicBezTo>
                    <a:pt x="413" y="289"/>
                    <a:pt x="425" y="1052"/>
                    <a:pt x="439" y="1164"/>
                  </a:cubicBezTo>
                  <a:cubicBezTo>
                    <a:pt x="453" y="1276"/>
                    <a:pt x="462" y="960"/>
                    <a:pt x="487" y="892"/>
                  </a:cubicBezTo>
                  <a:cubicBezTo>
                    <a:pt x="511" y="824"/>
                    <a:pt x="566" y="860"/>
                    <a:pt x="588" y="756"/>
                  </a:cubicBezTo>
                  <a:cubicBezTo>
                    <a:pt x="610" y="652"/>
                    <a:pt x="609" y="200"/>
                    <a:pt x="620" y="268"/>
                  </a:cubicBezTo>
                  <a:cubicBezTo>
                    <a:pt x="632" y="336"/>
                    <a:pt x="641" y="1076"/>
                    <a:pt x="658" y="1164"/>
                  </a:cubicBezTo>
                  <a:cubicBezTo>
                    <a:pt x="675" y="1252"/>
                    <a:pt x="688" y="876"/>
                    <a:pt x="722" y="796"/>
                  </a:cubicBezTo>
                  <a:cubicBezTo>
                    <a:pt x="756" y="716"/>
                    <a:pt x="829" y="761"/>
                    <a:pt x="861" y="684"/>
                  </a:cubicBezTo>
                  <a:cubicBezTo>
                    <a:pt x="893" y="607"/>
                    <a:pt x="902" y="259"/>
                    <a:pt x="915" y="332"/>
                  </a:cubicBezTo>
                  <a:cubicBezTo>
                    <a:pt x="927" y="405"/>
                    <a:pt x="915" y="1032"/>
                    <a:pt x="936" y="1124"/>
                  </a:cubicBezTo>
                  <a:cubicBezTo>
                    <a:pt x="957" y="1216"/>
                    <a:pt x="982" y="939"/>
                    <a:pt x="1037" y="884"/>
                  </a:cubicBezTo>
                  <a:cubicBezTo>
                    <a:pt x="1092" y="829"/>
                    <a:pt x="1153" y="819"/>
                    <a:pt x="1264" y="796"/>
                  </a:cubicBezTo>
                  <a:cubicBezTo>
                    <a:pt x="1375" y="773"/>
                    <a:pt x="1612" y="758"/>
                    <a:pt x="1704" y="74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Freeform 5"/>
            <p:cNvSpPr>
              <a:spLocks/>
            </p:cNvSpPr>
            <p:nvPr/>
          </p:nvSpPr>
          <p:spPr bwMode="auto">
            <a:xfrm>
              <a:off x="3656" y="2076"/>
              <a:ext cx="1704" cy="1335"/>
            </a:xfrm>
            <a:custGeom>
              <a:avLst/>
              <a:gdLst>
                <a:gd name="T0" fmla="*/ 0 w 1704"/>
                <a:gd name="T1" fmla="*/ 716 h 1335"/>
                <a:gd name="T2" fmla="*/ 72 w 1704"/>
                <a:gd name="T3" fmla="*/ 644 h 1335"/>
                <a:gd name="T4" fmla="*/ 118 w 1704"/>
                <a:gd name="T5" fmla="*/ 92 h 1335"/>
                <a:gd name="T6" fmla="*/ 155 w 1704"/>
                <a:gd name="T7" fmla="*/ 1196 h 1335"/>
                <a:gd name="T8" fmla="*/ 198 w 1704"/>
                <a:gd name="T9" fmla="*/ 924 h 1335"/>
                <a:gd name="T10" fmla="*/ 225 w 1704"/>
                <a:gd name="T11" fmla="*/ 764 h 1335"/>
                <a:gd name="T12" fmla="*/ 257 w 1704"/>
                <a:gd name="T13" fmla="*/ 132 h 1335"/>
                <a:gd name="T14" fmla="*/ 289 w 1704"/>
                <a:gd name="T15" fmla="*/ 908 h 1335"/>
                <a:gd name="T16" fmla="*/ 294 w 1704"/>
                <a:gd name="T17" fmla="*/ 1188 h 1335"/>
                <a:gd name="T18" fmla="*/ 337 w 1704"/>
                <a:gd name="T19" fmla="*/ 892 h 1335"/>
                <a:gd name="T20" fmla="*/ 369 w 1704"/>
                <a:gd name="T21" fmla="*/ 748 h 1335"/>
                <a:gd name="T22" fmla="*/ 401 w 1704"/>
                <a:gd name="T23" fmla="*/ 220 h 1335"/>
                <a:gd name="T24" fmla="*/ 439 w 1704"/>
                <a:gd name="T25" fmla="*/ 1164 h 1335"/>
                <a:gd name="T26" fmla="*/ 487 w 1704"/>
                <a:gd name="T27" fmla="*/ 892 h 1335"/>
                <a:gd name="T28" fmla="*/ 588 w 1704"/>
                <a:gd name="T29" fmla="*/ 756 h 1335"/>
                <a:gd name="T30" fmla="*/ 620 w 1704"/>
                <a:gd name="T31" fmla="*/ 268 h 1335"/>
                <a:gd name="T32" fmla="*/ 658 w 1704"/>
                <a:gd name="T33" fmla="*/ 1164 h 1335"/>
                <a:gd name="T34" fmla="*/ 722 w 1704"/>
                <a:gd name="T35" fmla="*/ 796 h 1335"/>
                <a:gd name="T36" fmla="*/ 861 w 1704"/>
                <a:gd name="T37" fmla="*/ 684 h 1335"/>
                <a:gd name="T38" fmla="*/ 915 w 1704"/>
                <a:gd name="T39" fmla="*/ 332 h 1335"/>
                <a:gd name="T40" fmla="*/ 936 w 1704"/>
                <a:gd name="T41" fmla="*/ 1124 h 1335"/>
                <a:gd name="T42" fmla="*/ 1037 w 1704"/>
                <a:gd name="T43" fmla="*/ 884 h 1335"/>
                <a:gd name="T44" fmla="*/ 1264 w 1704"/>
                <a:gd name="T45" fmla="*/ 796 h 1335"/>
                <a:gd name="T46" fmla="*/ 1704 w 1704"/>
                <a:gd name="T47" fmla="*/ 748 h 13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4"/>
                <a:gd name="T73" fmla="*/ 0 h 1335"/>
                <a:gd name="T74" fmla="*/ 1704 w 1704"/>
                <a:gd name="T75" fmla="*/ 1335 h 13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4" h="1335">
                  <a:moveTo>
                    <a:pt x="0" y="716"/>
                  </a:moveTo>
                  <a:cubicBezTo>
                    <a:pt x="13" y="704"/>
                    <a:pt x="52" y="748"/>
                    <a:pt x="72" y="644"/>
                  </a:cubicBezTo>
                  <a:cubicBezTo>
                    <a:pt x="92" y="540"/>
                    <a:pt x="104" y="0"/>
                    <a:pt x="118" y="92"/>
                  </a:cubicBezTo>
                  <a:cubicBezTo>
                    <a:pt x="132" y="184"/>
                    <a:pt x="142" y="1057"/>
                    <a:pt x="155" y="1196"/>
                  </a:cubicBezTo>
                  <a:cubicBezTo>
                    <a:pt x="169" y="1335"/>
                    <a:pt x="187" y="996"/>
                    <a:pt x="198" y="924"/>
                  </a:cubicBezTo>
                  <a:cubicBezTo>
                    <a:pt x="209" y="852"/>
                    <a:pt x="215" y="896"/>
                    <a:pt x="225" y="764"/>
                  </a:cubicBezTo>
                  <a:cubicBezTo>
                    <a:pt x="235" y="632"/>
                    <a:pt x="246" y="108"/>
                    <a:pt x="257" y="132"/>
                  </a:cubicBezTo>
                  <a:cubicBezTo>
                    <a:pt x="268" y="156"/>
                    <a:pt x="283" y="732"/>
                    <a:pt x="289" y="908"/>
                  </a:cubicBezTo>
                  <a:cubicBezTo>
                    <a:pt x="295" y="1084"/>
                    <a:pt x="286" y="1191"/>
                    <a:pt x="294" y="1188"/>
                  </a:cubicBezTo>
                  <a:cubicBezTo>
                    <a:pt x="302" y="1185"/>
                    <a:pt x="324" y="965"/>
                    <a:pt x="337" y="892"/>
                  </a:cubicBezTo>
                  <a:cubicBezTo>
                    <a:pt x="350" y="819"/>
                    <a:pt x="358" y="860"/>
                    <a:pt x="369" y="748"/>
                  </a:cubicBezTo>
                  <a:cubicBezTo>
                    <a:pt x="380" y="636"/>
                    <a:pt x="390" y="151"/>
                    <a:pt x="401" y="220"/>
                  </a:cubicBezTo>
                  <a:cubicBezTo>
                    <a:pt x="413" y="289"/>
                    <a:pt x="425" y="1052"/>
                    <a:pt x="439" y="1164"/>
                  </a:cubicBezTo>
                  <a:cubicBezTo>
                    <a:pt x="453" y="1276"/>
                    <a:pt x="462" y="960"/>
                    <a:pt x="487" y="892"/>
                  </a:cubicBezTo>
                  <a:cubicBezTo>
                    <a:pt x="511" y="824"/>
                    <a:pt x="566" y="860"/>
                    <a:pt x="588" y="756"/>
                  </a:cubicBezTo>
                  <a:cubicBezTo>
                    <a:pt x="610" y="652"/>
                    <a:pt x="609" y="200"/>
                    <a:pt x="620" y="268"/>
                  </a:cubicBezTo>
                  <a:cubicBezTo>
                    <a:pt x="632" y="336"/>
                    <a:pt x="641" y="1076"/>
                    <a:pt x="658" y="1164"/>
                  </a:cubicBezTo>
                  <a:cubicBezTo>
                    <a:pt x="675" y="1252"/>
                    <a:pt x="688" y="876"/>
                    <a:pt x="722" y="796"/>
                  </a:cubicBezTo>
                  <a:cubicBezTo>
                    <a:pt x="756" y="716"/>
                    <a:pt x="829" y="761"/>
                    <a:pt x="861" y="684"/>
                  </a:cubicBezTo>
                  <a:cubicBezTo>
                    <a:pt x="893" y="607"/>
                    <a:pt x="902" y="259"/>
                    <a:pt x="915" y="332"/>
                  </a:cubicBezTo>
                  <a:cubicBezTo>
                    <a:pt x="927" y="405"/>
                    <a:pt x="915" y="1032"/>
                    <a:pt x="936" y="1124"/>
                  </a:cubicBezTo>
                  <a:cubicBezTo>
                    <a:pt x="957" y="1216"/>
                    <a:pt x="982" y="939"/>
                    <a:pt x="1037" y="884"/>
                  </a:cubicBezTo>
                  <a:cubicBezTo>
                    <a:pt x="1092" y="829"/>
                    <a:pt x="1153" y="819"/>
                    <a:pt x="1264" y="796"/>
                  </a:cubicBezTo>
                  <a:cubicBezTo>
                    <a:pt x="1375" y="773"/>
                    <a:pt x="1612" y="758"/>
                    <a:pt x="1704" y="74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6"/>
            <p:cNvSpPr>
              <a:spLocks noChangeShapeType="1"/>
            </p:cNvSpPr>
            <p:nvPr/>
          </p:nvSpPr>
          <p:spPr bwMode="auto">
            <a:xfrm flipV="1">
              <a:off x="2232" y="2792"/>
              <a:ext cx="143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4200" y="1976438"/>
            <a:ext cx="8407400" cy="1679575"/>
            <a:chOff x="368" y="1245"/>
            <a:chExt cx="5296" cy="1058"/>
          </a:xfrm>
        </p:grpSpPr>
        <p:sp>
          <p:nvSpPr>
            <p:cNvPr id="56329" name="Freeform 8"/>
            <p:cNvSpPr>
              <a:spLocks/>
            </p:cNvSpPr>
            <p:nvPr/>
          </p:nvSpPr>
          <p:spPr bwMode="auto">
            <a:xfrm>
              <a:off x="368" y="1245"/>
              <a:ext cx="3256" cy="1043"/>
            </a:xfrm>
            <a:custGeom>
              <a:avLst/>
              <a:gdLst>
                <a:gd name="T0" fmla="*/ 0 w 3256"/>
                <a:gd name="T1" fmla="*/ 907 h 1043"/>
                <a:gd name="T2" fmla="*/ 224 w 3256"/>
                <a:gd name="T3" fmla="*/ 915 h 1043"/>
                <a:gd name="T4" fmla="*/ 288 w 3256"/>
                <a:gd name="T5" fmla="*/ 723 h 1043"/>
                <a:gd name="T6" fmla="*/ 360 w 3256"/>
                <a:gd name="T7" fmla="*/ 691 h 1043"/>
                <a:gd name="T8" fmla="*/ 408 w 3256"/>
                <a:gd name="T9" fmla="*/ 499 h 1043"/>
                <a:gd name="T10" fmla="*/ 472 w 3256"/>
                <a:gd name="T11" fmla="*/ 475 h 1043"/>
                <a:gd name="T12" fmla="*/ 536 w 3256"/>
                <a:gd name="T13" fmla="*/ 315 h 1043"/>
                <a:gd name="T14" fmla="*/ 664 w 3256"/>
                <a:gd name="T15" fmla="*/ 291 h 1043"/>
                <a:gd name="T16" fmla="*/ 784 w 3256"/>
                <a:gd name="T17" fmla="*/ 99 h 1043"/>
                <a:gd name="T18" fmla="*/ 896 w 3256"/>
                <a:gd name="T19" fmla="*/ 115 h 1043"/>
                <a:gd name="T20" fmla="*/ 1080 w 3256"/>
                <a:gd name="T21" fmla="*/ 203 h 1043"/>
                <a:gd name="T22" fmla="*/ 1128 w 3256"/>
                <a:gd name="T23" fmla="*/ 27 h 1043"/>
                <a:gd name="T24" fmla="*/ 1208 w 3256"/>
                <a:gd name="T25" fmla="*/ 43 h 1043"/>
                <a:gd name="T26" fmla="*/ 1352 w 3256"/>
                <a:gd name="T27" fmla="*/ 155 h 1043"/>
                <a:gd name="T28" fmla="*/ 1592 w 3256"/>
                <a:gd name="T29" fmla="*/ 467 h 1043"/>
                <a:gd name="T30" fmla="*/ 2064 w 3256"/>
                <a:gd name="T31" fmla="*/ 811 h 1043"/>
                <a:gd name="T32" fmla="*/ 3256 w 3256"/>
                <a:gd name="T33" fmla="*/ 1043 h 10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56"/>
                <a:gd name="T52" fmla="*/ 0 h 1043"/>
                <a:gd name="T53" fmla="*/ 3256 w 3256"/>
                <a:gd name="T54" fmla="*/ 1043 h 10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56" h="1043">
                  <a:moveTo>
                    <a:pt x="0" y="907"/>
                  </a:moveTo>
                  <a:cubicBezTo>
                    <a:pt x="88" y="926"/>
                    <a:pt x="176" y="946"/>
                    <a:pt x="224" y="915"/>
                  </a:cubicBezTo>
                  <a:cubicBezTo>
                    <a:pt x="272" y="884"/>
                    <a:pt x="265" y="760"/>
                    <a:pt x="288" y="723"/>
                  </a:cubicBezTo>
                  <a:cubicBezTo>
                    <a:pt x="311" y="686"/>
                    <a:pt x="340" y="728"/>
                    <a:pt x="360" y="691"/>
                  </a:cubicBezTo>
                  <a:cubicBezTo>
                    <a:pt x="380" y="654"/>
                    <a:pt x="389" y="535"/>
                    <a:pt x="408" y="499"/>
                  </a:cubicBezTo>
                  <a:cubicBezTo>
                    <a:pt x="427" y="463"/>
                    <a:pt x="451" y="506"/>
                    <a:pt x="472" y="475"/>
                  </a:cubicBezTo>
                  <a:cubicBezTo>
                    <a:pt x="493" y="444"/>
                    <a:pt x="504" y="346"/>
                    <a:pt x="536" y="315"/>
                  </a:cubicBezTo>
                  <a:cubicBezTo>
                    <a:pt x="568" y="284"/>
                    <a:pt x="623" y="327"/>
                    <a:pt x="664" y="291"/>
                  </a:cubicBezTo>
                  <a:cubicBezTo>
                    <a:pt x="705" y="255"/>
                    <a:pt x="745" y="128"/>
                    <a:pt x="784" y="99"/>
                  </a:cubicBezTo>
                  <a:cubicBezTo>
                    <a:pt x="823" y="70"/>
                    <a:pt x="847" y="98"/>
                    <a:pt x="896" y="115"/>
                  </a:cubicBezTo>
                  <a:cubicBezTo>
                    <a:pt x="945" y="132"/>
                    <a:pt x="1041" y="218"/>
                    <a:pt x="1080" y="203"/>
                  </a:cubicBezTo>
                  <a:cubicBezTo>
                    <a:pt x="1119" y="188"/>
                    <a:pt x="1107" y="54"/>
                    <a:pt x="1128" y="27"/>
                  </a:cubicBezTo>
                  <a:cubicBezTo>
                    <a:pt x="1149" y="0"/>
                    <a:pt x="1171" y="22"/>
                    <a:pt x="1208" y="43"/>
                  </a:cubicBezTo>
                  <a:cubicBezTo>
                    <a:pt x="1245" y="64"/>
                    <a:pt x="1288" y="84"/>
                    <a:pt x="1352" y="155"/>
                  </a:cubicBezTo>
                  <a:cubicBezTo>
                    <a:pt x="1416" y="226"/>
                    <a:pt x="1473" y="358"/>
                    <a:pt x="1592" y="467"/>
                  </a:cubicBezTo>
                  <a:cubicBezTo>
                    <a:pt x="1711" y="576"/>
                    <a:pt x="1787" y="715"/>
                    <a:pt x="2064" y="811"/>
                  </a:cubicBezTo>
                  <a:cubicBezTo>
                    <a:pt x="2341" y="907"/>
                    <a:pt x="2794" y="975"/>
                    <a:pt x="3256" y="104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Freeform 9"/>
            <p:cNvSpPr>
              <a:spLocks/>
            </p:cNvSpPr>
            <p:nvPr/>
          </p:nvSpPr>
          <p:spPr bwMode="auto">
            <a:xfrm>
              <a:off x="3480" y="1357"/>
              <a:ext cx="2184" cy="946"/>
            </a:xfrm>
            <a:custGeom>
              <a:avLst/>
              <a:gdLst>
                <a:gd name="T0" fmla="*/ 0 w 2184"/>
                <a:gd name="T1" fmla="*/ 907 h 946"/>
                <a:gd name="T2" fmla="*/ 224 w 2184"/>
                <a:gd name="T3" fmla="*/ 915 h 946"/>
                <a:gd name="T4" fmla="*/ 288 w 2184"/>
                <a:gd name="T5" fmla="*/ 723 h 946"/>
                <a:gd name="T6" fmla="*/ 360 w 2184"/>
                <a:gd name="T7" fmla="*/ 691 h 946"/>
                <a:gd name="T8" fmla="*/ 408 w 2184"/>
                <a:gd name="T9" fmla="*/ 499 h 946"/>
                <a:gd name="T10" fmla="*/ 472 w 2184"/>
                <a:gd name="T11" fmla="*/ 475 h 946"/>
                <a:gd name="T12" fmla="*/ 536 w 2184"/>
                <a:gd name="T13" fmla="*/ 315 h 946"/>
                <a:gd name="T14" fmla="*/ 664 w 2184"/>
                <a:gd name="T15" fmla="*/ 291 h 946"/>
                <a:gd name="T16" fmla="*/ 784 w 2184"/>
                <a:gd name="T17" fmla="*/ 99 h 946"/>
                <a:gd name="T18" fmla="*/ 896 w 2184"/>
                <a:gd name="T19" fmla="*/ 115 h 946"/>
                <a:gd name="T20" fmla="*/ 1080 w 2184"/>
                <a:gd name="T21" fmla="*/ 203 h 946"/>
                <a:gd name="T22" fmla="*/ 1128 w 2184"/>
                <a:gd name="T23" fmla="*/ 27 h 946"/>
                <a:gd name="T24" fmla="*/ 1208 w 2184"/>
                <a:gd name="T25" fmla="*/ 43 h 946"/>
                <a:gd name="T26" fmla="*/ 1352 w 2184"/>
                <a:gd name="T27" fmla="*/ 155 h 946"/>
                <a:gd name="T28" fmla="*/ 1592 w 2184"/>
                <a:gd name="T29" fmla="*/ 467 h 946"/>
                <a:gd name="T30" fmla="*/ 1864 w 2184"/>
                <a:gd name="T31" fmla="*/ 691 h 946"/>
                <a:gd name="T32" fmla="*/ 2184 w 2184"/>
                <a:gd name="T33" fmla="*/ 835 h 9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4"/>
                <a:gd name="T52" fmla="*/ 0 h 946"/>
                <a:gd name="T53" fmla="*/ 2184 w 2184"/>
                <a:gd name="T54" fmla="*/ 946 h 9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4" h="946">
                  <a:moveTo>
                    <a:pt x="0" y="907"/>
                  </a:moveTo>
                  <a:cubicBezTo>
                    <a:pt x="88" y="926"/>
                    <a:pt x="176" y="946"/>
                    <a:pt x="224" y="915"/>
                  </a:cubicBezTo>
                  <a:cubicBezTo>
                    <a:pt x="272" y="884"/>
                    <a:pt x="265" y="760"/>
                    <a:pt x="288" y="723"/>
                  </a:cubicBezTo>
                  <a:cubicBezTo>
                    <a:pt x="311" y="686"/>
                    <a:pt x="340" y="728"/>
                    <a:pt x="360" y="691"/>
                  </a:cubicBezTo>
                  <a:cubicBezTo>
                    <a:pt x="380" y="654"/>
                    <a:pt x="389" y="535"/>
                    <a:pt x="408" y="499"/>
                  </a:cubicBezTo>
                  <a:cubicBezTo>
                    <a:pt x="427" y="463"/>
                    <a:pt x="451" y="506"/>
                    <a:pt x="472" y="475"/>
                  </a:cubicBezTo>
                  <a:cubicBezTo>
                    <a:pt x="493" y="444"/>
                    <a:pt x="504" y="346"/>
                    <a:pt x="536" y="315"/>
                  </a:cubicBezTo>
                  <a:cubicBezTo>
                    <a:pt x="568" y="284"/>
                    <a:pt x="623" y="327"/>
                    <a:pt x="664" y="291"/>
                  </a:cubicBezTo>
                  <a:cubicBezTo>
                    <a:pt x="705" y="255"/>
                    <a:pt x="745" y="128"/>
                    <a:pt x="784" y="99"/>
                  </a:cubicBezTo>
                  <a:cubicBezTo>
                    <a:pt x="823" y="70"/>
                    <a:pt x="847" y="98"/>
                    <a:pt x="896" y="115"/>
                  </a:cubicBezTo>
                  <a:cubicBezTo>
                    <a:pt x="945" y="132"/>
                    <a:pt x="1041" y="218"/>
                    <a:pt x="1080" y="203"/>
                  </a:cubicBezTo>
                  <a:cubicBezTo>
                    <a:pt x="1119" y="188"/>
                    <a:pt x="1107" y="54"/>
                    <a:pt x="1128" y="27"/>
                  </a:cubicBezTo>
                  <a:cubicBezTo>
                    <a:pt x="1149" y="0"/>
                    <a:pt x="1171" y="22"/>
                    <a:pt x="1208" y="43"/>
                  </a:cubicBezTo>
                  <a:cubicBezTo>
                    <a:pt x="1245" y="64"/>
                    <a:pt x="1288" y="84"/>
                    <a:pt x="1352" y="155"/>
                  </a:cubicBezTo>
                  <a:cubicBezTo>
                    <a:pt x="1416" y="226"/>
                    <a:pt x="1507" y="378"/>
                    <a:pt x="1592" y="467"/>
                  </a:cubicBezTo>
                  <a:cubicBezTo>
                    <a:pt x="1677" y="556"/>
                    <a:pt x="1765" y="630"/>
                    <a:pt x="1864" y="691"/>
                  </a:cubicBezTo>
                  <a:cubicBezTo>
                    <a:pt x="1963" y="752"/>
                    <a:pt x="2117" y="805"/>
                    <a:pt x="2184" y="8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5" name="Text Box 10"/>
          <p:cNvSpPr txBox="1">
            <a:spLocks noChangeArrowheads="1"/>
          </p:cNvSpPr>
          <p:nvPr/>
        </p:nvSpPr>
        <p:spPr bwMode="auto">
          <a:xfrm>
            <a:off x="390525" y="2225675"/>
            <a:ext cx="725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[Ca]</a:t>
            </a:r>
          </a:p>
        </p:txBody>
      </p:sp>
      <p:sp>
        <p:nvSpPr>
          <p:cNvPr id="56326" name="Text Box 11"/>
          <p:cNvSpPr txBox="1">
            <a:spLocks noChangeArrowheads="1"/>
          </p:cNvSpPr>
          <p:nvPr/>
        </p:nvSpPr>
        <p:spPr bwMode="auto">
          <a:xfrm>
            <a:off x="85725" y="430847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56327" name="Text Box 12"/>
          <p:cNvSpPr txBox="1">
            <a:spLocks noChangeArrowheads="1"/>
          </p:cNvSpPr>
          <p:nvPr/>
        </p:nvSpPr>
        <p:spPr bwMode="auto">
          <a:xfrm>
            <a:off x="1371600" y="5791200"/>
            <a:ext cx="47863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KCa,</a:t>
            </a:r>
          </a:p>
          <a:p>
            <a:pPr algn="ctr"/>
            <a:r>
              <a:rPr lang="en-US"/>
              <a:t>KM (Muscarinic sensitive K channel)</a:t>
            </a:r>
          </a:p>
        </p:txBody>
      </p:sp>
      <p:sp>
        <p:nvSpPr>
          <p:cNvPr id="56328" name="Line 13"/>
          <p:cNvSpPr>
            <a:spLocks noChangeShapeType="1"/>
          </p:cNvSpPr>
          <p:nvPr/>
        </p:nvSpPr>
        <p:spPr bwMode="auto">
          <a:xfrm>
            <a:off x="1384300" y="5715000"/>
            <a:ext cx="393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KCa: Calcium-dependent K channel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3581400" y="26670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3597275" y="414972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4283075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43434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196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4958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4102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2578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197475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9875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502275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4191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1910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5626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5562600" y="5181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400800" y="3810000"/>
            <a:ext cx="723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184525" y="48418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7365" name="Freeform 21"/>
          <p:cNvSpPr>
            <a:spLocks/>
          </p:cNvSpPr>
          <p:nvPr/>
        </p:nvSpPr>
        <p:spPr bwMode="auto">
          <a:xfrm>
            <a:off x="3581400" y="2895600"/>
            <a:ext cx="2667000" cy="533400"/>
          </a:xfrm>
          <a:custGeom>
            <a:avLst/>
            <a:gdLst>
              <a:gd name="T0" fmla="*/ 0 w 1680"/>
              <a:gd name="T1" fmla="*/ 2147483647 h 336"/>
              <a:gd name="T2" fmla="*/ 2147483647 w 1680"/>
              <a:gd name="T3" fmla="*/ 2147483647 h 336"/>
              <a:gd name="T4" fmla="*/ 2147483647 w 1680"/>
              <a:gd name="T5" fmla="*/ 0 h 336"/>
              <a:gd name="T6" fmla="*/ 2147483647 w 1680"/>
              <a:gd name="T7" fmla="*/ 2147483647 h 336"/>
              <a:gd name="T8" fmla="*/ 2147483647 w 1680"/>
              <a:gd name="T9" fmla="*/ 2147483647 h 336"/>
              <a:gd name="T10" fmla="*/ 2147483647 w 1680"/>
              <a:gd name="T11" fmla="*/ 2147483647 h 336"/>
              <a:gd name="T12" fmla="*/ 2147483647 w 1680"/>
              <a:gd name="T13" fmla="*/ 0 h 336"/>
              <a:gd name="T14" fmla="*/ 2147483647 w 1680"/>
              <a:gd name="T15" fmla="*/ 2147483647 h 336"/>
              <a:gd name="T16" fmla="*/ 2147483647 w 1680"/>
              <a:gd name="T17" fmla="*/ 2147483647 h 336"/>
              <a:gd name="T18" fmla="*/ 2147483647 w 1680"/>
              <a:gd name="T19" fmla="*/ 2147483647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0"/>
              <a:gd name="T31" fmla="*/ 0 h 336"/>
              <a:gd name="T32" fmla="*/ 1680 w 1680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0" h="336">
                <a:moveTo>
                  <a:pt x="0" y="336"/>
                </a:moveTo>
                <a:lnTo>
                  <a:pt x="336" y="336"/>
                </a:lnTo>
                <a:lnTo>
                  <a:pt x="384" y="0"/>
                </a:lnTo>
                <a:lnTo>
                  <a:pt x="576" y="48"/>
                </a:lnTo>
                <a:lnTo>
                  <a:pt x="672" y="336"/>
                </a:lnTo>
                <a:lnTo>
                  <a:pt x="1008" y="336"/>
                </a:lnTo>
                <a:lnTo>
                  <a:pt x="1056" y="0"/>
                </a:lnTo>
                <a:lnTo>
                  <a:pt x="1200" y="48"/>
                </a:lnTo>
                <a:lnTo>
                  <a:pt x="1296" y="336"/>
                </a:lnTo>
                <a:lnTo>
                  <a:pt x="1680" y="3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438400" y="3962400"/>
            <a:ext cx="996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Spikes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2590800" y="31242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Freq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KCa</a:t>
            </a:r>
          </a:p>
        </p:txBody>
      </p:sp>
      <p:sp>
        <p:nvSpPr>
          <p:cNvPr id="58371" name="Line 1027"/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1028"/>
          <p:cNvSpPr>
            <a:spLocks noChangeShapeType="1"/>
          </p:cNvSpPr>
          <p:nvPr/>
        </p:nvSpPr>
        <p:spPr bwMode="auto">
          <a:xfrm>
            <a:off x="3597275" y="384492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Line 1029"/>
          <p:cNvSpPr>
            <a:spLocks noChangeShapeType="1"/>
          </p:cNvSpPr>
          <p:nvPr/>
        </p:nvSpPr>
        <p:spPr bwMode="auto">
          <a:xfrm>
            <a:off x="4283075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1030"/>
          <p:cNvSpPr>
            <a:spLocks noChangeShapeType="1"/>
          </p:cNvSpPr>
          <p:nvPr/>
        </p:nvSpPr>
        <p:spPr bwMode="auto">
          <a:xfrm>
            <a:off x="43434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Line 1031"/>
          <p:cNvSpPr>
            <a:spLocks noChangeShapeType="1"/>
          </p:cNvSpPr>
          <p:nvPr/>
        </p:nvSpPr>
        <p:spPr bwMode="auto">
          <a:xfrm>
            <a:off x="44196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Line 1032"/>
          <p:cNvSpPr>
            <a:spLocks noChangeShapeType="1"/>
          </p:cNvSpPr>
          <p:nvPr/>
        </p:nvSpPr>
        <p:spPr bwMode="auto">
          <a:xfrm>
            <a:off x="44958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7" name="Line 1033"/>
          <p:cNvSpPr>
            <a:spLocks noChangeShapeType="1"/>
          </p:cNvSpPr>
          <p:nvPr/>
        </p:nvSpPr>
        <p:spPr bwMode="auto">
          <a:xfrm>
            <a:off x="48768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8" name="Line 1034"/>
          <p:cNvSpPr>
            <a:spLocks noChangeShapeType="1"/>
          </p:cNvSpPr>
          <p:nvPr/>
        </p:nvSpPr>
        <p:spPr bwMode="auto">
          <a:xfrm>
            <a:off x="46482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Line 1035"/>
          <p:cNvSpPr>
            <a:spLocks noChangeShapeType="1"/>
          </p:cNvSpPr>
          <p:nvPr/>
        </p:nvSpPr>
        <p:spPr bwMode="auto">
          <a:xfrm>
            <a:off x="51816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0" name="Line 1036"/>
          <p:cNvSpPr>
            <a:spLocks noChangeShapeType="1"/>
          </p:cNvSpPr>
          <p:nvPr/>
        </p:nvSpPr>
        <p:spPr bwMode="auto">
          <a:xfrm>
            <a:off x="5502275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Line 1037"/>
          <p:cNvSpPr>
            <a:spLocks noChangeShapeType="1"/>
          </p:cNvSpPr>
          <p:nvPr/>
        </p:nvSpPr>
        <p:spPr bwMode="auto">
          <a:xfrm>
            <a:off x="3581400" y="4876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2" name="Line 1038"/>
          <p:cNvSpPr>
            <a:spLocks noChangeShapeType="1"/>
          </p:cNvSpPr>
          <p:nvPr/>
        </p:nvSpPr>
        <p:spPr bwMode="auto">
          <a:xfrm flipV="1">
            <a:off x="419100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1039"/>
          <p:cNvSpPr>
            <a:spLocks noChangeShapeType="1"/>
          </p:cNvSpPr>
          <p:nvPr/>
        </p:nvSpPr>
        <p:spPr bwMode="auto">
          <a:xfrm>
            <a:off x="4191000" y="4572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1040"/>
          <p:cNvSpPr>
            <a:spLocks noChangeShapeType="1"/>
          </p:cNvSpPr>
          <p:nvPr/>
        </p:nvSpPr>
        <p:spPr bwMode="auto">
          <a:xfrm>
            <a:off x="5562600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1041"/>
          <p:cNvSpPr>
            <a:spLocks noChangeShapeType="1"/>
          </p:cNvSpPr>
          <p:nvPr/>
        </p:nvSpPr>
        <p:spPr bwMode="auto">
          <a:xfrm>
            <a:off x="5562600" y="4876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Text Box 1042"/>
          <p:cNvSpPr txBox="1">
            <a:spLocks noChangeArrowheads="1"/>
          </p:cNvSpPr>
          <p:nvPr/>
        </p:nvSpPr>
        <p:spPr bwMode="auto">
          <a:xfrm>
            <a:off x="6400800" y="3505200"/>
            <a:ext cx="723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8387" name="Text Box 1043"/>
          <p:cNvSpPr txBox="1">
            <a:spLocks noChangeArrowheads="1"/>
          </p:cNvSpPr>
          <p:nvPr/>
        </p:nvSpPr>
        <p:spPr bwMode="auto">
          <a:xfrm>
            <a:off x="3184525" y="45370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8388" name="Freeform 1044"/>
          <p:cNvSpPr>
            <a:spLocks/>
          </p:cNvSpPr>
          <p:nvPr/>
        </p:nvSpPr>
        <p:spPr bwMode="auto">
          <a:xfrm>
            <a:off x="3581400" y="2590800"/>
            <a:ext cx="2667000" cy="533400"/>
          </a:xfrm>
          <a:custGeom>
            <a:avLst/>
            <a:gdLst>
              <a:gd name="T0" fmla="*/ 0 w 1680"/>
              <a:gd name="T1" fmla="*/ 2147483647 h 336"/>
              <a:gd name="T2" fmla="*/ 2147483647 w 1680"/>
              <a:gd name="T3" fmla="*/ 2147483647 h 336"/>
              <a:gd name="T4" fmla="*/ 2147483647 w 1680"/>
              <a:gd name="T5" fmla="*/ 0 h 336"/>
              <a:gd name="T6" fmla="*/ 2147483647 w 1680"/>
              <a:gd name="T7" fmla="*/ 2147483647 h 336"/>
              <a:gd name="T8" fmla="*/ 2147483647 w 1680"/>
              <a:gd name="T9" fmla="*/ 2147483647 h 336"/>
              <a:gd name="T10" fmla="*/ 2147483647 w 1680"/>
              <a:gd name="T11" fmla="*/ 2147483647 h 336"/>
              <a:gd name="T12" fmla="*/ 2147483647 w 1680"/>
              <a:gd name="T13" fmla="*/ 2147483647 h 336"/>
              <a:gd name="T14" fmla="*/ 2147483647 w 1680"/>
              <a:gd name="T15" fmla="*/ 2147483647 h 336"/>
              <a:gd name="T16" fmla="*/ 2147483647 w 1680"/>
              <a:gd name="T17" fmla="*/ 2147483647 h 336"/>
              <a:gd name="T18" fmla="*/ 2147483647 w 1680"/>
              <a:gd name="T19" fmla="*/ 2147483647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0"/>
              <a:gd name="T31" fmla="*/ 0 h 336"/>
              <a:gd name="T32" fmla="*/ 1680 w 1680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0" h="336">
                <a:moveTo>
                  <a:pt x="0" y="336"/>
                </a:moveTo>
                <a:lnTo>
                  <a:pt x="336" y="336"/>
                </a:lnTo>
                <a:lnTo>
                  <a:pt x="384" y="0"/>
                </a:lnTo>
                <a:lnTo>
                  <a:pt x="576" y="16"/>
                </a:lnTo>
                <a:lnTo>
                  <a:pt x="792" y="88"/>
                </a:lnTo>
                <a:lnTo>
                  <a:pt x="952" y="136"/>
                </a:lnTo>
                <a:lnTo>
                  <a:pt x="1128" y="200"/>
                </a:lnTo>
                <a:lnTo>
                  <a:pt x="1224" y="240"/>
                </a:lnTo>
                <a:lnTo>
                  <a:pt x="1296" y="336"/>
                </a:lnTo>
                <a:lnTo>
                  <a:pt x="1680" y="3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389" name="Text Box 1045"/>
          <p:cNvSpPr txBox="1">
            <a:spLocks noChangeArrowheads="1"/>
          </p:cNvSpPr>
          <p:nvPr/>
        </p:nvSpPr>
        <p:spPr bwMode="auto">
          <a:xfrm>
            <a:off x="2438400" y="3657600"/>
            <a:ext cx="996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Spikes</a:t>
            </a:r>
          </a:p>
        </p:txBody>
      </p:sp>
      <p:sp>
        <p:nvSpPr>
          <p:cNvPr id="58390" name="Text Box 1046"/>
          <p:cNvSpPr txBox="1">
            <a:spLocks noChangeArrowheads="1"/>
          </p:cNvSpPr>
          <p:nvPr/>
        </p:nvSpPr>
        <p:spPr bwMode="auto">
          <a:xfrm>
            <a:off x="2590800" y="28194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Freq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1219200" y="5638800"/>
            <a:ext cx="7246938" cy="1017588"/>
            <a:chOff x="576" y="3552"/>
            <a:chExt cx="4565" cy="641"/>
          </a:xfrm>
        </p:grpSpPr>
        <p:pic>
          <p:nvPicPr>
            <p:cNvPr id="58392" name="Picture 1048" descr="firi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3552"/>
              <a:ext cx="4565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3" name="Rectangle 1049"/>
            <p:cNvSpPr>
              <a:spLocks noChangeArrowheads="1"/>
            </p:cNvSpPr>
            <p:nvPr/>
          </p:nvSpPr>
          <p:spPr bwMode="auto">
            <a:xfrm>
              <a:off x="2784" y="4080"/>
              <a:ext cx="1680" cy="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Monotype Sorts" charset="0"/>
              <a:buNone/>
            </a:pPr>
            <a:r>
              <a:rPr lang="en-US" sz="2800" smtClean="0"/>
              <a:t>Muscarinic sensitive: responds to input at mAChR, a second-messenger (G-protein) receptor.</a:t>
            </a:r>
          </a:p>
          <a:p>
            <a:pPr marL="609600" indent="-609600" eaLnBrk="1" hangingPunct="1">
              <a:buFont typeface="Monotype Sorts" charset="0"/>
              <a:buNone/>
            </a:pPr>
            <a:r>
              <a:rPr lang="en-US" sz="2800" smtClean="0"/>
              <a:t>Slow-activating</a:t>
            </a:r>
          </a:p>
          <a:p>
            <a:pPr marL="609600" indent="-609600" eaLnBrk="1" hangingPunct="1">
              <a:buFont typeface="Monotype Sorts" charset="0"/>
              <a:buNone/>
            </a:pPr>
            <a:r>
              <a:rPr lang="en-US" sz="2800" smtClean="0"/>
              <a:t>Non-inactivating</a:t>
            </a:r>
          </a:p>
          <a:p>
            <a:pPr marL="609600" indent="-609600" eaLnBrk="1" hangingPunct="1">
              <a:buFont typeface="Monotype Sorts" charset="0"/>
              <a:buNone/>
            </a:pPr>
            <a:r>
              <a:rPr lang="en-US" sz="2800" smtClean="0"/>
              <a:t>-&gt; So it builds up slowly during a burst, but stays on for a long while (&gt; 40 msec)</a:t>
            </a:r>
          </a:p>
          <a:p>
            <a:pPr marL="609600" indent="-609600" eaLnBrk="1" hangingPunct="1">
              <a:buFont typeface="Monotype Sorts" charset="0"/>
              <a:buNone/>
            </a:pPr>
            <a:r>
              <a:rPr lang="en-US" sz="2800" smtClean="0"/>
              <a:t>Similar effects to KCa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Squid giant axon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6988"/>
            <a:ext cx="6705600" cy="5408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Myelination</a:t>
            </a:r>
          </a:p>
        </p:txBody>
      </p:sp>
      <p:pic>
        <p:nvPicPr>
          <p:cNvPr id="28675" name="Picture 4" descr="E:\academic\courses\neuro2003\myelination_MBO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Vertebrates vs. invertebrates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3886200"/>
            <a:ext cx="3411538" cy="2209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smtClean="0"/>
              <a:t>Squid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25 m/sec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500 microns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0.25 mm^2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5000x ATP</a:t>
            </a:r>
          </a:p>
          <a:p>
            <a:pPr>
              <a:buFont typeface="Monotype Sorts" charset="0"/>
              <a:buNone/>
            </a:pPr>
            <a:endParaRPr lang="en-US" sz="2400" smtClean="0"/>
          </a:p>
        </p:txBody>
      </p:sp>
      <p:sp>
        <p:nvSpPr>
          <p:cNvPr id="2970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183063" y="3886200"/>
            <a:ext cx="3413125" cy="2209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smtClean="0"/>
              <a:t>Frog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25 m/sec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12 microns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0.0014 mm^2</a:t>
            </a:r>
          </a:p>
          <a:p>
            <a:pPr>
              <a:buFont typeface="Monotype Sorts" charset="0"/>
              <a:buNone/>
            </a:pPr>
            <a:r>
              <a:rPr lang="en-US" sz="2400" smtClean="0"/>
              <a:t>1x ATP</a:t>
            </a:r>
          </a:p>
          <a:p>
            <a:pPr>
              <a:buFont typeface="Monotype Sorts" charset="0"/>
              <a:buNone/>
            </a:pPr>
            <a:endParaRPr lang="en-US" sz="2400" smtClean="0"/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 rot="5400000">
            <a:off x="4419600" y="-685800"/>
            <a:ext cx="266700" cy="7734300"/>
          </a:xfrm>
          <a:prstGeom prst="can">
            <a:avLst>
              <a:gd name="adj" fmla="val 69009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>
            <a:off x="749300" y="2057400"/>
            <a:ext cx="1841500" cy="876300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667000" y="2590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7924800" y="2362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7924800" y="3352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7391400" y="19050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0.5 mm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00" y="1981200"/>
            <a:ext cx="1371600" cy="38862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82945" tIns="41473" rIns="82945" bIns="41473" anchor="ctr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 coding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906588"/>
            <a:ext cx="5103812" cy="431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tarSymbol" charset="0"/>
              <a:buNone/>
            </a:pPr>
            <a:r>
              <a:rPr lang="en-US" sz="2500" smtClean="0"/>
              <a:t>Signal </a:t>
            </a:r>
            <a:r>
              <a:rPr lang="en-US" sz="2500" smtClean="0">
                <a:latin typeface="Symbol" pitchFamily="18" charset="2"/>
              </a:rPr>
              <a:t>a</a:t>
            </a:r>
            <a:r>
              <a:rPr lang="en-US" sz="2500" smtClean="0"/>
              <a:t> spike time with respect to external phase.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Theta phase in hippocampus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Respiration phase in olfaction</a:t>
            </a:r>
          </a:p>
          <a:p>
            <a:pPr eaLnBrk="1" hangingPunct="1">
              <a:lnSpc>
                <a:spcPct val="90000"/>
              </a:lnSpc>
              <a:buFont typeface="StarSymbol" charset="0"/>
              <a:buNone/>
            </a:pPr>
            <a:r>
              <a:rPr lang="en-US" sz="2500" smtClean="0"/>
              <a:t>Limitations: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Updates only once per cycle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6324600" y="2057400"/>
            <a:ext cx="2590800" cy="1828800"/>
          </a:xfrm>
          <a:custGeom>
            <a:avLst/>
            <a:gdLst>
              <a:gd name="T0" fmla="*/ 0 w 1632"/>
              <a:gd name="T1" fmla="*/ 0 h 1152"/>
              <a:gd name="T2" fmla="*/ 0 w 1632"/>
              <a:gd name="T3" fmla="*/ 2147483647 h 1152"/>
              <a:gd name="T4" fmla="*/ 2147483647 w 1632"/>
              <a:gd name="T5" fmla="*/ 2147483647 h 1152"/>
              <a:gd name="T6" fmla="*/ 0 60000 65536"/>
              <a:gd name="T7" fmla="*/ 0 60000 65536"/>
              <a:gd name="T8" fmla="*/ 0 60000 65536"/>
              <a:gd name="T9" fmla="*/ 0 w 1632"/>
              <a:gd name="T10" fmla="*/ 0 h 1152"/>
              <a:gd name="T11" fmla="*/ 1632 w 163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152">
                <a:moveTo>
                  <a:pt x="0" y="0"/>
                </a:moveTo>
                <a:lnTo>
                  <a:pt x="0" y="1152"/>
                </a:lnTo>
                <a:lnTo>
                  <a:pt x="1632" y="115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324600" y="4572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4008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553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477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1628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8077200" y="4343400"/>
            <a:ext cx="152400" cy="228600"/>
            <a:chOff x="4272" y="2736"/>
            <a:chExt cx="96" cy="144"/>
          </a:xfrm>
        </p:grpSpPr>
        <p:sp>
          <p:nvSpPr>
            <p:cNvPr id="18466" name="Line 12"/>
            <p:cNvSpPr>
              <a:spLocks noChangeShapeType="1"/>
            </p:cNvSpPr>
            <p:nvPr/>
          </p:nvSpPr>
          <p:spPr bwMode="auto">
            <a:xfrm>
              <a:off x="432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13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14"/>
            <p:cNvSpPr>
              <a:spLocks noChangeShapeType="1"/>
            </p:cNvSpPr>
            <p:nvPr/>
          </p:nvSpPr>
          <p:spPr bwMode="auto">
            <a:xfrm>
              <a:off x="436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7086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7239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7308850" y="5805488"/>
            <a:ext cx="692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1800">
                <a:latin typeface="Arial" pitchFamily="34" charset="0"/>
                <a:ea typeface="ＭＳ Ｐゴシック" charset="-128"/>
              </a:rPr>
              <a:t>Time</a:t>
            </a:r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auto">
          <a:xfrm rot="-5400000">
            <a:off x="5590382" y="2715418"/>
            <a:ext cx="768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sz="1800">
                <a:latin typeface="Arial" pitchFamily="34" charset="0"/>
                <a:ea typeface="ＭＳ Ｐゴシック" charset="-128"/>
              </a:rPr>
              <a:t>Value</a:t>
            </a:r>
          </a:p>
        </p:txBody>
      </p:sp>
      <p:grpSp>
        <p:nvGrpSpPr>
          <p:cNvPr id="18448" name="Group 19"/>
          <p:cNvGrpSpPr>
            <a:grpSpLocks/>
          </p:cNvGrpSpPr>
          <p:nvPr/>
        </p:nvGrpSpPr>
        <p:grpSpPr bwMode="auto">
          <a:xfrm>
            <a:off x="6324600" y="4948238"/>
            <a:ext cx="2667000" cy="847725"/>
            <a:chOff x="3936" y="3117"/>
            <a:chExt cx="1728" cy="534"/>
          </a:xfrm>
        </p:grpSpPr>
        <p:sp>
          <p:nvSpPr>
            <p:cNvPr id="18458" name="Freeform 20"/>
            <p:cNvSpPr>
              <a:spLocks/>
            </p:cNvSpPr>
            <p:nvPr/>
          </p:nvSpPr>
          <p:spPr bwMode="auto">
            <a:xfrm>
              <a:off x="4368" y="3117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59" name="Freeform 21"/>
            <p:cNvSpPr>
              <a:spLocks/>
            </p:cNvSpPr>
            <p:nvPr/>
          </p:nvSpPr>
          <p:spPr bwMode="auto">
            <a:xfrm flipV="1">
              <a:off x="4578" y="3357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0" name="Freeform 22"/>
            <p:cNvSpPr>
              <a:spLocks/>
            </p:cNvSpPr>
            <p:nvPr/>
          </p:nvSpPr>
          <p:spPr bwMode="auto">
            <a:xfrm>
              <a:off x="4800" y="312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1" name="Freeform 23"/>
            <p:cNvSpPr>
              <a:spLocks/>
            </p:cNvSpPr>
            <p:nvPr/>
          </p:nvSpPr>
          <p:spPr bwMode="auto">
            <a:xfrm flipV="1">
              <a:off x="5010" y="336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2" name="Freeform 24"/>
            <p:cNvSpPr>
              <a:spLocks/>
            </p:cNvSpPr>
            <p:nvPr/>
          </p:nvSpPr>
          <p:spPr bwMode="auto">
            <a:xfrm>
              <a:off x="5232" y="312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3" name="Freeform 25"/>
            <p:cNvSpPr>
              <a:spLocks/>
            </p:cNvSpPr>
            <p:nvPr/>
          </p:nvSpPr>
          <p:spPr bwMode="auto">
            <a:xfrm flipV="1">
              <a:off x="5442" y="336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4" name="Freeform 26"/>
            <p:cNvSpPr>
              <a:spLocks/>
            </p:cNvSpPr>
            <p:nvPr/>
          </p:nvSpPr>
          <p:spPr bwMode="auto">
            <a:xfrm>
              <a:off x="3936" y="312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  <p:sp>
          <p:nvSpPr>
            <p:cNvPr id="18465" name="Freeform 27"/>
            <p:cNvSpPr>
              <a:spLocks/>
            </p:cNvSpPr>
            <p:nvPr/>
          </p:nvSpPr>
          <p:spPr bwMode="auto">
            <a:xfrm flipV="1">
              <a:off x="4146" y="3360"/>
              <a:ext cx="222" cy="291"/>
            </a:xfrm>
            <a:custGeom>
              <a:avLst/>
              <a:gdLst>
                <a:gd name="T0" fmla="*/ 0 w 296"/>
                <a:gd name="T1" fmla="*/ 291 h 291"/>
                <a:gd name="T2" fmla="*/ 26 w 296"/>
                <a:gd name="T3" fmla="*/ 3 h 291"/>
                <a:gd name="T4" fmla="*/ 53 w 296"/>
                <a:gd name="T5" fmla="*/ 275 h 291"/>
                <a:gd name="T6" fmla="*/ 0 60000 65536"/>
                <a:gd name="T7" fmla="*/ 0 60000 65536"/>
                <a:gd name="T8" fmla="*/ 0 60000 65536"/>
                <a:gd name="T9" fmla="*/ 0 w 296"/>
                <a:gd name="T10" fmla="*/ 0 h 291"/>
                <a:gd name="T11" fmla="*/ 296 w 296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91">
                  <a:moveTo>
                    <a:pt x="0" y="291"/>
                  </a:moveTo>
                  <a:cubicBezTo>
                    <a:pt x="48" y="151"/>
                    <a:pt x="95" y="6"/>
                    <a:pt x="144" y="3"/>
                  </a:cubicBezTo>
                  <a:cubicBezTo>
                    <a:pt x="193" y="0"/>
                    <a:pt x="264" y="218"/>
                    <a:pt x="296" y="27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ea typeface="ＭＳ Ｐゴシック" charset="-128"/>
              </a:endParaRPr>
            </a:p>
          </p:txBody>
        </p:sp>
      </p:grpSp>
      <p:grpSp>
        <p:nvGrpSpPr>
          <p:cNvPr id="18449" name="Group 28"/>
          <p:cNvGrpSpPr>
            <a:grpSpLocks/>
          </p:cNvGrpSpPr>
          <p:nvPr/>
        </p:nvGrpSpPr>
        <p:grpSpPr bwMode="auto">
          <a:xfrm>
            <a:off x="8763000" y="4343400"/>
            <a:ext cx="152400" cy="228600"/>
            <a:chOff x="4272" y="2736"/>
            <a:chExt cx="96" cy="144"/>
          </a:xfrm>
        </p:grpSpPr>
        <p:sp>
          <p:nvSpPr>
            <p:cNvPr id="18455" name="Line 29"/>
            <p:cNvSpPr>
              <a:spLocks noChangeShapeType="1"/>
            </p:cNvSpPr>
            <p:nvPr/>
          </p:nvSpPr>
          <p:spPr bwMode="auto">
            <a:xfrm>
              <a:off x="432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0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31"/>
            <p:cNvSpPr>
              <a:spLocks noChangeShapeType="1"/>
            </p:cNvSpPr>
            <p:nvPr/>
          </p:nvSpPr>
          <p:spPr bwMode="auto">
            <a:xfrm>
              <a:off x="436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0" name="Freeform 32"/>
          <p:cNvSpPr>
            <a:spLocks/>
          </p:cNvSpPr>
          <p:nvPr/>
        </p:nvSpPr>
        <p:spPr bwMode="auto">
          <a:xfrm>
            <a:off x="6324600" y="2438400"/>
            <a:ext cx="2590800" cy="914400"/>
          </a:xfrm>
          <a:custGeom>
            <a:avLst/>
            <a:gdLst>
              <a:gd name="T0" fmla="*/ 0 w 1632"/>
              <a:gd name="T1" fmla="*/ 0 h 576"/>
              <a:gd name="T2" fmla="*/ 2147483647 w 1632"/>
              <a:gd name="T3" fmla="*/ 0 h 576"/>
              <a:gd name="T4" fmla="*/ 2147483647 w 1632"/>
              <a:gd name="T5" fmla="*/ 2147483647 h 576"/>
              <a:gd name="T6" fmla="*/ 2147483647 w 1632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576"/>
              <a:gd name="T14" fmla="*/ 1632 w 163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576">
                <a:moveTo>
                  <a:pt x="0" y="0"/>
                </a:moveTo>
                <a:lnTo>
                  <a:pt x="816" y="0"/>
                </a:lnTo>
                <a:lnTo>
                  <a:pt x="960" y="576"/>
                </a:lnTo>
                <a:lnTo>
                  <a:pt x="1632" y="57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18451" name="Line 33"/>
          <p:cNvSpPr>
            <a:spLocks noChangeShapeType="1"/>
          </p:cNvSpPr>
          <p:nvPr/>
        </p:nvSpPr>
        <p:spPr bwMode="auto">
          <a:xfrm>
            <a:off x="6629400" y="2057400"/>
            <a:ext cx="0" cy="38100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52" name="Line 34"/>
          <p:cNvSpPr>
            <a:spLocks noChangeShapeType="1"/>
          </p:cNvSpPr>
          <p:nvPr/>
        </p:nvSpPr>
        <p:spPr bwMode="auto">
          <a:xfrm>
            <a:off x="7315200" y="2057400"/>
            <a:ext cx="0" cy="38100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53" name="Line 35"/>
          <p:cNvSpPr>
            <a:spLocks noChangeShapeType="1"/>
          </p:cNvSpPr>
          <p:nvPr/>
        </p:nvSpPr>
        <p:spPr bwMode="auto">
          <a:xfrm>
            <a:off x="8001000" y="2057400"/>
            <a:ext cx="0" cy="38100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54" name="Line 36"/>
          <p:cNvSpPr>
            <a:spLocks noChangeShapeType="1"/>
          </p:cNvSpPr>
          <p:nvPr/>
        </p:nvSpPr>
        <p:spPr bwMode="auto">
          <a:xfrm>
            <a:off x="8686800" y="2057400"/>
            <a:ext cx="0" cy="38100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137"/>
          <p:cNvSpPr>
            <a:spLocks noChangeArrowheads="1"/>
          </p:cNvSpPr>
          <p:nvPr/>
        </p:nvSpPr>
        <p:spPr bwMode="auto">
          <a:xfrm>
            <a:off x="6184900" y="5791200"/>
            <a:ext cx="215900" cy="4302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Oval 139"/>
          <p:cNvSpPr>
            <a:spLocks noChangeArrowheads="1"/>
          </p:cNvSpPr>
          <p:nvPr/>
        </p:nvSpPr>
        <p:spPr bwMode="auto">
          <a:xfrm>
            <a:off x="4279900" y="5791200"/>
            <a:ext cx="215900" cy="4302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141"/>
          <p:cNvSpPr>
            <a:spLocks noChangeArrowheads="1"/>
          </p:cNvSpPr>
          <p:nvPr/>
        </p:nvSpPr>
        <p:spPr bwMode="auto">
          <a:xfrm>
            <a:off x="2374900" y="5791200"/>
            <a:ext cx="215900" cy="4302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135"/>
          <p:cNvSpPr>
            <a:spLocks noChangeArrowheads="1"/>
          </p:cNvSpPr>
          <p:nvPr/>
        </p:nvSpPr>
        <p:spPr bwMode="auto">
          <a:xfrm>
            <a:off x="8089900" y="5791200"/>
            <a:ext cx="215900" cy="4302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45438" cy="533400"/>
          </a:xfrm>
        </p:spPr>
        <p:txBody>
          <a:bodyPr/>
          <a:lstStyle/>
          <a:p>
            <a:r>
              <a:rPr lang="en-US" smtClean="0"/>
              <a:t>Why is myelination so good ?</a:t>
            </a:r>
          </a:p>
        </p:txBody>
      </p:sp>
      <p:sp>
        <p:nvSpPr>
          <p:cNvPr id="30727" name="AutoShape 123"/>
          <p:cNvSpPr>
            <a:spLocks noChangeArrowheads="1"/>
          </p:cNvSpPr>
          <p:nvPr/>
        </p:nvSpPr>
        <p:spPr bwMode="auto">
          <a:xfrm rot="5400000">
            <a:off x="4476750" y="2000250"/>
            <a:ext cx="304800" cy="8039100"/>
          </a:xfrm>
          <a:prstGeom prst="can">
            <a:avLst>
              <a:gd name="adj" fmla="val 6276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Freeform 125"/>
          <p:cNvSpPr>
            <a:spLocks/>
          </p:cNvSpPr>
          <p:nvPr/>
        </p:nvSpPr>
        <p:spPr bwMode="auto">
          <a:xfrm>
            <a:off x="5257800" y="2362200"/>
            <a:ext cx="3352800" cy="9144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126"/>
          <p:cNvSpPr>
            <a:spLocks noChangeShapeType="1"/>
          </p:cNvSpPr>
          <p:nvPr/>
        </p:nvSpPr>
        <p:spPr bwMode="auto">
          <a:xfrm>
            <a:off x="5181600" y="1600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127"/>
          <p:cNvSpPr>
            <a:spLocks noChangeShapeType="1"/>
          </p:cNvSpPr>
          <p:nvPr/>
        </p:nvSpPr>
        <p:spPr bwMode="auto">
          <a:xfrm>
            <a:off x="5181600" y="34290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Text Box 128"/>
          <p:cNvSpPr txBox="1">
            <a:spLocks noChangeArrowheads="1"/>
          </p:cNvSpPr>
          <p:nvPr/>
        </p:nvSpPr>
        <p:spPr bwMode="auto">
          <a:xfrm>
            <a:off x="5715000" y="2133600"/>
            <a:ext cx="2949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Passive propagation</a:t>
            </a:r>
          </a:p>
        </p:txBody>
      </p:sp>
      <p:sp>
        <p:nvSpPr>
          <p:cNvPr id="30732" name="Text Box 129"/>
          <p:cNvSpPr txBox="1">
            <a:spLocks noChangeArrowheads="1"/>
          </p:cNvSpPr>
          <p:nvPr/>
        </p:nvSpPr>
        <p:spPr bwMode="auto">
          <a:xfrm>
            <a:off x="669925" y="874713"/>
            <a:ext cx="186531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  <a:r>
              <a:rPr lang="en-US"/>
              <a:t> = </a:t>
            </a:r>
            <a:r>
              <a:rPr lang="en-US" sz="3600">
                <a:sym typeface="Symbol" pitchFamily="18" charset="2"/>
              </a:rPr>
              <a:t></a:t>
            </a:r>
            <a:r>
              <a:rPr lang="en-US" sz="3600"/>
              <a:t>r</a:t>
            </a:r>
            <a:r>
              <a:rPr lang="en-US" sz="3600" baseline="-25000"/>
              <a:t>m</a:t>
            </a:r>
            <a:r>
              <a:rPr lang="en-US" sz="3600"/>
              <a:t>/r</a:t>
            </a:r>
            <a:r>
              <a:rPr lang="en-US" sz="3600" baseline="-25000"/>
              <a:t>a</a:t>
            </a:r>
            <a:r>
              <a:rPr lang="en-US" sz="3600"/>
              <a:t> </a:t>
            </a:r>
          </a:p>
        </p:txBody>
      </p:sp>
      <p:sp>
        <p:nvSpPr>
          <p:cNvPr id="30733" name="Text Box 130"/>
          <p:cNvSpPr txBox="1">
            <a:spLocks noChangeArrowheads="1"/>
          </p:cNvSpPr>
          <p:nvPr/>
        </p:nvSpPr>
        <p:spPr bwMode="auto">
          <a:xfrm>
            <a:off x="304800" y="1524000"/>
            <a:ext cx="4727575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Ra: Unaffected</a:t>
            </a:r>
          </a:p>
          <a:p>
            <a:r>
              <a:rPr lang="en-US"/>
              <a:t>Rm: Increased (series resistors)</a:t>
            </a:r>
          </a:p>
          <a:p>
            <a:endParaRPr lang="en-US"/>
          </a:p>
          <a:p>
            <a:r>
              <a:rPr lang="en-US"/>
              <a:t>Transient conductance is better:</a:t>
            </a:r>
          </a:p>
          <a:p>
            <a:r>
              <a:rPr lang="en-US"/>
              <a:t>Cm: decreased (series capacitors</a:t>
            </a:r>
          </a:p>
          <a:p>
            <a:endParaRPr lang="en-US"/>
          </a:p>
          <a:p>
            <a:r>
              <a:rPr lang="en-US"/>
              <a:t>Metabolism is lower:</a:t>
            </a:r>
          </a:p>
          <a:p>
            <a:r>
              <a:rPr lang="en-US"/>
              <a:t>No ion channels except at nodes</a:t>
            </a:r>
          </a:p>
        </p:txBody>
      </p:sp>
      <p:sp>
        <p:nvSpPr>
          <p:cNvPr id="30734" name="Freeform 134"/>
          <p:cNvSpPr>
            <a:spLocks/>
          </p:cNvSpPr>
          <p:nvPr/>
        </p:nvSpPr>
        <p:spPr bwMode="auto">
          <a:xfrm>
            <a:off x="6477000" y="5791200"/>
            <a:ext cx="1720850" cy="430213"/>
          </a:xfrm>
          <a:custGeom>
            <a:avLst/>
            <a:gdLst>
              <a:gd name="T0" fmla="*/ 2147483647 w 3072"/>
              <a:gd name="T1" fmla="*/ 0 h 768"/>
              <a:gd name="T2" fmla="*/ 2147483647 w 3072"/>
              <a:gd name="T3" fmla="*/ 0 h 768"/>
              <a:gd name="T4" fmla="*/ 2147483647 w 3072"/>
              <a:gd name="T5" fmla="*/ 2147483647 h 768"/>
              <a:gd name="T6" fmla="*/ 2147483647 w 3072"/>
              <a:gd name="T7" fmla="*/ 2147483647 h 768"/>
              <a:gd name="T8" fmla="*/ 2147483647 w 3072"/>
              <a:gd name="T9" fmla="*/ 2147483647 h 768"/>
              <a:gd name="T10" fmla="*/ 2147483647 w 3072"/>
              <a:gd name="T11" fmla="*/ 2147483647 h 768"/>
              <a:gd name="T12" fmla="*/ 2147483647 w 3072"/>
              <a:gd name="T13" fmla="*/ 2147483647 h 768"/>
              <a:gd name="T14" fmla="*/ 2147483647 w 3072"/>
              <a:gd name="T15" fmla="*/ 2147483647 h 768"/>
              <a:gd name="T16" fmla="*/ 2147483647 w 3072"/>
              <a:gd name="T17" fmla="*/ 2147483647 h 768"/>
              <a:gd name="T18" fmla="*/ 2147483647 w 3072"/>
              <a:gd name="T19" fmla="*/ 2147483647 h 768"/>
              <a:gd name="T20" fmla="*/ 0 w 3072"/>
              <a:gd name="T21" fmla="*/ 2147483647 h 768"/>
              <a:gd name="T22" fmla="*/ 0 w 3072"/>
              <a:gd name="T23" fmla="*/ 2147483647 h 768"/>
              <a:gd name="T24" fmla="*/ 2147483647 w 3072"/>
              <a:gd name="T25" fmla="*/ 2147483647 h 768"/>
              <a:gd name="T26" fmla="*/ 2147483647 w 3072"/>
              <a:gd name="T27" fmla="*/ 0 h 768"/>
              <a:gd name="T28" fmla="*/ 2147483647 w 3072"/>
              <a:gd name="T29" fmla="*/ 0 h 7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72"/>
              <a:gd name="T46" fmla="*/ 0 h 768"/>
              <a:gd name="T47" fmla="*/ 3072 w 3072"/>
              <a:gd name="T48" fmla="*/ 768 h 7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72" h="768">
                <a:moveTo>
                  <a:pt x="192" y="0"/>
                </a:moveTo>
                <a:lnTo>
                  <a:pt x="3072" y="0"/>
                </a:lnTo>
                <a:lnTo>
                  <a:pt x="2976" y="48"/>
                </a:lnTo>
                <a:lnTo>
                  <a:pt x="2928" y="192"/>
                </a:lnTo>
                <a:lnTo>
                  <a:pt x="2880" y="384"/>
                </a:lnTo>
                <a:lnTo>
                  <a:pt x="2928" y="528"/>
                </a:lnTo>
                <a:lnTo>
                  <a:pt x="2976" y="672"/>
                </a:lnTo>
                <a:lnTo>
                  <a:pt x="3072" y="768"/>
                </a:lnTo>
                <a:lnTo>
                  <a:pt x="192" y="768"/>
                </a:lnTo>
                <a:lnTo>
                  <a:pt x="96" y="720"/>
                </a:lnTo>
                <a:lnTo>
                  <a:pt x="0" y="480"/>
                </a:lnTo>
                <a:lnTo>
                  <a:pt x="0" y="288"/>
                </a:lnTo>
                <a:lnTo>
                  <a:pt x="48" y="96"/>
                </a:lnTo>
                <a:lnTo>
                  <a:pt x="144" y="0"/>
                </a:lnTo>
                <a:lnTo>
                  <a:pt x="192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Freeform 138"/>
          <p:cNvSpPr>
            <a:spLocks/>
          </p:cNvSpPr>
          <p:nvPr/>
        </p:nvSpPr>
        <p:spPr bwMode="auto">
          <a:xfrm>
            <a:off x="4572000" y="5791200"/>
            <a:ext cx="1720850" cy="430213"/>
          </a:xfrm>
          <a:custGeom>
            <a:avLst/>
            <a:gdLst>
              <a:gd name="T0" fmla="*/ 2147483647 w 3072"/>
              <a:gd name="T1" fmla="*/ 0 h 768"/>
              <a:gd name="T2" fmla="*/ 2147483647 w 3072"/>
              <a:gd name="T3" fmla="*/ 0 h 768"/>
              <a:gd name="T4" fmla="*/ 2147483647 w 3072"/>
              <a:gd name="T5" fmla="*/ 2147483647 h 768"/>
              <a:gd name="T6" fmla="*/ 2147483647 w 3072"/>
              <a:gd name="T7" fmla="*/ 2147483647 h 768"/>
              <a:gd name="T8" fmla="*/ 2147483647 w 3072"/>
              <a:gd name="T9" fmla="*/ 2147483647 h 768"/>
              <a:gd name="T10" fmla="*/ 2147483647 w 3072"/>
              <a:gd name="T11" fmla="*/ 2147483647 h 768"/>
              <a:gd name="T12" fmla="*/ 2147483647 w 3072"/>
              <a:gd name="T13" fmla="*/ 2147483647 h 768"/>
              <a:gd name="T14" fmla="*/ 2147483647 w 3072"/>
              <a:gd name="T15" fmla="*/ 2147483647 h 768"/>
              <a:gd name="T16" fmla="*/ 2147483647 w 3072"/>
              <a:gd name="T17" fmla="*/ 2147483647 h 768"/>
              <a:gd name="T18" fmla="*/ 2147483647 w 3072"/>
              <a:gd name="T19" fmla="*/ 2147483647 h 768"/>
              <a:gd name="T20" fmla="*/ 0 w 3072"/>
              <a:gd name="T21" fmla="*/ 2147483647 h 768"/>
              <a:gd name="T22" fmla="*/ 0 w 3072"/>
              <a:gd name="T23" fmla="*/ 2147483647 h 768"/>
              <a:gd name="T24" fmla="*/ 2147483647 w 3072"/>
              <a:gd name="T25" fmla="*/ 2147483647 h 768"/>
              <a:gd name="T26" fmla="*/ 2147483647 w 3072"/>
              <a:gd name="T27" fmla="*/ 0 h 768"/>
              <a:gd name="T28" fmla="*/ 2147483647 w 3072"/>
              <a:gd name="T29" fmla="*/ 0 h 7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72"/>
              <a:gd name="T46" fmla="*/ 0 h 768"/>
              <a:gd name="T47" fmla="*/ 3072 w 3072"/>
              <a:gd name="T48" fmla="*/ 768 h 7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72" h="768">
                <a:moveTo>
                  <a:pt x="192" y="0"/>
                </a:moveTo>
                <a:lnTo>
                  <a:pt x="3072" y="0"/>
                </a:lnTo>
                <a:lnTo>
                  <a:pt x="2976" y="48"/>
                </a:lnTo>
                <a:lnTo>
                  <a:pt x="2928" y="192"/>
                </a:lnTo>
                <a:lnTo>
                  <a:pt x="2880" y="384"/>
                </a:lnTo>
                <a:lnTo>
                  <a:pt x="2928" y="528"/>
                </a:lnTo>
                <a:lnTo>
                  <a:pt x="2976" y="672"/>
                </a:lnTo>
                <a:lnTo>
                  <a:pt x="3072" y="768"/>
                </a:lnTo>
                <a:lnTo>
                  <a:pt x="192" y="768"/>
                </a:lnTo>
                <a:lnTo>
                  <a:pt x="96" y="720"/>
                </a:lnTo>
                <a:lnTo>
                  <a:pt x="0" y="480"/>
                </a:lnTo>
                <a:lnTo>
                  <a:pt x="0" y="288"/>
                </a:lnTo>
                <a:lnTo>
                  <a:pt x="48" y="96"/>
                </a:lnTo>
                <a:lnTo>
                  <a:pt x="144" y="0"/>
                </a:lnTo>
                <a:lnTo>
                  <a:pt x="192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Freeform 140"/>
          <p:cNvSpPr>
            <a:spLocks/>
          </p:cNvSpPr>
          <p:nvPr/>
        </p:nvSpPr>
        <p:spPr bwMode="auto">
          <a:xfrm>
            <a:off x="2667000" y="5791200"/>
            <a:ext cx="1720850" cy="430213"/>
          </a:xfrm>
          <a:custGeom>
            <a:avLst/>
            <a:gdLst>
              <a:gd name="T0" fmla="*/ 2147483647 w 3072"/>
              <a:gd name="T1" fmla="*/ 0 h 768"/>
              <a:gd name="T2" fmla="*/ 2147483647 w 3072"/>
              <a:gd name="T3" fmla="*/ 0 h 768"/>
              <a:gd name="T4" fmla="*/ 2147483647 w 3072"/>
              <a:gd name="T5" fmla="*/ 2147483647 h 768"/>
              <a:gd name="T6" fmla="*/ 2147483647 w 3072"/>
              <a:gd name="T7" fmla="*/ 2147483647 h 768"/>
              <a:gd name="T8" fmla="*/ 2147483647 w 3072"/>
              <a:gd name="T9" fmla="*/ 2147483647 h 768"/>
              <a:gd name="T10" fmla="*/ 2147483647 w 3072"/>
              <a:gd name="T11" fmla="*/ 2147483647 h 768"/>
              <a:gd name="T12" fmla="*/ 2147483647 w 3072"/>
              <a:gd name="T13" fmla="*/ 2147483647 h 768"/>
              <a:gd name="T14" fmla="*/ 2147483647 w 3072"/>
              <a:gd name="T15" fmla="*/ 2147483647 h 768"/>
              <a:gd name="T16" fmla="*/ 2147483647 w 3072"/>
              <a:gd name="T17" fmla="*/ 2147483647 h 768"/>
              <a:gd name="T18" fmla="*/ 2147483647 w 3072"/>
              <a:gd name="T19" fmla="*/ 2147483647 h 768"/>
              <a:gd name="T20" fmla="*/ 0 w 3072"/>
              <a:gd name="T21" fmla="*/ 2147483647 h 768"/>
              <a:gd name="T22" fmla="*/ 0 w 3072"/>
              <a:gd name="T23" fmla="*/ 2147483647 h 768"/>
              <a:gd name="T24" fmla="*/ 2147483647 w 3072"/>
              <a:gd name="T25" fmla="*/ 2147483647 h 768"/>
              <a:gd name="T26" fmla="*/ 2147483647 w 3072"/>
              <a:gd name="T27" fmla="*/ 0 h 768"/>
              <a:gd name="T28" fmla="*/ 2147483647 w 3072"/>
              <a:gd name="T29" fmla="*/ 0 h 7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72"/>
              <a:gd name="T46" fmla="*/ 0 h 768"/>
              <a:gd name="T47" fmla="*/ 3072 w 3072"/>
              <a:gd name="T48" fmla="*/ 768 h 7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72" h="768">
                <a:moveTo>
                  <a:pt x="192" y="0"/>
                </a:moveTo>
                <a:lnTo>
                  <a:pt x="3072" y="0"/>
                </a:lnTo>
                <a:lnTo>
                  <a:pt x="2976" y="48"/>
                </a:lnTo>
                <a:lnTo>
                  <a:pt x="2928" y="192"/>
                </a:lnTo>
                <a:lnTo>
                  <a:pt x="2880" y="384"/>
                </a:lnTo>
                <a:lnTo>
                  <a:pt x="2928" y="528"/>
                </a:lnTo>
                <a:lnTo>
                  <a:pt x="2976" y="672"/>
                </a:lnTo>
                <a:lnTo>
                  <a:pt x="3072" y="768"/>
                </a:lnTo>
                <a:lnTo>
                  <a:pt x="192" y="768"/>
                </a:lnTo>
                <a:lnTo>
                  <a:pt x="96" y="720"/>
                </a:lnTo>
                <a:lnTo>
                  <a:pt x="0" y="480"/>
                </a:lnTo>
                <a:lnTo>
                  <a:pt x="0" y="288"/>
                </a:lnTo>
                <a:lnTo>
                  <a:pt x="48" y="96"/>
                </a:lnTo>
                <a:lnTo>
                  <a:pt x="144" y="0"/>
                </a:lnTo>
                <a:lnTo>
                  <a:pt x="192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Freeform 142"/>
          <p:cNvSpPr>
            <a:spLocks/>
          </p:cNvSpPr>
          <p:nvPr/>
        </p:nvSpPr>
        <p:spPr bwMode="auto">
          <a:xfrm>
            <a:off x="762000" y="5791200"/>
            <a:ext cx="1720850" cy="430213"/>
          </a:xfrm>
          <a:custGeom>
            <a:avLst/>
            <a:gdLst>
              <a:gd name="T0" fmla="*/ 2147483647 w 3072"/>
              <a:gd name="T1" fmla="*/ 0 h 768"/>
              <a:gd name="T2" fmla="*/ 2147483647 w 3072"/>
              <a:gd name="T3" fmla="*/ 0 h 768"/>
              <a:gd name="T4" fmla="*/ 2147483647 w 3072"/>
              <a:gd name="T5" fmla="*/ 2147483647 h 768"/>
              <a:gd name="T6" fmla="*/ 2147483647 w 3072"/>
              <a:gd name="T7" fmla="*/ 2147483647 h 768"/>
              <a:gd name="T8" fmla="*/ 2147483647 w 3072"/>
              <a:gd name="T9" fmla="*/ 2147483647 h 768"/>
              <a:gd name="T10" fmla="*/ 2147483647 w 3072"/>
              <a:gd name="T11" fmla="*/ 2147483647 h 768"/>
              <a:gd name="T12" fmla="*/ 2147483647 w 3072"/>
              <a:gd name="T13" fmla="*/ 2147483647 h 768"/>
              <a:gd name="T14" fmla="*/ 2147483647 w 3072"/>
              <a:gd name="T15" fmla="*/ 2147483647 h 768"/>
              <a:gd name="T16" fmla="*/ 2147483647 w 3072"/>
              <a:gd name="T17" fmla="*/ 2147483647 h 768"/>
              <a:gd name="T18" fmla="*/ 2147483647 w 3072"/>
              <a:gd name="T19" fmla="*/ 2147483647 h 768"/>
              <a:gd name="T20" fmla="*/ 0 w 3072"/>
              <a:gd name="T21" fmla="*/ 2147483647 h 768"/>
              <a:gd name="T22" fmla="*/ 0 w 3072"/>
              <a:gd name="T23" fmla="*/ 2147483647 h 768"/>
              <a:gd name="T24" fmla="*/ 2147483647 w 3072"/>
              <a:gd name="T25" fmla="*/ 2147483647 h 768"/>
              <a:gd name="T26" fmla="*/ 2147483647 w 3072"/>
              <a:gd name="T27" fmla="*/ 0 h 768"/>
              <a:gd name="T28" fmla="*/ 2147483647 w 3072"/>
              <a:gd name="T29" fmla="*/ 0 h 7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72"/>
              <a:gd name="T46" fmla="*/ 0 h 768"/>
              <a:gd name="T47" fmla="*/ 3072 w 3072"/>
              <a:gd name="T48" fmla="*/ 768 h 7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72" h="768">
                <a:moveTo>
                  <a:pt x="192" y="0"/>
                </a:moveTo>
                <a:lnTo>
                  <a:pt x="3072" y="0"/>
                </a:lnTo>
                <a:lnTo>
                  <a:pt x="2976" y="48"/>
                </a:lnTo>
                <a:lnTo>
                  <a:pt x="2928" y="192"/>
                </a:lnTo>
                <a:lnTo>
                  <a:pt x="2880" y="384"/>
                </a:lnTo>
                <a:lnTo>
                  <a:pt x="2928" y="528"/>
                </a:lnTo>
                <a:lnTo>
                  <a:pt x="2976" y="672"/>
                </a:lnTo>
                <a:lnTo>
                  <a:pt x="3072" y="768"/>
                </a:lnTo>
                <a:lnTo>
                  <a:pt x="192" y="768"/>
                </a:lnTo>
                <a:lnTo>
                  <a:pt x="96" y="720"/>
                </a:lnTo>
                <a:lnTo>
                  <a:pt x="0" y="480"/>
                </a:lnTo>
                <a:lnTo>
                  <a:pt x="0" y="288"/>
                </a:lnTo>
                <a:lnTo>
                  <a:pt x="48" y="96"/>
                </a:lnTo>
                <a:lnTo>
                  <a:pt x="144" y="0"/>
                </a:lnTo>
                <a:lnTo>
                  <a:pt x="192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Freeform 143"/>
          <p:cNvSpPr>
            <a:spLocks/>
          </p:cNvSpPr>
          <p:nvPr/>
        </p:nvSpPr>
        <p:spPr bwMode="auto">
          <a:xfrm>
            <a:off x="914400" y="5105400"/>
            <a:ext cx="1524000" cy="3810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Freeform 144"/>
          <p:cNvSpPr>
            <a:spLocks/>
          </p:cNvSpPr>
          <p:nvPr/>
        </p:nvSpPr>
        <p:spPr bwMode="auto">
          <a:xfrm>
            <a:off x="381000" y="5181600"/>
            <a:ext cx="927100" cy="517525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Freeform 145"/>
          <p:cNvSpPr>
            <a:spLocks/>
          </p:cNvSpPr>
          <p:nvPr/>
        </p:nvSpPr>
        <p:spPr bwMode="auto">
          <a:xfrm>
            <a:off x="2209800" y="5486400"/>
            <a:ext cx="927100" cy="212725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Text Box 146"/>
          <p:cNvSpPr txBox="1">
            <a:spLocks noChangeArrowheads="1"/>
          </p:cNvSpPr>
          <p:nvPr/>
        </p:nvSpPr>
        <p:spPr bwMode="auto">
          <a:xfrm>
            <a:off x="1828800" y="4648200"/>
            <a:ext cx="1914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Amplification</a:t>
            </a:r>
          </a:p>
        </p:txBody>
      </p:sp>
      <p:sp>
        <p:nvSpPr>
          <p:cNvPr id="30742" name="Freeform 147"/>
          <p:cNvSpPr>
            <a:spLocks/>
          </p:cNvSpPr>
          <p:nvPr/>
        </p:nvSpPr>
        <p:spPr bwMode="auto">
          <a:xfrm>
            <a:off x="4114800" y="5105400"/>
            <a:ext cx="927100" cy="517525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Freeform 148"/>
          <p:cNvSpPr>
            <a:spLocks/>
          </p:cNvSpPr>
          <p:nvPr/>
        </p:nvSpPr>
        <p:spPr bwMode="auto">
          <a:xfrm>
            <a:off x="4114800" y="5562600"/>
            <a:ext cx="927100" cy="212725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Freeform 149"/>
          <p:cNvSpPr>
            <a:spLocks/>
          </p:cNvSpPr>
          <p:nvPr/>
        </p:nvSpPr>
        <p:spPr bwMode="auto">
          <a:xfrm>
            <a:off x="2667000" y="5181600"/>
            <a:ext cx="1524000" cy="3810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Freeform 150"/>
          <p:cNvSpPr>
            <a:spLocks/>
          </p:cNvSpPr>
          <p:nvPr/>
        </p:nvSpPr>
        <p:spPr bwMode="auto">
          <a:xfrm>
            <a:off x="4724400" y="5105400"/>
            <a:ext cx="1524000" cy="3810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Text Box 151"/>
          <p:cNvSpPr txBox="1">
            <a:spLocks noChangeArrowheads="1"/>
          </p:cNvSpPr>
          <p:nvPr/>
        </p:nvSpPr>
        <p:spPr bwMode="auto">
          <a:xfrm>
            <a:off x="5622925" y="4687888"/>
            <a:ext cx="294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Saltatory conduction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45438" cy="533400"/>
          </a:xfrm>
        </p:spPr>
        <p:txBody>
          <a:bodyPr/>
          <a:lstStyle/>
          <a:p>
            <a:r>
              <a:rPr lang="en-US" smtClean="0"/>
              <a:t>Failure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3048000"/>
            <a:ext cx="8039100" cy="430213"/>
            <a:chOff x="384" y="3648"/>
            <a:chExt cx="5064" cy="271"/>
          </a:xfrm>
        </p:grpSpPr>
        <p:sp>
          <p:nvSpPr>
            <p:cNvPr id="31777" name="Oval 2"/>
            <p:cNvSpPr>
              <a:spLocks noChangeArrowheads="1"/>
            </p:cNvSpPr>
            <p:nvPr/>
          </p:nvSpPr>
          <p:spPr bwMode="auto">
            <a:xfrm>
              <a:off x="3896" y="364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3"/>
            <p:cNvSpPr>
              <a:spLocks noChangeArrowheads="1"/>
            </p:cNvSpPr>
            <p:nvPr/>
          </p:nvSpPr>
          <p:spPr bwMode="auto">
            <a:xfrm>
              <a:off x="2696" y="364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4"/>
            <p:cNvSpPr>
              <a:spLocks noChangeArrowheads="1"/>
            </p:cNvSpPr>
            <p:nvPr/>
          </p:nvSpPr>
          <p:spPr bwMode="auto">
            <a:xfrm>
              <a:off x="1496" y="364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5"/>
            <p:cNvSpPr>
              <a:spLocks noChangeArrowheads="1"/>
            </p:cNvSpPr>
            <p:nvPr/>
          </p:nvSpPr>
          <p:spPr bwMode="auto">
            <a:xfrm>
              <a:off x="5096" y="364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AutoShape 7"/>
            <p:cNvSpPr>
              <a:spLocks noChangeArrowheads="1"/>
            </p:cNvSpPr>
            <p:nvPr/>
          </p:nvSpPr>
          <p:spPr bwMode="auto">
            <a:xfrm rot="5400000">
              <a:off x="2820" y="1260"/>
              <a:ext cx="192" cy="5064"/>
            </a:xfrm>
            <a:prstGeom prst="can">
              <a:avLst>
                <a:gd name="adj" fmla="val 6276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Freeform 14"/>
            <p:cNvSpPr>
              <a:spLocks/>
            </p:cNvSpPr>
            <p:nvPr/>
          </p:nvSpPr>
          <p:spPr bwMode="auto">
            <a:xfrm>
              <a:off x="4080" y="364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Freeform 15"/>
            <p:cNvSpPr>
              <a:spLocks/>
            </p:cNvSpPr>
            <p:nvPr/>
          </p:nvSpPr>
          <p:spPr bwMode="auto">
            <a:xfrm>
              <a:off x="2880" y="364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Freeform 16"/>
            <p:cNvSpPr>
              <a:spLocks/>
            </p:cNvSpPr>
            <p:nvPr/>
          </p:nvSpPr>
          <p:spPr bwMode="auto">
            <a:xfrm>
              <a:off x="1680" y="364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Freeform 17"/>
            <p:cNvSpPr>
              <a:spLocks/>
            </p:cNvSpPr>
            <p:nvPr/>
          </p:nvSpPr>
          <p:spPr bwMode="auto">
            <a:xfrm>
              <a:off x="480" y="364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8" name="Text Box 21"/>
          <p:cNvSpPr txBox="1">
            <a:spLocks noChangeArrowheads="1"/>
          </p:cNvSpPr>
          <p:nvPr/>
        </p:nvSpPr>
        <p:spPr bwMode="auto">
          <a:xfrm>
            <a:off x="914400" y="381000"/>
            <a:ext cx="1914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Amplification</a:t>
            </a:r>
          </a:p>
        </p:txBody>
      </p:sp>
      <p:sp>
        <p:nvSpPr>
          <p:cNvPr id="31749" name="Freeform 18"/>
          <p:cNvSpPr>
            <a:spLocks/>
          </p:cNvSpPr>
          <p:nvPr/>
        </p:nvSpPr>
        <p:spPr bwMode="auto">
          <a:xfrm>
            <a:off x="914400" y="1219200"/>
            <a:ext cx="1524000" cy="9906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Freeform 19"/>
          <p:cNvSpPr>
            <a:spLocks/>
          </p:cNvSpPr>
          <p:nvPr/>
        </p:nvSpPr>
        <p:spPr bwMode="auto">
          <a:xfrm>
            <a:off x="381000" y="1450975"/>
            <a:ext cx="927100" cy="1577975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Freeform 20"/>
          <p:cNvSpPr>
            <a:spLocks/>
          </p:cNvSpPr>
          <p:nvPr/>
        </p:nvSpPr>
        <p:spPr bwMode="auto">
          <a:xfrm>
            <a:off x="2209800" y="2209800"/>
            <a:ext cx="927100" cy="649288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Freeform 22"/>
          <p:cNvSpPr>
            <a:spLocks/>
          </p:cNvSpPr>
          <p:nvPr/>
        </p:nvSpPr>
        <p:spPr bwMode="auto">
          <a:xfrm>
            <a:off x="7391400" y="3657600"/>
            <a:ext cx="927100" cy="1576388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Freeform 23"/>
          <p:cNvSpPr>
            <a:spLocks/>
          </p:cNvSpPr>
          <p:nvPr/>
        </p:nvSpPr>
        <p:spPr bwMode="auto">
          <a:xfrm>
            <a:off x="3886200" y="2438400"/>
            <a:ext cx="927100" cy="457200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Freeform 24"/>
          <p:cNvSpPr>
            <a:spLocks/>
          </p:cNvSpPr>
          <p:nvPr/>
        </p:nvSpPr>
        <p:spPr bwMode="auto">
          <a:xfrm>
            <a:off x="2667000" y="1143000"/>
            <a:ext cx="1524000" cy="1295400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Freeform 25"/>
          <p:cNvSpPr>
            <a:spLocks/>
          </p:cNvSpPr>
          <p:nvPr/>
        </p:nvSpPr>
        <p:spPr bwMode="auto">
          <a:xfrm>
            <a:off x="4724400" y="1219200"/>
            <a:ext cx="1524000" cy="1160463"/>
          </a:xfrm>
          <a:custGeom>
            <a:avLst/>
            <a:gdLst>
              <a:gd name="T0" fmla="*/ 0 w 1344"/>
              <a:gd name="T1" fmla="*/ 0 h 576"/>
              <a:gd name="T2" fmla="*/ 2147483647 w 1344"/>
              <a:gd name="T3" fmla="*/ 2147483647 h 576"/>
              <a:gd name="T4" fmla="*/ 2147483647 w 1344"/>
              <a:gd name="T5" fmla="*/ 2147483647 h 576"/>
              <a:gd name="T6" fmla="*/ 2147483647 w 1344"/>
              <a:gd name="T7" fmla="*/ 2147483647 h 576"/>
              <a:gd name="T8" fmla="*/ 2147483647 w 13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576"/>
              <a:gd name="T17" fmla="*/ 1344 w 13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576">
                <a:moveTo>
                  <a:pt x="0" y="0"/>
                </a:moveTo>
                <a:cubicBezTo>
                  <a:pt x="20" y="64"/>
                  <a:pt x="40" y="128"/>
                  <a:pt x="96" y="192"/>
                </a:cubicBezTo>
                <a:cubicBezTo>
                  <a:pt x="152" y="256"/>
                  <a:pt x="232" y="328"/>
                  <a:pt x="336" y="384"/>
                </a:cubicBezTo>
                <a:cubicBezTo>
                  <a:pt x="440" y="440"/>
                  <a:pt x="552" y="496"/>
                  <a:pt x="720" y="528"/>
                </a:cubicBezTo>
                <a:cubicBezTo>
                  <a:pt x="888" y="560"/>
                  <a:pt x="1116" y="568"/>
                  <a:pt x="1344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Text Box 26"/>
          <p:cNvSpPr txBox="1">
            <a:spLocks noChangeArrowheads="1"/>
          </p:cNvSpPr>
          <p:nvPr/>
        </p:nvSpPr>
        <p:spPr bwMode="auto">
          <a:xfrm>
            <a:off x="5638800" y="457200"/>
            <a:ext cx="294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Saltatory conduction</a:t>
            </a:r>
          </a:p>
        </p:txBody>
      </p:sp>
      <p:sp>
        <p:nvSpPr>
          <p:cNvPr id="31757" name="Line 29"/>
          <p:cNvSpPr>
            <a:spLocks noChangeShapeType="1"/>
          </p:cNvSpPr>
          <p:nvPr/>
        </p:nvSpPr>
        <p:spPr bwMode="auto">
          <a:xfrm>
            <a:off x="1295400" y="2286000"/>
            <a:ext cx="6629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09600" y="4267200"/>
            <a:ext cx="7086600" cy="1201738"/>
            <a:chOff x="288" y="2928"/>
            <a:chExt cx="4464" cy="757"/>
          </a:xfrm>
        </p:grpSpPr>
        <p:sp>
          <p:nvSpPr>
            <p:cNvPr id="31762" name="Oval 31"/>
            <p:cNvSpPr>
              <a:spLocks noChangeArrowheads="1"/>
            </p:cNvSpPr>
            <p:nvPr/>
          </p:nvSpPr>
          <p:spPr bwMode="auto">
            <a:xfrm>
              <a:off x="3800" y="316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Oval 32"/>
            <p:cNvSpPr>
              <a:spLocks noChangeArrowheads="1"/>
            </p:cNvSpPr>
            <p:nvPr/>
          </p:nvSpPr>
          <p:spPr bwMode="auto">
            <a:xfrm>
              <a:off x="2600" y="316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33"/>
            <p:cNvSpPr>
              <a:spLocks noChangeArrowheads="1"/>
            </p:cNvSpPr>
            <p:nvPr/>
          </p:nvSpPr>
          <p:spPr bwMode="auto">
            <a:xfrm>
              <a:off x="1400" y="3168"/>
              <a:ext cx="136" cy="27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AutoShape 35"/>
            <p:cNvSpPr>
              <a:spLocks noChangeArrowheads="1"/>
            </p:cNvSpPr>
            <p:nvPr/>
          </p:nvSpPr>
          <p:spPr bwMode="auto">
            <a:xfrm rot="5400000">
              <a:off x="2064" y="1440"/>
              <a:ext cx="192" cy="3744"/>
            </a:xfrm>
            <a:prstGeom prst="can">
              <a:avLst>
                <a:gd name="adj" fmla="val 541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Freeform 37"/>
            <p:cNvSpPr>
              <a:spLocks/>
            </p:cNvSpPr>
            <p:nvPr/>
          </p:nvSpPr>
          <p:spPr bwMode="auto">
            <a:xfrm>
              <a:off x="2784" y="316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38"/>
            <p:cNvSpPr>
              <a:spLocks/>
            </p:cNvSpPr>
            <p:nvPr/>
          </p:nvSpPr>
          <p:spPr bwMode="auto">
            <a:xfrm>
              <a:off x="1584" y="316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39"/>
            <p:cNvSpPr>
              <a:spLocks/>
            </p:cNvSpPr>
            <p:nvPr/>
          </p:nvSpPr>
          <p:spPr bwMode="auto">
            <a:xfrm>
              <a:off x="384" y="3168"/>
              <a:ext cx="1084" cy="271"/>
            </a:xfrm>
            <a:custGeom>
              <a:avLst/>
              <a:gdLst>
                <a:gd name="T0" fmla="*/ 8 w 3072"/>
                <a:gd name="T1" fmla="*/ 0 h 768"/>
                <a:gd name="T2" fmla="*/ 135 w 3072"/>
                <a:gd name="T3" fmla="*/ 0 h 768"/>
                <a:gd name="T4" fmla="*/ 131 w 3072"/>
                <a:gd name="T5" fmla="*/ 2 h 768"/>
                <a:gd name="T6" fmla="*/ 129 w 3072"/>
                <a:gd name="T7" fmla="*/ 8 h 768"/>
                <a:gd name="T8" fmla="*/ 127 w 3072"/>
                <a:gd name="T9" fmla="*/ 17 h 768"/>
                <a:gd name="T10" fmla="*/ 129 w 3072"/>
                <a:gd name="T11" fmla="*/ 23 h 768"/>
                <a:gd name="T12" fmla="*/ 131 w 3072"/>
                <a:gd name="T13" fmla="*/ 30 h 768"/>
                <a:gd name="T14" fmla="*/ 135 w 3072"/>
                <a:gd name="T15" fmla="*/ 34 h 768"/>
                <a:gd name="T16" fmla="*/ 8 w 3072"/>
                <a:gd name="T17" fmla="*/ 34 h 768"/>
                <a:gd name="T18" fmla="*/ 4 w 3072"/>
                <a:gd name="T19" fmla="*/ 32 h 768"/>
                <a:gd name="T20" fmla="*/ 0 w 3072"/>
                <a:gd name="T21" fmla="*/ 21 h 768"/>
                <a:gd name="T22" fmla="*/ 0 w 3072"/>
                <a:gd name="T23" fmla="*/ 13 h 768"/>
                <a:gd name="T24" fmla="*/ 2 w 3072"/>
                <a:gd name="T25" fmla="*/ 4 h 768"/>
                <a:gd name="T26" fmla="*/ 6 w 3072"/>
                <a:gd name="T27" fmla="*/ 0 h 768"/>
                <a:gd name="T28" fmla="*/ 8 w 3072"/>
                <a:gd name="T29" fmla="*/ 0 h 7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72"/>
                <a:gd name="T46" fmla="*/ 0 h 768"/>
                <a:gd name="T47" fmla="*/ 3072 w 3072"/>
                <a:gd name="T48" fmla="*/ 768 h 7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72" h="768">
                  <a:moveTo>
                    <a:pt x="192" y="0"/>
                  </a:moveTo>
                  <a:lnTo>
                    <a:pt x="3072" y="0"/>
                  </a:lnTo>
                  <a:lnTo>
                    <a:pt x="2976" y="48"/>
                  </a:lnTo>
                  <a:lnTo>
                    <a:pt x="2928" y="192"/>
                  </a:lnTo>
                  <a:lnTo>
                    <a:pt x="2880" y="384"/>
                  </a:lnTo>
                  <a:lnTo>
                    <a:pt x="2928" y="528"/>
                  </a:lnTo>
                  <a:lnTo>
                    <a:pt x="2976" y="672"/>
                  </a:lnTo>
                  <a:lnTo>
                    <a:pt x="3072" y="768"/>
                  </a:lnTo>
                  <a:lnTo>
                    <a:pt x="192" y="768"/>
                  </a:lnTo>
                  <a:lnTo>
                    <a:pt x="96" y="720"/>
                  </a:lnTo>
                  <a:lnTo>
                    <a:pt x="0" y="480"/>
                  </a:lnTo>
                  <a:lnTo>
                    <a:pt x="0" y="288"/>
                  </a:lnTo>
                  <a:lnTo>
                    <a:pt x="48" y="96"/>
                  </a:lnTo>
                  <a:lnTo>
                    <a:pt x="14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 rot="-1969778">
              <a:off x="3888" y="2928"/>
              <a:ext cx="864" cy="181"/>
              <a:chOff x="3888" y="3840"/>
              <a:chExt cx="1296" cy="271"/>
            </a:xfrm>
          </p:grpSpPr>
          <p:sp>
            <p:nvSpPr>
              <p:cNvPr id="31774" name="Oval 43"/>
              <p:cNvSpPr>
                <a:spLocks noChangeArrowheads="1"/>
              </p:cNvSpPr>
              <p:nvPr/>
            </p:nvSpPr>
            <p:spPr bwMode="auto">
              <a:xfrm>
                <a:off x="5000" y="3840"/>
                <a:ext cx="136" cy="271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AutoShape 44"/>
              <p:cNvSpPr>
                <a:spLocks noChangeArrowheads="1"/>
              </p:cNvSpPr>
              <p:nvPr/>
            </p:nvSpPr>
            <p:spPr bwMode="auto">
              <a:xfrm rot="5400000">
                <a:off x="4440" y="3336"/>
                <a:ext cx="192" cy="1296"/>
              </a:xfrm>
              <a:prstGeom prst="can">
                <a:avLst>
                  <a:gd name="adj" fmla="val 4718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Freeform 45"/>
              <p:cNvSpPr>
                <a:spLocks/>
              </p:cNvSpPr>
              <p:nvPr/>
            </p:nvSpPr>
            <p:spPr bwMode="auto">
              <a:xfrm>
                <a:off x="3984" y="3840"/>
                <a:ext cx="1084" cy="271"/>
              </a:xfrm>
              <a:custGeom>
                <a:avLst/>
                <a:gdLst>
                  <a:gd name="T0" fmla="*/ 8 w 3072"/>
                  <a:gd name="T1" fmla="*/ 0 h 768"/>
                  <a:gd name="T2" fmla="*/ 135 w 3072"/>
                  <a:gd name="T3" fmla="*/ 0 h 768"/>
                  <a:gd name="T4" fmla="*/ 131 w 3072"/>
                  <a:gd name="T5" fmla="*/ 2 h 768"/>
                  <a:gd name="T6" fmla="*/ 129 w 3072"/>
                  <a:gd name="T7" fmla="*/ 8 h 768"/>
                  <a:gd name="T8" fmla="*/ 127 w 3072"/>
                  <a:gd name="T9" fmla="*/ 17 h 768"/>
                  <a:gd name="T10" fmla="*/ 129 w 3072"/>
                  <a:gd name="T11" fmla="*/ 23 h 768"/>
                  <a:gd name="T12" fmla="*/ 131 w 3072"/>
                  <a:gd name="T13" fmla="*/ 30 h 768"/>
                  <a:gd name="T14" fmla="*/ 135 w 3072"/>
                  <a:gd name="T15" fmla="*/ 34 h 768"/>
                  <a:gd name="T16" fmla="*/ 8 w 3072"/>
                  <a:gd name="T17" fmla="*/ 34 h 768"/>
                  <a:gd name="T18" fmla="*/ 4 w 3072"/>
                  <a:gd name="T19" fmla="*/ 32 h 768"/>
                  <a:gd name="T20" fmla="*/ 0 w 3072"/>
                  <a:gd name="T21" fmla="*/ 21 h 768"/>
                  <a:gd name="T22" fmla="*/ 0 w 3072"/>
                  <a:gd name="T23" fmla="*/ 13 h 768"/>
                  <a:gd name="T24" fmla="*/ 2 w 3072"/>
                  <a:gd name="T25" fmla="*/ 4 h 768"/>
                  <a:gd name="T26" fmla="*/ 6 w 3072"/>
                  <a:gd name="T27" fmla="*/ 0 h 768"/>
                  <a:gd name="T28" fmla="*/ 8 w 3072"/>
                  <a:gd name="T29" fmla="*/ 0 h 7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72"/>
                  <a:gd name="T46" fmla="*/ 0 h 768"/>
                  <a:gd name="T47" fmla="*/ 3072 w 3072"/>
                  <a:gd name="T48" fmla="*/ 768 h 7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72" h="768">
                    <a:moveTo>
                      <a:pt x="192" y="0"/>
                    </a:moveTo>
                    <a:lnTo>
                      <a:pt x="3072" y="0"/>
                    </a:lnTo>
                    <a:lnTo>
                      <a:pt x="2976" y="48"/>
                    </a:lnTo>
                    <a:lnTo>
                      <a:pt x="2928" y="192"/>
                    </a:lnTo>
                    <a:lnTo>
                      <a:pt x="2880" y="384"/>
                    </a:lnTo>
                    <a:lnTo>
                      <a:pt x="2928" y="528"/>
                    </a:lnTo>
                    <a:lnTo>
                      <a:pt x="2976" y="672"/>
                    </a:lnTo>
                    <a:lnTo>
                      <a:pt x="3072" y="768"/>
                    </a:lnTo>
                    <a:lnTo>
                      <a:pt x="192" y="768"/>
                    </a:lnTo>
                    <a:lnTo>
                      <a:pt x="96" y="720"/>
                    </a:lnTo>
                    <a:lnTo>
                      <a:pt x="0" y="480"/>
                    </a:lnTo>
                    <a:lnTo>
                      <a:pt x="0" y="288"/>
                    </a:lnTo>
                    <a:lnTo>
                      <a:pt x="48" y="96"/>
                    </a:lnTo>
                    <a:lnTo>
                      <a:pt x="144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6"/>
            <p:cNvGrpSpPr>
              <a:grpSpLocks/>
            </p:cNvGrpSpPr>
            <p:nvPr/>
          </p:nvGrpSpPr>
          <p:grpSpPr bwMode="auto">
            <a:xfrm rot="1969778" flipV="1">
              <a:off x="3888" y="3504"/>
              <a:ext cx="864" cy="181"/>
              <a:chOff x="3888" y="3840"/>
              <a:chExt cx="1296" cy="271"/>
            </a:xfrm>
          </p:grpSpPr>
          <p:sp>
            <p:nvSpPr>
              <p:cNvPr id="31771" name="Oval 47"/>
              <p:cNvSpPr>
                <a:spLocks noChangeArrowheads="1"/>
              </p:cNvSpPr>
              <p:nvPr/>
            </p:nvSpPr>
            <p:spPr bwMode="auto">
              <a:xfrm>
                <a:off x="5000" y="3840"/>
                <a:ext cx="136" cy="271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AutoShape 48"/>
              <p:cNvSpPr>
                <a:spLocks noChangeArrowheads="1"/>
              </p:cNvSpPr>
              <p:nvPr/>
            </p:nvSpPr>
            <p:spPr bwMode="auto">
              <a:xfrm rot="5400000">
                <a:off x="4440" y="3336"/>
                <a:ext cx="192" cy="1296"/>
              </a:xfrm>
              <a:prstGeom prst="can">
                <a:avLst>
                  <a:gd name="adj" fmla="val 4718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Freeform 49"/>
              <p:cNvSpPr>
                <a:spLocks/>
              </p:cNvSpPr>
              <p:nvPr/>
            </p:nvSpPr>
            <p:spPr bwMode="auto">
              <a:xfrm>
                <a:off x="3984" y="3840"/>
                <a:ext cx="1084" cy="271"/>
              </a:xfrm>
              <a:custGeom>
                <a:avLst/>
                <a:gdLst>
                  <a:gd name="T0" fmla="*/ 8 w 3072"/>
                  <a:gd name="T1" fmla="*/ 0 h 768"/>
                  <a:gd name="T2" fmla="*/ 135 w 3072"/>
                  <a:gd name="T3" fmla="*/ 0 h 768"/>
                  <a:gd name="T4" fmla="*/ 131 w 3072"/>
                  <a:gd name="T5" fmla="*/ 2 h 768"/>
                  <a:gd name="T6" fmla="*/ 129 w 3072"/>
                  <a:gd name="T7" fmla="*/ 8 h 768"/>
                  <a:gd name="T8" fmla="*/ 127 w 3072"/>
                  <a:gd name="T9" fmla="*/ 17 h 768"/>
                  <a:gd name="T10" fmla="*/ 129 w 3072"/>
                  <a:gd name="T11" fmla="*/ 23 h 768"/>
                  <a:gd name="T12" fmla="*/ 131 w 3072"/>
                  <a:gd name="T13" fmla="*/ 30 h 768"/>
                  <a:gd name="T14" fmla="*/ 135 w 3072"/>
                  <a:gd name="T15" fmla="*/ 34 h 768"/>
                  <a:gd name="T16" fmla="*/ 8 w 3072"/>
                  <a:gd name="T17" fmla="*/ 34 h 768"/>
                  <a:gd name="T18" fmla="*/ 4 w 3072"/>
                  <a:gd name="T19" fmla="*/ 32 h 768"/>
                  <a:gd name="T20" fmla="*/ 0 w 3072"/>
                  <a:gd name="T21" fmla="*/ 21 h 768"/>
                  <a:gd name="T22" fmla="*/ 0 w 3072"/>
                  <a:gd name="T23" fmla="*/ 13 h 768"/>
                  <a:gd name="T24" fmla="*/ 2 w 3072"/>
                  <a:gd name="T25" fmla="*/ 4 h 768"/>
                  <a:gd name="T26" fmla="*/ 6 w 3072"/>
                  <a:gd name="T27" fmla="*/ 0 h 768"/>
                  <a:gd name="T28" fmla="*/ 8 w 3072"/>
                  <a:gd name="T29" fmla="*/ 0 h 7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72"/>
                  <a:gd name="T46" fmla="*/ 0 h 768"/>
                  <a:gd name="T47" fmla="*/ 3072 w 3072"/>
                  <a:gd name="T48" fmla="*/ 768 h 7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72" h="768">
                    <a:moveTo>
                      <a:pt x="192" y="0"/>
                    </a:moveTo>
                    <a:lnTo>
                      <a:pt x="3072" y="0"/>
                    </a:lnTo>
                    <a:lnTo>
                      <a:pt x="2976" y="48"/>
                    </a:lnTo>
                    <a:lnTo>
                      <a:pt x="2928" y="192"/>
                    </a:lnTo>
                    <a:lnTo>
                      <a:pt x="2880" y="384"/>
                    </a:lnTo>
                    <a:lnTo>
                      <a:pt x="2928" y="528"/>
                    </a:lnTo>
                    <a:lnTo>
                      <a:pt x="2976" y="672"/>
                    </a:lnTo>
                    <a:lnTo>
                      <a:pt x="3072" y="768"/>
                    </a:lnTo>
                    <a:lnTo>
                      <a:pt x="192" y="768"/>
                    </a:lnTo>
                    <a:lnTo>
                      <a:pt x="96" y="720"/>
                    </a:lnTo>
                    <a:lnTo>
                      <a:pt x="0" y="480"/>
                    </a:lnTo>
                    <a:lnTo>
                      <a:pt x="0" y="288"/>
                    </a:lnTo>
                    <a:lnTo>
                      <a:pt x="48" y="96"/>
                    </a:lnTo>
                    <a:lnTo>
                      <a:pt x="144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59" name="Freeform 54"/>
          <p:cNvSpPr>
            <a:spLocks/>
          </p:cNvSpPr>
          <p:nvPr/>
        </p:nvSpPr>
        <p:spPr bwMode="auto">
          <a:xfrm>
            <a:off x="5867400" y="5257800"/>
            <a:ext cx="927100" cy="457200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55"/>
          <p:cNvSpPr>
            <a:spLocks/>
          </p:cNvSpPr>
          <p:nvPr/>
        </p:nvSpPr>
        <p:spPr bwMode="auto">
          <a:xfrm>
            <a:off x="4038600" y="5105400"/>
            <a:ext cx="927100" cy="1576388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Freeform 57"/>
          <p:cNvSpPr>
            <a:spLocks/>
          </p:cNvSpPr>
          <p:nvPr/>
        </p:nvSpPr>
        <p:spPr bwMode="auto">
          <a:xfrm>
            <a:off x="7391400" y="5638800"/>
            <a:ext cx="927100" cy="457200"/>
          </a:xfrm>
          <a:custGeom>
            <a:avLst/>
            <a:gdLst>
              <a:gd name="T0" fmla="*/ 0 w 1160"/>
              <a:gd name="T1" fmla="*/ 2147483647 h 552"/>
              <a:gd name="T2" fmla="*/ 2147483647 w 1160"/>
              <a:gd name="T3" fmla="*/ 2147483647 h 552"/>
              <a:gd name="T4" fmla="*/ 2147483647 w 1160"/>
              <a:gd name="T5" fmla="*/ 2147483647 h 552"/>
              <a:gd name="T6" fmla="*/ 2147483647 w 1160"/>
              <a:gd name="T7" fmla="*/ 2147483647 h 552"/>
              <a:gd name="T8" fmla="*/ 2147483647 w 1160"/>
              <a:gd name="T9" fmla="*/ 2147483647 h 552"/>
              <a:gd name="T10" fmla="*/ 2147483647 w 1160"/>
              <a:gd name="T11" fmla="*/ 2147483647 h 552"/>
              <a:gd name="T12" fmla="*/ 2147483647 w 1160"/>
              <a:gd name="T13" fmla="*/ 2147483647 h 552"/>
              <a:gd name="T14" fmla="*/ 2147483647 w 1160"/>
              <a:gd name="T15" fmla="*/ 2147483647 h 552"/>
              <a:gd name="T16" fmla="*/ 2147483647 w 1160"/>
              <a:gd name="T17" fmla="*/ 2147483647 h 552"/>
              <a:gd name="T18" fmla="*/ 2147483647 w 1160"/>
              <a:gd name="T19" fmla="*/ 2147483647 h 5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0"/>
              <a:gd name="T31" fmla="*/ 0 h 552"/>
              <a:gd name="T32" fmla="*/ 1160 w 1160"/>
              <a:gd name="T33" fmla="*/ 552 h 5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0" h="552">
                <a:moveTo>
                  <a:pt x="0" y="456"/>
                </a:moveTo>
                <a:cubicBezTo>
                  <a:pt x="33" y="453"/>
                  <a:pt x="135" y="473"/>
                  <a:pt x="200" y="448"/>
                </a:cubicBezTo>
                <a:cubicBezTo>
                  <a:pt x="265" y="423"/>
                  <a:pt x="352" y="368"/>
                  <a:pt x="392" y="304"/>
                </a:cubicBezTo>
                <a:cubicBezTo>
                  <a:pt x="432" y="240"/>
                  <a:pt x="424" y="104"/>
                  <a:pt x="440" y="64"/>
                </a:cubicBezTo>
                <a:cubicBezTo>
                  <a:pt x="456" y="24"/>
                  <a:pt x="472" y="0"/>
                  <a:pt x="488" y="64"/>
                </a:cubicBezTo>
                <a:cubicBezTo>
                  <a:pt x="504" y="128"/>
                  <a:pt x="520" y="368"/>
                  <a:pt x="536" y="448"/>
                </a:cubicBezTo>
                <a:cubicBezTo>
                  <a:pt x="552" y="528"/>
                  <a:pt x="544" y="536"/>
                  <a:pt x="584" y="544"/>
                </a:cubicBezTo>
                <a:cubicBezTo>
                  <a:pt x="624" y="552"/>
                  <a:pt x="720" y="512"/>
                  <a:pt x="776" y="496"/>
                </a:cubicBezTo>
                <a:cubicBezTo>
                  <a:pt x="832" y="480"/>
                  <a:pt x="856" y="456"/>
                  <a:pt x="920" y="448"/>
                </a:cubicBezTo>
                <a:cubicBezTo>
                  <a:pt x="984" y="440"/>
                  <a:pt x="1072" y="444"/>
                  <a:pt x="1160" y="4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 descr="spiralAx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7419"/>
            <a:ext cx="8229600" cy="3251525"/>
          </a:xfr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76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8610600" cy="1066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@Bangalore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1"/>
            <a:ext cx="8229600" cy="3200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3600" dirty="0" smtClean="0"/>
              <a:t>Neuronal physiology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Cable theory and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Ions and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Synapses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Putting it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632460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Upi</a:t>
            </a:r>
            <a:r>
              <a:rPr lang="en-US" dirty="0" smtClean="0"/>
              <a:t> </a:t>
            </a:r>
            <a:r>
              <a:rPr lang="en-US" dirty="0" err="1" smtClean="0"/>
              <a:t>Bhalla</a:t>
            </a:r>
            <a:r>
              <a:rPr lang="en-US" dirty="0" smtClean="0"/>
              <a:t> 6 July 2016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Neuronal outputs</a:t>
            </a:r>
          </a:p>
        </p:txBody>
      </p:sp>
      <p:sp>
        <p:nvSpPr>
          <p:cNvPr id="43011" name="Freeform 3"/>
          <p:cNvSpPr>
            <a:spLocks/>
          </p:cNvSpPr>
          <p:nvPr/>
        </p:nvSpPr>
        <p:spPr bwMode="auto">
          <a:xfrm>
            <a:off x="1208088" y="2413000"/>
            <a:ext cx="3262312" cy="2398713"/>
          </a:xfrm>
          <a:custGeom>
            <a:avLst/>
            <a:gdLst>
              <a:gd name="T0" fmla="*/ 2147483647 w 2055"/>
              <a:gd name="T1" fmla="*/ 2147483647 h 1511"/>
              <a:gd name="T2" fmla="*/ 2147483647 w 2055"/>
              <a:gd name="T3" fmla="*/ 2147483647 h 1511"/>
              <a:gd name="T4" fmla="*/ 2147483647 w 2055"/>
              <a:gd name="T5" fmla="*/ 2147483647 h 1511"/>
              <a:gd name="T6" fmla="*/ 2147483647 w 2055"/>
              <a:gd name="T7" fmla="*/ 2147483647 h 1511"/>
              <a:gd name="T8" fmla="*/ 2147483647 w 2055"/>
              <a:gd name="T9" fmla="*/ 2147483647 h 1511"/>
              <a:gd name="T10" fmla="*/ 2147483647 w 2055"/>
              <a:gd name="T11" fmla="*/ 2147483647 h 1511"/>
              <a:gd name="T12" fmla="*/ 2147483647 w 2055"/>
              <a:gd name="T13" fmla="*/ 2147483647 h 1511"/>
              <a:gd name="T14" fmla="*/ 2147483647 w 2055"/>
              <a:gd name="T15" fmla="*/ 2147483647 h 1511"/>
              <a:gd name="T16" fmla="*/ 2147483647 w 2055"/>
              <a:gd name="T17" fmla="*/ 2147483647 h 1511"/>
              <a:gd name="T18" fmla="*/ 2147483647 w 2055"/>
              <a:gd name="T19" fmla="*/ 2147483647 h 1511"/>
              <a:gd name="T20" fmla="*/ 2147483647 w 2055"/>
              <a:gd name="T21" fmla="*/ 2147483647 h 1511"/>
              <a:gd name="T22" fmla="*/ 2147483647 w 2055"/>
              <a:gd name="T23" fmla="*/ 2147483647 h 1511"/>
              <a:gd name="T24" fmla="*/ 2147483647 w 2055"/>
              <a:gd name="T25" fmla="*/ 2147483647 h 1511"/>
              <a:gd name="T26" fmla="*/ 2147483647 w 2055"/>
              <a:gd name="T27" fmla="*/ 0 h 1511"/>
              <a:gd name="T28" fmla="*/ 2147483647 w 2055"/>
              <a:gd name="T29" fmla="*/ 2147483647 h 1511"/>
              <a:gd name="T30" fmla="*/ 2147483647 w 2055"/>
              <a:gd name="T31" fmla="*/ 2147483647 h 1511"/>
              <a:gd name="T32" fmla="*/ 2147483647 w 2055"/>
              <a:gd name="T33" fmla="*/ 2147483647 h 1511"/>
              <a:gd name="T34" fmla="*/ 2147483647 w 2055"/>
              <a:gd name="T35" fmla="*/ 2147483647 h 1511"/>
              <a:gd name="T36" fmla="*/ 2147483647 w 2055"/>
              <a:gd name="T37" fmla="*/ 2147483647 h 1511"/>
              <a:gd name="T38" fmla="*/ 2147483647 w 2055"/>
              <a:gd name="T39" fmla="*/ 2147483647 h 1511"/>
              <a:gd name="T40" fmla="*/ 2147483647 w 2055"/>
              <a:gd name="T41" fmla="*/ 2147483647 h 1511"/>
              <a:gd name="T42" fmla="*/ 2147483647 w 2055"/>
              <a:gd name="T43" fmla="*/ 2147483647 h 1511"/>
              <a:gd name="T44" fmla="*/ 2147483647 w 2055"/>
              <a:gd name="T45" fmla="*/ 2147483647 h 1511"/>
              <a:gd name="T46" fmla="*/ 2147483647 w 2055"/>
              <a:gd name="T47" fmla="*/ 2147483647 h 1511"/>
              <a:gd name="T48" fmla="*/ 2147483647 w 2055"/>
              <a:gd name="T49" fmla="*/ 2147483647 h 1511"/>
              <a:gd name="T50" fmla="*/ 2147483647 w 2055"/>
              <a:gd name="T51" fmla="*/ 2147483647 h 1511"/>
              <a:gd name="T52" fmla="*/ 2147483647 w 2055"/>
              <a:gd name="T53" fmla="*/ 2147483647 h 1511"/>
              <a:gd name="T54" fmla="*/ 2147483647 w 2055"/>
              <a:gd name="T55" fmla="*/ 2147483647 h 1511"/>
              <a:gd name="T56" fmla="*/ 2147483647 w 2055"/>
              <a:gd name="T57" fmla="*/ 2147483647 h 1511"/>
              <a:gd name="T58" fmla="*/ 2147483647 w 2055"/>
              <a:gd name="T59" fmla="*/ 2147483647 h 1511"/>
              <a:gd name="T60" fmla="*/ 2147483647 w 2055"/>
              <a:gd name="T61" fmla="*/ 2147483647 h 1511"/>
              <a:gd name="T62" fmla="*/ 2147483647 w 2055"/>
              <a:gd name="T63" fmla="*/ 2147483647 h 1511"/>
              <a:gd name="T64" fmla="*/ 2147483647 w 2055"/>
              <a:gd name="T65" fmla="*/ 2147483647 h 1511"/>
              <a:gd name="T66" fmla="*/ 2147483647 w 2055"/>
              <a:gd name="T67" fmla="*/ 2147483647 h 15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055"/>
              <a:gd name="T103" fmla="*/ 0 h 1511"/>
              <a:gd name="T104" fmla="*/ 2055 w 2055"/>
              <a:gd name="T105" fmla="*/ 1511 h 15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055" h="1511">
                <a:moveTo>
                  <a:pt x="287" y="40"/>
                </a:moveTo>
                <a:cubicBezTo>
                  <a:pt x="318" y="46"/>
                  <a:pt x="333" y="46"/>
                  <a:pt x="359" y="64"/>
                </a:cubicBezTo>
                <a:cubicBezTo>
                  <a:pt x="400" y="93"/>
                  <a:pt x="405" y="143"/>
                  <a:pt x="455" y="168"/>
                </a:cubicBezTo>
                <a:cubicBezTo>
                  <a:pt x="507" y="194"/>
                  <a:pt x="627" y="215"/>
                  <a:pt x="687" y="224"/>
                </a:cubicBezTo>
                <a:cubicBezTo>
                  <a:pt x="713" y="228"/>
                  <a:pt x="740" y="228"/>
                  <a:pt x="767" y="232"/>
                </a:cubicBezTo>
                <a:cubicBezTo>
                  <a:pt x="794" y="236"/>
                  <a:pt x="820" y="243"/>
                  <a:pt x="847" y="248"/>
                </a:cubicBezTo>
                <a:cubicBezTo>
                  <a:pt x="879" y="254"/>
                  <a:pt x="943" y="264"/>
                  <a:pt x="943" y="264"/>
                </a:cubicBezTo>
                <a:cubicBezTo>
                  <a:pt x="1095" y="321"/>
                  <a:pt x="1271" y="317"/>
                  <a:pt x="1431" y="344"/>
                </a:cubicBezTo>
                <a:cubicBezTo>
                  <a:pt x="1534" y="337"/>
                  <a:pt x="1547" y="347"/>
                  <a:pt x="1615" y="296"/>
                </a:cubicBezTo>
                <a:cubicBezTo>
                  <a:pt x="1620" y="275"/>
                  <a:pt x="1623" y="253"/>
                  <a:pt x="1631" y="232"/>
                </a:cubicBezTo>
                <a:cubicBezTo>
                  <a:pt x="1634" y="223"/>
                  <a:pt x="1644" y="217"/>
                  <a:pt x="1647" y="208"/>
                </a:cubicBezTo>
                <a:cubicBezTo>
                  <a:pt x="1652" y="193"/>
                  <a:pt x="1650" y="175"/>
                  <a:pt x="1655" y="160"/>
                </a:cubicBezTo>
                <a:cubicBezTo>
                  <a:pt x="1671" y="113"/>
                  <a:pt x="1709" y="52"/>
                  <a:pt x="1759" y="32"/>
                </a:cubicBezTo>
                <a:cubicBezTo>
                  <a:pt x="1799" y="16"/>
                  <a:pt x="1852" y="11"/>
                  <a:pt x="1895" y="0"/>
                </a:cubicBezTo>
                <a:cubicBezTo>
                  <a:pt x="1922" y="3"/>
                  <a:pt x="1949" y="1"/>
                  <a:pt x="1975" y="8"/>
                </a:cubicBezTo>
                <a:cubicBezTo>
                  <a:pt x="2010" y="18"/>
                  <a:pt x="2016" y="50"/>
                  <a:pt x="2023" y="80"/>
                </a:cubicBezTo>
                <a:cubicBezTo>
                  <a:pt x="2042" y="168"/>
                  <a:pt x="2045" y="203"/>
                  <a:pt x="2055" y="280"/>
                </a:cubicBezTo>
                <a:cubicBezTo>
                  <a:pt x="2046" y="608"/>
                  <a:pt x="2031" y="935"/>
                  <a:pt x="1927" y="1248"/>
                </a:cubicBezTo>
                <a:cubicBezTo>
                  <a:pt x="1923" y="1279"/>
                  <a:pt x="1892" y="1409"/>
                  <a:pt x="1871" y="1432"/>
                </a:cubicBezTo>
                <a:cubicBezTo>
                  <a:pt x="1847" y="1459"/>
                  <a:pt x="1781" y="1460"/>
                  <a:pt x="1751" y="1464"/>
                </a:cubicBezTo>
                <a:cubicBezTo>
                  <a:pt x="1719" y="1469"/>
                  <a:pt x="1655" y="1480"/>
                  <a:pt x="1655" y="1480"/>
                </a:cubicBezTo>
                <a:cubicBezTo>
                  <a:pt x="1480" y="1472"/>
                  <a:pt x="1502" y="1511"/>
                  <a:pt x="1439" y="1416"/>
                </a:cubicBezTo>
                <a:cubicBezTo>
                  <a:pt x="1444" y="1324"/>
                  <a:pt x="1442" y="1232"/>
                  <a:pt x="1471" y="1144"/>
                </a:cubicBezTo>
                <a:cubicBezTo>
                  <a:pt x="1477" y="1095"/>
                  <a:pt x="1514" y="993"/>
                  <a:pt x="1455" y="960"/>
                </a:cubicBezTo>
                <a:cubicBezTo>
                  <a:pt x="1432" y="947"/>
                  <a:pt x="1407" y="938"/>
                  <a:pt x="1383" y="928"/>
                </a:cubicBezTo>
                <a:cubicBezTo>
                  <a:pt x="1352" y="915"/>
                  <a:pt x="1287" y="896"/>
                  <a:pt x="1287" y="896"/>
                </a:cubicBezTo>
                <a:cubicBezTo>
                  <a:pt x="1260" y="877"/>
                  <a:pt x="1237" y="853"/>
                  <a:pt x="1207" y="840"/>
                </a:cubicBezTo>
                <a:cubicBezTo>
                  <a:pt x="1187" y="831"/>
                  <a:pt x="1164" y="835"/>
                  <a:pt x="1143" y="832"/>
                </a:cubicBezTo>
                <a:cubicBezTo>
                  <a:pt x="1062" y="820"/>
                  <a:pt x="984" y="799"/>
                  <a:pt x="903" y="792"/>
                </a:cubicBezTo>
                <a:cubicBezTo>
                  <a:pt x="828" y="786"/>
                  <a:pt x="679" y="776"/>
                  <a:pt x="679" y="776"/>
                </a:cubicBezTo>
                <a:cubicBezTo>
                  <a:pt x="581" y="751"/>
                  <a:pt x="483" y="729"/>
                  <a:pt x="383" y="712"/>
                </a:cubicBezTo>
                <a:cubicBezTo>
                  <a:pt x="313" y="677"/>
                  <a:pt x="249" y="633"/>
                  <a:pt x="175" y="608"/>
                </a:cubicBezTo>
                <a:cubicBezTo>
                  <a:pt x="132" y="565"/>
                  <a:pt x="130" y="567"/>
                  <a:pt x="71" y="552"/>
                </a:cubicBezTo>
                <a:cubicBezTo>
                  <a:pt x="0" y="534"/>
                  <a:pt x="45" y="536"/>
                  <a:pt x="7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6858000" y="2057400"/>
            <a:ext cx="900113" cy="4457700"/>
          </a:xfrm>
          <a:custGeom>
            <a:avLst/>
            <a:gdLst>
              <a:gd name="T0" fmla="*/ 2147483647 w 567"/>
              <a:gd name="T1" fmla="*/ 0 h 2808"/>
              <a:gd name="T2" fmla="*/ 2147483647 w 567"/>
              <a:gd name="T3" fmla="*/ 2147483647 h 2808"/>
              <a:gd name="T4" fmla="*/ 2147483647 w 567"/>
              <a:gd name="T5" fmla="*/ 2147483647 h 2808"/>
              <a:gd name="T6" fmla="*/ 2147483647 w 567"/>
              <a:gd name="T7" fmla="*/ 2147483647 h 2808"/>
              <a:gd name="T8" fmla="*/ 2147483647 w 567"/>
              <a:gd name="T9" fmla="*/ 2147483647 h 2808"/>
              <a:gd name="T10" fmla="*/ 2147483647 w 567"/>
              <a:gd name="T11" fmla="*/ 2147483647 h 2808"/>
              <a:gd name="T12" fmla="*/ 2147483647 w 567"/>
              <a:gd name="T13" fmla="*/ 2147483647 h 2808"/>
              <a:gd name="T14" fmla="*/ 2147483647 w 567"/>
              <a:gd name="T15" fmla="*/ 2147483647 h 2808"/>
              <a:gd name="T16" fmla="*/ 2147483647 w 567"/>
              <a:gd name="T17" fmla="*/ 2147483647 h 2808"/>
              <a:gd name="T18" fmla="*/ 2147483647 w 567"/>
              <a:gd name="T19" fmla="*/ 2147483647 h 2808"/>
              <a:gd name="T20" fmla="*/ 2147483647 w 567"/>
              <a:gd name="T21" fmla="*/ 2147483647 h 2808"/>
              <a:gd name="T22" fmla="*/ 2147483647 w 567"/>
              <a:gd name="T23" fmla="*/ 2147483647 h 2808"/>
              <a:gd name="T24" fmla="*/ 2147483647 w 567"/>
              <a:gd name="T25" fmla="*/ 2147483647 h 2808"/>
              <a:gd name="T26" fmla="*/ 0 w 567"/>
              <a:gd name="T27" fmla="*/ 2147483647 h 28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7"/>
              <a:gd name="T43" fmla="*/ 0 h 2808"/>
              <a:gd name="T44" fmla="*/ 567 w 567"/>
              <a:gd name="T45" fmla="*/ 2808 h 280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7" h="2808">
                <a:moveTo>
                  <a:pt x="536" y="0"/>
                </a:moveTo>
                <a:cubicBezTo>
                  <a:pt x="567" y="126"/>
                  <a:pt x="530" y="265"/>
                  <a:pt x="520" y="392"/>
                </a:cubicBezTo>
                <a:cubicBezTo>
                  <a:pt x="505" y="587"/>
                  <a:pt x="484" y="783"/>
                  <a:pt x="456" y="976"/>
                </a:cubicBezTo>
                <a:cubicBezTo>
                  <a:pt x="445" y="1050"/>
                  <a:pt x="442" y="1128"/>
                  <a:pt x="424" y="1200"/>
                </a:cubicBezTo>
                <a:cubicBezTo>
                  <a:pt x="417" y="1266"/>
                  <a:pt x="415" y="1387"/>
                  <a:pt x="384" y="1448"/>
                </a:cubicBezTo>
                <a:cubicBezTo>
                  <a:pt x="369" y="1478"/>
                  <a:pt x="351" y="1506"/>
                  <a:pt x="336" y="1536"/>
                </a:cubicBezTo>
                <a:cubicBezTo>
                  <a:pt x="326" y="1556"/>
                  <a:pt x="328" y="1579"/>
                  <a:pt x="320" y="1600"/>
                </a:cubicBezTo>
                <a:cubicBezTo>
                  <a:pt x="306" y="1640"/>
                  <a:pt x="284" y="1669"/>
                  <a:pt x="272" y="1712"/>
                </a:cubicBezTo>
                <a:cubicBezTo>
                  <a:pt x="255" y="1849"/>
                  <a:pt x="278" y="1702"/>
                  <a:pt x="240" y="1840"/>
                </a:cubicBezTo>
                <a:cubicBezTo>
                  <a:pt x="220" y="1912"/>
                  <a:pt x="218" y="2001"/>
                  <a:pt x="176" y="2064"/>
                </a:cubicBezTo>
                <a:cubicBezTo>
                  <a:pt x="164" y="2112"/>
                  <a:pt x="171" y="2086"/>
                  <a:pt x="152" y="2144"/>
                </a:cubicBezTo>
                <a:cubicBezTo>
                  <a:pt x="147" y="2160"/>
                  <a:pt x="136" y="2192"/>
                  <a:pt x="136" y="2192"/>
                </a:cubicBezTo>
                <a:cubicBezTo>
                  <a:pt x="119" y="2312"/>
                  <a:pt x="91" y="2435"/>
                  <a:pt x="56" y="2552"/>
                </a:cubicBezTo>
                <a:cubicBezTo>
                  <a:pt x="31" y="2636"/>
                  <a:pt x="0" y="2719"/>
                  <a:pt x="0" y="280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4813300" y="1905000"/>
            <a:ext cx="1778000" cy="4622800"/>
          </a:xfrm>
          <a:custGeom>
            <a:avLst/>
            <a:gdLst>
              <a:gd name="T0" fmla="*/ 2147483647 w 1120"/>
              <a:gd name="T1" fmla="*/ 0 h 2912"/>
              <a:gd name="T2" fmla="*/ 2147483647 w 1120"/>
              <a:gd name="T3" fmla="*/ 2147483647 h 2912"/>
              <a:gd name="T4" fmla="*/ 2147483647 w 1120"/>
              <a:gd name="T5" fmla="*/ 2147483647 h 2912"/>
              <a:gd name="T6" fmla="*/ 2147483647 w 1120"/>
              <a:gd name="T7" fmla="*/ 2147483647 h 2912"/>
              <a:gd name="T8" fmla="*/ 2147483647 w 1120"/>
              <a:gd name="T9" fmla="*/ 2147483647 h 2912"/>
              <a:gd name="T10" fmla="*/ 2147483647 w 1120"/>
              <a:gd name="T11" fmla="*/ 2147483647 h 2912"/>
              <a:gd name="T12" fmla="*/ 2147483647 w 1120"/>
              <a:gd name="T13" fmla="*/ 2147483647 h 2912"/>
              <a:gd name="T14" fmla="*/ 2147483647 w 1120"/>
              <a:gd name="T15" fmla="*/ 2147483647 h 2912"/>
              <a:gd name="T16" fmla="*/ 2147483647 w 1120"/>
              <a:gd name="T17" fmla="*/ 2147483647 h 2912"/>
              <a:gd name="T18" fmla="*/ 2147483647 w 1120"/>
              <a:gd name="T19" fmla="*/ 2147483647 h 2912"/>
              <a:gd name="T20" fmla="*/ 2147483647 w 1120"/>
              <a:gd name="T21" fmla="*/ 2147483647 h 2912"/>
              <a:gd name="T22" fmla="*/ 2147483647 w 1120"/>
              <a:gd name="T23" fmla="*/ 2147483647 h 2912"/>
              <a:gd name="T24" fmla="*/ 2147483647 w 1120"/>
              <a:gd name="T25" fmla="*/ 2147483647 h 2912"/>
              <a:gd name="T26" fmla="*/ 2147483647 w 1120"/>
              <a:gd name="T27" fmla="*/ 2147483647 h 2912"/>
              <a:gd name="T28" fmla="*/ 2147483647 w 1120"/>
              <a:gd name="T29" fmla="*/ 2147483647 h 2912"/>
              <a:gd name="T30" fmla="*/ 2147483647 w 1120"/>
              <a:gd name="T31" fmla="*/ 2147483647 h 2912"/>
              <a:gd name="T32" fmla="*/ 2147483647 w 1120"/>
              <a:gd name="T33" fmla="*/ 2147483647 h 2912"/>
              <a:gd name="T34" fmla="*/ 2147483647 w 1120"/>
              <a:gd name="T35" fmla="*/ 2147483647 h 2912"/>
              <a:gd name="T36" fmla="*/ 2147483647 w 1120"/>
              <a:gd name="T37" fmla="*/ 2147483647 h 2912"/>
              <a:gd name="T38" fmla="*/ 0 w 1120"/>
              <a:gd name="T39" fmla="*/ 2147483647 h 2912"/>
              <a:gd name="T40" fmla="*/ 2147483647 w 1120"/>
              <a:gd name="T41" fmla="*/ 2147483647 h 2912"/>
              <a:gd name="T42" fmla="*/ 2147483647 w 1120"/>
              <a:gd name="T43" fmla="*/ 2147483647 h 2912"/>
              <a:gd name="T44" fmla="*/ 2147483647 w 1120"/>
              <a:gd name="T45" fmla="*/ 2147483647 h 2912"/>
              <a:gd name="T46" fmla="*/ 2147483647 w 1120"/>
              <a:gd name="T47" fmla="*/ 2147483647 h 2912"/>
              <a:gd name="T48" fmla="*/ 2147483647 w 1120"/>
              <a:gd name="T49" fmla="*/ 2147483647 h 2912"/>
              <a:gd name="T50" fmla="*/ 2147483647 w 1120"/>
              <a:gd name="T51" fmla="*/ 2147483647 h 2912"/>
              <a:gd name="T52" fmla="*/ 2147483647 w 1120"/>
              <a:gd name="T53" fmla="*/ 2147483647 h 2912"/>
              <a:gd name="T54" fmla="*/ 2147483647 w 1120"/>
              <a:gd name="T55" fmla="*/ 2147483647 h 2912"/>
              <a:gd name="T56" fmla="*/ 2147483647 w 1120"/>
              <a:gd name="T57" fmla="*/ 2147483647 h 2912"/>
              <a:gd name="T58" fmla="*/ 2147483647 w 1120"/>
              <a:gd name="T59" fmla="*/ 2147483647 h 2912"/>
              <a:gd name="T60" fmla="*/ 2147483647 w 1120"/>
              <a:gd name="T61" fmla="*/ 2147483647 h 2912"/>
              <a:gd name="T62" fmla="*/ 2147483647 w 1120"/>
              <a:gd name="T63" fmla="*/ 2147483647 h 2912"/>
              <a:gd name="T64" fmla="*/ 2147483647 w 1120"/>
              <a:gd name="T65" fmla="*/ 2147483647 h 2912"/>
              <a:gd name="T66" fmla="*/ 2147483647 w 1120"/>
              <a:gd name="T67" fmla="*/ 2147483647 h 2912"/>
              <a:gd name="T68" fmla="*/ 2147483647 w 1120"/>
              <a:gd name="T69" fmla="*/ 2147483647 h 2912"/>
              <a:gd name="T70" fmla="*/ 2147483647 w 1120"/>
              <a:gd name="T71" fmla="*/ 2147483647 h 2912"/>
              <a:gd name="T72" fmla="*/ 2147483647 w 1120"/>
              <a:gd name="T73" fmla="*/ 2147483647 h 2912"/>
              <a:gd name="T74" fmla="*/ 2147483647 w 1120"/>
              <a:gd name="T75" fmla="*/ 2147483647 h 2912"/>
              <a:gd name="T76" fmla="*/ 2147483647 w 1120"/>
              <a:gd name="T77" fmla="*/ 2147483647 h 2912"/>
              <a:gd name="T78" fmla="*/ 2147483647 w 1120"/>
              <a:gd name="T79" fmla="*/ 2147483647 h 2912"/>
              <a:gd name="T80" fmla="*/ 2147483647 w 1120"/>
              <a:gd name="T81" fmla="*/ 2147483647 h 2912"/>
              <a:gd name="T82" fmla="*/ 2147483647 w 1120"/>
              <a:gd name="T83" fmla="*/ 2147483647 h 291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20"/>
              <a:gd name="T127" fmla="*/ 0 h 2912"/>
              <a:gd name="T128" fmla="*/ 1120 w 1120"/>
              <a:gd name="T129" fmla="*/ 2912 h 291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20" h="2912">
                <a:moveTo>
                  <a:pt x="1120" y="0"/>
                </a:moveTo>
                <a:cubicBezTo>
                  <a:pt x="1105" y="175"/>
                  <a:pt x="1058" y="341"/>
                  <a:pt x="1024" y="512"/>
                </a:cubicBezTo>
                <a:cubicBezTo>
                  <a:pt x="1021" y="549"/>
                  <a:pt x="1020" y="587"/>
                  <a:pt x="1016" y="624"/>
                </a:cubicBezTo>
                <a:cubicBezTo>
                  <a:pt x="1014" y="643"/>
                  <a:pt x="1010" y="661"/>
                  <a:pt x="1008" y="680"/>
                </a:cubicBezTo>
                <a:cubicBezTo>
                  <a:pt x="998" y="798"/>
                  <a:pt x="1022" y="890"/>
                  <a:pt x="888" y="912"/>
                </a:cubicBezTo>
                <a:cubicBezTo>
                  <a:pt x="764" y="995"/>
                  <a:pt x="707" y="935"/>
                  <a:pt x="624" y="880"/>
                </a:cubicBezTo>
                <a:cubicBezTo>
                  <a:pt x="608" y="856"/>
                  <a:pt x="592" y="832"/>
                  <a:pt x="576" y="808"/>
                </a:cubicBezTo>
                <a:cubicBezTo>
                  <a:pt x="567" y="794"/>
                  <a:pt x="562" y="744"/>
                  <a:pt x="560" y="736"/>
                </a:cubicBezTo>
                <a:cubicBezTo>
                  <a:pt x="541" y="671"/>
                  <a:pt x="547" y="683"/>
                  <a:pt x="512" y="648"/>
                </a:cubicBezTo>
                <a:cubicBezTo>
                  <a:pt x="477" y="543"/>
                  <a:pt x="464" y="484"/>
                  <a:pt x="352" y="456"/>
                </a:cubicBezTo>
                <a:cubicBezTo>
                  <a:pt x="311" y="462"/>
                  <a:pt x="279" y="470"/>
                  <a:pt x="240" y="480"/>
                </a:cubicBezTo>
                <a:cubicBezTo>
                  <a:pt x="230" y="499"/>
                  <a:pt x="215" y="516"/>
                  <a:pt x="208" y="536"/>
                </a:cubicBezTo>
                <a:cubicBezTo>
                  <a:pt x="193" y="581"/>
                  <a:pt x="195" y="634"/>
                  <a:pt x="184" y="680"/>
                </a:cubicBezTo>
                <a:cubicBezTo>
                  <a:pt x="175" y="718"/>
                  <a:pt x="161" y="754"/>
                  <a:pt x="152" y="792"/>
                </a:cubicBezTo>
                <a:cubicBezTo>
                  <a:pt x="143" y="827"/>
                  <a:pt x="136" y="861"/>
                  <a:pt x="128" y="896"/>
                </a:cubicBezTo>
                <a:cubicBezTo>
                  <a:pt x="123" y="917"/>
                  <a:pt x="112" y="960"/>
                  <a:pt x="112" y="960"/>
                </a:cubicBezTo>
                <a:cubicBezTo>
                  <a:pt x="102" y="1059"/>
                  <a:pt x="79" y="1157"/>
                  <a:pt x="64" y="1256"/>
                </a:cubicBezTo>
                <a:cubicBezTo>
                  <a:pt x="55" y="1316"/>
                  <a:pt x="60" y="1293"/>
                  <a:pt x="40" y="1352"/>
                </a:cubicBezTo>
                <a:cubicBezTo>
                  <a:pt x="35" y="1368"/>
                  <a:pt x="24" y="1400"/>
                  <a:pt x="24" y="1400"/>
                </a:cubicBezTo>
                <a:cubicBezTo>
                  <a:pt x="12" y="1504"/>
                  <a:pt x="15" y="1608"/>
                  <a:pt x="0" y="1712"/>
                </a:cubicBezTo>
                <a:cubicBezTo>
                  <a:pt x="8" y="1811"/>
                  <a:pt x="1" y="1825"/>
                  <a:pt x="64" y="1888"/>
                </a:cubicBezTo>
                <a:cubicBezTo>
                  <a:pt x="83" y="1907"/>
                  <a:pt x="136" y="1920"/>
                  <a:pt x="136" y="1920"/>
                </a:cubicBezTo>
                <a:cubicBezTo>
                  <a:pt x="173" y="1917"/>
                  <a:pt x="211" y="1916"/>
                  <a:pt x="248" y="1912"/>
                </a:cubicBezTo>
                <a:cubicBezTo>
                  <a:pt x="319" y="1904"/>
                  <a:pt x="347" y="1813"/>
                  <a:pt x="392" y="1768"/>
                </a:cubicBezTo>
                <a:cubicBezTo>
                  <a:pt x="420" y="1684"/>
                  <a:pt x="463" y="1610"/>
                  <a:pt x="512" y="1536"/>
                </a:cubicBezTo>
                <a:cubicBezTo>
                  <a:pt x="519" y="1525"/>
                  <a:pt x="534" y="1521"/>
                  <a:pt x="544" y="1512"/>
                </a:cubicBezTo>
                <a:cubicBezTo>
                  <a:pt x="561" y="1497"/>
                  <a:pt x="576" y="1480"/>
                  <a:pt x="592" y="1464"/>
                </a:cubicBezTo>
                <a:cubicBezTo>
                  <a:pt x="600" y="1456"/>
                  <a:pt x="616" y="1440"/>
                  <a:pt x="616" y="1440"/>
                </a:cubicBezTo>
                <a:cubicBezTo>
                  <a:pt x="669" y="1443"/>
                  <a:pt x="723" y="1439"/>
                  <a:pt x="776" y="1448"/>
                </a:cubicBezTo>
                <a:cubicBezTo>
                  <a:pt x="787" y="1450"/>
                  <a:pt x="791" y="1465"/>
                  <a:pt x="800" y="1472"/>
                </a:cubicBezTo>
                <a:cubicBezTo>
                  <a:pt x="837" y="1503"/>
                  <a:pt x="856" y="1521"/>
                  <a:pt x="872" y="1568"/>
                </a:cubicBezTo>
                <a:cubicBezTo>
                  <a:pt x="869" y="1616"/>
                  <a:pt x="870" y="1664"/>
                  <a:pt x="864" y="1712"/>
                </a:cubicBezTo>
                <a:cubicBezTo>
                  <a:pt x="859" y="1749"/>
                  <a:pt x="833" y="1780"/>
                  <a:pt x="824" y="1816"/>
                </a:cubicBezTo>
                <a:cubicBezTo>
                  <a:pt x="811" y="1867"/>
                  <a:pt x="793" y="1918"/>
                  <a:pt x="776" y="1968"/>
                </a:cubicBezTo>
                <a:cubicBezTo>
                  <a:pt x="770" y="2013"/>
                  <a:pt x="768" y="2059"/>
                  <a:pt x="760" y="2104"/>
                </a:cubicBezTo>
                <a:cubicBezTo>
                  <a:pt x="756" y="2126"/>
                  <a:pt x="744" y="2168"/>
                  <a:pt x="744" y="2168"/>
                </a:cubicBezTo>
                <a:cubicBezTo>
                  <a:pt x="742" y="2194"/>
                  <a:pt x="744" y="2278"/>
                  <a:pt x="728" y="2320"/>
                </a:cubicBezTo>
                <a:cubicBezTo>
                  <a:pt x="714" y="2358"/>
                  <a:pt x="691" y="2393"/>
                  <a:pt x="680" y="2432"/>
                </a:cubicBezTo>
                <a:cubicBezTo>
                  <a:pt x="666" y="2483"/>
                  <a:pt x="656" y="2529"/>
                  <a:pt x="632" y="2576"/>
                </a:cubicBezTo>
                <a:cubicBezTo>
                  <a:pt x="622" y="2652"/>
                  <a:pt x="593" y="2725"/>
                  <a:pt x="584" y="2800"/>
                </a:cubicBezTo>
                <a:cubicBezTo>
                  <a:pt x="581" y="2821"/>
                  <a:pt x="581" y="2843"/>
                  <a:pt x="576" y="2864"/>
                </a:cubicBezTo>
                <a:cubicBezTo>
                  <a:pt x="572" y="2880"/>
                  <a:pt x="560" y="2912"/>
                  <a:pt x="560" y="291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4356100" y="30226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152900" y="31877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368800" y="33401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4343400" y="35687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4292600" y="38608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076700" y="35687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4216400" y="41910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025900" y="3898900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 rot="-4766340">
            <a:off x="4775200" y="39116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 rot="-4766340">
            <a:off x="4102100" y="42545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 rot="-4766340">
            <a:off x="4813300" y="36322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 rot="-4766340">
            <a:off x="4940300" y="30480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 rot="-4766340">
            <a:off x="4876800" y="33401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 rot="-1294936">
            <a:off x="5229225" y="2454275"/>
            <a:ext cx="257175" cy="271463"/>
          </a:xfrm>
          <a:custGeom>
            <a:avLst/>
            <a:gdLst>
              <a:gd name="T0" fmla="*/ 379805332 w 21600"/>
              <a:gd name="T1" fmla="*/ 269434069 h 21600"/>
              <a:gd name="T2" fmla="*/ 217032857 w 21600"/>
              <a:gd name="T3" fmla="*/ 538866528 h 21600"/>
              <a:gd name="T4" fmla="*/ 54258167 w 21600"/>
              <a:gd name="T5" fmla="*/ 269434069 h 21600"/>
              <a:gd name="T6" fmla="*/ 21703285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 rot="3626634">
            <a:off x="5482431" y="2823370"/>
            <a:ext cx="257175" cy="271462"/>
          </a:xfrm>
          <a:custGeom>
            <a:avLst/>
            <a:gdLst>
              <a:gd name="T0" fmla="*/ 379805332 w 21600"/>
              <a:gd name="T1" fmla="*/ 269429255 h 21600"/>
              <a:gd name="T2" fmla="*/ 217032857 w 21600"/>
              <a:gd name="T3" fmla="*/ 538858511 h 21600"/>
              <a:gd name="T4" fmla="*/ 54258167 w 21600"/>
              <a:gd name="T5" fmla="*/ 269429255 h 21600"/>
              <a:gd name="T6" fmla="*/ 21703285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 rot="8384268">
            <a:off x="5254625" y="4625975"/>
            <a:ext cx="257175" cy="271463"/>
          </a:xfrm>
          <a:custGeom>
            <a:avLst/>
            <a:gdLst>
              <a:gd name="T0" fmla="*/ 379805332 w 21600"/>
              <a:gd name="T1" fmla="*/ 269434069 h 21600"/>
              <a:gd name="T2" fmla="*/ 217032857 w 21600"/>
              <a:gd name="T3" fmla="*/ 538866528 h 21600"/>
              <a:gd name="T4" fmla="*/ 54258167 w 21600"/>
              <a:gd name="T5" fmla="*/ 269434069 h 21600"/>
              <a:gd name="T6" fmla="*/ 21703285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 rot="-7169149">
            <a:off x="4758531" y="4741070"/>
            <a:ext cx="257175" cy="271462"/>
          </a:xfrm>
          <a:custGeom>
            <a:avLst/>
            <a:gdLst>
              <a:gd name="T0" fmla="*/ 379805332 w 21600"/>
              <a:gd name="T1" fmla="*/ 269429255 h 21600"/>
              <a:gd name="T2" fmla="*/ 217032857 w 21600"/>
              <a:gd name="T3" fmla="*/ 538858511 h 21600"/>
              <a:gd name="T4" fmla="*/ 54258167 w 21600"/>
              <a:gd name="T5" fmla="*/ 269429255 h 21600"/>
              <a:gd name="T6" fmla="*/ 21703285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2603500" y="2108200"/>
            <a:ext cx="850900" cy="673100"/>
          </a:xfrm>
          <a:custGeom>
            <a:avLst/>
            <a:gdLst>
              <a:gd name="T0" fmla="*/ 0 w 536"/>
              <a:gd name="T1" fmla="*/ 2147483647 h 424"/>
              <a:gd name="T2" fmla="*/ 2147483647 w 536"/>
              <a:gd name="T3" fmla="*/ 2147483647 h 424"/>
              <a:gd name="T4" fmla="*/ 2147483647 w 536"/>
              <a:gd name="T5" fmla="*/ 2147483647 h 424"/>
              <a:gd name="T6" fmla="*/ 2147483647 w 536"/>
              <a:gd name="T7" fmla="*/ 2147483647 h 424"/>
              <a:gd name="T8" fmla="*/ 2147483647 w 536"/>
              <a:gd name="T9" fmla="*/ 0 h 424"/>
              <a:gd name="T10" fmla="*/ 2147483647 w 536"/>
              <a:gd name="T11" fmla="*/ 2147483647 h 424"/>
              <a:gd name="T12" fmla="*/ 2147483647 w 536"/>
              <a:gd name="T13" fmla="*/ 2147483647 h 424"/>
              <a:gd name="T14" fmla="*/ 2147483647 w 536"/>
              <a:gd name="T15" fmla="*/ 2147483647 h 424"/>
              <a:gd name="T16" fmla="*/ 2147483647 w 536"/>
              <a:gd name="T17" fmla="*/ 2147483647 h 424"/>
              <a:gd name="T18" fmla="*/ 2147483647 w 536"/>
              <a:gd name="T19" fmla="*/ 2147483647 h 424"/>
              <a:gd name="T20" fmla="*/ 2147483647 w 536"/>
              <a:gd name="T21" fmla="*/ 2147483647 h 424"/>
              <a:gd name="T22" fmla="*/ 2147483647 w 536"/>
              <a:gd name="T23" fmla="*/ 2147483647 h 424"/>
              <a:gd name="T24" fmla="*/ 2147483647 w 536"/>
              <a:gd name="T25" fmla="*/ 2147483647 h 424"/>
              <a:gd name="T26" fmla="*/ 2147483647 w 536"/>
              <a:gd name="T27" fmla="*/ 2147483647 h 424"/>
              <a:gd name="T28" fmla="*/ 2147483647 w 536"/>
              <a:gd name="T29" fmla="*/ 2147483647 h 4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36"/>
              <a:gd name="T46" fmla="*/ 0 h 424"/>
              <a:gd name="T47" fmla="*/ 536 w 536"/>
              <a:gd name="T48" fmla="*/ 424 h 4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36" h="424">
                <a:moveTo>
                  <a:pt x="0" y="288"/>
                </a:moveTo>
                <a:cubicBezTo>
                  <a:pt x="33" y="266"/>
                  <a:pt x="67" y="260"/>
                  <a:pt x="104" y="248"/>
                </a:cubicBezTo>
                <a:cubicBezTo>
                  <a:pt x="142" y="190"/>
                  <a:pt x="154" y="137"/>
                  <a:pt x="176" y="72"/>
                </a:cubicBezTo>
                <a:cubicBezTo>
                  <a:pt x="181" y="56"/>
                  <a:pt x="187" y="40"/>
                  <a:pt x="192" y="24"/>
                </a:cubicBezTo>
                <a:cubicBezTo>
                  <a:pt x="195" y="16"/>
                  <a:pt x="200" y="0"/>
                  <a:pt x="200" y="0"/>
                </a:cubicBezTo>
                <a:cubicBezTo>
                  <a:pt x="208" y="5"/>
                  <a:pt x="221" y="7"/>
                  <a:pt x="224" y="16"/>
                </a:cubicBezTo>
                <a:cubicBezTo>
                  <a:pt x="232" y="39"/>
                  <a:pt x="231" y="64"/>
                  <a:pt x="232" y="88"/>
                </a:cubicBezTo>
                <a:cubicBezTo>
                  <a:pt x="236" y="165"/>
                  <a:pt x="236" y="243"/>
                  <a:pt x="240" y="320"/>
                </a:cubicBezTo>
                <a:cubicBezTo>
                  <a:pt x="241" y="339"/>
                  <a:pt x="244" y="358"/>
                  <a:pt x="248" y="376"/>
                </a:cubicBezTo>
                <a:cubicBezTo>
                  <a:pt x="252" y="392"/>
                  <a:pt x="264" y="424"/>
                  <a:pt x="264" y="424"/>
                </a:cubicBezTo>
                <a:cubicBezTo>
                  <a:pt x="306" y="410"/>
                  <a:pt x="336" y="356"/>
                  <a:pt x="360" y="320"/>
                </a:cubicBezTo>
                <a:cubicBezTo>
                  <a:pt x="365" y="312"/>
                  <a:pt x="368" y="301"/>
                  <a:pt x="376" y="296"/>
                </a:cubicBezTo>
                <a:cubicBezTo>
                  <a:pt x="384" y="291"/>
                  <a:pt x="391" y="284"/>
                  <a:pt x="400" y="280"/>
                </a:cubicBezTo>
                <a:cubicBezTo>
                  <a:pt x="415" y="273"/>
                  <a:pt x="448" y="264"/>
                  <a:pt x="448" y="264"/>
                </a:cubicBezTo>
                <a:cubicBezTo>
                  <a:pt x="531" y="272"/>
                  <a:pt x="501" y="272"/>
                  <a:pt x="536" y="27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5080000" y="2011363"/>
            <a:ext cx="622300" cy="401637"/>
          </a:xfrm>
          <a:custGeom>
            <a:avLst/>
            <a:gdLst>
              <a:gd name="T0" fmla="*/ 0 w 536"/>
              <a:gd name="T1" fmla="*/ 2147483647 h 253"/>
              <a:gd name="T2" fmla="*/ 2147483647 w 536"/>
              <a:gd name="T3" fmla="*/ 2147483647 h 253"/>
              <a:gd name="T4" fmla="*/ 2147483647 w 536"/>
              <a:gd name="T5" fmla="*/ 2147483647 h 253"/>
              <a:gd name="T6" fmla="*/ 2147483647 w 536"/>
              <a:gd name="T7" fmla="*/ 2147483647 h 253"/>
              <a:gd name="T8" fmla="*/ 2147483647 w 536"/>
              <a:gd name="T9" fmla="*/ 2147483647 h 253"/>
              <a:gd name="T10" fmla="*/ 2147483647 w 536"/>
              <a:gd name="T11" fmla="*/ 2147483647 h 253"/>
              <a:gd name="T12" fmla="*/ 2147483647 w 536"/>
              <a:gd name="T13" fmla="*/ 2147483647 h 253"/>
              <a:gd name="T14" fmla="*/ 2147483647 w 536"/>
              <a:gd name="T15" fmla="*/ 2147483647 h 253"/>
              <a:gd name="T16" fmla="*/ 2147483647 w 536"/>
              <a:gd name="T17" fmla="*/ 2147483647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253"/>
              <a:gd name="T29" fmla="*/ 536 w 536"/>
              <a:gd name="T30" fmla="*/ 253 h 2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253">
                <a:moveTo>
                  <a:pt x="0" y="253"/>
                </a:moveTo>
                <a:cubicBezTo>
                  <a:pt x="38" y="245"/>
                  <a:pt x="76" y="241"/>
                  <a:pt x="112" y="229"/>
                </a:cubicBezTo>
                <a:cubicBezTo>
                  <a:pt x="122" y="200"/>
                  <a:pt x="136" y="179"/>
                  <a:pt x="144" y="149"/>
                </a:cubicBezTo>
                <a:cubicBezTo>
                  <a:pt x="150" y="96"/>
                  <a:pt x="145" y="36"/>
                  <a:pt x="192" y="5"/>
                </a:cubicBezTo>
                <a:cubicBezTo>
                  <a:pt x="222" y="9"/>
                  <a:pt x="259" y="0"/>
                  <a:pt x="280" y="21"/>
                </a:cubicBezTo>
                <a:cubicBezTo>
                  <a:pt x="319" y="60"/>
                  <a:pt x="343" y="140"/>
                  <a:pt x="368" y="189"/>
                </a:cubicBezTo>
                <a:cubicBezTo>
                  <a:pt x="372" y="197"/>
                  <a:pt x="371" y="206"/>
                  <a:pt x="376" y="213"/>
                </a:cubicBezTo>
                <a:cubicBezTo>
                  <a:pt x="403" y="247"/>
                  <a:pt x="485" y="243"/>
                  <a:pt x="512" y="245"/>
                </a:cubicBezTo>
                <a:cubicBezTo>
                  <a:pt x="520" y="248"/>
                  <a:pt x="536" y="253"/>
                  <a:pt x="536" y="25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Freeform 25"/>
          <p:cNvSpPr>
            <a:spLocks/>
          </p:cNvSpPr>
          <p:nvPr/>
        </p:nvSpPr>
        <p:spPr bwMode="auto">
          <a:xfrm>
            <a:off x="4711700" y="6215063"/>
            <a:ext cx="965200" cy="223837"/>
          </a:xfrm>
          <a:custGeom>
            <a:avLst/>
            <a:gdLst>
              <a:gd name="T0" fmla="*/ 0 w 536"/>
              <a:gd name="T1" fmla="*/ 2147483647 h 253"/>
              <a:gd name="T2" fmla="*/ 2147483647 w 536"/>
              <a:gd name="T3" fmla="*/ 2147483647 h 253"/>
              <a:gd name="T4" fmla="*/ 2147483647 w 536"/>
              <a:gd name="T5" fmla="*/ 2147483647 h 253"/>
              <a:gd name="T6" fmla="*/ 2147483647 w 536"/>
              <a:gd name="T7" fmla="*/ 2147483647 h 253"/>
              <a:gd name="T8" fmla="*/ 2147483647 w 536"/>
              <a:gd name="T9" fmla="*/ 2147483647 h 253"/>
              <a:gd name="T10" fmla="*/ 2147483647 w 536"/>
              <a:gd name="T11" fmla="*/ 2147483647 h 253"/>
              <a:gd name="T12" fmla="*/ 2147483647 w 536"/>
              <a:gd name="T13" fmla="*/ 2147483647 h 253"/>
              <a:gd name="T14" fmla="*/ 2147483647 w 536"/>
              <a:gd name="T15" fmla="*/ 2147483647 h 253"/>
              <a:gd name="T16" fmla="*/ 2147483647 w 536"/>
              <a:gd name="T17" fmla="*/ 2147483647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253"/>
              <a:gd name="T29" fmla="*/ 536 w 536"/>
              <a:gd name="T30" fmla="*/ 253 h 2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253">
                <a:moveTo>
                  <a:pt x="0" y="253"/>
                </a:moveTo>
                <a:cubicBezTo>
                  <a:pt x="38" y="245"/>
                  <a:pt x="76" y="241"/>
                  <a:pt x="112" y="229"/>
                </a:cubicBezTo>
                <a:cubicBezTo>
                  <a:pt x="122" y="200"/>
                  <a:pt x="136" y="179"/>
                  <a:pt x="144" y="149"/>
                </a:cubicBezTo>
                <a:cubicBezTo>
                  <a:pt x="150" y="96"/>
                  <a:pt x="145" y="36"/>
                  <a:pt x="192" y="5"/>
                </a:cubicBezTo>
                <a:cubicBezTo>
                  <a:pt x="222" y="9"/>
                  <a:pt x="259" y="0"/>
                  <a:pt x="280" y="21"/>
                </a:cubicBezTo>
                <a:cubicBezTo>
                  <a:pt x="319" y="60"/>
                  <a:pt x="343" y="140"/>
                  <a:pt x="368" y="189"/>
                </a:cubicBezTo>
                <a:cubicBezTo>
                  <a:pt x="372" y="197"/>
                  <a:pt x="371" y="206"/>
                  <a:pt x="376" y="213"/>
                </a:cubicBezTo>
                <a:cubicBezTo>
                  <a:pt x="403" y="247"/>
                  <a:pt x="485" y="243"/>
                  <a:pt x="512" y="245"/>
                </a:cubicBezTo>
                <a:cubicBezTo>
                  <a:pt x="520" y="248"/>
                  <a:pt x="536" y="253"/>
                  <a:pt x="536" y="25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 rot="-4766340">
            <a:off x="4343400" y="2654300"/>
            <a:ext cx="190500" cy="381000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768725" y="2682875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Ca</a:t>
            </a:r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V="1">
            <a:off x="4000500" y="3073400"/>
            <a:ext cx="342900" cy="3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Variations on synapses: Regular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500" y="2857500"/>
            <a:ext cx="2260600" cy="584200"/>
            <a:chOff x="600" y="1800"/>
            <a:chExt cx="1424" cy="368"/>
          </a:xfrm>
        </p:grpSpPr>
        <p:sp>
          <p:nvSpPr>
            <p:cNvPr id="46105" name="AutoShape 4"/>
            <p:cNvSpPr>
              <a:spLocks noChangeArrowheads="1"/>
            </p:cNvSpPr>
            <p:nvPr/>
          </p:nvSpPr>
          <p:spPr bwMode="auto">
            <a:xfrm>
              <a:off x="600" y="1928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5"/>
            <p:cNvSpPr>
              <a:spLocks noChangeArrowheads="1"/>
            </p:cNvSpPr>
            <p:nvPr/>
          </p:nvSpPr>
          <p:spPr bwMode="auto">
            <a:xfrm>
              <a:off x="1656" y="1800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29100" y="4152900"/>
            <a:ext cx="2260600" cy="584200"/>
            <a:chOff x="600" y="1800"/>
            <a:chExt cx="1424" cy="368"/>
          </a:xfrm>
        </p:grpSpPr>
        <p:sp>
          <p:nvSpPr>
            <p:cNvPr id="46103" name="AutoShape 8"/>
            <p:cNvSpPr>
              <a:spLocks noChangeArrowheads="1"/>
            </p:cNvSpPr>
            <p:nvPr/>
          </p:nvSpPr>
          <p:spPr bwMode="auto">
            <a:xfrm>
              <a:off x="600" y="1928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9"/>
            <p:cNvSpPr>
              <a:spLocks noChangeArrowheads="1"/>
            </p:cNvSpPr>
            <p:nvPr/>
          </p:nvSpPr>
          <p:spPr bwMode="auto">
            <a:xfrm>
              <a:off x="1656" y="1800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Line 10"/>
          <p:cNvSpPr>
            <a:spLocks noChangeShapeType="1"/>
          </p:cNvSpPr>
          <p:nvPr/>
        </p:nvSpPr>
        <p:spPr bwMode="auto">
          <a:xfrm>
            <a:off x="3200400" y="3149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11"/>
          <p:cNvSpPr>
            <a:spLocks noChangeShapeType="1"/>
          </p:cNvSpPr>
          <p:nvPr/>
        </p:nvSpPr>
        <p:spPr bwMode="auto">
          <a:xfrm>
            <a:off x="6172200" y="3149600"/>
            <a:ext cx="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12"/>
          <p:cNvSpPr>
            <a:spLocks noChangeShapeType="1"/>
          </p:cNvSpPr>
          <p:nvPr/>
        </p:nvSpPr>
        <p:spPr bwMode="auto">
          <a:xfrm>
            <a:off x="5270500" y="314960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13"/>
          <p:cNvSpPr>
            <a:spLocks noChangeShapeType="1"/>
          </p:cNvSpPr>
          <p:nvPr/>
        </p:nvSpPr>
        <p:spPr bwMode="auto">
          <a:xfrm>
            <a:off x="4394200" y="314960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92600" y="4152900"/>
            <a:ext cx="203200" cy="228600"/>
            <a:chOff x="2520" y="3120"/>
            <a:chExt cx="456" cy="448"/>
          </a:xfrm>
        </p:grpSpPr>
        <p:sp>
          <p:nvSpPr>
            <p:cNvPr id="46101" name="AutoShape 14"/>
            <p:cNvSpPr>
              <a:spLocks noChangeArrowheads="1"/>
            </p:cNvSpPr>
            <p:nvPr/>
          </p:nvSpPr>
          <p:spPr bwMode="auto">
            <a:xfrm>
              <a:off x="2704" y="3304"/>
              <a:ext cx="104" cy="2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AutoShape 15"/>
            <p:cNvSpPr>
              <a:spLocks noChangeArrowheads="1"/>
            </p:cNvSpPr>
            <p:nvPr/>
          </p:nvSpPr>
          <p:spPr bwMode="auto">
            <a:xfrm>
              <a:off x="2520" y="3120"/>
              <a:ext cx="456" cy="2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0" name="Text Box 17"/>
          <p:cNvSpPr txBox="1">
            <a:spLocks noChangeArrowheads="1"/>
          </p:cNvSpPr>
          <p:nvPr/>
        </p:nvSpPr>
        <p:spPr bwMode="auto">
          <a:xfrm>
            <a:off x="3794125" y="4676775"/>
            <a:ext cx="1892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Axo-dendritic</a:t>
            </a:r>
          </a:p>
        </p:txBody>
      </p: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6207125" y="3635375"/>
            <a:ext cx="1757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Axo-somatic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 flipV="1">
            <a:off x="5549900" y="2425700"/>
            <a:ext cx="2260600" cy="584200"/>
            <a:chOff x="3072" y="1584"/>
            <a:chExt cx="1424" cy="36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072" y="1584"/>
              <a:ext cx="1424" cy="368"/>
              <a:chOff x="600" y="1800"/>
              <a:chExt cx="1424" cy="368"/>
            </a:xfrm>
          </p:grpSpPr>
          <p:sp>
            <p:nvSpPr>
              <p:cNvPr id="46099" name="AutoShape 20"/>
              <p:cNvSpPr>
                <a:spLocks noChangeArrowheads="1"/>
              </p:cNvSpPr>
              <p:nvPr/>
            </p:nvSpPr>
            <p:spPr bwMode="auto">
              <a:xfrm>
                <a:off x="600" y="1928"/>
                <a:ext cx="1112" cy="1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0" name="Oval 21"/>
              <p:cNvSpPr>
                <a:spLocks noChangeArrowheads="1"/>
              </p:cNvSpPr>
              <p:nvPr/>
            </p:nvSpPr>
            <p:spPr bwMode="auto">
              <a:xfrm>
                <a:off x="1656" y="1800"/>
                <a:ext cx="368" cy="3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112" y="1584"/>
              <a:ext cx="128" cy="144"/>
              <a:chOff x="2520" y="3120"/>
              <a:chExt cx="456" cy="448"/>
            </a:xfrm>
          </p:grpSpPr>
          <p:sp>
            <p:nvSpPr>
              <p:cNvPr id="46097" name="AutoShape 23"/>
              <p:cNvSpPr>
                <a:spLocks noChangeArrowheads="1"/>
              </p:cNvSpPr>
              <p:nvPr/>
            </p:nvSpPr>
            <p:spPr bwMode="auto">
              <a:xfrm>
                <a:off x="2704" y="3304"/>
                <a:ext cx="104" cy="2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8" name="AutoShape 24"/>
              <p:cNvSpPr>
                <a:spLocks noChangeArrowheads="1"/>
              </p:cNvSpPr>
              <p:nvPr/>
            </p:nvSpPr>
            <p:spPr bwMode="auto">
              <a:xfrm>
                <a:off x="2520" y="3120"/>
                <a:ext cx="456" cy="21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093" name="Line 26"/>
          <p:cNvSpPr>
            <a:spLocks noChangeShapeType="1"/>
          </p:cNvSpPr>
          <p:nvPr/>
        </p:nvSpPr>
        <p:spPr bwMode="auto">
          <a:xfrm flipV="1">
            <a:off x="5715000" y="3022600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Text Box 27"/>
          <p:cNvSpPr txBox="1">
            <a:spLocks noChangeArrowheads="1"/>
          </p:cNvSpPr>
          <p:nvPr/>
        </p:nvSpPr>
        <p:spPr bwMode="auto">
          <a:xfrm>
            <a:off x="5064125" y="2174875"/>
            <a:ext cx="1495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En passant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Variations on synapses: Power synapses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752600"/>
            <a:ext cx="3452813" cy="4648200"/>
            <a:chOff x="4272" y="1008"/>
            <a:chExt cx="1215" cy="17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72" y="1008"/>
              <a:ext cx="1215" cy="1536"/>
              <a:chOff x="291" y="2863"/>
              <a:chExt cx="1024" cy="1150"/>
            </a:xfrm>
          </p:grpSpPr>
          <p:sp>
            <p:nvSpPr>
              <p:cNvPr id="47366" name="Oval 6"/>
              <p:cNvSpPr>
                <a:spLocks noChangeArrowheads="1"/>
              </p:cNvSpPr>
              <p:nvPr/>
            </p:nvSpPr>
            <p:spPr bwMode="auto">
              <a:xfrm>
                <a:off x="714" y="3840"/>
                <a:ext cx="172" cy="17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67" name="AutoShape 7"/>
              <p:cNvSpPr>
                <a:spLocks noChangeArrowheads="1"/>
              </p:cNvSpPr>
              <p:nvPr/>
            </p:nvSpPr>
            <p:spPr bwMode="auto">
              <a:xfrm>
                <a:off x="771" y="3466"/>
                <a:ext cx="58" cy="374"/>
              </a:xfrm>
              <a:prstGeom prst="roundRect">
                <a:avLst>
                  <a:gd name="adj" fmla="val 12468"/>
                </a:avLst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88" y="2863"/>
                <a:ext cx="527" cy="653"/>
                <a:chOff x="788" y="2863"/>
                <a:chExt cx="527" cy="653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788" y="3113"/>
                  <a:ext cx="271" cy="403"/>
                  <a:chOff x="788" y="3113"/>
                  <a:chExt cx="271" cy="403"/>
                </a:xfrm>
              </p:grpSpPr>
              <p:sp>
                <p:nvSpPr>
                  <p:cNvPr id="47553" name="AutoShape 1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09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5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85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55" name="Oval 1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9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5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35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57" name="Oval 1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8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59" name="Oval 1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28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60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3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61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2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62" name="Line 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1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63" name="Oval 2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88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64" name="Oval 2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94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65" name="Oval 2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40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23"/>
                <p:cNvGrpSpPr>
                  <a:grpSpLocks/>
                </p:cNvGrpSpPr>
                <p:nvPr/>
              </p:nvGrpSpPr>
              <p:grpSpPr bwMode="auto">
                <a:xfrm>
                  <a:off x="1026" y="3037"/>
                  <a:ext cx="210" cy="145"/>
                  <a:chOff x="1026" y="3037"/>
                  <a:chExt cx="210" cy="145"/>
                </a:xfrm>
              </p:grpSpPr>
              <p:sp>
                <p:nvSpPr>
                  <p:cNvPr id="47540" name="AutoShape 24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21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4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80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42" name="Oval 26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98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136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44" name="Oval 28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55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092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46" name="Oval 30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11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47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46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48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99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49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50" name="Oval 34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44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51" name="Oval 35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33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52" name="Oval 36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88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37"/>
                <p:cNvGrpSpPr>
                  <a:grpSpLocks/>
                </p:cNvGrpSpPr>
                <p:nvPr/>
              </p:nvGrpSpPr>
              <p:grpSpPr bwMode="auto">
                <a:xfrm>
                  <a:off x="898" y="2975"/>
                  <a:ext cx="177" cy="210"/>
                  <a:chOff x="898" y="2975"/>
                  <a:chExt cx="177" cy="210"/>
                </a:xfrm>
              </p:grpSpPr>
              <p:sp>
                <p:nvSpPr>
                  <p:cNvPr id="47527" name="AutoShape 3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78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28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6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29" name="Oval 4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98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30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31" name="Oval 4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32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32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82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33" name="Oval 4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65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34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1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35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4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3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5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37" name="Oval 4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56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38" name="Oval 4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87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39" name="Oval 5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22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51"/>
                <p:cNvGrpSpPr>
                  <a:grpSpLocks/>
                </p:cNvGrpSpPr>
                <p:nvPr/>
              </p:nvGrpSpPr>
              <p:grpSpPr bwMode="auto">
                <a:xfrm>
                  <a:off x="1212" y="2892"/>
                  <a:ext cx="103" cy="176"/>
                  <a:chOff x="1212" y="2892"/>
                  <a:chExt cx="103" cy="176"/>
                </a:xfrm>
              </p:grpSpPr>
              <p:sp>
                <p:nvSpPr>
                  <p:cNvPr id="47514" name="AutoShape 5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5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8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16" name="Oval 5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99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265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18" name="Oval 5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81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246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20" name="Oval 5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63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21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55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22" name="Line 6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37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23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2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24" name="Oval 6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25" name="Oval 6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0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26" name="Oval 6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31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65"/>
                <p:cNvGrpSpPr>
                  <a:grpSpLocks/>
                </p:cNvGrpSpPr>
                <p:nvPr/>
              </p:nvGrpSpPr>
              <p:grpSpPr bwMode="auto">
                <a:xfrm>
                  <a:off x="1125" y="2892"/>
                  <a:ext cx="103" cy="176"/>
                  <a:chOff x="1125" y="2892"/>
                  <a:chExt cx="103" cy="176"/>
                </a:xfrm>
              </p:grpSpPr>
              <p:sp>
                <p:nvSpPr>
                  <p:cNvPr id="47501" name="AutoShape 6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9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02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03" name="Oval 6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2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04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05" name="Oval 7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43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06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71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07" name="Oval 7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1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08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09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4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10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6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511" name="Oval 7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2" name="Oval 7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73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3" name="Oval 7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93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79"/>
                <p:cNvGrpSpPr>
                  <a:grpSpLocks/>
                </p:cNvGrpSpPr>
                <p:nvPr/>
              </p:nvGrpSpPr>
              <p:grpSpPr bwMode="auto">
                <a:xfrm>
                  <a:off x="953" y="2863"/>
                  <a:ext cx="103" cy="176"/>
                  <a:chOff x="953" y="2863"/>
                  <a:chExt cx="103" cy="176"/>
                </a:xfrm>
              </p:grpSpPr>
              <p:sp>
                <p:nvSpPr>
                  <p:cNvPr id="47488" name="AutoShape 8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6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8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024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0" name="Oval 8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4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9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2" name="Oval 8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1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9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987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4" name="Oval 8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0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95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99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6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81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7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3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98" name="Oval 9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53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99" name="Oval 9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1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00" name="Oval 9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2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93"/>
                <p:cNvGrpSpPr>
                  <a:grpSpLocks/>
                </p:cNvGrpSpPr>
                <p:nvPr/>
              </p:nvGrpSpPr>
              <p:grpSpPr bwMode="auto">
                <a:xfrm>
                  <a:off x="837" y="2863"/>
                  <a:ext cx="103" cy="176"/>
                  <a:chOff x="837" y="2863"/>
                  <a:chExt cx="103" cy="176"/>
                </a:xfrm>
              </p:grpSpPr>
              <p:sp>
                <p:nvSpPr>
                  <p:cNvPr id="47475" name="AutoShape 9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1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76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77" name="Oval 9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37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78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79" name="Oval 9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5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80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3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81" name="Oval 10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7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8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83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6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8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8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85" name="Oval 10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24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86" name="Oval 10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5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87" name="Oval 10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0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291" y="2863"/>
                <a:ext cx="521" cy="653"/>
                <a:chOff x="291" y="2863"/>
                <a:chExt cx="521" cy="653"/>
              </a:xfrm>
            </p:grpSpPr>
            <p:grpSp>
              <p:nvGrpSpPr>
                <p:cNvPr id="13" name="Group 108"/>
                <p:cNvGrpSpPr>
                  <a:grpSpLocks/>
                </p:cNvGrpSpPr>
                <p:nvPr/>
              </p:nvGrpSpPr>
              <p:grpSpPr bwMode="auto">
                <a:xfrm>
                  <a:off x="541" y="3113"/>
                  <a:ext cx="271" cy="403"/>
                  <a:chOff x="541" y="3113"/>
                  <a:chExt cx="271" cy="403"/>
                </a:xfrm>
              </p:grpSpPr>
              <p:sp>
                <p:nvSpPr>
                  <p:cNvPr id="47455" name="AutoShape 10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63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56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8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57" name="Oval 11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41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58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9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59" name="Oval 11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2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60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9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61" name="Oval 11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43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62" name="Line 1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4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63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5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64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6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65" name="Oval 11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83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66" name="Oval 12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77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67" name="Oval 12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31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22"/>
                <p:cNvGrpSpPr>
                  <a:grpSpLocks/>
                </p:cNvGrpSpPr>
                <p:nvPr/>
              </p:nvGrpSpPr>
              <p:grpSpPr bwMode="auto">
                <a:xfrm>
                  <a:off x="365" y="3037"/>
                  <a:ext cx="210" cy="145"/>
                  <a:chOff x="365" y="3037"/>
                  <a:chExt cx="210" cy="145"/>
                </a:xfrm>
              </p:grpSpPr>
              <p:sp>
                <p:nvSpPr>
                  <p:cNvPr id="47442" name="AutoShape 123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60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3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44" name="Oval 125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383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5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46" name="Oval 127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26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7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5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48" name="Oval 129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70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9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50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1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51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52" name="Oval 133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537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53" name="Oval 134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48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54" name="Oval 135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93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36"/>
                <p:cNvGrpSpPr>
                  <a:grpSpLocks/>
                </p:cNvGrpSpPr>
                <p:nvPr/>
              </p:nvGrpSpPr>
              <p:grpSpPr bwMode="auto">
                <a:xfrm>
                  <a:off x="525" y="2975"/>
                  <a:ext cx="177" cy="210"/>
                  <a:chOff x="525" y="2975"/>
                  <a:chExt cx="177" cy="210"/>
                </a:xfrm>
              </p:grpSpPr>
              <p:sp>
                <p:nvSpPr>
                  <p:cNvPr id="47429" name="AutoShape 13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04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3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654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1" name="Oval 13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2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3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621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3" name="Oval 14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49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3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88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5" name="Oval 14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16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36" name="Line 1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09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6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8" name="Line 1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0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39" name="Oval 14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25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0" name="Oval 14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94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41" name="Oval 14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59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50"/>
                <p:cNvGrpSpPr>
                  <a:grpSpLocks/>
                </p:cNvGrpSpPr>
                <p:nvPr/>
              </p:nvGrpSpPr>
              <p:grpSpPr bwMode="auto">
                <a:xfrm>
                  <a:off x="291" y="2892"/>
                  <a:ext cx="103" cy="176"/>
                  <a:chOff x="291" y="2892"/>
                  <a:chExt cx="103" cy="176"/>
                </a:xfrm>
              </p:grpSpPr>
              <p:sp>
                <p:nvSpPr>
                  <p:cNvPr id="47416" name="AutoShape 15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4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17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18" name="Oval 15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291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19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20" name="Oval 15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09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21" name="Line 1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7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22" name="Oval 15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27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23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24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25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26" name="Oval 16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27" name="Oval 16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9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28" name="Oval 16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59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164"/>
                <p:cNvGrpSpPr>
                  <a:grpSpLocks/>
                </p:cNvGrpSpPr>
                <p:nvPr/>
              </p:nvGrpSpPr>
              <p:grpSpPr bwMode="auto">
                <a:xfrm>
                  <a:off x="378" y="2892"/>
                  <a:ext cx="103" cy="176"/>
                  <a:chOff x="378" y="2892"/>
                  <a:chExt cx="103" cy="176"/>
                </a:xfrm>
              </p:grpSpPr>
              <p:sp>
                <p:nvSpPr>
                  <p:cNvPr id="47403" name="AutoShape 16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1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0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5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05" name="Oval 16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6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0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07" name="Oval 16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47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08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412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09" name="Oval 17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9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10" name="Line 1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1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11" name="Line 1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12" name="Line 1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13" name="Oval 17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14" name="Oval 17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16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15" name="Oval 17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97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178"/>
                <p:cNvGrpSpPr>
                  <a:grpSpLocks/>
                </p:cNvGrpSpPr>
                <p:nvPr/>
              </p:nvGrpSpPr>
              <p:grpSpPr bwMode="auto">
                <a:xfrm>
                  <a:off x="550" y="2863"/>
                  <a:ext cx="103" cy="176"/>
                  <a:chOff x="550" y="2863"/>
                  <a:chExt cx="103" cy="176"/>
                </a:xfrm>
              </p:grpSpPr>
              <p:sp>
                <p:nvSpPr>
                  <p:cNvPr id="47390" name="AutoShape 17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4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91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9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92" name="Oval 18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5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93" name="Line 1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8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94" name="Oval 18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68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95" name="Line 1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6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96" name="Oval 18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86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97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5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98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99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400" name="Oval 18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37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01" name="Oval 19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8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402" name="Oval 19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18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192"/>
                <p:cNvGrpSpPr>
                  <a:grpSpLocks/>
                </p:cNvGrpSpPr>
                <p:nvPr/>
              </p:nvGrpSpPr>
              <p:grpSpPr bwMode="auto">
                <a:xfrm>
                  <a:off x="666" y="2863"/>
                  <a:ext cx="103" cy="176"/>
                  <a:chOff x="666" y="2863"/>
                  <a:chExt cx="103" cy="176"/>
                </a:xfrm>
              </p:grpSpPr>
              <p:sp>
                <p:nvSpPr>
                  <p:cNvPr id="47377" name="AutoShape 19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9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7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738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79" name="Oval 19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53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8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719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81" name="Oval 19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3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8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700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83" name="Oval 19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17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84" name="Line 2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09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85" name="Line 2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91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86" name="Line 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6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87" name="Oval 20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66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88" name="Oval 20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4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89" name="Oval 20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7363" name="Freeform 206"/>
            <p:cNvSpPr>
              <a:spLocks/>
            </p:cNvSpPr>
            <p:nvPr/>
          </p:nvSpPr>
          <p:spPr bwMode="auto">
            <a:xfrm>
              <a:off x="4848" y="2544"/>
              <a:ext cx="66" cy="33"/>
            </a:xfrm>
            <a:custGeom>
              <a:avLst/>
              <a:gdLst>
                <a:gd name="T0" fmla="*/ 0 w 96"/>
                <a:gd name="T1" fmla="*/ 0 h 48"/>
                <a:gd name="T2" fmla="*/ 16 w 96"/>
                <a:gd name="T3" fmla="*/ 16 h 48"/>
                <a:gd name="T4" fmla="*/ 31 w 96"/>
                <a:gd name="T5" fmla="*/ 0 h 48"/>
                <a:gd name="T6" fmla="*/ 0 w 96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48"/>
                <a:gd name="T14" fmla="*/ 96 w 96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48">
                  <a:moveTo>
                    <a:pt x="0" y="0"/>
                  </a:moveTo>
                  <a:lnTo>
                    <a:pt x="48" y="48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64" name="Line 207"/>
            <p:cNvSpPr>
              <a:spLocks noChangeShapeType="1"/>
            </p:cNvSpPr>
            <p:nvPr/>
          </p:nvSpPr>
          <p:spPr bwMode="auto">
            <a:xfrm>
              <a:off x="4881" y="2577"/>
              <a:ext cx="0" cy="13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65" name="Line 208"/>
            <p:cNvSpPr>
              <a:spLocks noChangeShapeType="1"/>
            </p:cNvSpPr>
            <p:nvPr/>
          </p:nvSpPr>
          <p:spPr bwMode="auto">
            <a:xfrm flipV="1">
              <a:off x="4881" y="2710"/>
              <a:ext cx="39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9"/>
          <p:cNvGrpSpPr>
            <a:grpSpLocks/>
          </p:cNvGrpSpPr>
          <p:nvPr/>
        </p:nvGrpSpPr>
        <p:grpSpPr bwMode="auto">
          <a:xfrm>
            <a:off x="5486400" y="1676400"/>
            <a:ext cx="3452813" cy="4648200"/>
            <a:chOff x="4272" y="1008"/>
            <a:chExt cx="1215" cy="1702"/>
          </a:xfrm>
        </p:grpSpPr>
        <p:grpSp>
          <p:nvGrpSpPr>
            <p:cNvPr id="21" name="Group 210"/>
            <p:cNvGrpSpPr>
              <a:grpSpLocks/>
            </p:cNvGrpSpPr>
            <p:nvPr/>
          </p:nvGrpSpPr>
          <p:grpSpPr bwMode="auto">
            <a:xfrm>
              <a:off x="4272" y="1008"/>
              <a:ext cx="1215" cy="1536"/>
              <a:chOff x="291" y="2863"/>
              <a:chExt cx="1024" cy="1150"/>
            </a:xfrm>
          </p:grpSpPr>
          <p:sp>
            <p:nvSpPr>
              <p:cNvPr id="47162" name="Oval 211"/>
              <p:cNvSpPr>
                <a:spLocks noChangeArrowheads="1"/>
              </p:cNvSpPr>
              <p:nvPr/>
            </p:nvSpPr>
            <p:spPr bwMode="auto">
              <a:xfrm>
                <a:off x="714" y="3840"/>
                <a:ext cx="172" cy="17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3" name="AutoShape 212"/>
              <p:cNvSpPr>
                <a:spLocks noChangeArrowheads="1"/>
              </p:cNvSpPr>
              <p:nvPr/>
            </p:nvSpPr>
            <p:spPr bwMode="auto">
              <a:xfrm>
                <a:off x="771" y="3466"/>
                <a:ext cx="58" cy="374"/>
              </a:xfrm>
              <a:prstGeom prst="roundRect">
                <a:avLst>
                  <a:gd name="adj" fmla="val 12468"/>
                </a:avLst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213"/>
              <p:cNvGrpSpPr>
                <a:grpSpLocks/>
              </p:cNvGrpSpPr>
              <p:nvPr/>
            </p:nvGrpSpPr>
            <p:grpSpPr bwMode="auto">
              <a:xfrm>
                <a:off x="788" y="2863"/>
                <a:ext cx="527" cy="653"/>
                <a:chOff x="788" y="2863"/>
                <a:chExt cx="527" cy="653"/>
              </a:xfrm>
            </p:grpSpPr>
            <p:grpSp>
              <p:nvGrpSpPr>
                <p:cNvPr id="23" name="Group 214"/>
                <p:cNvGrpSpPr>
                  <a:grpSpLocks/>
                </p:cNvGrpSpPr>
                <p:nvPr/>
              </p:nvGrpSpPr>
              <p:grpSpPr bwMode="auto">
                <a:xfrm>
                  <a:off x="788" y="3113"/>
                  <a:ext cx="271" cy="403"/>
                  <a:chOff x="788" y="3113"/>
                  <a:chExt cx="271" cy="403"/>
                </a:xfrm>
              </p:grpSpPr>
              <p:sp>
                <p:nvSpPr>
                  <p:cNvPr id="47349" name="AutoShape 21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09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50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985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1" name="Oval 21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9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5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935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3" name="Oval 21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8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5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5" name="Oval 22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28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56" name="Line 2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3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7" name="Line 2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2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8" name="Line 2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1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59" name="Oval 22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88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60" name="Oval 22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94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61" name="Oval 22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40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228"/>
                <p:cNvGrpSpPr>
                  <a:grpSpLocks/>
                </p:cNvGrpSpPr>
                <p:nvPr/>
              </p:nvGrpSpPr>
              <p:grpSpPr bwMode="auto">
                <a:xfrm>
                  <a:off x="1026" y="3037"/>
                  <a:ext cx="210" cy="145"/>
                  <a:chOff x="1026" y="3037"/>
                  <a:chExt cx="210" cy="145"/>
                </a:xfrm>
              </p:grpSpPr>
              <p:sp>
                <p:nvSpPr>
                  <p:cNvPr id="47336" name="AutoShape 229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21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37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1180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8" name="Oval 231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98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39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1136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0" name="Oval 233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55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4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1092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2" name="Oval 235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11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43" name="Line 2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46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4" name="Line 2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99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5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46" name="Oval 239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44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47" name="Oval 240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33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48" name="Oval 241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88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242"/>
                <p:cNvGrpSpPr>
                  <a:grpSpLocks/>
                </p:cNvGrpSpPr>
                <p:nvPr/>
              </p:nvGrpSpPr>
              <p:grpSpPr bwMode="auto">
                <a:xfrm>
                  <a:off x="898" y="2975"/>
                  <a:ext cx="177" cy="210"/>
                  <a:chOff x="898" y="2975"/>
                  <a:chExt cx="177" cy="210"/>
                </a:xfrm>
              </p:grpSpPr>
              <p:sp>
                <p:nvSpPr>
                  <p:cNvPr id="47323" name="AutoShape 24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78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4" name="Line 2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6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25" name="Oval 24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98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6" name="Line 2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27" name="Oval 24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32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8" name="Line 2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82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29" name="Oval 24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65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30" name="Line 2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1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1" name="Line 2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4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2" name="Line 2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5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33" name="Oval 25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56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34" name="Oval 25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87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35" name="Oval 25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22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256"/>
                <p:cNvGrpSpPr>
                  <a:grpSpLocks/>
                </p:cNvGrpSpPr>
                <p:nvPr/>
              </p:nvGrpSpPr>
              <p:grpSpPr bwMode="auto">
                <a:xfrm>
                  <a:off x="1212" y="2892"/>
                  <a:ext cx="103" cy="176"/>
                  <a:chOff x="1212" y="2892"/>
                  <a:chExt cx="103" cy="176"/>
                </a:xfrm>
              </p:grpSpPr>
              <p:sp>
                <p:nvSpPr>
                  <p:cNvPr id="47310" name="AutoShape 25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5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1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128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12" name="Oval 25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99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1265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14" name="Oval 26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81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5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1246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16" name="Oval 26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63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7" name="Line 2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55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18" name="Line 2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37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19" name="Line 2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2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20" name="Oval 26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1" name="Oval 26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0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2" name="Oval 26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31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70"/>
                <p:cNvGrpSpPr>
                  <a:grpSpLocks/>
                </p:cNvGrpSpPr>
                <p:nvPr/>
              </p:nvGrpSpPr>
              <p:grpSpPr bwMode="auto">
                <a:xfrm>
                  <a:off x="1125" y="2892"/>
                  <a:ext cx="103" cy="176"/>
                  <a:chOff x="1125" y="2892"/>
                  <a:chExt cx="103" cy="176"/>
                </a:xfrm>
              </p:grpSpPr>
              <p:sp>
                <p:nvSpPr>
                  <p:cNvPr id="47297" name="AutoShape 27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9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8" name="Line 2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99" name="Oval 27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2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0" name="Line 2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01" name="Oval 27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43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2" name="Line 2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71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03" name="Oval 27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1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4" name="Line 2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05" name="Line 2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4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06" name="Line 2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6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307" name="Oval 28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8" name="Oval 28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73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9" name="Oval 28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93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84"/>
                <p:cNvGrpSpPr>
                  <a:grpSpLocks/>
                </p:cNvGrpSpPr>
                <p:nvPr/>
              </p:nvGrpSpPr>
              <p:grpSpPr bwMode="auto">
                <a:xfrm>
                  <a:off x="953" y="2863"/>
                  <a:ext cx="103" cy="176"/>
                  <a:chOff x="953" y="2863"/>
                  <a:chExt cx="103" cy="176"/>
                </a:xfrm>
              </p:grpSpPr>
              <p:sp>
                <p:nvSpPr>
                  <p:cNvPr id="47284" name="AutoShape 28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6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5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1024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86" name="Oval 28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4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7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88" name="Oval 28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1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9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987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90" name="Oval 29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0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1" name="Line 2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99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92" name="Line 2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81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93" name="Line 2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3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94" name="Oval 29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53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5" name="Oval 29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1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6" name="Oval 29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2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298"/>
                <p:cNvGrpSpPr>
                  <a:grpSpLocks/>
                </p:cNvGrpSpPr>
                <p:nvPr/>
              </p:nvGrpSpPr>
              <p:grpSpPr bwMode="auto">
                <a:xfrm>
                  <a:off x="837" y="2863"/>
                  <a:ext cx="103" cy="176"/>
                  <a:chOff x="837" y="2863"/>
                  <a:chExt cx="103" cy="176"/>
                </a:xfrm>
              </p:grpSpPr>
              <p:sp>
                <p:nvSpPr>
                  <p:cNvPr id="47271" name="AutoShape 29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1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72" name="Line 3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73" name="Oval 30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37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74" name="Line 3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75" name="Oval 30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5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76" name="Line 3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3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77" name="Oval 30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7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78" name="Line 3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79" name="Line 3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6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80" name="Line 3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8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81" name="Oval 30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24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2" name="Oval 31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5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3" name="Oval 31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0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312"/>
              <p:cNvGrpSpPr>
                <a:grpSpLocks/>
              </p:cNvGrpSpPr>
              <p:nvPr/>
            </p:nvGrpSpPr>
            <p:grpSpPr bwMode="auto">
              <a:xfrm>
                <a:off x="291" y="2863"/>
                <a:ext cx="521" cy="653"/>
                <a:chOff x="291" y="2863"/>
                <a:chExt cx="521" cy="653"/>
              </a:xfrm>
            </p:grpSpPr>
            <p:grpSp>
              <p:nvGrpSpPr>
                <p:cNvPr id="31" name="Group 313"/>
                <p:cNvGrpSpPr>
                  <a:grpSpLocks/>
                </p:cNvGrpSpPr>
                <p:nvPr/>
              </p:nvGrpSpPr>
              <p:grpSpPr bwMode="auto">
                <a:xfrm>
                  <a:off x="541" y="3113"/>
                  <a:ext cx="271" cy="403"/>
                  <a:chOff x="541" y="3113"/>
                  <a:chExt cx="271" cy="403"/>
                </a:xfrm>
              </p:grpSpPr>
              <p:sp>
                <p:nvSpPr>
                  <p:cNvPr id="47251" name="AutoShape 31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63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2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8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53" name="Oval 31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41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4" name="Line 3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9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55" name="Oval 31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2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6" name="Line 3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9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57" name="Oval 32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43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8" name="Line 3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4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59" name="Line 3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5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60" name="Line 3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6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61" name="Oval 32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83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62" name="Oval 32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77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63" name="Oval 32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31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4" name="Group 327"/>
                <p:cNvGrpSpPr>
                  <a:grpSpLocks/>
                </p:cNvGrpSpPr>
                <p:nvPr/>
              </p:nvGrpSpPr>
              <p:grpSpPr bwMode="auto">
                <a:xfrm>
                  <a:off x="365" y="3037"/>
                  <a:ext cx="210" cy="145"/>
                  <a:chOff x="365" y="3037"/>
                  <a:chExt cx="210" cy="145"/>
                </a:xfrm>
              </p:grpSpPr>
              <p:sp>
                <p:nvSpPr>
                  <p:cNvPr id="47238" name="AutoShape 328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60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39" name="Line 3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0" name="Oval 330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383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41" name="Line 3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2" name="Oval 332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26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43" name="Line 3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5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4" name="Oval 334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70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45" name="Line 3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6" name="Line 3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1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7" name="Line 3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48" name="Oval 338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537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49" name="Oval 339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48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0" name="Oval 340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93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5" name="Group 341"/>
                <p:cNvGrpSpPr>
                  <a:grpSpLocks/>
                </p:cNvGrpSpPr>
                <p:nvPr/>
              </p:nvGrpSpPr>
              <p:grpSpPr bwMode="auto">
                <a:xfrm>
                  <a:off x="525" y="2975"/>
                  <a:ext cx="177" cy="210"/>
                  <a:chOff x="525" y="2975"/>
                  <a:chExt cx="177" cy="210"/>
                </a:xfrm>
              </p:grpSpPr>
              <p:sp>
                <p:nvSpPr>
                  <p:cNvPr id="47225" name="AutoShape 34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04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26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654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7" name="Oval 34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2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28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621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9" name="Oval 34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49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30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588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31" name="Oval 34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16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32" name="Line 3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09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33" name="Line 3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6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34" name="Line 3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0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35" name="Oval 35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25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36" name="Oval 35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94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37" name="Oval 35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59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6" name="Group 355"/>
                <p:cNvGrpSpPr>
                  <a:grpSpLocks/>
                </p:cNvGrpSpPr>
                <p:nvPr/>
              </p:nvGrpSpPr>
              <p:grpSpPr bwMode="auto">
                <a:xfrm>
                  <a:off x="291" y="2892"/>
                  <a:ext cx="103" cy="176"/>
                  <a:chOff x="291" y="2892"/>
                  <a:chExt cx="103" cy="176"/>
                </a:xfrm>
              </p:grpSpPr>
              <p:sp>
                <p:nvSpPr>
                  <p:cNvPr id="47212" name="AutoShape 35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4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3" name="Line 3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14" name="Oval 35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291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5" name="Line 3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16" name="Oval 36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09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7" name="Line 3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7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18" name="Oval 36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27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9" name="Line 3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0" name="Line 3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1" name="Line 3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2" name="Oval 36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23" name="Oval 36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9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24" name="Oval 36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59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7" name="Group 369"/>
                <p:cNvGrpSpPr>
                  <a:grpSpLocks/>
                </p:cNvGrpSpPr>
                <p:nvPr/>
              </p:nvGrpSpPr>
              <p:grpSpPr bwMode="auto">
                <a:xfrm>
                  <a:off x="378" y="2892"/>
                  <a:ext cx="103" cy="176"/>
                  <a:chOff x="378" y="2892"/>
                  <a:chExt cx="103" cy="176"/>
                </a:xfrm>
              </p:grpSpPr>
              <p:sp>
                <p:nvSpPr>
                  <p:cNvPr id="47199" name="AutoShape 37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1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00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45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1" name="Oval 37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6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02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3" name="Oval 37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47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04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412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5" name="Oval 37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9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06" name="Line 37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1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7" name="Line 3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8" name="Line 3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09" name="Oval 38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0" name="Oval 38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16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1" name="Oval 38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97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8" name="Group 383"/>
                <p:cNvGrpSpPr>
                  <a:grpSpLocks/>
                </p:cNvGrpSpPr>
                <p:nvPr/>
              </p:nvGrpSpPr>
              <p:grpSpPr bwMode="auto">
                <a:xfrm>
                  <a:off x="550" y="2863"/>
                  <a:ext cx="103" cy="176"/>
                  <a:chOff x="550" y="2863"/>
                  <a:chExt cx="103" cy="176"/>
                </a:xfrm>
              </p:grpSpPr>
              <p:sp>
                <p:nvSpPr>
                  <p:cNvPr id="47186" name="AutoShape 38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4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7" name="Line 3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9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8" name="Oval 38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5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9" name="Line 3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8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90" name="Oval 38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68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91" name="Line 3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6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92" name="Oval 39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86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93" name="Line 3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5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94" name="Line 3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95" name="Line 3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96" name="Oval 39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37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97" name="Oval 39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8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98" name="Oval 39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18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109" name="Group 397"/>
                <p:cNvGrpSpPr>
                  <a:grpSpLocks/>
                </p:cNvGrpSpPr>
                <p:nvPr/>
              </p:nvGrpSpPr>
              <p:grpSpPr bwMode="auto">
                <a:xfrm>
                  <a:off x="666" y="2863"/>
                  <a:ext cx="103" cy="176"/>
                  <a:chOff x="666" y="2863"/>
                  <a:chExt cx="103" cy="176"/>
                </a:xfrm>
              </p:grpSpPr>
              <p:sp>
                <p:nvSpPr>
                  <p:cNvPr id="47173" name="AutoShape 39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9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74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738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75" name="Oval 40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53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76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719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77" name="Oval 40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3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78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700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79" name="Oval 40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17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0" name="Line 4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09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1" name="Line 4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91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2" name="Line 4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6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3" name="Oval 40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66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4" name="Oval 40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4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5" name="Oval 41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7159" name="Freeform 411"/>
            <p:cNvSpPr>
              <a:spLocks/>
            </p:cNvSpPr>
            <p:nvPr/>
          </p:nvSpPr>
          <p:spPr bwMode="auto">
            <a:xfrm>
              <a:off x="4848" y="2544"/>
              <a:ext cx="66" cy="33"/>
            </a:xfrm>
            <a:custGeom>
              <a:avLst/>
              <a:gdLst>
                <a:gd name="T0" fmla="*/ 0 w 96"/>
                <a:gd name="T1" fmla="*/ 0 h 48"/>
                <a:gd name="T2" fmla="*/ 16 w 96"/>
                <a:gd name="T3" fmla="*/ 16 h 48"/>
                <a:gd name="T4" fmla="*/ 31 w 96"/>
                <a:gd name="T5" fmla="*/ 0 h 48"/>
                <a:gd name="T6" fmla="*/ 0 w 96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48"/>
                <a:gd name="T14" fmla="*/ 96 w 96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48">
                  <a:moveTo>
                    <a:pt x="0" y="0"/>
                  </a:moveTo>
                  <a:lnTo>
                    <a:pt x="48" y="48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412"/>
            <p:cNvSpPr>
              <a:spLocks noChangeShapeType="1"/>
            </p:cNvSpPr>
            <p:nvPr/>
          </p:nvSpPr>
          <p:spPr bwMode="auto">
            <a:xfrm>
              <a:off x="4881" y="2577"/>
              <a:ext cx="0" cy="13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413"/>
            <p:cNvSpPr>
              <a:spLocks noChangeShapeType="1"/>
            </p:cNvSpPr>
            <p:nvPr/>
          </p:nvSpPr>
          <p:spPr bwMode="auto">
            <a:xfrm flipV="1">
              <a:off x="4881" y="2710"/>
              <a:ext cx="39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2" name="Group 414"/>
          <p:cNvGrpSpPr>
            <a:grpSpLocks/>
          </p:cNvGrpSpPr>
          <p:nvPr/>
        </p:nvGrpSpPr>
        <p:grpSpPr bwMode="auto">
          <a:xfrm>
            <a:off x="4495800" y="2895600"/>
            <a:ext cx="584200" cy="2260600"/>
            <a:chOff x="1127" y="1271"/>
            <a:chExt cx="368" cy="1424"/>
          </a:xfrm>
        </p:grpSpPr>
        <p:sp>
          <p:nvSpPr>
            <p:cNvPr id="47156" name="Oval 415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AutoShape 416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Line 419"/>
          <p:cNvSpPr>
            <a:spLocks noChangeShapeType="1"/>
          </p:cNvSpPr>
          <p:nvPr/>
        </p:nvSpPr>
        <p:spPr bwMode="auto">
          <a:xfrm>
            <a:off x="48006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420"/>
          <p:cNvSpPr>
            <a:spLocks noChangeShapeType="1"/>
          </p:cNvSpPr>
          <p:nvPr/>
        </p:nvSpPr>
        <p:spPr bwMode="auto">
          <a:xfrm flipH="1">
            <a:off x="2590800" y="56388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7113" name="Group 438"/>
          <p:cNvGrpSpPr>
            <a:grpSpLocks/>
          </p:cNvGrpSpPr>
          <p:nvPr/>
        </p:nvGrpSpPr>
        <p:grpSpPr bwMode="auto">
          <a:xfrm>
            <a:off x="1905000" y="5334000"/>
            <a:ext cx="685800" cy="457200"/>
            <a:chOff x="1200" y="3360"/>
            <a:chExt cx="432" cy="288"/>
          </a:xfrm>
        </p:grpSpPr>
        <p:sp>
          <p:nvSpPr>
            <p:cNvPr id="47140" name="Line 421"/>
            <p:cNvSpPr>
              <a:spLocks noChangeShapeType="1"/>
            </p:cNvSpPr>
            <p:nvPr/>
          </p:nvSpPr>
          <p:spPr bwMode="auto">
            <a:xfrm flipH="1" flipV="1">
              <a:off x="1584" y="345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422"/>
            <p:cNvSpPr>
              <a:spLocks noChangeShapeType="1"/>
            </p:cNvSpPr>
            <p:nvPr/>
          </p:nvSpPr>
          <p:spPr bwMode="auto">
            <a:xfrm flipH="1" flipV="1">
              <a:off x="1536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423"/>
            <p:cNvSpPr>
              <a:spLocks noChangeShapeType="1"/>
            </p:cNvSpPr>
            <p:nvPr/>
          </p:nvSpPr>
          <p:spPr bwMode="auto">
            <a:xfrm flipH="1">
              <a:off x="1488" y="345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424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425"/>
            <p:cNvSpPr>
              <a:spLocks noChangeShapeType="1"/>
            </p:cNvSpPr>
            <p:nvPr/>
          </p:nvSpPr>
          <p:spPr bwMode="auto">
            <a:xfrm flipH="1">
              <a:off x="1440" y="350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426"/>
            <p:cNvSpPr>
              <a:spLocks noChangeShapeType="1"/>
            </p:cNvSpPr>
            <p:nvPr/>
          </p:nvSpPr>
          <p:spPr bwMode="auto">
            <a:xfrm flipH="1" flipV="1">
              <a:off x="1344" y="350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427"/>
            <p:cNvSpPr>
              <a:spLocks noChangeShapeType="1"/>
            </p:cNvSpPr>
            <p:nvPr/>
          </p:nvSpPr>
          <p:spPr bwMode="auto">
            <a:xfrm flipH="1">
              <a:off x="1344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28"/>
            <p:cNvSpPr>
              <a:spLocks noChangeShapeType="1"/>
            </p:cNvSpPr>
            <p:nvPr/>
          </p:nvSpPr>
          <p:spPr bwMode="auto">
            <a:xfrm flipH="1" flipV="1">
              <a:off x="1344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29"/>
            <p:cNvSpPr>
              <a:spLocks noChangeShapeType="1"/>
            </p:cNvSpPr>
            <p:nvPr/>
          </p:nvSpPr>
          <p:spPr bwMode="auto">
            <a:xfrm flipH="1">
              <a:off x="1296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30"/>
            <p:cNvSpPr>
              <a:spLocks noChangeShapeType="1"/>
            </p:cNvSpPr>
            <p:nvPr/>
          </p:nvSpPr>
          <p:spPr bwMode="auto">
            <a:xfrm flipH="1">
              <a:off x="1296" y="345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31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432"/>
            <p:cNvSpPr>
              <a:spLocks noChangeShapeType="1"/>
            </p:cNvSpPr>
            <p:nvPr/>
          </p:nvSpPr>
          <p:spPr bwMode="auto">
            <a:xfrm flipH="1" flipV="1">
              <a:off x="1248" y="345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433"/>
            <p:cNvSpPr>
              <a:spLocks noChangeShapeType="1"/>
            </p:cNvSpPr>
            <p:nvPr/>
          </p:nvSpPr>
          <p:spPr bwMode="auto">
            <a:xfrm flipH="1">
              <a:off x="1200" y="36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434"/>
            <p:cNvSpPr>
              <a:spLocks noChangeShapeType="1"/>
            </p:cNvSpPr>
            <p:nvPr/>
          </p:nvSpPr>
          <p:spPr bwMode="auto">
            <a:xfrm flipH="1" flipV="1">
              <a:off x="1248" y="355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435"/>
            <p:cNvSpPr>
              <a:spLocks noChangeShapeType="1"/>
            </p:cNvSpPr>
            <p:nvPr/>
          </p:nvSpPr>
          <p:spPr bwMode="auto">
            <a:xfrm flipV="1">
              <a:off x="1392" y="3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436"/>
            <p:cNvSpPr>
              <a:spLocks noChangeShapeType="1"/>
            </p:cNvSpPr>
            <p:nvPr/>
          </p:nvSpPr>
          <p:spPr bwMode="auto">
            <a:xfrm flipH="1" flipV="1">
              <a:off x="1296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58" name="Group 439"/>
          <p:cNvGrpSpPr>
            <a:grpSpLocks/>
          </p:cNvGrpSpPr>
          <p:nvPr/>
        </p:nvGrpSpPr>
        <p:grpSpPr bwMode="auto">
          <a:xfrm flipV="1">
            <a:off x="1828800" y="5562600"/>
            <a:ext cx="685800" cy="457200"/>
            <a:chOff x="1200" y="3360"/>
            <a:chExt cx="432" cy="288"/>
          </a:xfrm>
        </p:grpSpPr>
        <p:sp>
          <p:nvSpPr>
            <p:cNvPr id="47124" name="Line 440"/>
            <p:cNvSpPr>
              <a:spLocks noChangeShapeType="1"/>
            </p:cNvSpPr>
            <p:nvPr/>
          </p:nvSpPr>
          <p:spPr bwMode="auto">
            <a:xfrm flipH="1" flipV="1">
              <a:off x="1584" y="345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441"/>
            <p:cNvSpPr>
              <a:spLocks noChangeShapeType="1"/>
            </p:cNvSpPr>
            <p:nvPr/>
          </p:nvSpPr>
          <p:spPr bwMode="auto">
            <a:xfrm flipH="1" flipV="1">
              <a:off x="1536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442"/>
            <p:cNvSpPr>
              <a:spLocks noChangeShapeType="1"/>
            </p:cNvSpPr>
            <p:nvPr/>
          </p:nvSpPr>
          <p:spPr bwMode="auto">
            <a:xfrm flipH="1">
              <a:off x="1488" y="345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443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444"/>
            <p:cNvSpPr>
              <a:spLocks noChangeShapeType="1"/>
            </p:cNvSpPr>
            <p:nvPr/>
          </p:nvSpPr>
          <p:spPr bwMode="auto">
            <a:xfrm flipH="1">
              <a:off x="1440" y="350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445"/>
            <p:cNvSpPr>
              <a:spLocks noChangeShapeType="1"/>
            </p:cNvSpPr>
            <p:nvPr/>
          </p:nvSpPr>
          <p:spPr bwMode="auto">
            <a:xfrm flipH="1" flipV="1">
              <a:off x="1344" y="350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446"/>
            <p:cNvSpPr>
              <a:spLocks noChangeShapeType="1"/>
            </p:cNvSpPr>
            <p:nvPr/>
          </p:nvSpPr>
          <p:spPr bwMode="auto">
            <a:xfrm flipH="1">
              <a:off x="1344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447"/>
            <p:cNvSpPr>
              <a:spLocks noChangeShapeType="1"/>
            </p:cNvSpPr>
            <p:nvPr/>
          </p:nvSpPr>
          <p:spPr bwMode="auto">
            <a:xfrm flipH="1" flipV="1">
              <a:off x="1344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448"/>
            <p:cNvSpPr>
              <a:spLocks noChangeShapeType="1"/>
            </p:cNvSpPr>
            <p:nvPr/>
          </p:nvSpPr>
          <p:spPr bwMode="auto">
            <a:xfrm flipH="1">
              <a:off x="1296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449"/>
            <p:cNvSpPr>
              <a:spLocks noChangeShapeType="1"/>
            </p:cNvSpPr>
            <p:nvPr/>
          </p:nvSpPr>
          <p:spPr bwMode="auto">
            <a:xfrm flipH="1">
              <a:off x="1296" y="345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450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451"/>
            <p:cNvSpPr>
              <a:spLocks noChangeShapeType="1"/>
            </p:cNvSpPr>
            <p:nvPr/>
          </p:nvSpPr>
          <p:spPr bwMode="auto">
            <a:xfrm flipH="1" flipV="1">
              <a:off x="1248" y="345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452"/>
            <p:cNvSpPr>
              <a:spLocks noChangeShapeType="1"/>
            </p:cNvSpPr>
            <p:nvPr/>
          </p:nvSpPr>
          <p:spPr bwMode="auto">
            <a:xfrm flipH="1">
              <a:off x="1200" y="360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453"/>
            <p:cNvSpPr>
              <a:spLocks noChangeShapeType="1"/>
            </p:cNvSpPr>
            <p:nvPr/>
          </p:nvSpPr>
          <p:spPr bwMode="auto">
            <a:xfrm flipH="1" flipV="1">
              <a:off x="1248" y="355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454"/>
            <p:cNvSpPr>
              <a:spLocks noChangeShapeType="1"/>
            </p:cNvSpPr>
            <p:nvPr/>
          </p:nvSpPr>
          <p:spPr bwMode="auto">
            <a:xfrm flipV="1">
              <a:off x="1392" y="3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Line 455"/>
            <p:cNvSpPr>
              <a:spLocks noChangeShapeType="1"/>
            </p:cNvSpPr>
            <p:nvPr/>
          </p:nvSpPr>
          <p:spPr bwMode="auto">
            <a:xfrm flipH="1" flipV="1">
              <a:off x="1296" y="3408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4" name="Line 456"/>
          <p:cNvSpPr>
            <a:spLocks noChangeShapeType="1"/>
          </p:cNvSpPr>
          <p:nvPr/>
        </p:nvSpPr>
        <p:spPr bwMode="auto">
          <a:xfrm flipH="1">
            <a:off x="2209800" y="5943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457"/>
          <p:cNvSpPr>
            <a:spLocks noChangeShapeType="1"/>
          </p:cNvSpPr>
          <p:nvPr/>
        </p:nvSpPr>
        <p:spPr bwMode="auto">
          <a:xfrm flipV="1">
            <a:off x="2286000" y="58674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458"/>
          <p:cNvSpPr>
            <a:spLocks noChangeShapeType="1"/>
          </p:cNvSpPr>
          <p:nvPr/>
        </p:nvSpPr>
        <p:spPr bwMode="auto">
          <a:xfrm flipH="1">
            <a:off x="2286000" y="571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459"/>
          <p:cNvSpPr>
            <a:spLocks noChangeShapeType="1"/>
          </p:cNvSpPr>
          <p:nvPr/>
        </p:nvSpPr>
        <p:spPr bwMode="auto">
          <a:xfrm flipV="1">
            <a:off x="2362200" y="5638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Line 460"/>
          <p:cNvSpPr>
            <a:spLocks noChangeShapeType="1"/>
          </p:cNvSpPr>
          <p:nvPr/>
        </p:nvSpPr>
        <p:spPr bwMode="auto">
          <a:xfrm flipH="1">
            <a:off x="2362200" y="5715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Line 461"/>
          <p:cNvSpPr>
            <a:spLocks noChangeShapeType="1"/>
          </p:cNvSpPr>
          <p:nvPr/>
        </p:nvSpPr>
        <p:spPr bwMode="auto">
          <a:xfrm flipV="1">
            <a:off x="2514600" y="5638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Line 462"/>
          <p:cNvSpPr>
            <a:spLocks noChangeShapeType="1"/>
          </p:cNvSpPr>
          <p:nvPr/>
        </p:nvSpPr>
        <p:spPr bwMode="auto">
          <a:xfrm flipV="1">
            <a:off x="2286000" y="54102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463"/>
          <p:cNvSpPr>
            <a:spLocks noChangeShapeType="1"/>
          </p:cNvSpPr>
          <p:nvPr/>
        </p:nvSpPr>
        <p:spPr bwMode="auto">
          <a:xfrm>
            <a:off x="2209800" y="579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464"/>
          <p:cNvSpPr>
            <a:spLocks noChangeShapeType="1"/>
          </p:cNvSpPr>
          <p:nvPr/>
        </p:nvSpPr>
        <p:spPr bwMode="auto">
          <a:xfrm>
            <a:off x="4800600" y="5867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Line 465"/>
          <p:cNvSpPr>
            <a:spLocks noChangeShapeType="1"/>
          </p:cNvSpPr>
          <p:nvPr/>
        </p:nvSpPr>
        <p:spPr bwMode="auto">
          <a:xfrm>
            <a:off x="6858000" y="5791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Climbing-fibre input to P-cell</a:t>
            </a:r>
          </a:p>
        </p:txBody>
      </p:sp>
      <p:pic>
        <p:nvPicPr>
          <p:cNvPr id="48131" name="Picture 4" descr="climbing_fibre_in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1676400"/>
            <a:ext cx="5168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12725" y="4765675"/>
            <a:ext cx="1925638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Morara,</a:t>
            </a:r>
          </a:p>
          <a:p>
            <a:r>
              <a:rPr lang="en-US"/>
              <a:t>Cellular &amp;</a:t>
            </a:r>
          </a:p>
          <a:p>
            <a:r>
              <a:rPr lang="en-US"/>
              <a:t>Molecular</a:t>
            </a:r>
          </a:p>
          <a:p>
            <a:r>
              <a:rPr lang="en-US"/>
              <a:t>pharmacology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Calyx of Held synapse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3867150"/>
            <a:ext cx="6095999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19200"/>
            <a:ext cx="749736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Variations on synapses: Dendro-dendritic</a:t>
            </a:r>
          </a:p>
        </p:txBody>
      </p:sp>
      <p:pic>
        <p:nvPicPr>
          <p:cNvPr id="4915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1711325"/>
            <a:ext cx="376555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11"/>
          <p:cNvSpPr txBox="1">
            <a:spLocks noChangeArrowheads="1"/>
          </p:cNvSpPr>
          <p:nvPr/>
        </p:nvSpPr>
        <p:spPr bwMode="auto">
          <a:xfrm>
            <a:off x="4813300" y="6122988"/>
            <a:ext cx="354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K. Mori et al, Science 286(5440):711-5</a:t>
            </a:r>
          </a:p>
        </p:txBody>
      </p:sp>
      <p:sp>
        <p:nvSpPr>
          <p:cNvPr id="49157" name="Freeform 13"/>
          <p:cNvSpPr>
            <a:spLocks/>
          </p:cNvSpPr>
          <p:nvPr/>
        </p:nvSpPr>
        <p:spPr bwMode="auto">
          <a:xfrm>
            <a:off x="5916613" y="1828800"/>
            <a:ext cx="1004887" cy="3695700"/>
          </a:xfrm>
          <a:custGeom>
            <a:avLst/>
            <a:gdLst>
              <a:gd name="T0" fmla="*/ 2147483647 w 633"/>
              <a:gd name="T1" fmla="*/ 2147483647 h 2328"/>
              <a:gd name="T2" fmla="*/ 2147483647 w 633"/>
              <a:gd name="T3" fmla="*/ 2147483647 h 2328"/>
              <a:gd name="T4" fmla="*/ 2147483647 w 633"/>
              <a:gd name="T5" fmla="*/ 2147483647 h 2328"/>
              <a:gd name="T6" fmla="*/ 2147483647 w 633"/>
              <a:gd name="T7" fmla="*/ 2147483647 h 2328"/>
              <a:gd name="T8" fmla="*/ 2147483647 w 633"/>
              <a:gd name="T9" fmla="*/ 2147483647 h 2328"/>
              <a:gd name="T10" fmla="*/ 2147483647 w 633"/>
              <a:gd name="T11" fmla="*/ 2147483647 h 2328"/>
              <a:gd name="T12" fmla="*/ 2147483647 w 633"/>
              <a:gd name="T13" fmla="*/ 2147483647 h 2328"/>
              <a:gd name="T14" fmla="*/ 2147483647 w 633"/>
              <a:gd name="T15" fmla="*/ 2147483647 h 2328"/>
              <a:gd name="T16" fmla="*/ 2147483647 w 633"/>
              <a:gd name="T17" fmla="*/ 2147483647 h 2328"/>
              <a:gd name="T18" fmla="*/ 2147483647 w 633"/>
              <a:gd name="T19" fmla="*/ 2147483647 h 2328"/>
              <a:gd name="T20" fmla="*/ 2147483647 w 633"/>
              <a:gd name="T21" fmla="*/ 2147483647 h 2328"/>
              <a:gd name="T22" fmla="*/ 2147483647 w 633"/>
              <a:gd name="T23" fmla="*/ 2147483647 h 2328"/>
              <a:gd name="T24" fmla="*/ 2147483647 w 633"/>
              <a:gd name="T25" fmla="*/ 2147483647 h 2328"/>
              <a:gd name="T26" fmla="*/ 2147483647 w 633"/>
              <a:gd name="T27" fmla="*/ 0 h 23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33"/>
              <a:gd name="T43" fmla="*/ 0 h 2328"/>
              <a:gd name="T44" fmla="*/ 633 w 633"/>
              <a:gd name="T45" fmla="*/ 2328 h 23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33" h="2328">
                <a:moveTo>
                  <a:pt x="409" y="2328"/>
                </a:moveTo>
                <a:cubicBezTo>
                  <a:pt x="421" y="2078"/>
                  <a:pt x="434" y="1829"/>
                  <a:pt x="417" y="1680"/>
                </a:cubicBezTo>
                <a:cubicBezTo>
                  <a:pt x="400" y="1531"/>
                  <a:pt x="340" y="1492"/>
                  <a:pt x="305" y="1432"/>
                </a:cubicBezTo>
                <a:cubicBezTo>
                  <a:pt x="270" y="1372"/>
                  <a:pt x="254" y="1340"/>
                  <a:pt x="209" y="1320"/>
                </a:cubicBezTo>
                <a:cubicBezTo>
                  <a:pt x="164" y="1300"/>
                  <a:pt x="61" y="1337"/>
                  <a:pt x="33" y="1312"/>
                </a:cubicBezTo>
                <a:cubicBezTo>
                  <a:pt x="5" y="1287"/>
                  <a:pt x="0" y="1223"/>
                  <a:pt x="41" y="1168"/>
                </a:cubicBezTo>
                <a:cubicBezTo>
                  <a:pt x="82" y="1113"/>
                  <a:pt x="221" y="1024"/>
                  <a:pt x="281" y="984"/>
                </a:cubicBezTo>
                <a:cubicBezTo>
                  <a:pt x="341" y="944"/>
                  <a:pt x="366" y="928"/>
                  <a:pt x="401" y="928"/>
                </a:cubicBezTo>
                <a:cubicBezTo>
                  <a:pt x="436" y="928"/>
                  <a:pt x="476" y="959"/>
                  <a:pt x="489" y="984"/>
                </a:cubicBezTo>
                <a:cubicBezTo>
                  <a:pt x="502" y="1009"/>
                  <a:pt x="496" y="1041"/>
                  <a:pt x="481" y="1080"/>
                </a:cubicBezTo>
                <a:cubicBezTo>
                  <a:pt x="466" y="1119"/>
                  <a:pt x="397" y="1172"/>
                  <a:pt x="401" y="1216"/>
                </a:cubicBezTo>
                <a:cubicBezTo>
                  <a:pt x="405" y="1260"/>
                  <a:pt x="476" y="1337"/>
                  <a:pt x="505" y="1344"/>
                </a:cubicBezTo>
                <a:cubicBezTo>
                  <a:pt x="534" y="1351"/>
                  <a:pt x="556" y="1480"/>
                  <a:pt x="577" y="1256"/>
                </a:cubicBezTo>
                <a:cubicBezTo>
                  <a:pt x="598" y="1032"/>
                  <a:pt x="621" y="262"/>
                  <a:pt x="633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Freeform 14"/>
          <p:cNvSpPr>
            <a:spLocks/>
          </p:cNvSpPr>
          <p:nvPr/>
        </p:nvSpPr>
        <p:spPr bwMode="auto">
          <a:xfrm>
            <a:off x="6807200" y="1841500"/>
            <a:ext cx="241300" cy="3721100"/>
          </a:xfrm>
          <a:custGeom>
            <a:avLst/>
            <a:gdLst>
              <a:gd name="T0" fmla="*/ 2147483647 w 152"/>
              <a:gd name="T1" fmla="*/ 2147483647 h 2344"/>
              <a:gd name="T2" fmla="*/ 2147483647 w 152"/>
              <a:gd name="T3" fmla="*/ 2147483647 h 2344"/>
              <a:gd name="T4" fmla="*/ 2147483647 w 152"/>
              <a:gd name="T5" fmla="*/ 2147483647 h 2344"/>
              <a:gd name="T6" fmla="*/ 2147483647 w 152"/>
              <a:gd name="T7" fmla="*/ 2147483647 h 2344"/>
              <a:gd name="T8" fmla="*/ 2147483647 w 152"/>
              <a:gd name="T9" fmla="*/ 2147483647 h 2344"/>
              <a:gd name="T10" fmla="*/ 2147483647 w 152"/>
              <a:gd name="T11" fmla="*/ 0 h 2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"/>
              <a:gd name="T19" fmla="*/ 0 h 2344"/>
              <a:gd name="T20" fmla="*/ 152 w 152"/>
              <a:gd name="T21" fmla="*/ 2344 h 2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" h="2344">
                <a:moveTo>
                  <a:pt x="8" y="2344"/>
                </a:moveTo>
                <a:cubicBezTo>
                  <a:pt x="4" y="2268"/>
                  <a:pt x="0" y="2192"/>
                  <a:pt x="8" y="2088"/>
                </a:cubicBezTo>
                <a:cubicBezTo>
                  <a:pt x="16" y="1984"/>
                  <a:pt x="39" y="1835"/>
                  <a:pt x="56" y="1720"/>
                </a:cubicBezTo>
                <a:cubicBezTo>
                  <a:pt x="73" y="1605"/>
                  <a:pt x="99" y="1536"/>
                  <a:pt x="112" y="1400"/>
                </a:cubicBezTo>
                <a:cubicBezTo>
                  <a:pt x="125" y="1264"/>
                  <a:pt x="129" y="1137"/>
                  <a:pt x="136" y="904"/>
                </a:cubicBezTo>
                <a:cubicBezTo>
                  <a:pt x="143" y="671"/>
                  <a:pt x="149" y="188"/>
                  <a:pt x="152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AutoShape 12"/>
          <p:cNvSpPr>
            <a:spLocks noChangeArrowheads="1"/>
          </p:cNvSpPr>
          <p:nvPr/>
        </p:nvSpPr>
        <p:spPr bwMode="auto">
          <a:xfrm rot="3321854">
            <a:off x="6215856" y="1891507"/>
            <a:ext cx="350837" cy="2260600"/>
          </a:xfrm>
          <a:prstGeom prst="can">
            <a:avLst>
              <a:gd name="adj" fmla="val 4137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15"/>
          <p:cNvSpPr>
            <a:spLocks noChangeShapeType="1"/>
          </p:cNvSpPr>
          <p:nvPr/>
        </p:nvSpPr>
        <p:spPr bwMode="auto">
          <a:xfrm>
            <a:off x="5892800" y="3378200"/>
            <a:ext cx="292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16"/>
          <p:cNvSpPr>
            <a:spLocks noChangeShapeType="1"/>
          </p:cNvSpPr>
          <p:nvPr/>
        </p:nvSpPr>
        <p:spPr bwMode="auto">
          <a:xfrm flipH="1" flipV="1">
            <a:off x="6159500" y="3225800"/>
            <a:ext cx="27940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7"/>
          <p:cNvSpPr>
            <a:spLocks noChangeShapeType="1"/>
          </p:cNvSpPr>
          <p:nvPr/>
        </p:nvSpPr>
        <p:spPr bwMode="auto">
          <a:xfrm flipV="1">
            <a:off x="6083300" y="3175000"/>
            <a:ext cx="1524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Neuronal computation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4580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Outputs and synapses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Active dendrites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(Building a neuron)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Computing with neurons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Plasticity and networks inside neurons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Coding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mtClean="0"/>
              <a:t>Learning and networks of neurons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57200" y="22098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Variations on synapses</a:t>
            </a:r>
            <a:br>
              <a:rPr lang="en-US" smtClean="0"/>
            </a:br>
            <a:r>
              <a:rPr lang="en-US" smtClean="0"/>
              <a:t>Axo-axonic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89113" y="2017713"/>
            <a:ext cx="584200" cy="2260600"/>
            <a:chOff x="1127" y="1271"/>
            <a:chExt cx="368" cy="1424"/>
          </a:xfrm>
        </p:grpSpPr>
        <p:sp>
          <p:nvSpPr>
            <p:cNvPr id="50199" name="Oval 6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AutoShape 5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89313" y="2043113"/>
            <a:ext cx="584200" cy="2260600"/>
            <a:chOff x="1127" y="1271"/>
            <a:chExt cx="368" cy="1424"/>
          </a:xfrm>
        </p:grpSpPr>
        <p:sp>
          <p:nvSpPr>
            <p:cNvPr id="50197" name="Oval 9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AutoShape 10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78613" y="4164013"/>
            <a:ext cx="584200" cy="2260600"/>
            <a:chOff x="1127" y="1271"/>
            <a:chExt cx="368" cy="1424"/>
          </a:xfrm>
        </p:grpSpPr>
        <p:sp>
          <p:nvSpPr>
            <p:cNvPr id="50195" name="Oval 12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AutoShape 13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040313" y="2068513"/>
            <a:ext cx="584200" cy="2260600"/>
            <a:chOff x="1127" y="1271"/>
            <a:chExt cx="368" cy="1424"/>
          </a:xfrm>
        </p:grpSpPr>
        <p:sp>
          <p:nvSpPr>
            <p:cNvPr id="50193" name="Oval 15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AutoShape 16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Line 17"/>
          <p:cNvSpPr>
            <a:spLocks noChangeShapeType="1"/>
          </p:cNvSpPr>
          <p:nvPr/>
        </p:nvSpPr>
        <p:spPr bwMode="auto">
          <a:xfrm>
            <a:off x="2082800" y="4279900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8"/>
          <p:cNvSpPr>
            <a:spLocks noChangeShapeType="1"/>
          </p:cNvSpPr>
          <p:nvPr/>
        </p:nvSpPr>
        <p:spPr bwMode="auto">
          <a:xfrm>
            <a:off x="2095500" y="5219700"/>
            <a:ext cx="447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9"/>
          <p:cNvSpPr>
            <a:spLocks noChangeShapeType="1"/>
          </p:cNvSpPr>
          <p:nvPr/>
        </p:nvSpPr>
        <p:spPr bwMode="auto">
          <a:xfrm flipV="1">
            <a:off x="6565900" y="4940300"/>
            <a:ext cx="2413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20"/>
          <p:cNvSpPr>
            <a:spLocks noChangeShapeType="1"/>
          </p:cNvSpPr>
          <p:nvPr/>
        </p:nvSpPr>
        <p:spPr bwMode="auto">
          <a:xfrm>
            <a:off x="6807200" y="49403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21"/>
          <p:cNvSpPr>
            <a:spLocks noChangeShapeType="1"/>
          </p:cNvSpPr>
          <p:nvPr/>
        </p:nvSpPr>
        <p:spPr bwMode="auto">
          <a:xfrm flipH="1" flipV="1">
            <a:off x="6578600" y="5232400"/>
            <a:ext cx="2286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25"/>
          <p:cNvSpPr>
            <a:spLocks noChangeShapeType="1"/>
          </p:cNvSpPr>
          <p:nvPr/>
        </p:nvSpPr>
        <p:spPr bwMode="auto">
          <a:xfrm>
            <a:off x="3683000" y="4318000"/>
            <a:ext cx="0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27"/>
          <p:cNvSpPr>
            <a:spLocks noChangeShapeType="1"/>
          </p:cNvSpPr>
          <p:nvPr/>
        </p:nvSpPr>
        <p:spPr bwMode="auto">
          <a:xfrm>
            <a:off x="5334000" y="4330700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28"/>
          <p:cNvSpPr>
            <a:spLocks noChangeShapeType="1"/>
          </p:cNvSpPr>
          <p:nvPr/>
        </p:nvSpPr>
        <p:spPr bwMode="auto">
          <a:xfrm>
            <a:off x="5334000" y="4610100"/>
            <a:ext cx="128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Oval 30"/>
          <p:cNvSpPr>
            <a:spLocks noChangeArrowheads="1"/>
          </p:cNvSpPr>
          <p:nvPr/>
        </p:nvSpPr>
        <p:spPr bwMode="auto">
          <a:xfrm>
            <a:off x="3619500" y="5130800"/>
            <a:ext cx="1397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31"/>
          <p:cNvSpPr>
            <a:spLocks noChangeArrowheads="1"/>
          </p:cNvSpPr>
          <p:nvPr/>
        </p:nvSpPr>
        <p:spPr bwMode="auto">
          <a:xfrm rot="-3305463">
            <a:off x="6553200" y="4991100"/>
            <a:ext cx="139700" cy="889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Variations on synapses:</a:t>
            </a:r>
            <a:br>
              <a:rPr lang="en-US" smtClean="0"/>
            </a:br>
            <a:r>
              <a:rPr lang="en-US" smtClean="0"/>
              <a:t>Gap junctions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108200"/>
            <a:ext cx="584200" cy="2260600"/>
            <a:chOff x="1127" y="1271"/>
            <a:chExt cx="368" cy="1424"/>
          </a:xfrm>
        </p:grpSpPr>
        <p:sp>
          <p:nvSpPr>
            <p:cNvPr id="51232" name="Oval 5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AutoShape 6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2133600"/>
            <a:ext cx="584200" cy="2260600"/>
            <a:chOff x="1127" y="1271"/>
            <a:chExt cx="368" cy="1424"/>
          </a:xfrm>
        </p:grpSpPr>
        <p:sp>
          <p:nvSpPr>
            <p:cNvPr id="51230" name="Oval 8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AutoShape 9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792288" y="2681288"/>
            <a:ext cx="1447800" cy="228600"/>
            <a:chOff x="1344" y="1632"/>
            <a:chExt cx="912" cy="144"/>
          </a:xfrm>
        </p:grpSpPr>
        <p:sp>
          <p:nvSpPr>
            <p:cNvPr id="51220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19"/>
            <p:cNvSpPr>
              <a:spLocks noChangeShapeType="1"/>
            </p:cNvSpPr>
            <p:nvPr/>
          </p:nvSpPr>
          <p:spPr bwMode="auto">
            <a:xfrm flipV="1">
              <a:off x="1584" y="163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0"/>
            <p:cNvSpPr>
              <a:spLocks noChangeShapeType="1"/>
            </p:cNvSpPr>
            <p:nvPr/>
          </p:nvSpPr>
          <p:spPr bwMode="auto">
            <a:xfrm>
              <a:off x="1632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1"/>
            <p:cNvSpPr>
              <a:spLocks noChangeShapeType="1"/>
            </p:cNvSpPr>
            <p:nvPr/>
          </p:nvSpPr>
          <p:spPr bwMode="auto">
            <a:xfrm flipV="1">
              <a:off x="1680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>
              <a:off x="1728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3"/>
            <p:cNvSpPr>
              <a:spLocks noChangeShapeType="1"/>
            </p:cNvSpPr>
            <p:nvPr/>
          </p:nvSpPr>
          <p:spPr bwMode="auto">
            <a:xfrm flipV="1">
              <a:off x="1776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4"/>
            <p:cNvSpPr>
              <a:spLocks noChangeShapeType="1"/>
            </p:cNvSpPr>
            <p:nvPr/>
          </p:nvSpPr>
          <p:spPr bwMode="auto">
            <a:xfrm>
              <a:off x="1824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5"/>
            <p:cNvSpPr>
              <a:spLocks noChangeShapeType="1"/>
            </p:cNvSpPr>
            <p:nvPr/>
          </p:nvSpPr>
          <p:spPr bwMode="auto">
            <a:xfrm flipV="1">
              <a:off x="1872" y="16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6"/>
            <p:cNvSpPr>
              <a:spLocks noChangeShapeType="1"/>
            </p:cNvSpPr>
            <p:nvPr/>
          </p:nvSpPr>
          <p:spPr bwMode="auto">
            <a:xfrm>
              <a:off x="1920" y="163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7"/>
            <p:cNvSpPr>
              <a:spLocks noChangeShapeType="1"/>
            </p:cNvSpPr>
            <p:nvPr/>
          </p:nvSpPr>
          <p:spPr bwMode="auto">
            <a:xfrm>
              <a:off x="1968" y="172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791200" y="2108200"/>
            <a:ext cx="584200" cy="2260600"/>
            <a:chOff x="1127" y="1271"/>
            <a:chExt cx="368" cy="1424"/>
          </a:xfrm>
        </p:grpSpPr>
        <p:sp>
          <p:nvSpPr>
            <p:cNvPr id="51218" name="Oval 38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AutoShape 39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7391400" y="2133600"/>
            <a:ext cx="584200" cy="2260600"/>
            <a:chOff x="1127" y="1271"/>
            <a:chExt cx="368" cy="1424"/>
          </a:xfrm>
        </p:grpSpPr>
        <p:sp>
          <p:nvSpPr>
            <p:cNvPr id="51216" name="Oval 41"/>
            <p:cNvSpPr>
              <a:spLocks noChangeArrowheads="1"/>
            </p:cNvSpPr>
            <p:nvPr/>
          </p:nvSpPr>
          <p:spPr bwMode="auto">
            <a:xfrm rot="5400000">
              <a:off x="1127" y="2327"/>
              <a:ext cx="368" cy="3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AutoShape 42"/>
            <p:cNvSpPr>
              <a:spLocks noChangeArrowheads="1"/>
            </p:cNvSpPr>
            <p:nvPr/>
          </p:nvSpPr>
          <p:spPr bwMode="auto">
            <a:xfrm rot="5400000">
              <a:off x="751" y="1767"/>
              <a:ext cx="1112" cy="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6172200" y="2590800"/>
            <a:ext cx="1371600" cy="304800"/>
            <a:chOff x="1392" y="1968"/>
            <a:chExt cx="864" cy="192"/>
          </a:xfrm>
        </p:grpSpPr>
        <p:sp>
          <p:nvSpPr>
            <p:cNvPr id="51209" name="Line 55"/>
            <p:cNvSpPr>
              <a:spLocks noChangeShapeType="1"/>
            </p:cNvSpPr>
            <p:nvPr/>
          </p:nvSpPr>
          <p:spPr bwMode="auto">
            <a:xfrm>
              <a:off x="1392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56"/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57"/>
            <p:cNvSpPr>
              <a:spLocks noChangeShapeType="1"/>
            </p:cNvSpPr>
            <p:nvPr/>
          </p:nvSpPr>
          <p:spPr bwMode="auto">
            <a:xfrm>
              <a:off x="1632" y="196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58"/>
            <p:cNvSpPr>
              <a:spLocks noChangeShapeType="1"/>
            </p:cNvSpPr>
            <p:nvPr/>
          </p:nvSpPr>
          <p:spPr bwMode="auto">
            <a:xfrm flipH="1">
              <a:off x="1632" y="20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59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60"/>
            <p:cNvSpPr>
              <a:spLocks noChangeShapeType="1"/>
            </p:cNvSpPr>
            <p:nvPr/>
          </p:nvSpPr>
          <p:spPr bwMode="auto">
            <a:xfrm>
              <a:off x="1728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61"/>
            <p:cNvSpPr>
              <a:spLocks noChangeShapeType="1"/>
            </p:cNvSpPr>
            <p:nvPr/>
          </p:nvSpPr>
          <p:spPr bwMode="auto">
            <a:xfrm>
              <a:off x="1728" y="20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1"/>
          <p:cNvSpPr>
            <a:spLocks noChangeArrowheads="1"/>
          </p:cNvSpPr>
          <p:nvPr/>
        </p:nvSpPr>
        <p:spPr bwMode="auto">
          <a:xfrm>
            <a:off x="5105400" y="2895600"/>
            <a:ext cx="2057400" cy="24384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0" y="3200400"/>
            <a:ext cx="1625600" cy="1828800"/>
            <a:chOff x="3744" y="2400"/>
            <a:chExt cx="384" cy="432"/>
          </a:xfrm>
        </p:grpSpPr>
        <p:sp>
          <p:nvSpPr>
            <p:cNvPr id="52252" name="Oval 18"/>
            <p:cNvSpPr>
              <a:spLocks noChangeArrowheads="1"/>
            </p:cNvSpPr>
            <p:nvPr/>
          </p:nvSpPr>
          <p:spPr bwMode="auto">
            <a:xfrm>
              <a:off x="3744" y="2400"/>
              <a:ext cx="384" cy="432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Oval 19"/>
            <p:cNvSpPr>
              <a:spLocks noChangeArrowheads="1"/>
            </p:cNvSpPr>
            <p:nvPr/>
          </p:nvSpPr>
          <p:spPr bwMode="auto">
            <a:xfrm>
              <a:off x="3840" y="2496"/>
              <a:ext cx="192" cy="240"/>
            </a:xfrm>
            <a:prstGeom prst="ellipse">
              <a:avLst/>
            </a:prstGeom>
            <a:solidFill>
              <a:srgbClr val="9900CC">
                <a:alpha val="50195"/>
              </a:srgbClr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Variations on synapses:</a:t>
            </a:r>
            <a:br>
              <a:rPr lang="en-US" smtClean="0"/>
            </a:br>
            <a:r>
              <a:rPr lang="en-US" smtClean="0"/>
              <a:t>Broadcasting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867400" y="2362200"/>
            <a:ext cx="1131888" cy="3733800"/>
            <a:chOff x="3727" y="1152"/>
            <a:chExt cx="713" cy="2352"/>
          </a:xfrm>
        </p:grpSpPr>
        <p:sp>
          <p:nvSpPr>
            <p:cNvPr id="52250" name="Freeform 4"/>
            <p:cNvSpPr>
              <a:spLocks/>
            </p:cNvSpPr>
            <p:nvPr/>
          </p:nvSpPr>
          <p:spPr bwMode="auto">
            <a:xfrm>
              <a:off x="3727" y="1152"/>
              <a:ext cx="633" cy="2328"/>
            </a:xfrm>
            <a:custGeom>
              <a:avLst/>
              <a:gdLst>
                <a:gd name="T0" fmla="*/ 409 w 633"/>
                <a:gd name="T1" fmla="*/ 2328 h 2328"/>
                <a:gd name="T2" fmla="*/ 417 w 633"/>
                <a:gd name="T3" fmla="*/ 1680 h 2328"/>
                <a:gd name="T4" fmla="*/ 305 w 633"/>
                <a:gd name="T5" fmla="*/ 1432 h 2328"/>
                <a:gd name="T6" fmla="*/ 209 w 633"/>
                <a:gd name="T7" fmla="*/ 1320 h 2328"/>
                <a:gd name="T8" fmla="*/ 33 w 633"/>
                <a:gd name="T9" fmla="*/ 1312 h 2328"/>
                <a:gd name="T10" fmla="*/ 41 w 633"/>
                <a:gd name="T11" fmla="*/ 1168 h 2328"/>
                <a:gd name="T12" fmla="*/ 281 w 633"/>
                <a:gd name="T13" fmla="*/ 984 h 2328"/>
                <a:gd name="T14" fmla="*/ 401 w 633"/>
                <a:gd name="T15" fmla="*/ 928 h 2328"/>
                <a:gd name="T16" fmla="*/ 489 w 633"/>
                <a:gd name="T17" fmla="*/ 984 h 2328"/>
                <a:gd name="T18" fmla="*/ 481 w 633"/>
                <a:gd name="T19" fmla="*/ 1080 h 2328"/>
                <a:gd name="T20" fmla="*/ 401 w 633"/>
                <a:gd name="T21" fmla="*/ 1216 h 2328"/>
                <a:gd name="T22" fmla="*/ 505 w 633"/>
                <a:gd name="T23" fmla="*/ 1344 h 2328"/>
                <a:gd name="T24" fmla="*/ 577 w 633"/>
                <a:gd name="T25" fmla="*/ 1256 h 2328"/>
                <a:gd name="T26" fmla="*/ 633 w 633"/>
                <a:gd name="T27" fmla="*/ 0 h 23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33"/>
                <a:gd name="T43" fmla="*/ 0 h 2328"/>
                <a:gd name="T44" fmla="*/ 633 w 633"/>
                <a:gd name="T45" fmla="*/ 2328 h 23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33" h="2328">
                  <a:moveTo>
                    <a:pt x="409" y="2328"/>
                  </a:moveTo>
                  <a:cubicBezTo>
                    <a:pt x="421" y="2078"/>
                    <a:pt x="434" y="1829"/>
                    <a:pt x="417" y="1680"/>
                  </a:cubicBezTo>
                  <a:cubicBezTo>
                    <a:pt x="400" y="1531"/>
                    <a:pt x="340" y="1492"/>
                    <a:pt x="305" y="1432"/>
                  </a:cubicBezTo>
                  <a:cubicBezTo>
                    <a:pt x="270" y="1372"/>
                    <a:pt x="254" y="1340"/>
                    <a:pt x="209" y="1320"/>
                  </a:cubicBezTo>
                  <a:cubicBezTo>
                    <a:pt x="164" y="1300"/>
                    <a:pt x="61" y="1337"/>
                    <a:pt x="33" y="1312"/>
                  </a:cubicBezTo>
                  <a:cubicBezTo>
                    <a:pt x="5" y="1287"/>
                    <a:pt x="0" y="1223"/>
                    <a:pt x="41" y="1168"/>
                  </a:cubicBezTo>
                  <a:cubicBezTo>
                    <a:pt x="82" y="1113"/>
                    <a:pt x="221" y="1024"/>
                    <a:pt x="281" y="984"/>
                  </a:cubicBezTo>
                  <a:cubicBezTo>
                    <a:pt x="341" y="944"/>
                    <a:pt x="366" y="928"/>
                    <a:pt x="401" y="928"/>
                  </a:cubicBezTo>
                  <a:cubicBezTo>
                    <a:pt x="436" y="928"/>
                    <a:pt x="476" y="959"/>
                    <a:pt x="489" y="984"/>
                  </a:cubicBezTo>
                  <a:cubicBezTo>
                    <a:pt x="502" y="1009"/>
                    <a:pt x="496" y="1041"/>
                    <a:pt x="481" y="1080"/>
                  </a:cubicBezTo>
                  <a:cubicBezTo>
                    <a:pt x="466" y="1119"/>
                    <a:pt x="397" y="1172"/>
                    <a:pt x="401" y="1216"/>
                  </a:cubicBezTo>
                  <a:cubicBezTo>
                    <a:pt x="405" y="1260"/>
                    <a:pt x="476" y="1337"/>
                    <a:pt x="505" y="1344"/>
                  </a:cubicBezTo>
                  <a:cubicBezTo>
                    <a:pt x="534" y="1351"/>
                    <a:pt x="556" y="1480"/>
                    <a:pt x="577" y="1256"/>
                  </a:cubicBezTo>
                  <a:cubicBezTo>
                    <a:pt x="598" y="1032"/>
                    <a:pt x="621" y="262"/>
                    <a:pt x="63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5"/>
            <p:cNvSpPr>
              <a:spLocks/>
            </p:cNvSpPr>
            <p:nvPr/>
          </p:nvSpPr>
          <p:spPr bwMode="auto">
            <a:xfrm>
              <a:off x="4288" y="1160"/>
              <a:ext cx="152" cy="2344"/>
            </a:xfrm>
            <a:custGeom>
              <a:avLst/>
              <a:gdLst>
                <a:gd name="T0" fmla="*/ 8 w 152"/>
                <a:gd name="T1" fmla="*/ 2344 h 2344"/>
                <a:gd name="T2" fmla="*/ 8 w 152"/>
                <a:gd name="T3" fmla="*/ 2088 h 2344"/>
                <a:gd name="T4" fmla="*/ 56 w 152"/>
                <a:gd name="T5" fmla="*/ 1720 h 2344"/>
                <a:gd name="T6" fmla="*/ 112 w 152"/>
                <a:gd name="T7" fmla="*/ 1400 h 2344"/>
                <a:gd name="T8" fmla="*/ 136 w 152"/>
                <a:gd name="T9" fmla="*/ 904 h 2344"/>
                <a:gd name="T10" fmla="*/ 152 w 152"/>
                <a:gd name="T11" fmla="*/ 0 h 2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2344"/>
                <a:gd name="T20" fmla="*/ 152 w 152"/>
                <a:gd name="T21" fmla="*/ 2344 h 2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2344">
                  <a:moveTo>
                    <a:pt x="8" y="2344"/>
                  </a:moveTo>
                  <a:cubicBezTo>
                    <a:pt x="4" y="2268"/>
                    <a:pt x="0" y="2192"/>
                    <a:pt x="8" y="2088"/>
                  </a:cubicBezTo>
                  <a:cubicBezTo>
                    <a:pt x="16" y="1984"/>
                    <a:pt x="39" y="1835"/>
                    <a:pt x="56" y="1720"/>
                  </a:cubicBezTo>
                  <a:cubicBezTo>
                    <a:pt x="73" y="1605"/>
                    <a:pt x="99" y="1536"/>
                    <a:pt x="112" y="1400"/>
                  </a:cubicBezTo>
                  <a:cubicBezTo>
                    <a:pt x="125" y="1264"/>
                    <a:pt x="129" y="1137"/>
                    <a:pt x="136" y="904"/>
                  </a:cubicBezTo>
                  <a:cubicBezTo>
                    <a:pt x="143" y="671"/>
                    <a:pt x="149" y="188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0" name="Freeform 10"/>
          <p:cNvSpPr>
            <a:spLocks/>
          </p:cNvSpPr>
          <p:nvPr/>
        </p:nvSpPr>
        <p:spPr bwMode="auto">
          <a:xfrm>
            <a:off x="5029200" y="4940300"/>
            <a:ext cx="1524000" cy="622300"/>
          </a:xfrm>
          <a:custGeom>
            <a:avLst/>
            <a:gdLst>
              <a:gd name="T0" fmla="*/ 2147483647 w 960"/>
              <a:gd name="T1" fmla="*/ 2147483647 h 392"/>
              <a:gd name="T2" fmla="*/ 2147483647 w 960"/>
              <a:gd name="T3" fmla="*/ 2147483647 h 392"/>
              <a:gd name="T4" fmla="*/ 2147483647 w 960"/>
              <a:gd name="T5" fmla="*/ 2147483647 h 392"/>
              <a:gd name="T6" fmla="*/ 2147483647 w 960"/>
              <a:gd name="T7" fmla="*/ 2147483647 h 392"/>
              <a:gd name="T8" fmla="*/ 2147483647 w 960"/>
              <a:gd name="T9" fmla="*/ 2147483647 h 392"/>
              <a:gd name="T10" fmla="*/ 2147483647 w 960"/>
              <a:gd name="T11" fmla="*/ 2147483647 h 392"/>
              <a:gd name="T12" fmla="*/ 2147483647 w 960"/>
              <a:gd name="T13" fmla="*/ 2147483647 h 392"/>
              <a:gd name="T14" fmla="*/ 2147483647 w 960"/>
              <a:gd name="T15" fmla="*/ 2147483647 h 392"/>
              <a:gd name="T16" fmla="*/ 0 w 960"/>
              <a:gd name="T17" fmla="*/ 2147483647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0"/>
              <a:gd name="T28" fmla="*/ 0 h 392"/>
              <a:gd name="T29" fmla="*/ 960 w 960"/>
              <a:gd name="T30" fmla="*/ 392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0" h="392">
                <a:moveTo>
                  <a:pt x="960" y="152"/>
                </a:moveTo>
                <a:cubicBezTo>
                  <a:pt x="916" y="176"/>
                  <a:pt x="872" y="200"/>
                  <a:pt x="816" y="200"/>
                </a:cubicBezTo>
                <a:cubicBezTo>
                  <a:pt x="760" y="200"/>
                  <a:pt x="664" y="184"/>
                  <a:pt x="624" y="152"/>
                </a:cubicBezTo>
                <a:cubicBezTo>
                  <a:pt x="584" y="120"/>
                  <a:pt x="632" y="16"/>
                  <a:pt x="576" y="8"/>
                </a:cubicBezTo>
                <a:cubicBezTo>
                  <a:pt x="520" y="0"/>
                  <a:pt x="320" y="72"/>
                  <a:pt x="288" y="104"/>
                </a:cubicBezTo>
                <a:cubicBezTo>
                  <a:pt x="256" y="136"/>
                  <a:pt x="360" y="176"/>
                  <a:pt x="384" y="200"/>
                </a:cubicBezTo>
                <a:cubicBezTo>
                  <a:pt x="408" y="224"/>
                  <a:pt x="448" y="224"/>
                  <a:pt x="432" y="248"/>
                </a:cubicBezTo>
                <a:cubicBezTo>
                  <a:pt x="416" y="272"/>
                  <a:pt x="360" y="320"/>
                  <a:pt x="288" y="344"/>
                </a:cubicBezTo>
                <a:cubicBezTo>
                  <a:pt x="216" y="368"/>
                  <a:pt x="108" y="380"/>
                  <a:pt x="0" y="39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Freeform 11"/>
          <p:cNvSpPr>
            <a:spLocks/>
          </p:cNvSpPr>
          <p:nvPr/>
        </p:nvSpPr>
        <p:spPr bwMode="auto">
          <a:xfrm>
            <a:off x="5105400" y="5334000"/>
            <a:ext cx="1447800" cy="774700"/>
          </a:xfrm>
          <a:custGeom>
            <a:avLst/>
            <a:gdLst>
              <a:gd name="T0" fmla="*/ 0 w 912"/>
              <a:gd name="T1" fmla="*/ 2147483647 h 488"/>
              <a:gd name="T2" fmla="*/ 2147483647 w 912"/>
              <a:gd name="T3" fmla="*/ 2147483647 h 488"/>
              <a:gd name="T4" fmla="*/ 2147483647 w 912"/>
              <a:gd name="T5" fmla="*/ 2147483647 h 488"/>
              <a:gd name="T6" fmla="*/ 2147483647 w 912"/>
              <a:gd name="T7" fmla="*/ 2147483647 h 488"/>
              <a:gd name="T8" fmla="*/ 2147483647 w 912"/>
              <a:gd name="T9" fmla="*/ 2147483647 h 488"/>
              <a:gd name="T10" fmla="*/ 2147483647 w 912"/>
              <a:gd name="T11" fmla="*/ 2147483647 h 488"/>
              <a:gd name="T12" fmla="*/ 2147483647 w 912"/>
              <a:gd name="T13" fmla="*/ 2147483647 h 488"/>
              <a:gd name="T14" fmla="*/ 2147483647 w 912"/>
              <a:gd name="T15" fmla="*/ 2147483647 h 488"/>
              <a:gd name="T16" fmla="*/ 2147483647 w 912"/>
              <a:gd name="T17" fmla="*/ 2147483647 h 488"/>
              <a:gd name="T18" fmla="*/ 2147483647 w 912"/>
              <a:gd name="T19" fmla="*/ 0 h 4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12"/>
              <a:gd name="T31" fmla="*/ 0 h 488"/>
              <a:gd name="T32" fmla="*/ 912 w 912"/>
              <a:gd name="T33" fmla="*/ 488 h 4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12" h="488">
                <a:moveTo>
                  <a:pt x="0" y="240"/>
                </a:moveTo>
                <a:cubicBezTo>
                  <a:pt x="96" y="216"/>
                  <a:pt x="192" y="192"/>
                  <a:pt x="240" y="192"/>
                </a:cubicBezTo>
                <a:cubicBezTo>
                  <a:pt x="288" y="192"/>
                  <a:pt x="288" y="208"/>
                  <a:pt x="288" y="240"/>
                </a:cubicBezTo>
                <a:cubicBezTo>
                  <a:pt x="288" y="272"/>
                  <a:pt x="232" y="344"/>
                  <a:pt x="240" y="384"/>
                </a:cubicBezTo>
                <a:cubicBezTo>
                  <a:pt x="248" y="424"/>
                  <a:pt x="312" y="488"/>
                  <a:pt x="336" y="480"/>
                </a:cubicBezTo>
                <a:cubicBezTo>
                  <a:pt x="360" y="472"/>
                  <a:pt x="384" y="384"/>
                  <a:pt x="384" y="336"/>
                </a:cubicBezTo>
                <a:cubicBezTo>
                  <a:pt x="384" y="288"/>
                  <a:pt x="328" y="224"/>
                  <a:pt x="336" y="192"/>
                </a:cubicBezTo>
                <a:cubicBezTo>
                  <a:pt x="344" y="160"/>
                  <a:pt x="352" y="168"/>
                  <a:pt x="432" y="144"/>
                </a:cubicBezTo>
                <a:cubicBezTo>
                  <a:pt x="512" y="120"/>
                  <a:pt x="736" y="72"/>
                  <a:pt x="816" y="48"/>
                </a:cubicBezTo>
                <a:cubicBezTo>
                  <a:pt x="896" y="24"/>
                  <a:pt x="904" y="12"/>
                  <a:pt x="91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Freeform 12"/>
          <p:cNvSpPr>
            <a:spLocks/>
          </p:cNvSpPr>
          <p:nvPr/>
        </p:nvSpPr>
        <p:spPr bwMode="auto">
          <a:xfrm>
            <a:off x="6858000" y="434340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2147483647 w 480"/>
              <a:gd name="T3" fmla="*/ 2147483647 h 480"/>
              <a:gd name="T4" fmla="*/ 2147483647 w 480"/>
              <a:gd name="T5" fmla="*/ 2147483647 h 480"/>
              <a:gd name="T6" fmla="*/ 2147483647 w 480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80"/>
              <a:gd name="T14" fmla="*/ 480 w 480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80">
                <a:moveTo>
                  <a:pt x="0" y="480"/>
                </a:moveTo>
                <a:cubicBezTo>
                  <a:pt x="48" y="468"/>
                  <a:pt x="96" y="456"/>
                  <a:pt x="144" y="432"/>
                </a:cubicBezTo>
                <a:cubicBezTo>
                  <a:pt x="192" y="408"/>
                  <a:pt x="232" y="408"/>
                  <a:pt x="288" y="336"/>
                </a:cubicBezTo>
                <a:cubicBezTo>
                  <a:pt x="344" y="264"/>
                  <a:pt x="412" y="132"/>
                  <a:pt x="48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Freeform 13"/>
          <p:cNvSpPr>
            <a:spLocks/>
          </p:cNvSpPr>
          <p:nvPr/>
        </p:nvSpPr>
        <p:spPr bwMode="auto">
          <a:xfrm>
            <a:off x="6858000" y="5143500"/>
            <a:ext cx="1371600" cy="495300"/>
          </a:xfrm>
          <a:custGeom>
            <a:avLst/>
            <a:gdLst>
              <a:gd name="T0" fmla="*/ 0 w 864"/>
              <a:gd name="T1" fmla="*/ 2147483647 h 312"/>
              <a:gd name="T2" fmla="*/ 2147483647 w 864"/>
              <a:gd name="T3" fmla="*/ 2147483647 h 312"/>
              <a:gd name="T4" fmla="*/ 2147483647 w 864"/>
              <a:gd name="T5" fmla="*/ 2147483647 h 312"/>
              <a:gd name="T6" fmla="*/ 2147483647 w 864"/>
              <a:gd name="T7" fmla="*/ 2147483647 h 312"/>
              <a:gd name="T8" fmla="*/ 2147483647 w 864"/>
              <a:gd name="T9" fmla="*/ 2147483647 h 312"/>
              <a:gd name="T10" fmla="*/ 2147483647 w 864"/>
              <a:gd name="T11" fmla="*/ 2147483647 h 312"/>
              <a:gd name="T12" fmla="*/ 2147483647 w 864"/>
              <a:gd name="T13" fmla="*/ 2147483647 h 312"/>
              <a:gd name="T14" fmla="*/ 2147483647 w 864"/>
              <a:gd name="T15" fmla="*/ 2147483647 h 312"/>
              <a:gd name="T16" fmla="*/ 2147483647 w 864"/>
              <a:gd name="T17" fmla="*/ 2147483647 h 312"/>
              <a:gd name="T18" fmla="*/ 2147483647 w 864"/>
              <a:gd name="T19" fmla="*/ 2147483647 h 312"/>
              <a:gd name="T20" fmla="*/ 2147483647 w 864"/>
              <a:gd name="T21" fmla="*/ 2147483647 h 312"/>
              <a:gd name="T22" fmla="*/ 2147483647 w 864"/>
              <a:gd name="T23" fmla="*/ 2147483647 h 312"/>
              <a:gd name="T24" fmla="*/ 2147483647 w 864"/>
              <a:gd name="T25" fmla="*/ 2147483647 h 312"/>
              <a:gd name="T26" fmla="*/ 2147483647 w 864"/>
              <a:gd name="T27" fmla="*/ 2147483647 h 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4"/>
              <a:gd name="T43" fmla="*/ 0 h 312"/>
              <a:gd name="T44" fmla="*/ 864 w 864"/>
              <a:gd name="T45" fmla="*/ 312 h 3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4" h="312">
                <a:moveTo>
                  <a:pt x="0" y="72"/>
                </a:moveTo>
                <a:cubicBezTo>
                  <a:pt x="52" y="52"/>
                  <a:pt x="104" y="32"/>
                  <a:pt x="144" y="24"/>
                </a:cubicBezTo>
                <a:cubicBezTo>
                  <a:pt x="184" y="16"/>
                  <a:pt x="216" y="16"/>
                  <a:pt x="240" y="24"/>
                </a:cubicBezTo>
                <a:cubicBezTo>
                  <a:pt x="264" y="32"/>
                  <a:pt x="280" y="48"/>
                  <a:pt x="288" y="72"/>
                </a:cubicBezTo>
                <a:cubicBezTo>
                  <a:pt x="296" y="96"/>
                  <a:pt x="296" y="136"/>
                  <a:pt x="288" y="168"/>
                </a:cubicBezTo>
                <a:cubicBezTo>
                  <a:pt x="280" y="200"/>
                  <a:pt x="224" y="240"/>
                  <a:pt x="240" y="264"/>
                </a:cubicBezTo>
                <a:cubicBezTo>
                  <a:pt x="256" y="288"/>
                  <a:pt x="328" y="312"/>
                  <a:pt x="384" y="312"/>
                </a:cubicBezTo>
                <a:cubicBezTo>
                  <a:pt x="440" y="312"/>
                  <a:pt x="552" y="288"/>
                  <a:pt x="576" y="264"/>
                </a:cubicBezTo>
                <a:cubicBezTo>
                  <a:pt x="600" y="240"/>
                  <a:pt x="552" y="184"/>
                  <a:pt x="528" y="168"/>
                </a:cubicBezTo>
                <a:cubicBezTo>
                  <a:pt x="504" y="152"/>
                  <a:pt x="456" y="192"/>
                  <a:pt x="432" y="168"/>
                </a:cubicBezTo>
                <a:cubicBezTo>
                  <a:pt x="408" y="144"/>
                  <a:pt x="368" y="48"/>
                  <a:pt x="384" y="24"/>
                </a:cubicBezTo>
                <a:cubicBezTo>
                  <a:pt x="400" y="0"/>
                  <a:pt x="464" y="8"/>
                  <a:pt x="528" y="24"/>
                </a:cubicBezTo>
                <a:cubicBezTo>
                  <a:pt x="592" y="40"/>
                  <a:pt x="712" y="88"/>
                  <a:pt x="768" y="120"/>
                </a:cubicBezTo>
                <a:cubicBezTo>
                  <a:pt x="824" y="152"/>
                  <a:pt x="844" y="184"/>
                  <a:pt x="864" y="2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Freeform 14"/>
          <p:cNvSpPr>
            <a:spLocks/>
          </p:cNvSpPr>
          <p:nvPr/>
        </p:nvSpPr>
        <p:spPr bwMode="auto">
          <a:xfrm>
            <a:off x="7366000" y="4419600"/>
            <a:ext cx="863600" cy="838200"/>
          </a:xfrm>
          <a:custGeom>
            <a:avLst/>
            <a:gdLst>
              <a:gd name="T0" fmla="*/ 2147483647 w 544"/>
              <a:gd name="T1" fmla="*/ 0 h 528"/>
              <a:gd name="T2" fmla="*/ 2147483647 w 544"/>
              <a:gd name="T3" fmla="*/ 2147483647 h 528"/>
              <a:gd name="T4" fmla="*/ 2147483647 w 544"/>
              <a:gd name="T5" fmla="*/ 2147483647 h 528"/>
              <a:gd name="T6" fmla="*/ 2147483647 w 544"/>
              <a:gd name="T7" fmla="*/ 2147483647 h 528"/>
              <a:gd name="T8" fmla="*/ 2147483647 w 544"/>
              <a:gd name="T9" fmla="*/ 2147483647 h 528"/>
              <a:gd name="T10" fmla="*/ 2147483647 w 544"/>
              <a:gd name="T11" fmla="*/ 2147483647 h 528"/>
              <a:gd name="T12" fmla="*/ 2147483647 w 544"/>
              <a:gd name="T13" fmla="*/ 2147483647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4"/>
              <a:gd name="T22" fmla="*/ 0 h 528"/>
              <a:gd name="T23" fmla="*/ 544 w 544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4" h="528">
                <a:moveTo>
                  <a:pt x="208" y="0"/>
                </a:moveTo>
                <a:cubicBezTo>
                  <a:pt x="197" y="16"/>
                  <a:pt x="168" y="48"/>
                  <a:pt x="144" y="96"/>
                </a:cubicBezTo>
                <a:cubicBezTo>
                  <a:pt x="120" y="144"/>
                  <a:pt x="85" y="240"/>
                  <a:pt x="64" y="288"/>
                </a:cubicBezTo>
                <a:cubicBezTo>
                  <a:pt x="43" y="336"/>
                  <a:pt x="0" y="368"/>
                  <a:pt x="16" y="384"/>
                </a:cubicBezTo>
                <a:cubicBezTo>
                  <a:pt x="32" y="400"/>
                  <a:pt x="112" y="376"/>
                  <a:pt x="160" y="384"/>
                </a:cubicBezTo>
                <a:cubicBezTo>
                  <a:pt x="208" y="392"/>
                  <a:pt x="240" y="408"/>
                  <a:pt x="304" y="432"/>
                </a:cubicBezTo>
                <a:cubicBezTo>
                  <a:pt x="368" y="456"/>
                  <a:pt x="456" y="492"/>
                  <a:pt x="544" y="5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Freeform 15"/>
          <p:cNvSpPr>
            <a:spLocks/>
          </p:cNvSpPr>
          <p:nvPr/>
        </p:nvSpPr>
        <p:spPr bwMode="auto">
          <a:xfrm>
            <a:off x="5334000" y="2362200"/>
            <a:ext cx="1079500" cy="1841500"/>
          </a:xfrm>
          <a:custGeom>
            <a:avLst/>
            <a:gdLst>
              <a:gd name="T0" fmla="*/ 2147483647 w 680"/>
              <a:gd name="T1" fmla="*/ 0 h 1160"/>
              <a:gd name="T2" fmla="*/ 2147483647 w 680"/>
              <a:gd name="T3" fmla="*/ 2147483647 h 1160"/>
              <a:gd name="T4" fmla="*/ 2147483647 w 680"/>
              <a:gd name="T5" fmla="*/ 2147483647 h 1160"/>
              <a:gd name="T6" fmla="*/ 2147483647 w 680"/>
              <a:gd name="T7" fmla="*/ 2147483647 h 1160"/>
              <a:gd name="T8" fmla="*/ 2147483647 w 680"/>
              <a:gd name="T9" fmla="*/ 2147483647 h 1160"/>
              <a:gd name="T10" fmla="*/ 2147483647 w 680"/>
              <a:gd name="T11" fmla="*/ 2147483647 h 1160"/>
              <a:gd name="T12" fmla="*/ 2147483647 w 680"/>
              <a:gd name="T13" fmla="*/ 2147483647 h 1160"/>
              <a:gd name="T14" fmla="*/ 2147483647 w 680"/>
              <a:gd name="T15" fmla="*/ 2147483647 h 1160"/>
              <a:gd name="T16" fmla="*/ 0 w 680"/>
              <a:gd name="T17" fmla="*/ 2147483647 h 1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"/>
              <a:gd name="T28" fmla="*/ 0 h 1160"/>
              <a:gd name="T29" fmla="*/ 680 w 680"/>
              <a:gd name="T30" fmla="*/ 1160 h 1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" h="1160">
                <a:moveTo>
                  <a:pt x="48" y="0"/>
                </a:moveTo>
                <a:cubicBezTo>
                  <a:pt x="140" y="204"/>
                  <a:pt x="232" y="408"/>
                  <a:pt x="288" y="528"/>
                </a:cubicBezTo>
                <a:cubicBezTo>
                  <a:pt x="344" y="648"/>
                  <a:pt x="320" y="664"/>
                  <a:pt x="384" y="720"/>
                </a:cubicBezTo>
                <a:cubicBezTo>
                  <a:pt x="448" y="776"/>
                  <a:pt x="664" y="808"/>
                  <a:pt x="672" y="864"/>
                </a:cubicBezTo>
                <a:cubicBezTo>
                  <a:pt x="680" y="920"/>
                  <a:pt x="488" y="1008"/>
                  <a:pt x="432" y="1056"/>
                </a:cubicBezTo>
                <a:cubicBezTo>
                  <a:pt x="376" y="1104"/>
                  <a:pt x="368" y="1160"/>
                  <a:pt x="336" y="1152"/>
                </a:cubicBezTo>
                <a:cubicBezTo>
                  <a:pt x="304" y="1144"/>
                  <a:pt x="248" y="1072"/>
                  <a:pt x="240" y="1008"/>
                </a:cubicBezTo>
                <a:cubicBezTo>
                  <a:pt x="232" y="944"/>
                  <a:pt x="328" y="928"/>
                  <a:pt x="288" y="768"/>
                </a:cubicBezTo>
                <a:cubicBezTo>
                  <a:pt x="248" y="608"/>
                  <a:pt x="124" y="328"/>
                  <a:pt x="0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Freeform 16"/>
          <p:cNvSpPr>
            <a:spLocks/>
          </p:cNvSpPr>
          <p:nvPr/>
        </p:nvSpPr>
        <p:spPr bwMode="auto">
          <a:xfrm>
            <a:off x="3505200" y="4572000"/>
            <a:ext cx="2743200" cy="76200"/>
          </a:xfrm>
          <a:custGeom>
            <a:avLst/>
            <a:gdLst>
              <a:gd name="T0" fmla="*/ 0 w 1728"/>
              <a:gd name="T1" fmla="*/ 0 h 48"/>
              <a:gd name="T2" fmla="*/ 2147483647 w 1728"/>
              <a:gd name="T3" fmla="*/ 2147483647 h 48"/>
              <a:gd name="T4" fmla="*/ 2147483647 w 1728"/>
              <a:gd name="T5" fmla="*/ 0 h 48"/>
              <a:gd name="T6" fmla="*/ 0 60000 65536"/>
              <a:gd name="T7" fmla="*/ 0 60000 65536"/>
              <a:gd name="T8" fmla="*/ 0 60000 65536"/>
              <a:gd name="T9" fmla="*/ 0 w 1728"/>
              <a:gd name="T10" fmla="*/ 0 h 48"/>
              <a:gd name="T11" fmla="*/ 1728 w 17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48">
                <a:moveTo>
                  <a:pt x="0" y="0"/>
                </a:moveTo>
                <a:cubicBezTo>
                  <a:pt x="360" y="24"/>
                  <a:pt x="720" y="48"/>
                  <a:pt x="1008" y="48"/>
                </a:cubicBezTo>
                <a:cubicBezTo>
                  <a:pt x="1296" y="48"/>
                  <a:pt x="1512" y="24"/>
                  <a:pt x="172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Freeform 17"/>
          <p:cNvSpPr>
            <a:spLocks/>
          </p:cNvSpPr>
          <p:nvPr/>
        </p:nvSpPr>
        <p:spPr bwMode="auto">
          <a:xfrm>
            <a:off x="3505200" y="4648200"/>
            <a:ext cx="2819400" cy="317500"/>
          </a:xfrm>
          <a:custGeom>
            <a:avLst/>
            <a:gdLst>
              <a:gd name="T0" fmla="*/ 0 w 1776"/>
              <a:gd name="T1" fmla="*/ 2147483647 h 200"/>
              <a:gd name="T2" fmla="*/ 2147483647 w 1776"/>
              <a:gd name="T3" fmla="*/ 2147483647 h 200"/>
              <a:gd name="T4" fmla="*/ 2147483647 w 1776"/>
              <a:gd name="T5" fmla="*/ 2147483647 h 200"/>
              <a:gd name="T6" fmla="*/ 2147483647 w 1776"/>
              <a:gd name="T7" fmla="*/ 2147483647 h 200"/>
              <a:gd name="T8" fmla="*/ 2147483647 w 1776"/>
              <a:gd name="T9" fmla="*/ 2147483647 h 200"/>
              <a:gd name="T10" fmla="*/ 2147483647 w 1776"/>
              <a:gd name="T11" fmla="*/ 2147483647 h 200"/>
              <a:gd name="T12" fmla="*/ 2147483647 w 1776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6"/>
              <a:gd name="T22" fmla="*/ 0 h 200"/>
              <a:gd name="T23" fmla="*/ 1776 w 1776"/>
              <a:gd name="T24" fmla="*/ 200 h 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6" h="200">
                <a:moveTo>
                  <a:pt x="0" y="48"/>
                </a:moveTo>
                <a:cubicBezTo>
                  <a:pt x="336" y="68"/>
                  <a:pt x="672" y="88"/>
                  <a:pt x="864" y="96"/>
                </a:cubicBezTo>
                <a:cubicBezTo>
                  <a:pt x="1056" y="104"/>
                  <a:pt x="1096" y="80"/>
                  <a:pt x="1152" y="96"/>
                </a:cubicBezTo>
                <a:cubicBezTo>
                  <a:pt x="1208" y="112"/>
                  <a:pt x="1144" y="184"/>
                  <a:pt x="1200" y="192"/>
                </a:cubicBezTo>
                <a:cubicBezTo>
                  <a:pt x="1256" y="200"/>
                  <a:pt x="1440" y="168"/>
                  <a:pt x="1488" y="144"/>
                </a:cubicBezTo>
                <a:cubicBezTo>
                  <a:pt x="1536" y="120"/>
                  <a:pt x="1440" y="72"/>
                  <a:pt x="1488" y="48"/>
                </a:cubicBezTo>
                <a:cubicBezTo>
                  <a:pt x="1536" y="24"/>
                  <a:pt x="1656" y="12"/>
                  <a:pt x="177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Freeform 22"/>
          <p:cNvSpPr>
            <a:spLocks/>
          </p:cNvSpPr>
          <p:nvPr/>
        </p:nvSpPr>
        <p:spPr bwMode="auto">
          <a:xfrm>
            <a:off x="2120900" y="1752600"/>
            <a:ext cx="101600" cy="3048000"/>
          </a:xfrm>
          <a:custGeom>
            <a:avLst/>
            <a:gdLst>
              <a:gd name="T0" fmla="*/ 2147483647 w 64"/>
              <a:gd name="T1" fmla="*/ 0 h 1920"/>
              <a:gd name="T2" fmla="*/ 2147483647 w 64"/>
              <a:gd name="T3" fmla="*/ 2147483647 h 1920"/>
              <a:gd name="T4" fmla="*/ 2147483647 w 64"/>
              <a:gd name="T5" fmla="*/ 2147483647 h 1920"/>
              <a:gd name="T6" fmla="*/ 2147483647 w 64"/>
              <a:gd name="T7" fmla="*/ 2147483647 h 1920"/>
              <a:gd name="T8" fmla="*/ 2147483647 w 64"/>
              <a:gd name="T9" fmla="*/ 2147483647 h 1920"/>
              <a:gd name="T10" fmla="*/ 2147483647 w 64"/>
              <a:gd name="T11" fmla="*/ 2147483647 h 1920"/>
              <a:gd name="T12" fmla="*/ 2147483647 w 64"/>
              <a:gd name="T13" fmla="*/ 2147483647 h 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1920"/>
              <a:gd name="T23" fmla="*/ 64 w 64"/>
              <a:gd name="T24" fmla="*/ 1920 h 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1920">
                <a:moveTo>
                  <a:pt x="56" y="0"/>
                </a:moveTo>
                <a:cubicBezTo>
                  <a:pt x="60" y="160"/>
                  <a:pt x="64" y="320"/>
                  <a:pt x="56" y="432"/>
                </a:cubicBezTo>
                <a:cubicBezTo>
                  <a:pt x="48" y="544"/>
                  <a:pt x="16" y="568"/>
                  <a:pt x="8" y="672"/>
                </a:cubicBezTo>
                <a:cubicBezTo>
                  <a:pt x="0" y="776"/>
                  <a:pt x="0" y="960"/>
                  <a:pt x="8" y="1056"/>
                </a:cubicBezTo>
                <a:cubicBezTo>
                  <a:pt x="16" y="1152"/>
                  <a:pt x="48" y="1192"/>
                  <a:pt x="56" y="1248"/>
                </a:cubicBezTo>
                <a:cubicBezTo>
                  <a:pt x="64" y="1304"/>
                  <a:pt x="56" y="1280"/>
                  <a:pt x="56" y="1392"/>
                </a:cubicBezTo>
                <a:cubicBezTo>
                  <a:pt x="56" y="1504"/>
                  <a:pt x="56" y="1840"/>
                  <a:pt x="56" y="19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Freeform 23"/>
          <p:cNvSpPr>
            <a:spLocks/>
          </p:cNvSpPr>
          <p:nvPr/>
        </p:nvSpPr>
        <p:spPr bwMode="auto">
          <a:xfrm flipH="1">
            <a:off x="2362200" y="1752600"/>
            <a:ext cx="101600" cy="3048000"/>
          </a:xfrm>
          <a:custGeom>
            <a:avLst/>
            <a:gdLst>
              <a:gd name="T0" fmla="*/ 2147483647 w 64"/>
              <a:gd name="T1" fmla="*/ 0 h 1920"/>
              <a:gd name="T2" fmla="*/ 2147483647 w 64"/>
              <a:gd name="T3" fmla="*/ 2147483647 h 1920"/>
              <a:gd name="T4" fmla="*/ 2147483647 w 64"/>
              <a:gd name="T5" fmla="*/ 2147483647 h 1920"/>
              <a:gd name="T6" fmla="*/ 2147483647 w 64"/>
              <a:gd name="T7" fmla="*/ 2147483647 h 1920"/>
              <a:gd name="T8" fmla="*/ 2147483647 w 64"/>
              <a:gd name="T9" fmla="*/ 2147483647 h 1920"/>
              <a:gd name="T10" fmla="*/ 2147483647 w 64"/>
              <a:gd name="T11" fmla="*/ 2147483647 h 1920"/>
              <a:gd name="T12" fmla="*/ 2147483647 w 64"/>
              <a:gd name="T13" fmla="*/ 2147483647 h 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1920"/>
              <a:gd name="T23" fmla="*/ 64 w 64"/>
              <a:gd name="T24" fmla="*/ 1920 h 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1920">
                <a:moveTo>
                  <a:pt x="56" y="0"/>
                </a:moveTo>
                <a:cubicBezTo>
                  <a:pt x="60" y="160"/>
                  <a:pt x="64" y="320"/>
                  <a:pt x="56" y="432"/>
                </a:cubicBezTo>
                <a:cubicBezTo>
                  <a:pt x="48" y="544"/>
                  <a:pt x="16" y="568"/>
                  <a:pt x="8" y="672"/>
                </a:cubicBezTo>
                <a:cubicBezTo>
                  <a:pt x="0" y="776"/>
                  <a:pt x="0" y="960"/>
                  <a:pt x="8" y="1056"/>
                </a:cubicBezTo>
                <a:cubicBezTo>
                  <a:pt x="16" y="1152"/>
                  <a:pt x="48" y="1192"/>
                  <a:pt x="56" y="1248"/>
                </a:cubicBezTo>
                <a:cubicBezTo>
                  <a:pt x="64" y="1304"/>
                  <a:pt x="56" y="1280"/>
                  <a:pt x="56" y="1392"/>
                </a:cubicBezTo>
                <a:cubicBezTo>
                  <a:pt x="56" y="1504"/>
                  <a:pt x="56" y="1840"/>
                  <a:pt x="56" y="19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Oval 24"/>
          <p:cNvSpPr>
            <a:spLocks noChangeArrowheads="1"/>
          </p:cNvSpPr>
          <p:nvPr/>
        </p:nvSpPr>
        <p:spPr bwMode="auto">
          <a:xfrm>
            <a:off x="2362200" y="2895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25"/>
          <p:cNvSpPr>
            <a:spLocks noChangeArrowheads="1"/>
          </p:cNvSpPr>
          <p:nvPr/>
        </p:nvSpPr>
        <p:spPr bwMode="auto">
          <a:xfrm>
            <a:off x="2209800" y="3200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26"/>
          <p:cNvSpPr>
            <a:spLocks noChangeArrowheads="1"/>
          </p:cNvSpPr>
          <p:nvPr/>
        </p:nvSpPr>
        <p:spPr bwMode="auto">
          <a:xfrm>
            <a:off x="2362200" y="3200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Oval 27"/>
          <p:cNvSpPr>
            <a:spLocks noChangeArrowheads="1"/>
          </p:cNvSpPr>
          <p:nvPr/>
        </p:nvSpPr>
        <p:spPr bwMode="auto">
          <a:xfrm>
            <a:off x="2286000" y="3048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Oval 28"/>
          <p:cNvSpPr>
            <a:spLocks noChangeArrowheads="1"/>
          </p:cNvSpPr>
          <p:nvPr/>
        </p:nvSpPr>
        <p:spPr bwMode="auto">
          <a:xfrm>
            <a:off x="23622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Freeform 29"/>
          <p:cNvSpPr>
            <a:spLocks/>
          </p:cNvSpPr>
          <p:nvPr/>
        </p:nvSpPr>
        <p:spPr bwMode="auto">
          <a:xfrm>
            <a:off x="2667000" y="2667000"/>
            <a:ext cx="266700" cy="914400"/>
          </a:xfrm>
          <a:custGeom>
            <a:avLst/>
            <a:gdLst>
              <a:gd name="T0" fmla="*/ 0 w 168"/>
              <a:gd name="T1" fmla="*/ 0 h 576"/>
              <a:gd name="T2" fmla="*/ 2147483647 w 168"/>
              <a:gd name="T3" fmla="*/ 2147483647 h 576"/>
              <a:gd name="T4" fmla="*/ 2147483647 w 168"/>
              <a:gd name="T5" fmla="*/ 2147483647 h 576"/>
              <a:gd name="T6" fmla="*/ 0 w 16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576"/>
              <a:gd name="T14" fmla="*/ 168 w 1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576">
                <a:moveTo>
                  <a:pt x="0" y="0"/>
                </a:moveTo>
                <a:cubicBezTo>
                  <a:pt x="60" y="64"/>
                  <a:pt x="120" y="128"/>
                  <a:pt x="144" y="192"/>
                </a:cubicBezTo>
                <a:cubicBezTo>
                  <a:pt x="168" y="256"/>
                  <a:pt x="168" y="320"/>
                  <a:pt x="144" y="384"/>
                </a:cubicBezTo>
                <a:cubicBezTo>
                  <a:pt x="120" y="448"/>
                  <a:pt x="60" y="512"/>
                  <a:pt x="0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Freeform 30"/>
          <p:cNvSpPr>
            <a:spLocks/>
          </p:cNvSpPr>
          <p:nvPr/>
        </p:nvSpPr>
        <p:spPr bwMode="auto">
          <a:xfrm>
            <a:off x="2819400" y="2438400"/>
            <a:ext cx="304800" cy="1295400"/>
          </a:xfrm>
          <a:custGeom>
            <a:avLst/>
            <a:gdLst>
              <a:gd name="T0" fmla="*/ 0 w 168"/>
              <a:gd name="T1" fmla="*/ 0 h 576"/>
              <a:gd name="T2" fmla="*/ 2147483647 w 168"/>
              <a:gd name="T3" fmla="*/ 2147483647 h 576"/>
              <a:gd name="T4" fmla="*/ 2147483647 w 168"/>
              <a:gd name="T5" fmla="*/ 2147483647 h 576"/>
              <a:gd name="T6" fmla="*/ 0 w 16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576"/>
              <a:gd name="T14" fmla="*/ 168 w 1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576">
                <a:moveTo>
                  <a:pt x="0" y="0"/>
                </a:moveTo>
                <a:cubicBezTo>
                  <a:pt x="60" y="64"/>
                  <a:pt x="120" y="128"/>
                  <a:pt x="144" y="192"/>
                </a:cubicBezTo>
                <a:cubicBezTo>
                  <a:pt x="168" y="256"/>
                  <a:pt x="168" y="320"/>
                  <a:pt x="144" y="384"/>
                </a:cubicBezTo>
                <a:cubicBezTo>
                  <a:pt x="120" y="448"/>
                  <a:pt x="60" y="512"/>
                  <a:pt x="0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Freeform 31"/>
          <p:cNvSpPr>
            <a:spLocks/>
          </p:cNvSpPr>
          <p:nvPr/>
        </p:nvSpPr>
        <p:spPr bwMode="auto">
          <a:xfrm>
            <a:off x="2971800" y="2286000"/>
            <a:ext cx="381000" cy="1600200"/>
          </a:xfrm>
          <a:custGeom>
            <a:avLst/>
            <a:gdLst>
              <a:gd name="T0" fmla="*/ 0 w 168"/>
              <a:gd name="T1" fmla="*/ 0 h 576"/>
              <a:gd name="T2" fmla="*/ 2147483647 w 168"/>
              <a:gd name="T3" fmla="*/ 2147483647 h 576"/>
              <a:gd name="T4" fmla="*/ 2147483647 w 168"/>
              <a:gd name="T5" fmla="*/ 2147483647 h 576"/>
              <a:gd name="T6" fmla="*/ 0 w 16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576"/>
              <a:gd name="T14" fmla="*/ 168 w 1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576">
                <a:moveTo>
                  <a:pt x="0" y="0"/>
                </a:moveTo>
                <a:cubicBezTo>
                  <a:pt x="60" y="64"/>
                  <a:pt x="120" y="128"/>
                  <a:pt x="144" y="192"/>
                </a:cubicBezTo>
                <a:cubicBezTo>
                  <a:pt x="168" y="256"/>
                  <a:pt x="168" y="320"/>
                  <a:pt x="144" y="384"/>
                </a:cubicBezTo>
                <a:cubicBezTo>
                  <a:pt x="120" y="448"/>
                  <a:pt x="60" y="512"/>
                  <a:pt x="0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8" name="Freeform 32"/>
          <p:cNvSpPr>
            <a:spLocks/>
          </p:cNvSpPr>
          <p:nvPr/>
        </p:nvSpPr>
        <p:spPr bwMode="auto">
          <a:xfrm>
            <a:off x="3124200" y="2133600"/>
            <a:ext cx="457200" cy="1905000"/>
          </a:xfrm>
          <a:custGeom>
            <a:avLst/>
            <a:gdLst>
              <a:gd name="T0" fmla="*/ 0 w 168"/>
              <a:gd name="T1" fmla="*/ 0 h 576"/>
              <a:gd name="T2" fmla="*/ 2147483647 w 168"/>
              <a:gd name="T3" fmla="*/ 2147483647 h 576"/>
              <a:gd name="T4" fmla="*/ 2147483647 w 168"/>
              <a:gd name="T5" fmla="*/ 2147483647 h 576"/>
              <a:gd name="T6" fmla="*/ 0 w 16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576"/>
              <a:gd name="T14" fmla="*/ 168 w 1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576">
                <a:moveTo>
                  <a:pt x="0" y="0"/>
                </a:moveTo>
                <a:cubicBezTo>
                  <a:pt x="60" y="64"/>
                  <a:pt x="120" y="128"/>
                  <a:pt x="144" y="192"/>
                </a:cubicBezTo>
                <a:cubicBezTo>
                  <a:pt x="168" y="256"/>
                  <a:pt x="168" y="320"/>
                  <a:pt x="144" y="384"/>
                </a:cubicBezTo>
                <a:cubicBezTo>
                  <a:pt x="120" y="448"/>
                  <a:pt x="60" y="512"/>
                  <a:pt x="0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Freeform 33"/>
          <p:cNvSpPr>
            <a:spLocks/>
          </p:cNvSpPr>
          <p:nvPr/>
        </p:nvSpPr>
        <p:spPr bwMode="auto">
          <a:xfrm>
            <a:off x="3276600" y="2057400"/>
            <a:ext cx="533400" cy="2133600"/>
          </a:xfrm>
          <a:custGeom>
            <a:avLst/>
            <a:gdLst>
              <a:gd name="T0" fmla="*/ 0 w 168"/>
              <a:gd name="T1" fmla="*/ 0 h 576"/>
              <a:gd name="T2" fmla="*/ 2147483647 w 168"/>
              <a:gd name="T3" fmla="*/ 2147483647 h 576"/>
              <a:gd name="T4" fmla="*/ 2147483647 w 168"/>
              <a:gd name="T5" fmla="*/ 2147483647 h 576"/>
              <a:gd name="T6" fmla="*/ 0 w 16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576"/>
              <a:gd name="T14" fmla="*/ 168 w 1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576">
                <a:moveTo>
                  <a:pt x="0" y="0"/>
                </a:moveTo>
                <a:cubicBezTo>
                  <a:pt x="60" y="64"/>
                  <a:pt x="120" y="128"/>
                  <a:pt x="144" y="192"/>
                </a:cubicBezTo>
                <a:cubicBezTo>
                  <a:pt x="168" y="256"/>
                  <a:pt x="168" y="320"/>
                  <a:pt x="144" y="384"/>
                </a:cubicBezTo>
                <a:cubicBezTo>
                  <a:pt x="120" y="448"/>
                  <a:pt x="60" y="512"/>
                  <a:pt x="0" y="57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7107237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Response to inputs is complex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752600"/>
            <a:ext cx="3617913" cy="4572000"/>
            <a:chOff x="291" y="2863"/>
            <a:chExt cx="1024" cy="1150"/>
          </a:xfrm>
        </p:grpSpPr>
        <p:sp>
          <p:nvSpPr>
            <p:cNvPr id="53289" name="Oval 4"/>
            <p:cNvSpPr>
              <a:spLocks noChangeArrowheads="1"/>
            </p:cNvSpPr>
            <p:nvPr/>
          </p:nvSpPr>
          <p:spPr bwMode="auto">
            <a:xfrm>
              <a:off x="714" y="3840"/>
              <a:ext cx="172" cy="1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AutoShape 5"/>
            <p:cNvSpPr>
              <a:spLocks noChangeArrowheads="1"/>
            </p:cNvSpPr>
            <p:nvPr/>
          </p:nvSpPr>
          <p:spPr bwMode="auto">
            <a:xfrm>
              <a:off x="771" y="3466"/>
              <a:ext cx="58" cy="374"/>
            </a:xfrm>
            <a:prstGeom prst="roundRect">
              <a:avLst>
                <a:gd name="adj" fmla="val 12468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88" y="2863"/>
              <a:ext cx="527" cy="653"/>
              <a:chOff x="788" y="2863"/>
              <a:chExt cx="527" cy="65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88" y="3113"/>
                <a:ext cx="271" cy="403"/>
                <a:chOff x="788" y="3113"/>
                <a:chExt cx="271" cy="403"/>
              </a:xfrm>
            </p:grpSpPr>
            <p:sp>
              <p:nvSpPr>
                <p:cNvPr id="53476" name="AutoShape 8"/>
                <p:cNvSpPr>
                  <a:spLocks noChangeArrowheads="1"/>
                </p:cNvSpPr>
                <p:nvPr/>
              </p:nvSpPr>
              <p:spPr bwMode="auto">
                <a:xfrm rot="2160000">
                  <a:off x="909" y="3113"/>
                  <a:ext cx="28" cy="403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7" name="Line 9"/>
                <p:cNvSpPr>
                  <a:spLocks noChangeShapeType="1"/>
                </p:cNvSpPr>
                <p:nvPr/>
              </p:nvSpPr>
              <p:spPr bwMode="auto">
                <a:xfrm>
                  <a:off x="985" y="3253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8" name="Oval 10"/>
                <p:cNvSpPr>
                  <a:spLocks noChangeArrowheads="1"/>
                </p:cNvSpPr>
                <p:nvPr/>
              </p:nvSpPr>
              <p:spPr bwMode="auto">
                <a:xfrm rot="2160000">
                  <a:off x="1029" y="3267"/>
                  <a:ext cx="30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9" name="Line 11"/>
                <p:cNvSpPr>
                  <a:spLocks noChangeShapeType="1"/>
                </p:cNvSpPr>
                <p:nvPr/>
              </p:nvSpPr>
              <p:spPr bwMode="auto">
                <a:xfrm>
                  <a:off x="935" y="3323"/>
                  <a:ext cx="46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0" name="Oval 12"/>
                <p:cNvSpPr>
                  <a:spLocks noChangeArrowheads="1"/>
                </p:cNvSpPr>
                <p:nvPr/>
              </p:nvSpPr>
              <p:spPr bwMode="auto">
                <a:xfrm rot="2160000">
                  <a:off x="978" y="3336"/>
                  <a:ext cx="30" cy="59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1" name="Line 13"/>
                <p:cNvSpPr>
                  <a:spLocks noChangeShapeType="1"/>
                </p:cNvSpPr>
                <p:nvPr/>
              </p:nvSpPr>
              <p:spPr bwMode="auto">
                <a:xfrm>
                  <a:off x="884" y="3393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2" name="Oval 14"/>
                <p:cNvSpPr>
                  <a:spLocks noChangeArrowheads="1"/>
                </p:cNvSpPr>
                <p:nvPr/>
              </p:nvSpPr>
              <p:spPr bwMode="auto">
                <a:xfrm rot="2160000">
                  <a:off x="928" y="340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913" y="3199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62" y="327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5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34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6" name="Oval 18"/>
                <p:cNvSpPr>
                  <a:spLocks noChangeArrowheads="1"/>
                </p:cNvSpPr>
                <p:nvPr/>
              </p:nvSpPr>
              <p:spPr bwMode="auto">
                <a:xfrm rot="2160000">
                  <a:off x="788" y="330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7" name="Oval 19"/>
                <p:cNvSpPr>
                  <a:spLocks noChangeArrowheads="1"/>
                </p:cNvSpPr>
                <p:nvPr/>
              </p:nvSpPr>
              <p:spPr bwMode="auto">
                <a:xfrm rot="2160000">
                  <a:off x="894" y="316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8" name="Oval 20"/>
                <p:cNvSpPr>
                  <a:spLocks noChangeArrowheads="1"/>
                </p:cNvSpPr>
                <p:nvPr/>
              </p:nvSpPr>
              <p:spPr bwMode="auto">
                <a:xfrm rot="2160000">
                  <a:off x="840" y="323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1026" y="3037"/>
                <a:ext cx="210" cy="145"/>
                <a:chOff x="1026" y="3037"/>
                <a:chExt cx="210" cy="145"/>
              </a:xfrm>
            </p:grpSpPr>
            <p:sp>
              <p:nvSpPr>
                <p:cNvPr id="53463" name="AutoShape 22"/>
                <p:cNvSpPr>
                  <a:spLocks noChangeArrowheads="1"/>
                </p:cNvSpPr>
                <p:nvPr/>
              </p:nvSpPr>
              <p:spPr bwMode="auto">
                <a:xfrm rot="3360000">
                  <a:off x="1121" y="3004"/>
                  <a:ext cx="19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4" name="Line 23"/>
                <p:cNvSpPr>
                  <a:spLocks noChangeShapeType="1"/>
                </p:cNvSpPr>
                <p:nvPr/>
              </p:nvSpPr>
              <p:spPr bwMode="auto">
                <a:xfrm>
                  <a:off x="1180" y="3093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5" name="Oval 24"/>
                <p:cNvSpPr>
                  <a:spLocks noChangeArrowheads="1"/>
                </p:cNvSpPr>
                <p:nvPr/>
              </p:nvSpPr>
              <p:spPr bwMode="auto">
                <a:xfrm rot="3360000">
                  <a:off x="1198" y="311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6" name="Line 25"/>
                <p:cNvSpPr>
                  <a:spLocks noChangeShapeType="1"/>
                </p:cNvSpPr>
                <p:nvPr/>
              </p:nvSpPr>
              <p:spPr bwMode="auto">
                <a:xfrm>
                  <a:off x="1136" y="3115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7" name="Oval 26"/>
                <p:cNvSpPr>
                  <a:spLocks noChangeArrowheads="1"/>
                </p:cNvSpPr>
                <p:nvPr/>
              </p:nvSpPr>
              <p:spPr bwMode="auto">
                <a:xfrm rot="3360000">
                  <a:off x="1155" y="3134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8" name="Line 27"/>
                <p:cNvSpPr>
                  <a:spLocks noChangeShapeType="1"/>
                </p:cNvSpPr>
                <p:nvPr/>
              </p:nvSpPr>
              <p:spPr bwMode="auto">
                <a:xfrm>
                  <a:off x="1092" y="3138"/>
                  <a:ext cx="23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9" name="Oval 28"/>
                <p:cNvSpPr>
                  <a:spLocks noChangeArrowheads="1"/>
                </p:cNvSpPr>
                <p:nvPr/>
              </p:nvSpPr>
              <p:spPr bwMode="auto">
                <a:xfrm rot="3360000">
                  <a:off x="1111" y="3157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0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049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1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099" y="3076"/>
                  <a:ext cx="23" cy="26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1059" y="3094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3" name="Oval 32"/>
                <p:cNvSpPr>
                  <a:spLocks noChangeArrowheads="1"/>
                </p:cNvSpPr>
                <p:nvPr/>
              </p:nvSpPr>
              <p:spPr bwMode="auto">
                <a:xfrm rot="3360000">
                  <a:off x="1044" y="3077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4" name="Oval 33"/>
                <p:cNvSpPr>
                  <a:spLocks noChangeArrowheads="1"/>
                </p:cNvSpPr>
                <p:nvPr/>
              </p:nvSpPr>
              <p:spPr bwMode="auto">
                <a:xfrm rot="3360000">
                  <a:off x="1133" y="303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5" name="Oval 34"/>
                <p:cNvSpPr>
                  <a:spLocks noChangeArrowheads="1"/>
                </p:cNvSpPr>
                <p:nvPr/>
              </p:nvSpPr>
              <p:spPr bwMode="auto">
                <a:xfrm rot="3360000">
                  <a:off x="1088" y="3053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898" y="2975"/>
                <a:ext cx="177" cy="210"/>
                <a:chOff x="898" y="2975"/>
                <a:chExt cx="177" cy="210"/>
              </a:xfrm>
            </p:grpSpPr>
            <p:sp>
              <p:nvSpPr>
                <p:cNvPr id="53450" name="AutoShape 36"/>
                <p:cNvSpPr>
                  <a:spLocks noChangeArrowheads="1"/>
                </p:cNvSpPr>
                <p:nvPr/>
              </p:nvSpPr>
              <p:spPr bwMode="auto">
                <a:xfrm rot="-2160000">
                  <a:off x="978" y="2975"/>
                  <a:ext cx="18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16" y="3049"/>
                  <a:ext cx="30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2" name="Oval 38"/>
                <p:cNvSpPr>
                  <a:spLocks noChangeArrowheads="1"/>
                </p:cNvSpPr>
                <p:nvPr/>
              </p:nvSpPr>
              <p:spPr bwMode="auto">
                <a:xfrm rot="-2160000">
                  <a:off x="898" y="3055"/>
                  <a:ext cx="20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9" y="3085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4" name="Oval 40"/>
                <p:cNvSpPr>
                  <a:spLocks noChangeArrowheads="1"/>
                </p:cNvSpPr>
                <p:nvPr/>
              </p:nvSpPr>
              <p:spPr bwMode="auto">
                <a:xfrm rot="-2160000">
                  <a:off x="932" y="309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82" y="3121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6" name="Oval 42"/>
                <p:cNvSpPr>
                  <a:spLocks noChangeArrowheads="1"/>
                </p:cNvSpPr>
                <p:nvPr/>
              </p:nvSpPr>
              <p:spPr bwMode="auto">
                <a:xfrm rot="-2160000">
                  <a:off x="965" y="3128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961" y="3022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994" y="3058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025" y="3092"/>
                  <a:ext cx="29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0" name="Oval 46"/>
                <p:cNvSpPr>
                  <a:spLocks noChangeArrowheads="1"/>
                </p:cNvSpPr>
                <p:nvPr/>
              </p:nvSpPr>
              <p:spPr bwMode="auto">
                <a:xfrm rot="-2160000">
                  <a:off x="1056" y="3076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1" name="Oval 47"/>
                <p:cNvSpPr>
                  <a:spLocks noChangeArrowheads="1"/>
                </p:cNvSpPr>
                <p:nvPr/>
              </p:nvSpPr>
              <p:spPr bwMode="auto">
                <a:xfrm rot="-2160000">
                  <a:off x="987" y="3003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2" name="Oval 48"/>
                <p:cNvSpPr>
                  <a:spLocks noChangeArrowheads="1"/>
                </p:cNvSpPr>
                <p:nvPr/>
              </p:nvSpPr>
              <p:spPr bwMode="auto">
                <a:xfrm rot="-2160000">
                  <a:off x="1022" y="3038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1212" y="2892"/>
                <a:ext cx="103" cy="176"/>
                <a:chOff x="1212" y="2892"/>
                <a:chExt cx="103" cy="176"/>
              </a:xfrm>
            </p:grpSpPr>
            <p:sp>
              <p:nvSpPr>
                <p:cNvPr id="53437" name="AutoShape 50"/>
                <p:cNvSpPr>
                  <a:spLocks noChangeArrowheads="1"/>
                </p:cNvSpPr>
                <p:nvPr/>
              </p:nvSpPr>
              <p:spPr bwMode="auto">
                <a:xfrm rot="2160000">
                  <a:off x="1255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8" name="Line 51"/>
                <p:cNvSpPr>
                  <a:spLocks noChangeShapeType="1"/>
                </p:cNvSpPr>
                <p:nvPr/>
              </p:nvSpPr>
              <p:spPr bwMode="auto">
                <a:xfrm>
                  <a:off x="1284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9" name="Oval 52"/>
                <p:cNvSpPr>
                  <a:spLocks noChangeArrowheads="1"/>
                </p:cNvSpPr>
                <p:nvPr/>
              </p:nvSpPr>
              <p:spPr bwMode="auto">
                <a:xfrm rot="2160000">
                  <a:off x="1299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0" name="Line 53"/>
                <p:cNvSpPr>
                  <a:spLocks noChangeShapeType="1"/>
                </p:cNvSpPr>
                <p:nvPr/>
              </p:nvSpPr>
              <p:spPr bwMode="auto">
                <a:xfrm>
                  <a:off x="1265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1" name="Oval 54"/>
                <p:cNvSpPr>
                  <a:spLocks noChangeArrowheads="1"/>
                </p:cNvSpPr>
                <p:nvPr/>
              </p:nvSpPr>
              <p:spPr bwMode="auto">
                <a:xfrm rot="2160000">
                  <a:off x="1281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2" name="Line 55"/>
                <p:cNvSpPr>
                  <a:spLocks noChangeShapeType="1"/>
                </p:cNvSpPr>
                <p:nvPr/>
              </p:nvSpPr>
              <p:spPr bwMode="auto">
                <a:xfrm>
                  <a:off x="1246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3" name="Oval 56"/>
                <p:cNvSpPr>
                  <a:spLocks noChangeArrowheads="1"/>
                </p:cNvSpPr>
                <p:nvPr/>
              </p:nvSpPr>
              <p:spPr bwMode="auto">
                <a:xfrm rot="2160000">
                  <a:off x="1263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1255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5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1237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6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222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7" name="Oval 60"/>
                <p:cNvSpPr>
                  <a:spLocks noChangeArrowheads="1"/>
                </p:cNvSpPr>
                <p:nvPr/>
              </p:nvSpPr>
              <p:spPr bwMode="auto">
                <a:xfrm rot="2160000">
                  <a:off x="1212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8" name="Oval 61"/>
                <p:cNvSpPr>
                  <a:spLocks noChangeArrowheads="1"/>
                </p:cNvSpPr>
                <p:nvPr/>
              </p:nvSpPr>
              <p:spPr bwMode="auto">
                <a:xfrm rot="2160000">
                  <a:off x="1250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9" name="Oval 62"/>
                <p:cNvSpPr>
                  <a:spLocks noChangeArrowheads="1"/>
                </p:cNvSpPr>
                <p:nvPr/>
              </p:nvSpPr>
              <p:spPr bwMode="auto">
                <a:xfrm rot="2160000">
                  <a:off x="1231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1125" y="2892"/>
                <a:ext cx="103" cy="176"/>
                <a:chOff x="1125" y="2892"/>
                <a:chExt cx="103" cy="176"/>
              </a:xfrm>
            </p:grpSpPr>
            <p:sp>
              <p:nvSpPr>
                <p:cNvPr id="53424" name="AutoShape 64"/>
                <p:cNvSpPr>
                  <a:spLocks noChangeArrowheads="1"/>
                </p:cNvSpPr>
                <p:nvPr/>
              </p:nvSpPr>
              <p:spPr bwMode="auto">
                <a:xfrm rot="-2160000">
                  <a:off x="1169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134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6" name="Oval 66"/>
                <p:cNvSpPr>
                  <a:spLocks noChangeArrowheads="1"/>
                </p:cNvSpPr>
                <p:nvPr/>
              </p:nvSpPr>
              <p:spPr bwMode="auto">
                <a:xfrm rot="-2160000">
                  <a:off x="1125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153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8" name="Oval 68"/>
                <p:cNvSpPr>
                  <a:spLocks noChangeArrowheads="1"/>
                </p:cNvSpPr>
                <p:nvPr/>
              </p:nvSpPr>
              <p:spPr bwMode="auto">
                <a:xfrm rot="-2160000">
                  <a:off x="1143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171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0" name="Oval 70"/>
                <p:cNvSpPr>
                  <a:spLocks noChangeArrowheads="1"/>
                </p:cNvSpPr>
                <p:nvPr/>
              </p:nvSpPr>
              <p:spPr bwMode="auto">
                <a:xfrm rot="-2160000">
                  <a:off x="1161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156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174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96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4" name="Oval 74"/>
                <p:cNvSpPr>
                  <a:spLocks noChangeArrowheads="1"/>
                </p:cNvSpPr>
                <p:nvPr/>
              </p:nvSpPr>
              <p:spPr bwMode="auto">
                <a:xfrm rot="-2160000">
                  <a:off x="1212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5" name="Oval 75"/>
                <p:cNvSpPr>
                  <a:spLocks noChangeArrowheads="1"/>
                </p:cNvSpPr>
                <p:nvPr/>
              </p:nvSpPr>
              <p:spPr bwMode="auto">
                <a:xfrm rot="-2160000">
                  <a:off x="1173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6" name="Oval 76"/>
                <p:cNvSpPr>
                  <a:spLocks noChangeArrowheads="1"/>
                </p:cNvSpPr>
                <p:nvPr/>
              </p:nvSpPr>
              <p:spPr bwMode="auto">
                <a:xfrm rot="-2160000">
                  <a:off x="1193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77"/>
              <p:cNvGrpSpPr>
                <a:grpSpLocks/>
              </p:cNvGrpSpPr>
              <p:nvPr/>
            </p:nvGrpSpPr>
            <p:grpSpPr bwMode="auto">
              <a:xfrm>
                <a:off x="953" y="2863"/>
                <a:ext cx="103" cy="176"/>
                <a:chOff x="953" y="2863"/>
                <a:chExt cx="103" cy="176"/>
              </a:xfrm>
            </p:grpSpPr>
            <p:sp>
              <p:nvSpPr>
                <p:cNvPr id="53411" name="AutoShape 78"/>
                <p:cNvSpPr>
                  <a:spLocks noChangeArrowheads="1"/>
                </p:cNvSpPr>
                <p:nvPr/>
              </p:nvSpPr>
              <p:spPr bwMode="auto">
                <a:xfrm rot="2160000">
                  <a:off x="996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2" name="Line 79"/>
                <p:cNvSpPr>
                  <a:spLocks noChangeShapeType="1"/>
                </p:cNvSpPr>
                <p:nvPr/>
              </p:nvSpPr>
              <p:spPr bwMode="auto">
                <a:xfrm>
                  <a:off x="1024" y="2923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3" name="Oval 80"/>
                <p:cNvSpPr>
                  <a:spLocks noChangeArrowheads="1"/>
                </p:cNvSpPr>
                <p:nvPr/>
              </p:nvSpPr>
              <p:spPr bwMode="auto">
                <a:xfrm rot="2160000">
                  <a:off x="1040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4" name="Line 81"/>
                <p:cNvSpPr>
                  <a:spLocks noChangeShapeType="1"/>
                </p:cNvSpPr>
                <p:nvPr/>
              </p:nvSpPr>
              <p:spPr bwMode="auto">
                <a:xfrm>
                  <a:off x="1006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5" name="Oval 82"/>
                <p:cNvSpPr>
                  <a:spLocks noChangeArrowheads="1"/>
                </p:cNvSpPr>
                <p:nvPr/>
              </p:nvSpPr>
              <p:spPr bwMode="auto">
                <a:xfrm rot="2160000">
                  <a:off x="1021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6" name="Line 83"/>
                <p:cNvSpPr>
                  <a:spLocks noChangeShapeType="1"/>
                </p:cNvSpPr>
                <p:nvPr/>
              </p:nvSpPr>
              <p:spPr bwMode="auto">
                <a:xfrm>
                  <a:off x="987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7" name="Oval 84"/>
                <p:cNvSpPr>
                  <a:spLocks noChangeArrowheads="1"/>
                </p:cNvSpPr>
                <p:nvPr/>
              </p:nvSpPr>
              <p:spPr bwMode="auto">
                <a:xfrm rot="2160000">
                  <a:off x="1003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8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999" y="289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9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981" y="2933"/>
                  <a:ext cx="16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0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963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1" name="Oval 88"/>
                <p:cNvSpPr>
                  <a:spLocks noChangeArrowheads="1"/>
                </p:cNvSpPr>
                <p:nvPr/>
              </p:nvSpPr>
              <p:spPr bwMode="auto">
                <a:xfrm rot="2160000">
                  <a:off x="953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2" name="Oval 89"/>
                <p:cNvSpPr>
                  <a:spLocks noChangeArrowheads="1"/>
                </p:cNvSpPr>
                <p:nvPr/>
              </p:nvSpPr>
              <p:spPr bwMode="auto">
                <a:xfrm rot="2160000">
                  <a:off x="991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3" name="Oval 90"/>
                <p:cNvSpPr>
                  <a:spLocks noChangeArrowheads="1"/>
                </p:cNvSpPr>
                <p:nvPr/>
              </p:nvSpPr>
              <p:spPr bwMode="auto">
                <a:xfrm rot="2160000">
                  <a:off x="972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1"/>
              <p:cNvGrpSpPr>
                <a:grpSpLocks/>
              </p:cNvGrpSpPr>
              <p:nvPr/>
            </p:nvGrpSpPr>
            <p:grpSpPr bwMode="auto">
              <a:xfrm>
                <a:off x="837" y="2863"/>
                <a:ext cx="103" cy="176"/>
                <a:chOff x="837" y="2863"/>
                <a:chExt cx="103" cy="176"/>
              </a:xfrm>
            </p:grpSpPr>
            <p:sp>
              <p:nvSpPr>
                <p:cNvPr id="53398" name="AutoShape 92"/>
                <p:cNvSpPr>
                  <a:spLocks noChangeArrowheads="1"/>
                </p:cNvSpPr>
                <p:nvPr/>
              </p:nvSpPr>
              <p:spPr bwMode="auto">
                <a:xfrm rot="-2160000">
                  <a:off x="881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9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46" y="2923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0" name="Oval 94"/>
                <p:cNvSpPr>
                  <a:spLocks noChangeArrowheads="1"/>
                </p:cNvSpPr>
                <p:nvPr/>
              </p:nvSpPr>
              <p:spPr bwMode="auto">
                <a:xfrm rot="-2160000">
                  <a:off x="837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5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2" name="Oval 96"/>
                <p:cNvSpPr>
                  <a:spLocks noChangeArrowheads="1"/>
                </p:cNvSpPr>
                <p:nvPr/>
              </p:nvSpPr>
              <p:spPr bwMode="auto">
                <a:xfrm rot="-2160000">
                  <a:off x="855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3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83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4" name="Oval 98"/>
                <p:cNvSpPr>
                  <a:spLocks noChangeArrowheads="1"/>
                </p:cNvSpPr>
                <p:nvPr/>
              </p:nvSpPr>
              <p:spPr bwMode="auto">
                <a:xfrm rot="-2160000">
                  <a:off x="873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868" y="2899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6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886" y="2933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7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908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8" name="Oval 102"/>
                <p:cNvSpPr>
                  <a:spLocks noChangeArrowheads="1"/>
                </p:cNvSpPr>
                <p:nvPr/>
              </p:nvSpPr>
              <p:spPr bwMode="auto">
                <a:xfrm rot="-2160000">
                  <a:off x="924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9" name="Oval 103"/>
                <p:cNvSpPr>
                  <a:spLocks noChangeArrowheads="1"/>
                </p:cNvSpPr>
                <p:nvPr/>
              </p:nvSpPr>
              <p:spPr bwMode="auto">
                <a:xfrm rot="-2160000">
                  <a:off x="885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0" name="Oval 104"/>
                <p:cNvSpPr>
                  <a:spLocks noChangeArrowheads="1"/>
                </p:cNvSpPr>
                <p:nvPr/>
              </p:nvSpPr>
              <p:spPr bwMode="auto">
                <a:xfrm rot="-2160000">
                  <a:off x="905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91" y="2863"/>
              <a:ext cx="521" cy="653"/>
              <a:chOff x="291" y="2863"/>
              <a:chExt cx="521" cy="653"/>
            </a:xfrm>
          </p:grpSpPr>
          <p:grpSp>
            <p:nvGrpSpPr>
              <p:cNvPr id="12" name="Group 106"/>
              <p:cNvGrpSpPr>
                <a:grpSpLocks/>
              </p:cNvGrpSpPr>
              <p:nvPr/>
            </p:nvGrpSpPr>
            <p:grpSpPr bwMode="auto">
              <a:xfrm>
                <a:off x="541" y="3113"/>
                <a:ext cx="271" cy="403"/>
                <a:chOff x="541" y="3113"/>
                <a:chExt cx="271" cy="403"/>
              </a:xfrm>
            </p:grpSpPr>
            <p:sp>
              <p:nvSpPr>
                <p:cNvPr id="53378" name="AutoShape 107"/>
                <p:cNvSpPr>
                  <a:spLocks noChangeArrowheads="1"/>
                </p:cNvSpPr>
                <p:nvPr/>
              </p:nvSpPr>
              <p:spPr bwMode="auto">
                <a:xfrm rot="-2160000">
                  <a:off x="663" y="3113"/>
                  <a:ext cx="28" cy="403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9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568" y="3253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0" name="Oval 109"/>
                <p:cNvSpPr>
                  <a:spLocks noChangeArrowheads="1"/>
                </p:cNvSpPr>
                <p:nvPr/>
              </p:nvSpPr>
              <p:spPr bwMode="auto">
                <a:xfrm rot="-2160000">
                  <a:off x="541" y="3267"/>
                  <a:ext cx="30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1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619" y="3323"/>
                  <a:ext cx="46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2" name="Oval 111"/>
                <p:cNvSpPr>
                  <a:spLocks noChangeArrowheads="1"/>
                </p:cNvSpPr>
                <p:nvPr/>
              </p:nvSpPr>
              <p:spPr bwMode="auto">
                <a:xfrm rot="-2160000">
                  <a:off x="592" y="3336"/>
                  <a:ext cx="30" cy="59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669" y="3393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4" name="Oval 113"/>
                <p:cNvSpPr>
                  <a:spLocks noChangeArrowheads="1"/>
                </p:cNvSpPr>
                <p:nvPr/>
              </p:nvSpPr>
              <p:spPr bwMode="auto">
                <a:xfrm rot="-2160000">
                  <a:off x="643" y="340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634" y="3199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685" y="327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736" y="334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8" name="Oval 117"/>
                <p:cNvSpPr>
                  <a:spLocks noChangeArrowheads="1"/>
                </p:cNvSpPr>
                <p:nvPr/>
              </p:nvSpPr>
              <p:spPr bwMode="auto">
                <a:xfrm rot="-2160000">
                  <a:off x="783" y="330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9" name="Oval 118"/>
                <p:cNvSpPr>
                  <a:spLocks noChangeArrowheads="1"/>
                </p:cNvSpPr>
                <p:nvPr/>
              </p:nvSpPr>
              <p:spPr bwMode="auto">
                <a:xfrm rot="-2160000">
                  <a:off x="677" y="316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90" name="Oval 119"/>
                <p:cNvSpPr>
                  <a:spLocks noChangeArrowheads="1"/>
                </p:cNvSpPr>
                <p:nvPr/>
              </p:nvSpPr>
              <p:spPr bwMode="auto">
                <a:xfrm rot="-2160000">
                  <a:off x="731" y="323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20"/>
              <p:cNvGrpSpPr>
                <a:grpSpLocks/>
              </p:cNvGrpSpPr>
              <p:nvPr/>
            </p:nvGrpSpPr>
            <p:grpSpPr bwMode="auto">
              <a:xfrm>
                <a:off x="365" y="3037"/>
                <a:ext cx="210" cy="145"/>
                <a:chOff x="365" y="3037"/>
                <a:chExt cx="210" cy="145"/>
              </a:xfrm>
            </p:grpSpPr>
            <p:sp>
              <p:nvSpPr>
                <p:cNvPr id="53365" name="AutoShape 121"/>
                <p:cNvSpPr>
                  <a:spLocks noChangeArrowheads="1"/>
                </p:cNvSpPr>
                <p:nvPr/>
              </p:nvSpPr>
              <p:spPr bwMode="auto">
                <a:xfrm rot="-3360000">
                  <a:off x="460" y="3004"/>
                  <a:ext cx="19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398" y="3093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7" name="Oval 123"/>
                <p:cNvSpPr>
                  <a:spLocks noChangeArrowheads="1"/>
                </p:cNvSpPr>
                <p:nvPr/>
              </p:nvSpPr>
              <p:spPr bwMode="auto">
                <a:xfrm rot="-3360000">
                  <a:off x="383" y="311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442" y="3115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9" name="Oval 125"/>
                <p:cNvSpPr>
                  <a:spLocks noChangeArrowheads="1"/>
                </p:cNvSpPr>
                <p:nvPr/>
              </p:nvSpPr>
              <p:spPr bwMode="auto">
                <a:xfrm rot="-3360000">
                  <a:off x="426" y="3134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0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85" y="3138"/>
                  <a:ext cx="23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1" name="Oval 127"/>
                <p:cNvSpPr>
                  <a:spLocks noChangeArrowheads="1"/>
                </p:cNvSpPr>
                <p:nvPr/>
              </p:nvSpPr>
              <p:spPr bwMode="auto">
                <a:xfrm rot="-3360000">
                  <a:off x="470" y="3157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32" y="3049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71" y="3076"/>
                  <a:ext cx="23" cy="26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519" y="3094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5" name="Oval 131"/>
                <p:cNvSpPr>
                  <a:spLocks noChangeArrowheads="1"/>
                </p:cNvSpPr>
                <p:nvPr/>
              </p:nvSpPr>
              <p:spPr bwMode="auto">
                <a:xfrm rot="-3360000">
                  <a:off x="537" y="3077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6" name="Oval 132"/>
                <p:cNvSpPr>
                  <a:spLocks noChangeArrowheads="1"/>
                </p:cNvSpPr>
                <p:nvPr/>
              </p:nvSpPr>
              <p:spPr bwMode="auto">
                <a:xfrm rot="-3360000">
                  <a:off x="448" y="303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7" name="Oval 133"/>
                <p:cNvSpPr>
                  <a:spLocks noChangeArrowheads="1"/>
                </p:cNvSpPr>
                <p:nvPr/>
              </p:nvSpPr>
              <p:spPr bwMode="auto">
                <a:xfrm rot="-3360000">
                  <a:off x="493" y="3053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4"/>
              <p:cNvGrpSpPr>
                <a:grpSpLocks/>
              </p:cNvGrpSpPr>
              <p:nvPr/>
            </p:nvGrpSpPr>
            <p:grpSpPr bwMode="auto">
              <a:xfrm>
                <a:off x="525" y="2975"/>
                <a:ext cx="177" cy="210"/>
                <a:chOff x="525" y="2975"/>
                <a:chExt cx="177" cy="210"/>
              </a:xfrm>
            </p:grpSpPr>
            <p:sp>
              <p:nvSpPr>
                <p:cNvPr id="53352" name="AutoShape 135"/>
                <p:cNvSpPr>
                  <a:spLocks noChangeArrowheads="1"/>
                </p:cNvSpPr>
                <p:nvPr/>
              </p:nvSpPr>
              <p:spPr bwMode="auto">
                <a:xfrm rot="2160000">
                  <a:off x="604" y="2975"/>
                  <a:ext cx="18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3" name="Line 136"/>
                <p:cNvSpPr>
                  <a:spLocks noChangeShapeType="1"/>
                </p:cNvSpPr>
                <p:nvPr/>
              </p:nvSpPr>
              <p:spPr bwMode="auto">
                <a:xfrm>
                  <a:off x="654" y="3049"/>
                  <a:ext cx="30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4" name="Oval 137"/>
                <p:cNvSpPr>
                  <a:spLocks noChangeArrowheads="1"/>
                </p:cNvSpPr>
                <p:nvPr/>
              </p:nvSpPr>
              <p:spPr bwMode="auto">
                <a:xfrm rot="2160000">
                  <a:off x="682" y="3055"/>
                  <a:ext cx="20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5" name="Line 138"/>
                <p:cNvSpPr>
                  <a:spLocks noChangeShapeType="1"/>
                </p:cNvSpPr>
                <p:nvPr/>
              </p:nvSpPr>
              <p:spPr bwMode="auto">
                <a:xfrm>
                  <a:off x="621" y="3085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6" name="Oval 139"/>
                <p:cNvSpPr>
                  <a:spLocks noChangeArrowheads="1"/>
                </p:cNvSpPr>
                <p:nvPr/>
              </p:nvSpPr>
              <p:spPr bwMode="auto">
                <a:xfrm rot="2160000">
                  <a:off x="649" y="309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" name="Line 140"/>
                <p:cNvSpPr>
                  <a:spLocks noChangeShapeType="1"/>
                </p:cNvSpPr>
                <p:nvPr/>
              </p:nvSpPr>
              <p:spPr bwMode="auto">
                <a:xfrm>
                  <a:off x="588" y="3121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8" name="Oval 141"/>
                <p:cNvSpPr>
                  <a:spLocks noChangeArrowheads="1"/>
                </p:cNvSpPr>
                <p:nvPr/>
              </p:nvSpPr>
              <p:spPr bwMode="auto">
                <a:xfrm rot="2160000">
                  <a:off x="616" y="3128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9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609" y="3022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0" name="Line 143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3058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1" name="Line 144"/>
                <p:cNvSpPr>
                  <a:spLocks noChangeShapeType="1"/>
                </p:cNvSpPr>
                <p:nvPr/>
              </p:nvSpPr>
              <p:spPr bwMode="auto">
                <a:xfrm flipH="1" flipV="1">
                  <a:off x="540" y="3092"/>
                  <a:ext cx="29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2" name="Oval 145"/>
                <p:cNvSpPr>
                  <a:spLocks noChangeArrowheads="1"/>
                </p:cNvSpPr>
                <p:nvPr/>
              </p:nvSpPr>
              <p:spPr bwMode="auto">
                <a:xfrm rot="2160000">
                  <a:off x="525" y="3076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3" name="Oval 146"/>
                <p:cNvSpPr>
                  <a:spLocks noChangeArrowheads="1"/>
                </p:cNvSpPr>
                <p:nvPr/>
              </p:nvSpPr>
              <p:spPr bwMode="auto">
                <a:xfrm rot="2160000">
                  <a:off x="594" y="3003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4" name="Oval 147"/>
                <p:cNvSpPr>
                  <a:spLocks noChangeArrowheads="1"/>
                </p:cNvSpPr>
                <p:nvPr/>
              </p:nvSpPr>
              <p:spPr bwMode="auto">
                <a:xfrm rot="2160000">
                  <a:off x="559" y="3038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8"/>
              <p:cNvGrpSpPr>
                <a:grpSpLocks/>
              </p:cNvGrpSpPr>
              <p:nvPr/>
            </p:nvGrpSpPr>
            <p:grpSpPr bwMode="auto">
              <a:xfrm>
                <a:off x="291" y="2892"/>
                <a:ext cx="103" cy="176"/>
                <a:chOff x="291" y="2892"/>
                <a:chExt cx="103" cy="176"/>
              </a:xfrm>
            </p:grpSpPr>
            <p:sp>
              <p:nvSpPr>
                <p:cNvPr id="53339" name="AutoShape 149"/>
                <p:cNvSpPr>
                  <a:spLocks noChangeArrowheads="1"/>
                </p:cNvSpPr>
                <p:nvPr/>
              </p:nvSpPr>
              <p:spPr bwMode="auto">
                <a:xfrm rot="-2160000">
                  <a:off x="334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0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00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1" name="Oval 151"/>
                <p:cNvSpPr>
                  <a:spLocks noChangeArrowheads="1"/>
                </p:cNvSpPr>
                <p:nvPr/>
              </p:nvSpPr>
              <p:spPr bwMode="auto">
                <a:xfrm rot="-2160000">
                  <a:off x="291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319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3" name="Oval 153"/>
                <p:cNvSpPr>
                  <a:spLocks noChangeArrowheads="1"/>
                </p:cNvSpPr>
                <p:nvPr/>
              </p:nvSpPr>
              <p:spPr bwMode="auto">
                <a:xfrm rot="-2160000">
                  <a:off x="309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4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337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5" name="Oval 155"/>
                <p:cNvSpPr>
                  <a:spLocks noChangeArrowheads="1"/>
                </p:cNvSpPr>
                <p:nvPr/>
              </p:nvSpPr>
              <p:spPr bwMode="auto">
                <a:xfrm rot="-2160000">
                  <a:off x="327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6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322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40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62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9" name="Oval 159"/>
                <p:cNvSpPr>
                  <a:spLocks noChangeArrowheads="1"/>
                </p:cNvSpPr>
                <p:nvPr/>
              </p:nvSpPr>
              <p:spPr bwMode="auto">
                <a:xfrm rot="-2160000">
                  <a:off x="378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0" name="Oval 160"/>
                <p:cNvSpPr>
                  <a:spLocks noChangeArrowheads="1"/>
                </p:cNvSpPr>
                <p:nvPr/>
              </p:nvSpPr>
              <p:spPr bwMode="auto">
                <a:xfrm rot="-2160000">
                  <a:off x="339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1" name="Oval 161"/>
                <p:cNvSpPr>
                  <a:spLocks noChangeArrowheads="1"/>
                </p:cNvSpPr>
                <p:nvPr/>
              </p:nvSpPr>
              <p:spPr bwMode="auto">
                <a:xfrm rot="-2160000">
                  <a:off x="359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62"/>
              <p:cNvGrpSpPr>
                <a:grpSpLocks/>
              </p:cNvGrpSpPr>
              <p:nvPr/>
            </p:nvGrpSpPr>
            <p:grpSpPr bwMode="auto">
              <a:xfrm>
                <a:off x="378" y="2892"/>
                <a:ext cx="103" cy="176"/>
                <a:chOff x="378" y="2892"/>
                <a:chExt cx="103" cy="176"/>
              </a:xfrm>
            </p:grpSpPr>
            <p:sp>
              <p:nvSpPr>
                <p:cNvPr id="53326" name="AutoShape 163"/>
                <p:cNvSpPr>
                  <a:spLocks noChangeArrowheads="1"/>
                </p:cNvSpPr>
                <p:nvPr/>
              </p:nvSpPr>
              <p:spPr bwMode="auto">
                <a:xfrm rot="2160000">
                  <a:off x="421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7" name="Line 164"/>
                <p:cNvSpPr>
                  <a:spLocks noChangeShapeType="1"/>
                </p:cNvSpPr>
                <p:nvPr/>
              </p:nvSpPr>
              <p:spPr bwMode="auto">
                <a:xfrm>
                  <a:off x="450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8" name="Oval 165"/>
                <p:cNvSpPr>
                  <a:spLocks noChangeArrowheads="1"/>
                </p:cNvSpPr>
                <p:nvPr/>
              </p:nvSpPr>
              <p:spPr bwMode="auto">
                <a:xfrm rot="2160000">
                  <a:off x="465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9" name="Line 166"/>
                <p:cNvSpPr>
                  <a:spLocks noChangeShapeType="1"/>
                </p:cNvSpPr>
                <p:nvPr/>
              </p:nvSpPr>
              <p:spPr bwMode="auto">
                <a:xfrm>
                  <a:off x="431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0" name="Oval 167"/>
                <p:cNvSpPr>
                  <a:spLocks noChangeArrowheads="1"/>
                </p:cNvSpPr>
                <p:nvPr/>
              </p:nvSpPr>
              <p:spPr bwMode="auto">
                <a:xfrm rot="2160000">
                  <a:off x="447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1" name="Line 168"/>
                <p:cNvSpPr>
                  <a:spLocks noChangeShapeType="1"/>
                </p:cNvSpPr>
                <p:nvPr/>
              </p:nvSpPr>
              <p:spPr bwMode="auto">
                <a:xfrm>
                  <a:off x="412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Oval 169"/>
                <p:cNvSpPr>
                  <a:spLocks noChangeArrowheads="1"/>
                </p:cNvSpPr>
                <p:nvPr/>
              </p:nvSpPr>
              <p:spPr bwMode="auto">
                <a:xfrm rot="2160000">
                  <a:off x="429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3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1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4" name="Line 171"/>
                <p:cNvSpPr>
                  <a:spLocks noChangeShapeType="1"/>
                </p:cNvSpPr>
                <p:nvPr/>
              </p:nvSpPr>
              <p:spPr bwMode="auto">
                <a:xfrm flipH="1" flipV="1">
                  <a:off x="403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5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388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6" name="Oval 173"/>
                <p:cNvSpPr>
                  <a:spLocks noChangeArrowheads="1"/>
                </p:cNvSpPr>
                <p:nvPr/>
              </p:nvSpPr>
              <p:spPr bwMode="auto">
                <a:xfrm rot="2160000">
                  <a:off x="378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7" name="Oval 174"/>
                <p:cNvSpPr>
                  <a:spLocks noChangeArrowheads="1"/>
                </p:cNvSpPr>
                <p:nvPr/>
              </p:nvSpPr>
              <p:spPr bwMode="auto">
                <a:xfrm rot="2160000">
                  <a:off x="416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8" name="Oval 175"/>
                <p:cNvSpPr>
                  <a:spLocks noChangeArrowheads="1"/>
                </p:cNvSpPr>
                <p:nvPr/>
              </p:nvSpPr>
              <p:spPr bwMode="auto">
                <a:xfrm rot="2160000">
                  <a:off x="397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76"/>
              <p:cNvGrpSpPr>
                <a:grpSpLocks/>
              </p:cNvGrpSpPr>
              <p:nvPr/>
            </p:nvGrpSpPr>
            <p:grpSpPr bwMode="auto">
              <a:xfrm>
                <a:off x="550" y="2863"/>
                <a:ext cx="103" cy="176"/>
                <a:chOff x="550" y="2863"/>
                <a:chExt cx="103" cy="176"/>
              </a:xfrm>
            </p:grpSpPr>
            <p:sp>
              <p:nvSpPr>
                <p:cNvPr id="53313" name="AutoShape 177"/>
                <p:cNvSpPr>
                  <a:spLocks noChangeArrowheads="1"/>
                </p:cNvSpPr>
                <p:nvPr/>
              </p:nvSpPr>
              <p:spPr bwMode="auto">
                <a:xfrm rot="-2160000">
                  <a:off x="594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4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59" y="2923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5" name="Oval 179"/>
                <p:cNvSpPr>
                  <a:spLocks noChangeArrowheads="1"/>
                </p:cNvSpPr>
                <p:nvPr/>
              </p:nvSpPr>
              <p:spPr bwMode="auto">
                <a:xfrm rot="-2160000">
                  <a:off x="550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578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7" name="Oval 181"/>
                <p:cNvSpPr>
                  <a:spLocks noChangeArrowheads="1"/>
                </p:cNvSpPr>
                <p:nvPr/>
              </p:nvSpPr>
              <p:spPr bwMode="auto">
                <a:xfrm rot="-2160000">
                  <a:off x="568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596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9" name="Oval 183"/>
                <p:cNvSpPr>
                  <a:spLocks noChangeArrowheads="1"/>
                </p:cNvSpPr>
                <p:nvPr/>
              </p:nvSpPr>
              <p:spPr bwMode="auto">
                <a:xfrm rot="-2160000">
                  <a:off x="586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0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85" y="289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603" y="2933"/>
                  <a:ext cx="16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2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621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3" name="Oval 187"/>
                <p:cNvSpPr>
                  <a:spLocks noChangeArrowheads="1"/>
                </p:cNvSpPr>
                <p:nvPr/>
              </p:nvSpPr>
              <p:spPr bwMode="auto">
                <a:xfrm rot="-2160000">
                  <a:off x="637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4" name="Oval 188"/>
                <p:cNvSpPr>
                  <a:spLocks noChangeArrowheads="1"/>
                </p:cNvSpPr>
                <p:nvPr/>
              </p:nvSpPr>
              <p:spPr bwMode="auto">
                <a:xfrm rot="-2160000">
                  <a:off x="598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5" name="Oval 189"/>
                <p:cNvSpPr>
                  <a:spLocks noChangeArrowheads="1"/>
                </p:cNvSpPr>
                <p:nvPr/>
              </p:nvSpPr>
              <p:spPr bwMode="auto">
                <a:xfrm rot="-2160000">
                  <a:off x="618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0"/>
              <p:cNvGrpSpPr>
                <a:grpSpLocks/>
              </p:cNvGrpSpPr>
              <p:nvPr/>
            </p:nvGrpSpPr>
            <p:grpSpPr bwMode="auto">
              <a:xfrm>
                <a:off x="666" y="2863"/>
                <a:ext cx="103" cy="176"/>
                <a:chOff x="666" y="2863"/>
                <a:chExt cx="103" cy="176"/>
              </a:xfrm>
            </p:grpSpPr>
            <p:sp>
              <p:nvSpPr>
                <p:cNvPr id="53300" name="AutoShape 191"/>
                <p:cNvSpPr>
                  <a:spLocks noChangeArrowheads="1"/>
                </p:cNvSpPr>
                <p:nvPr/>
              </p:nvSpPr>
              <p:spPr bwMode="auto">
                <a:xfrm rot="2160000">
                  <a:off x="709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1" name="Line 192"/>
                <p:cNvSpPr>
                  <a:spLocks noChangeShapeType="1"/>
                </p:cNvSpPr>
                <p:nvPr/>
              </p:nvSpPr>
              <p:spPr bwMode="auto">
                <a:xfrm>
                  <a:off x="738" y="2923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2" name="Oval 193"/>
                <p:cNvSpPr>
                  <a:spLocks noChangeArrowheads="1"/>
                </p:cNvSpPr>
                <p:nvPr/>
              </p:nvSpPr>
              <p:spPr bwMode="auto">
                <a:xfrm rot="2160000">
                  <a:off x="753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3" name="Line 194"/>
                <p:cNvSpPr>
                  <a:spLocks noChangeShapeType="1"/>
                </p:cNvSpPr>
                <p:nvPr/>
              </p:nvSpPr>
              <p:spPr bwMode="auto">
                <a:xfrm>
                  <a:off x="719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4" name="Oval 195"/>
                <p:cNvSpPr>
                  <a:spLocks noChangeArrowheads="1"/>
                </p:cNvSpPr>
                <p:nvPr/>
              </p:nvSpPr>
              <p:spPr bwMode="auto">
                <a:xfrm rot="2160000">
                  <a:off x="735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5" name="Line 196"/>
                <p:cNvSpPr>
                  <a:spLocks noChangeShapeType="1"/>
                </p:cNvSpPr>
                <p:nvPr/>
              </p:nvSpPr>
              <p:spPr bwMode="auto">
                <a:xfrm>
                  <a:off x="700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6" name="Oval 197"/>
                <p:cNvSpPr>
                  <a:spLocks noChangeArrowheads="1"/>
                </p:cNvSpPr>
                <p:nvPr/>
              </p:nvSpPr>
              <p:spPr bwMode="auto">
                <a:xfrm rot="2160000">
                  <a:off x="717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7" name="Line 198"/>
                <p:cNvSpPr>
                  <a:spLocks noChangeShapeType="1"/>
                </p:cNvSpPr>
                <p:nvPr/>
              </p:nvSpPr>
              <p:spPr bwMode="auto">
                <a:xfrm flipH="1" flipV="1">
                  <a:off x="709" y="2899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8" name="Line 199"/>
                <p:cNvSpPr>
                  <a:spLocks noChangeShapeType="1"/>
                </p:cNvSpPr>
                <p:nvPr/>
              </p:nvSpPr>
              <p:spPr bwMode="auto">
                <a:xfrm flipH="1" flipV="1">
                  <a:off x="691" y="2933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9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676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0" name="Oval 201"/>
                <p:cNvSpPr>
                  <a:spLocks noChangeArrowheads="1"/>
                </p:cNvSpPr>
                <p:nvPr/>
              </p:nvSpPr>
              <p:spPr bwMode="auto">
                <a:xfrm rot="2160000">
                  <a:off x="666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1" name="Oval 202"/>
                <p:cNvSpPr>
                  <a:spLocks noChangeArrowheads="1"/>
                </p:cNvSpPr>
                <p:nvPr/>
              </p:nvSpPr>
              <p:spPr bwMode="auto">
                <a:xfrm rot="2160000">
                  <a:off x="704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2" name="Oval 203"/>
                <p:cNvSpPr>
                  <a:spLocks noChangeArrowheads="1"/>
                </p:cNvSpPr>
                <p:nvPr/>
              </p:nvSpPr>
              <p:spPr bwMode="auto">
                <a:xfrm rot="2160000">
                  <a:off x="685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3252" name="Line 204"/>
          <p:cNvSpPr>
            <a:spLocks noChangeShapeType="1"/>
          </p:cNvSpPr>
          <p:nvPr/>
        </p:nvSpPr>
        <p:spPr bwMode="auto">
          <a:xfrm>
            <a:off x="1905000" y="2209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Line 205"/>
          <p:cNvSpPr>
            <a:spLocks noChangeShapeType="1"/>
          </p:cNvSpPr>
          <p:nvPr/>
        </p:nvSpPr>
        <p:spPr bwMode="auto">
          <a:xfrm>
            <a:off x="2057400" y="2590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Line 206"/>
          <p:cNvSpPr>
            <a:spLocks noChangeShapeType="1"/>
          </p:cNvSpPr>
          <p:nvPr/>
        </p:nvSpPr>
        <p:spPr bwMode="auto">
          <a:xfrm>
            <a:off x="2743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207"/>
          <p:cNvSpPr>
            <a:spLocks noChangeShapeType="1"/>
          </p:cNvSpPr>
          <p:nvPr/>
        </p:nvSpPr>
        <p:spPr bwMode="auto">
          <a:xfrm>
            <a:off x="2438400" y="2971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208"/>
          <p:cNvSpPr>
            <a:spLocks noChangeShapeType="1"/>
          </p:cNvSpPr>
          <p:nvPr/>
        </p:nvSpPr>
        <p:spPr bwMode="auto">
          <a:xfrm>
            <a:off x="1905000" y="3276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209"/>
          <p:cNvSpPr>
            <a:spLocks noChangeShapeType="1"/>
          </p:cNvSpPr>
          <p:nvPr/>
        </p:nvSpPr>
        <p:spPr bwMode="auto">
          <a:xfrm flipV="1">
            <a:off x="2819400" y="304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Line 210"/>
          <p:cNvSpPr>
            <a:spLocks noChangeShapeType="1"/>
          </p:cNvSpPr>
          <p:nvPr/>
        </p:nvSpPr>
        <p:spPr bwMode="auto">
          <a:xfrm flipH="1">
            <a:off x="2743200" y="3048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Line 211"/>
          <p:cNvSpPr>
            <a:spLocks noChangeShapeType="1"/>
          </p:cNvSpPr>
          <p:nvPr/>
        </p:nvSpPr>
        <p:spPr bwMode="auto">
          <a:xfrm flipH="1">
            <a:off x="5105400" y="2514600"/>
            <a:ext cx="609600" cy="457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0" name="Line 212"/>
          <p:cNvSpPr>
            <a:spLocks noChangeShapeType="1"/>
          </p:cNvSpPr>
          <p:nvPr/>
        </p:nvSpPr>
        <p:spPr bwMode="auto">
          <a:xfrm flipH="1">
            <a:off x="4267200" y="2971800"/>
            <a:ext cx="838200" cy="1143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1" name="Line 213"/>
          <p:cNvSpPr>
            <a:spLocks noChangeShapeType="1"/>
          </p:cNvSpPr>
          <p:nvPr/>
        </p:nvSpPr>
        <p:spPr bwMode="auto">
          <a:xfrm>
            <a:off x="4038600" y="4419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Freeform 214"/>
          <p:cNvSpPr>
            <a:spLocks/>
          </p:cNvSpPr>
          <p:nvPr/>
        </p:nvSpPr>
        <p:spPr bwMode="auto">
          <a:xfrm>
            <a:off x="3124200" y="4419600"/>
            <a:ext cx="914400" cy="863600"/>
          </a:xfrm>
          <a:custGeom>
            <a:avLst/>
            <a:gdLst>
              <a:gd name="T0" fmla="*/ 0 w 336"/>
              <a:gd name="T1" fmla="*/ 2147483647 h 400"/>
              <a:gd name="T2" fmla="*/ 2147483647 w 336"/>
              <a:gd name="T3" fmla="*/ 2147483647 h 400"/>
              <a:gd name="T4" fmla="*/ 2147483647 w 336"/>
              <a:gd name="T5" fmla="*/ 2147483647 h 400"/>
              <a:gd name="T6" fmla="*/ 2147483647 w 336"/>
              <a:gd name="T7" fmla="*/ 2147483647 h 400"/>
              <a:gd name="T8" fmla="*/ 2147483647 w 336"/>
              <a:gd name="T9" fmla="*/ 2147483647 h 400"/>
              <a:gd name="T10" fmla="*/ 2147483647 w 336"/>
              <a:gd name="T11" fmla="*/ 2147483647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6"/>
              <a:gd name="T19" fmla="*/ 0 h 400"/>
              <a:gd name="T20" fmla="*/ 336 w 336"/>
              <a:gd name="T21" fmla="*/ 400 h 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6" h="400">
                <a:moveTo>
                  <a:pt x="0" y="304"/>
                </a:moveTo>
                <a:cubicBezTo>
                  <a:pt x="36" y="308"/>
                  <a:pt x="72" y="312"/>
                  <a:pt x="96" y="304"/>
                </a:cubicBezTo>
                <a:cubicBezTo>
                  <a:pt x="120" y="296"/>
                  <a:pt x="136" y="304"/>
                  <a:pt x="144" y="256"/>
                </a:cubicBezTo>
                <a:cubicBezTo>
                  <a:pt x="152" y="208"/>
                  <a:pt x="136" y="0"/>
                  <a:pt x="144" y="16"/>
                </a:cubicBezTo>
                <a:cubicBezTo>
                  <a:pt x="152" y="32"/>
                  <a:pt x="160" y="304"/>
                  <a:pt x="192" y="352"/>
                </a:cubicBezTo>
                <a:cubicBezTo>
                  <a:pt x="224" y="400"/>
                  <a:pt x="280" y="352"/>
                  <a:pt x="336" y="3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215"/>
          <p:cNvSpPr>
            <a:spLocks noChangeShapeType="1"/>
          </p:cNvSpPr>
          <p:nvPr/>
        </p:nvSpPr>
        <p:spPr bwMode="auto">
          <a:xfrm>
            <a:off x="4267200" y="6324600"/>
            <a:ext cx="0" cy="304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216"/>
          <p:cNvSpPr>
            <a:spLocks noChangeShapeType="1"/>
          </p:cNvSpPr>
          <p:nvPr/>
        </p:nvSpPr>
        <p:spPr bwMode="auto">
          <a:xfrm>
            <a:off x="4267200" y="6629400"/>
            <a:ext cx="3429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Line 217"/>
          <p:cNvSpPr>
            <a:spLocks noChangeShapeType="1"/>
          </p:cNvSpPr>
          <p:nvPr/>
        </p:nvSpPr>
        <p:spPr bwMode="auto">
          <a:xfrm>
            <a:off x="3200400" y="5867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218"/>
          <p:cNvSpPr>
            <a:spLocks noChangeShapeType="1"/>
          </p:cNvSpPr>
          <p:nvPr/>
        </p:nvSpPr>
        <p:spPr bwMode="auto">
          <a:xfrm>
            <a:off x="3200400" y="6172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219"/>
          <p:cNvSpPr>
            <a:spLocks noChangeShapeType="1"/>
          </p:cNvSpPr>
          <p:nvPr/>
        </p:nvSpPr>
        <p:spPr bwMode="auto">
          <a:xfrm>
            <a:off x="3886200" y="6096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20"/>
          <p:cNvGrpSpPr>
            <a:grpSpLocks/>
          </p:cNvGrpSpPr>
          <p:nvPr/>
        </p:nvGrpSpPr>
        <p:grpSpPr bwMode="auto">
          <a:xfrm flipH="1">
            <a:off x="4876800" y="4800600"/>
            <a:ext cx="2286000" cy="1371600"/>
            <a:chOff x="768" y="2976"/>
            <a:chExt cx="1440" cy="864"/>
          </a:xfrm>
        </p:grpSpPr>
        <p:sp>
          <p:nvSpPr>
            <p:cNvPr id="53286" name="Line 221"/>
            <p:cNvSpPr>
              <a:spLocks noChangeShapeType="1"/>
            </p:cNvSpPr>
            <p:nvPr/>
          </p:nvSpPr>
          <p:spPr bwMode="auto">
            <a:xfrm>
              <a:off x="768" y="297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222"/>
            <p:cNvSpPr>
              <a:spLocks noChangeShapeType="1"/>
            </p:cNvSpPr>
            <p:nvPr/>
          </p:nvSpPr>
          <p:spPr bwMode="auto">
            <a:xfrm>
              <a:off x="768" y="359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223"/>
            <p:cNvSpPr>
              <a:spLocks noChangeShapeType="1"/>
            </p:cNvSpPr>
            <p:nvPr/>
          </p:nvSpPr>
          <p:spPr bwMode="auto">
            <a:xfrm>
              <a:off x="2208" y="3341"/>
              <a:ext cx="0" cy="49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9" name="AutoShape 224"/>
          <p:cNvSpPr>
            <a:spLocks noChangeArrowheads="1"/>
          </p:cNvSpPr>
          <p:nvPr/>
        </p:nvSpPr>
        <p:spPr bwMode="auto">
          <a:xfrm>
            <a:off x="5257800" y="33528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AutoShape 225"/>
          <p:cNvSpPr>
            <a:spLocks noChangeArrowheads="1"/>
          </p:cNvSpPr>
          <p:nvPr/>
        </p:nvSpPr>
        <p:spPr bwMode="auto">
          <a:xfrm>
            <a:off x="5105400" y="35814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AutoShape 226"/>
          <p:cNvSpPr>
            <a:spLocks noChangeArrowheads="1"/>
          </p:cNvSpPr>
          <p:nvPr/>
        </p:nvSpPr>
        <p:spPr bwMode="auto">
          <a:xfrm>
            <a:off x="4953000" y="38100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AutoShape 227"/>
          <p:cNvSpPr>
            <a:spLocks noChangeArrowheads="1"/>
          </p:cNvSpPr>
          <p:nvPr/>
        </p:nvSpPr>
        <p:spPr bwMode="auto">
          <a:xfrm>
            <a:off x="4800600" y="40386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Text Box 228"/>
          <p:cNvSpPr txBox="1">
            <a:spLocks noChangeArrowheads="1"/>
          </p:cNvSpPr>
          <p:nvPr/>
        </p:nvSpPr>
        <p:spPr bwMode="auto">
          <a:xfrm>
            <a:off x="5775325" y="3546475"/>
            <a:ext cx="1901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messenger</a:t>
            </a:r>
          </a:p>
        </p:txBody>
      </p:sp>
      <p:sp>
        <p:nvSpPr>
          <p:cNvPr id="53274" name="Text Box 229"/>
          <p:cNvSpPr txBox="1">
            <a:spLocks noChangeArrowheads="1"/>
          </p:cNvSpPr>
          <p:nvPr/>
        </p:nvSpPr>
        <p:spPr bwMode="auto">
          <a:xfrm>
            <a:off x="381000" y="19050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Excitatory</a:t>
            </a:r>
          </a:p>
        </p:txBody>
      </p:sp>
      <p:sp>
        <p:nvSpPr>
          <p:cNvPr id="53275" name="Text Box 230"/>
          <p:cNvSpPr txBox="1">
            <a:spLocks noChangeArrowheads="1"/>
          </p:cNvSpPr>
          <p:nvPr/>
        </p:nvSpPr>
        <p:spPr bwMode="auto">
          <a:xfrm>
            <a:off x="609600" y="2362200"/>
            <a:ext cx="1401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Inhibitory</a:t>
            </a:r>
          </a:p>
        </p:txBody>
      </p:sp>
      <p:sp>
        <p:nvSpPr>
          <p:cNvPr id="53276" name="Text Box 231"/>
          <p:cNvSpPr txBox="1">
            <a:spLocks noChangeArrowheads="1"/>
          </p:cNvSpPr>
          <p:nvPr/>
        </p:nvSpPr>
        <p:spPr bwMode="auto">
          <a:xfrm>
            <a:off x="457200" y="4343400"/>
            <a:ext cx="25844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Action potentials in</a:t>
            </a:r>
          </a:p>
          <a:p>
            <a:pPr algn="r"/>
            <a:r>
              <a:rPr lang="en-US"/>
              <a:t>dendrites</a:t>
            </a:r>
          </a:p>
        </p:txBody>
      </p:sp>
      <p:sp>
        <p:nvSpPr>
          <p:cNvPr id="53277" name="Text Box 232"/>
          <p:cNvSpPr txBox="1">
            <a:spLocks noChangeArrowheads="1"/>
          </p:cNvSpPr>
          <p:nvPr/>
        </p:nvSpPr>
        <p:spPr bwMode="auto">
          <a:xfrm>
            <a:off x="1143000" y="5791200"/>
            <a:ext cx="2001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Somatic inputs</a:t>
            </a:r>
          </a:p>
        </p:txBody>
      </p:sp>
      <p:sp>
        <p:nvSpPr>
          <p:cNvPr id="53278" name="Text Box 233"/>
          <p:cNvSpPr txBox="1">
            <a:spLocks noChangeArrowheads="1"/>
          </p:cNvSpPr>
          <p:nvPr/>
        </p:nvSpPr>
        <p:spPr bwMode="auto">
          <a:xfrm>
            <a:off x="5165725" y="4994275"/>
            <a:ext cx="23145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Broadcast</a:t>
            </a:r>
          </a:p>
          <a:p>
            <a:r>
              <a:rPr lang="en-US"/>
              <a:t>neurotransmitters</a:t>
            </a:r>
          </a:p>
        </p:txBody>
      </p:sp>
      <p:sp>
        <p:nvSpPr>
          <p:cNvPr id="53279" name="Text Box 234"/>
          <p:cNvSpPr txBox="1">
            <a:spLocks noChangeArrowheads="1"/>
          </p:cNvSpPr>
          <p:nvPr/>
        </p:nvSpPr>
        <p:spPr bwMode="auto">
          <a:xfrm>
            <a:off x="669925" y="2784475"/>
            <a:ext cx="1300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Complex</a:t>
            </a:r>
          </a:p>
        </p:txBody>
      </p:sp>
      <p:sp>
        <p:nvSpPr>
          <p:cNvPr id="53280" name="Text Box 235"/>
          <p:cNvSpPr txBox="1">
            <a:spLocks noChangeArrowheads="1"/>
          </p:cNvSpPr>
          <p:nvPr/>
        </p:nvSpPr>
        <p:spPr bwMode="auto">
          <a:xfrm>
            <a:off x="5791200" y="2514600"/>
            <a:ext cx="13509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Local Ca</a:t>
            </a:r>
          </a:p>
          <a:p>
            <a:r>
              <a:rPr lang="en-US">
                <a:solidFill>
                  <a:srgbClr val="FF3300"/>
                </a:solidFill>
              </a:rPr>
              <a:t>transients</a:t>
            </a:r>
          </a:p>
        </p:txBody>
      </p:sp>
      <p:sp>
        <p:nvSpPr>
          <p:cNvPr id="53281" name="Line 236"/>
          <p:cNvSpPr>
            <a:spLocks noChangeShapeType="1"/>
          </p:cNvSpPr>
          <p:nvPr/>
        </p:nvSpPr>
        <p:spPr bwMode="auto">
          <a:xfrm>
            <a:off x="6096000" y="2133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82" name="Text Box 237"/>
          <p:cNvSpPr txBox="1">
            <a:spLocks noChangeArrowheads="1"/>
          </p:cNvSpPr>
          <p:nvPr/>
        </p:nvSpPr>
        <p:spPr bwMode="auto">
          <a:xfrm>
            <a:off x="6726238" y="1676400"/>
            <a:ext cx="241776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Dendro-dendritic</a:t>
            </a:r>
          </a:p>
          <a:p>
            <a:r>
              <a:rPr lang="en-US"/>
              <a:t>And gap junctions</a:t>
            </a:r>
          </a:p>
        </p:txBody>
      </p:sp>
      <p:sp>
        <p:nvSpPr>
          <p:cNvPr id="53283" name="Oval 238"/>
          <p:cNvSpPr>
            <a:spLocks noChangeArrowheads="1"/>
          </p:cNvSpPr>
          <p:nvPr/>
        </p:nvSpPr>
        <p:spPr bwMode="auto">
          <a:xfrm>
            <a:off x="3048000" y="3124200"/>
            <a:ext cx="609600" cy="685800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239"/>
          <p:cNvSpPr>
            <a:spLocks noChangeArrowheads="1"/>
          </p:cNvSpPr>
          <p:nvPr/>
        </p:nvSpPr>
        <p:spPr bwMode="auto">
          <a:xfrm>
            <a:off x="3200400" y="3276600"/>
            <a:ext cx="304800" cy="381000"/>
          </a:xfrm>
          <a:prstGeom prst="ellipse">
            <a:avLst/>
          </a:prstGeom>
          <a:solidFill>
            <a:srgbClr val="9900CC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240"/>
          <p:cNvSpPr txBox="1">
            <a:spLocks noChangeArrowheads="1"/>
          </p:cNvSpPr>
          <p:nvPr/>
        </p:nvSpPr>
        <p:spPr bwMode="auto">
          <a:xfrm>
            <a:off x="1066800" y="3581400"/>
            <a:ext cx="2052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Local diffusion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Neuronal outputs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mtClean="0"/>
              <a:t>Dale’s Law: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	A cell usually has only one set of transmitters at ALL its outputs</a:t>
            </a:r>
          </a:p>
          <a:p>
            <a:pPr eaLnBrk="1" hangingPunct="1">
              <a:buFont typeface="Monotype Sorts" charset="0"/>
              <a:buNone/>
            </a:pPr>
            <a:r>
              <a:rPr lang="en-US" smtClean="0"/>
              <a:t>However: Different targets may respond differently to the same transmitter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7107237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Response to inputs is complex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438400" y="1752600"/>
            <a:ext cx="3617913" cy="4572000"/>
            <a:chOff x="291" y="2863"/>
            <a:chExt cx="1024" cy="1150"/>
          </a:xfrm>
        </p:grpSpPr>
        <p:sp>
          <p:nvSpPr>
            <p:cNvPr id="53289" name="Oval 4"/>
            <p:cNvSpPr>
              <a:spLocks noChangeArrowheads="1"/>
            </p:cNvSpPr>
            <p:nvPr/>
          </p:nvSpPr>
          <p:spPr bwMode="auto">
            <a:xfrm>
              <a:off x="714" y="3840"/>
              <a:ext cx="172" cy="17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AutoShape 5"/>
            <p:cNvSpPr>
              <a:spLocks noChangeArrowheads="1"/>
            </p:cNvSpPr>
            <p:nvPr/>
          </p:nvSpPr>
          <p:spPr bwMode="auto">
            <a:xfrm>
              <a:off x="771" y="3466"/>
              <a:ext cx="58" cy="374"/>
            </a:xfrm>
            <a:prstGeom prst="roundRect">
              <a:avLst>
                <a:gd name="adj" fmla="val 12468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1" name="Group 6"/>
            <p:cNvGrpSpPr>
              <a:grpSpLocks/>
            </p:cNvGrpSpPr>
            <p:nvPr/>
          </p:nvGrpSpPr>
          <p:grpSpPr bwMode="auto">
            <a:xfrm>
              <a:off x="788" y="2863"/>
              <a:ext cx="527" cy="653"/>
              <a:chOff x="788" y="2863"/>
              <a:chExt cx="527" cy="653"/>
            </a:xfrm>
          </p:grpSpPr>
          <p:grpSp>
            <p:nvGrpSpPr>
              <p:cNvPr id="53391" name="Group 7"/>
              <p:cNvGrpSpPr>
                <a:grpSpLocks/>
              </p:cNvGrpSpPr>
              <p:nvPr/>
            </p:nvGrpSpPr>
            <p:grpSpPr bwMode="auto">
              <a:xfrm>
                <a:off x="788" y="3113"/>
                <a:ext cx="271" cy="403"/>
                <a:chOff x="788" y="3113"/>
                <a:chExt cx="271" cy="403"/>
              </a:xfrm>
            </p:grpSpPr>
            <p:sp>
              <p:nvSpPr>
                <p:cNvPr id="53476" name="AutoShape 8"/>
                <p:cNvSpPr>
                  <a:spLocks noChangeArrowheads="1"/>
                </p:cNvSpPr>
                <p:nvPr/>
              </p:nvSpPr>
              <p:spPr bwMode="auto">
                <a:xfrm rot="2160000">
                  <a:off x="909" y="3113"/>
                  <a:ext cx="28" cy="403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7" name="Line 9"/>
                <p:cNvSpPr>
                  <a:spLocks noChangeShapeType="1"/>
                </p:cNvSpPr>
                <p:nvPr/>
              </p:nvSpPr>
              <p:spPr bwMode="auto">
                <a:xfrm>
                  <a:off x="985" y="3253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8" name="Oval 10"/>
                <p:cNvSpPr>
                  <a:spLocks noChangeArrowheads="1"/>
                </p:cNvSpPr>
                <p:nvPr/>
              </p:nvSpPr>
              <p:spPr bwMode="auto">
                <a:xfrm rot="2160000">
                  <a:off x="1029" y="3267"/>
                  <a:ext cx="30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9" name="Line 11"/>
                <p:cNvSpPr>
                  <a:spLocks noChangeShapeType="1"/>
                </p:cNvSpPr>
                <p:nvPr/>
              </p:nvSpPr>
              <p:spPr bwMode="auto">
                <a:xfrm>
                  <a:off x="935" y="3323"/>
                  <a:ext cx="46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0" name="Oval 12"/>
                <p:cNvSpPr>
                  <a:spLocks noChangeArrowheads="1"/>
                </p:cNvSpPr>
                <p:nvPr/>
              </p:nvSpPr>
              <p:spPr bwMode="auto">
                <a:xfrm rot="2160000">
                  <a:off x="978" y="3336"/>
                  <a:ext cx="30" cy="59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1" name="Line 13"/>
                <p:cNvSpPr>
                  <a:spLocks noChangeShapeType="1"/>
                </p:cNvSpPr>
                <p:nvPr/>
              </p:nvSpPr>
              <p:spPr bwMode="auto">
                <a:xfrm>
                  <a:off x="884" y="3393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2" name="Oval 14"/>
                <p:cNvSpPr>
                  <a:spLocks noChangeArrowheads="1"/>
                </p:cNvSpPr>
                <p:nvPr/>
              </p:nvSpPr>
              <p:spPr bwMode="auto">
                <a:xfrm rot="2160000">
                  <a:off x="928" y="340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913" y="3199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62" y="327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5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34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86" name="Oval 18"/>
                <p:cNvSpPr>
                  <a:spLocks noChangeArrowheads="1"/>
                </p:cNvSpPr>
                <p:nvPr/>
              </p:nvSpPr>
              <p:spPr bwMode="auto">
                <a:xfrm rot="2160000">
                  <a:off x="788" y="330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7" name="Oval 19"/>
                <p:cNvSpPr>
                  <a:spLocks noChangeArrowheads="1"/>
                </p:cNvSpPr>
                <p:nvPr/>
              </p:nvSpPr>
              <p:spPr bwMode="auto">
                <a:xfrm rot="2160000">
                  <a:off x="894" y="316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88" name="Oval 20"/>
                <p:cNvSpPr>
                  <a:spLocks noChangeArrowheads="1"/>
                </p:cNvSpPr>
                <p:nvPr/>
              </p:nvSpPr>
              <p:spPr bwMode="auto">
                <a:xfrm rot="2160000">
                  <a:off x="840" y="323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2" name="Group 21"/>
              <p:cNvGrpSpPr>
                <a:grpSpLocks/>
              </p:cNvGrpSpPr>
              <p:nvPr/>
            </p:nvGrpSpPr>
            <p:grpSpPr bwMode="auto">
              <a:xfrm>
                <a:off x="1026" y="3037"/>
                <a:ext cx="210" cy="145"/>
                <a:chOff x="1026" y="3037"/>
                <a:chExt cx="210" cy="145"/>
              </a:xfrm>
            </p:grpSpPr>
            <p:sp>
              <p:nvSpPr>
                <p:cNvPr id="53463" name="AutoShape 22"/>
                <p:cNvSpPr>
                  <a:spLocks noChangeArrowheads="1"/>
                </p:cNvSpPr>
                <p:nvPr/>
              </p:nvSpPr>
              <p:spPr bwMode="auto">
                <a:xfrm rot="3360000">
                  <a:off x="1121" y="3004"/>
                  <a:ext cx="19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4" name="Line 23"/>
                <p:cNvSpPr>
                  <a:spLocks noChangeShapeType="1"/>
                </p:cNvSpPr>
                <p:nvPr/>
              </p:nvSpPr>
              <p:spPr bwMode="auto">
                <a:xfrm>
                  <a:off x="1180" y="3093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5" name="Oval 24"/>
                <p:cNvSpPr>
                  <a:spLocks noChangeArrowheads="1"/>
                </p:cNvSpPr>
                <p:nvPr/>
              </p:nvSpPr>
              <p:spPr bwMode="auto">
                <a:xfrm rot="3360000">
                  <a:off x="1198" y="311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6" name="Line 25"/>
                <p:cNvSpPr>
                  <a:spLocks noChangeShapeType="1"/>
                </p:cNvSpPr>
                <p:nvPr/>
              </p:nvSpPr>
              <p:spPr bwMode="auto">
                <a:xfrm>
                  <a:off x="1136" y="3115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7" name="Oval 26"/>
                <p:cNvSpPr>
                  <a:spLocks noChangeArrowheads="1"/>
                </p:cNvSpPr>
                <p:nvPr/>
              </p:nvSpPr>
              <p:spPr bwMode="auto">
                <a:xfrm rot="3360000">
                  <a:off x="1155" y="3134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8" name="Line 27"/>
                <p:cNvSpPr>
                  <a:spLocks noChangeShapeType="1"/>
                </p:cNvSpPr>
                <p:nvPr/>
              </p:nvSpPr>
              <p:spPr bwMode="auto">
                <a:xfrm>
                  <a:off x="1092" y="3138"/>
                  <a:ext cx="23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9" name="Oval 28"/>
                <p:cNvSpPr>
                  <a:spLocks noChangeArrowheads="1"/>
                </p:cNvSpPr>
                <p:nvPr/>
              </p:nvSpPr>
              <p:spPr bwMode="auto">
                <a:xfrm rot="3360000">
                  <a:off x="1111" y="3157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0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049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1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099" y="3076"/>
                  <a:ext cx="23" cy="26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1059" y="3094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73" name="Oval 32"/>
                <p:cNvSpPr>
                  <a:spLocks noChangeArrowheads="1"/>
                </p:cNvSpPr>
                <p:nvPr/>
              </p:nvSpPr>
              <p:spPr bwMode="auto">
                <a:xfrm rot="3360000">
                  <a:off x="1044" y="3077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4" name="Oval 33"/>
                <p:cNvSpPr>
                  <a:spLocks noChangeArrowheads="1"/>
                </p:cNvSpPr>
                <p:nvPr/>
              </p:nvSpPr>
              <p:spPr bwMode="auto">
                <a:xfrm rot="3360000">
                  <a:off x="1133" y="303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75" name="Oval 34"/>
                <p:cNvSpPr>
                  <a:spLocks noChangeArrowheads="1"/>
                </p:cNvSpPr>
                <p:nvPr/>
              </p:nvSpPr>
              <p:spPr bwMode="auto">
                <a:xfrm rot="3360000">
                  <a:off x="1088" y="3053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3" name="Group 35"/>
              <p:cNvGrpSpPr>
                <a:grpSpLocks/>
              </p:cNvGrpSpPr>
              <p:nvPr/>
            </p:nvGrpSpPr>
            <p:grpSpPr bwMode="auto">
              <a:xfrm>
                <a:off x="898" y="2975"/>
                <a:ext cx="177" cy="210"/>
                <a:chOff x="898" y="2975"/>
                <a:chExt cx="177" cy="210"/>
              </a:xfrm>
            </p:grpSpPr>
            <p:sp>
              <p:nvSpPr>
                <p:cNvPr id="53450" name="AutoShape 36"/>
                <p:cNvSpPr>
                  <a:spLocks noChangeArrowheads="1"/>
                </p:cNvSpPr>
                <p:nvPr/>
              </p:nvSpPr>
              <p:spPr bwMode="auto">
                <a:xfrm rot="-2160000">
                  <a:off x="978" y="2975"/>
                  <a:ext cx="18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16" y="3049"/>
                  <a:ext cx="30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2" name="Oval 38"/>
                <p:cNvSpPr>
                  <a:spLocks noChangeArrowheads="1"/>
                </p:cNvSpPr>
                <p:nvPr/>
              </p:nvSpPr>
              <p:spPr bwMode="auto">
                <a:xfrm rot="-2160000">
                  <a:off x="898" y="3055"/>
                  <a:ext cx="20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9" y="3085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4" name="Oval 40"/>
                <p:cNvSpPr>
                  <a:spLocks noChangeArrowheads="1"/>
                </p:cNvSpPr>
                <p:nvPr/>
              </p:nvSpPr>
              <p:spPr bwMode="auto">
                <a:xfrm rot="-2160000">
                  <a:off x="932" y="309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82" y="3121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6" name="Oval 42"/>
                <p:cNvSpPr>
                  <a:spLocks noChangeArrowheads="1"/>
                </p:cNvSpPr>
                <p:nvPr/>
              </p:nvSpPr>
              <p:spPr bwMode="auto">
                <a:xfrm rot="-2160000">
                  <a:off x="965" y="3128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5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961" y="3022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994" y="3058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5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025" y="3092"/>
                  <a:ext cx="29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60" name="Oval 46"/>
                <p:cNvSpPr>
                  <a:spLocks noChangeArrowheads="1"/>
                </p:cNvSpPr>
                <p:nvPr/>
              </p:nvSpPr>
              <p:spPr bwMode="auto">
                <a:xfrm rot="-2160000">
                  <a:off x="1056" y="3076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1" name="Oval 47"/>
                <p:cNvSpPr>
                  <a:spLocks noChangeArrowheads="1"/>
                </p:cNvSpPr>
                <p:nvPr/>
              </p:nvSpPr>
              <p:spPr bwMode="auto">
                <a:xfrm rot="-2160000">
                  <a:off x="987" y="3003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62" name="Oval 48"/>
                <p:cNvSpPr>
                  <a:spLocks noChangeArrowheads="1"/>
                </p:cNvSpPr>
                <p:nvPr/>
              </p:nvSpPr>
              <p:spPr bwMode="auto">
                <a:xfrm rot="-2160000">
                  <a:off x="1022" y="3038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4" name="Group 49"/>
              <p:cNvGrpSpPr>
                <a:grpSpLocks/>
              </p:cNvGrpSpPr>
              <p:nvPr/>
            </p:nvGrpSpPr>
            <p:grpSpPr bwMode="auto">
              <a:xfrm>
                <a:off x="1212" y="2892"/>
                <a:ext cx="103" cy="176"/>
                <a:chOff x="1212" y="2892"/>
                <a:chExt cx="103" cy="176"/>
              </a:xfrm>
            </p:grpSpPr>
            <p:sp>
              <p:nvSpPr>
                <p:cNvPr id="53437" name="AutoShape 50"/>
                <p:cNvSpPr>
                  <a:spLocks noChangeArrowheads="1"/>
                </p:cNvSpPr>
                <p:nvPr/>
              </p:nvSpPr>
              <p:spPr bwMode="auto">
                <a:xfrm rot="2160000">
                  <a:off x="1255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8" name="Line 51"/>
                <p:cNvSpPr>
                  <a:spLocks noChangeShapeType="1"/>
                </p:cNvSpPr>
                <p:nvPr/>
              </p:nvSpPr>
              <p:spPr bwMode="auto">
                <a:xfrm>
                  <a:off x="1284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9" name="Oval 52"/>
                <p:cNvSpPr>
                  <a:spLocks noChangeArrowheads="1"/>
                </p:cNvSpPr>
                <p:nvPr/>
              </p:nvSpPr>
              <p:spPr bwMode="auto">
                <a:xfrm rot="2160000">
                  <a:off x="1299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0" name="Line 53"/>
                <p:cNvSpPr>
                  <a:spLocks noChangeShapeType="1"/>
                </p:cNvSpPr>
                <p:nvPr/>
              </p:nvSpPr>
              <p:spPr bwMode="auto">
                <a:xfrm>
                  <a:off x="1265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1" name="Oval 54"/>
                <p:cNvSpPr>
                  <a:spLocks noChangeArrowheads="1"/>
                </p:cNvSpPr>
                <p:nvPr/>
              </p:nvSpPr>
              <p:spPr bwMode="auto">
                <a:xfrm rot="2160000">
                  <a:off x="1281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2" name="Line 55"/>
                <p:cNvSpPr>
                  <a:spLocks noChangeShapeType="1"/>
                </p:cNvSpPr>
                <p:nvPr/>
              </p:nvSpPr>
              <p:spPr bwMode="auto">
                <a:xfrm>
                  <a:off x="1246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3" name="Oval 56"/>
                <p:cNvSpPr>
                  <a:spLocks noChangeArrowheads="1"/>
                </p:cNvSpPr>
                <p:nvPr/>
              </p:nvSpPr>
              <p:spPr bwMode="auto">
                <a:xfrm rot="2160000">
                  <a:off x="1263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1255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5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1237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6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222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47" name="Oval 60"/>
                <p:cNvSpPr>
                  <a:spLocks noChangeArrowheads="1"/>
                </p:cNvSpPr>
                <p:nvPr/>
              </p:nvSpPr>
              <p:spPr bwMode="auto">
                <a:xfrm rot="2160000">
                  <a:off x="1212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8" name="Oval 61"/>
                <p:cNvSpPr>
                  <a:spLocks noChangeArrowheads="1"/>
                </p:cNvSpPr>
                <p:nvPr/>
              </p:nvSpPr>
              <p:spPr bwMode="auto">
                <a:xfrm rot="2160000">
                  <a:off x="1250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49" name="Oval 62"/>
                <p:cNvSpPr>
                  <a:spLocks noChangeArrowheads="1"/>
                </p:cNvSpPr>
                <p:nvPr/>
              </p:nvSpPr>
              <p:spPr bwMode="auto">
                <a:xfrm rot="2160000">
                  <a:off x="1231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5" name="Group 63"/>
              <p:cNvGrpSpPr>
                <a:grpSpLocks/>
              </p:cNvGrpSpPr>
              <p:nvPr/>
            </p:nvGrpSpPr>
            <p:grpSpPr bwMode="auto">
              <a:xfrm>
                <a:off x="1125" y="2892"/>
                <a:ext cx="103" cy="176"/>
                <a:chOff x="1125" y="2892"/>
                <a:chExt cx="103" cy="176"/>
              </a:xfrm>
            </p:grpSpPr>
            <p:sp>
              <p:nvSpPr>
                <p:cNvPr id="53424" name="AutoShape 64"/>
                <p:cNvSpPr>
                  <a:spLocks noChangeArrowheads="1"/>
                </p:cNvSpPr>
                <p:nvPr/>
              </p:nvSpPr>
              <p:spPr bwMode="auto">
                <a:xfrm rot="-2160000">
                  <a:off x="1169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134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6" name="Oval 66"/>
                <p:cNvSpPr>
                  <a:spLocks noChangeArrowheads="1"/>
                </p:cNvSpPr>
                <p:nvPr/>
              </p:nvSpPr>
              <p:spPr bwMode="auto">
                <a:xfrm rot="-2160000">
                  <a:off x="1125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153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8" name="Oval 68"/>
                <p:cNvSpPr>
                  <a:spLocks noChangeArrowheads="1"/>
                </p:cNvSpPr>
                <p:nvPr/>
              </p:nvSpPr>
              <p:spPr bwMode="auto">
                <a:xfrm rot="-2160000">
                  <a:off x="1143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171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0" name="Oval 70"/>
                <p:cNvSpPr>
                  <a:spLocks noChangeArrowheads="1"/>
                </p:cNvSpPr>
                <p:nvPr/>
              </p:nvSpPr>
              <p:spPr bwMode="auto">
                <a:xfrm rot="-2160000">
                  <a:off x="1161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156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174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96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34" name="Oval 74"/>
                <p:cNvSpPr>
                  <a:spLocks noChangeArrowheads="1"/>
                </p:cNvSpPr>
                <p:nvPr/>
              </p:nvSpPr>
              <p:spPr bwMode="auto">
                <a:xfrm rot="-2160000">
                  <a:off x="1212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5" name="Oval 75"/>
                <p:cNvSpPr>
                  <a:spLocks noChangeArrowheads="1"/>
                </p:cNvSpPr>
                <p:nvPr/>
              </p:nvSpPr>
              <p:spPr bwMode="auto">
                <a:xfrm rot="-2160000">
                  <a:off x="1173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36" name="Oval 76"/>
                <p:cNvSpPr>
                  <a:spLocks noChangeArrowheads="1"/>
                </p:cNvSpPr>
                <p:nvPr/>
              </p:nvSpPr>
              <p:spPr bwMode="auto">
                <a:xfrm rot="-2160000">
                  <a:off x="1193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6" name="Group 77"/>
              <p:cNvGrpSpPr>
                <a:grpSpLocks/>
              </p:cNvGrpSpPr>
              <p:nvPr/>
            </p:nvGrpSpPr>
            <p:grpSpPr bwMode="auto">
              <a:xfrm>
                <a:off x="953" y="2863"/>
                <a:ext cx="103" cy="176"/>
                <a:chOff x="953" y="2863"/>
                <a:chExt cx="103" cy="176"/>
              </a:xfrm>
            </p:grpSpPr>
            <p:sp>
              <p:nvSpPr>
                <p:cNvPr id="53411" name="AutoShape 78"/>
                <p:cNvSpPr>
                  <a:spLocks noChangeArrowheads="1"/>
                </p:cNvSpPr>
                <p:nvPr/>
              </p:nvSpPr>
              <p:spPr bwMode="auto">
                <a:xfrm rot="2160000">
                  <a:off x="996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2" name="Line 79"/>
                <p:cNvSpPr>
                  <a:spLocks noChangeShapeType="1"/>
                </p:cNvSpPr>
                <p:nvPr/>
              </p:nvSpPr>
              <p:spPr bwMode="auto">
                <a:xfrm>
                  <a:off x="1024" y="2923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3" name="Oval 80"/>
                <p:cNvSpPr>
                  <a:spLocks noChangeArrowheads="1"/>
                </p:cNvSpPr>
                <p:nvPr/>
              </p:nvSpPr>
              <p:spPr bwMode="auto">
                <a:xfrm rot="2160000">
                  <a:off x="1040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4" name="Line 81"/>
                <p:cNvSpPr>
                  <a:spLocks noChangeShapeType="1"/>
                </p:cNvSpPr>
                <p:nvPr/>
              </p:nvSpPr>
              <p:spPr bwMode="auto">
                <a:xfrm>
                  <a:off x="1006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5" name="Oval 82"/>
                <p:cNvSpPr>
                  <a:spLocks noChangeArrowheads="1"/>
                </p:cNvSpPr>
                <p:nvPr/>
              </p:nvSpPr>
              <p:spPr bwMode="auto">
                <a:xfrm rot="2160000">
                  <a:off x="1021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6" name="Line 83"/>
                <p:cNvSpPr>
                  <a:spLocks noChangeShapeType="1"/>
                </p:cNvSpPr>
                <p:nvPr/>
              </p:nvSpPr>
              <p:spPr bwMode="auto">
                <a:xfrm>
                  <a:off x="987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7" name="Oval 84"/>
                <p:cNvSpPr>
                  <a:spLocks noChangeArrowheads="1"/>
                </p:cNvSpPr>
                <p:nvPr/>
              </p:nvSpPr>
              <p:spPr bwMode="auto">
                <a:xfrm rot="2160000">
                  <a:off x="1003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8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999" y="289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19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981" y="2933"/>
                  <a:ext cx="16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0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963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1" name="Oval 88"/>
                <p:cNvSpPr>
                  <a:spLocks noChangeArrowheads="1"/>
                </p:cNvSpPr>
                <p:nvPr/>
              </p:nvSpPr>
              <p:spPr bwMode="auto">
                <a:xfrm rot="2160000">
                  <a:off x="953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2" name="Oval 89"/>
                <p:cNvSpPr>
                  <a:spLocks noChangeArrowheads="1"/>
                </p:cNvSpPr>
                <p:nvPr/>
              </p:nvSpPr>
              <p:spPr bwMode="auto">
                <a:xfrm rot="2160000">
                  <a:off x="991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23" name="Oval 90"/>
                <p:cNvSpPr>
                  <a:spLocks noChangeArrowheads="1"/>
                </p:cNvSpPr>
                <p:nvPr/>
              </p:nvSpPr>
              <p:spPr bwMode="auto">
                <a:xfrm rot="2160000">
                  <a:off x="972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7" name="Group 91"/>
              <p:cNvGrpSpPr>
                <a:grpSpLocks/>
              </p:cNvGrpSpPr>
              <p:nvPr/>
            </p:nvGrpSpPr>
            <p:grpSpPr bwMode="auto">
              <a:xfrm>
                <a:off x="837" y="2863"/>
                <a:ext cx="103" cy="176"/>
                <a:chOff x="837" y="2863"/>
                <a:chExt cx="103" cy="176"/>
              </a:xfrm>
            </p:grpSpPr>
            <p:sp>
              <p:nvSpPr>
                <p:cNvPr id="53398" name="AutoShape 92"/>
                <p:cNvSpPr>
                  <a:spLocks noChangeArrowheads="1"/>
                </p:cNvSpPr>
                <p:nvPr/>
              </p:nvSpPr>
              <p:spPr bwMode="auto">
                <a:xfrm rot="-2160000">
                  <a:off x="881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9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46" y="2923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0" name="Oval 94"/>
                <p:cNvSpPr>
                  <a:spLocks noChangeArrowheads="1"/>
                </p:cNvSpPr>
                <p:nvPr/>
              </p:nvSpPr>
              <p:spPr bwMode="auto">
                <a:xfrm rot="-2160000">
                  <a:off x="837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5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2" name="Oval 96"/>
                <p:cNvSpPr>
                  <a:spLocks noChangeArrowheads="1"/>
                </p:cNvSpPr>
                <p:nvPr/>
              </p:nvSpPr>
              <p:spPr bwMode="auto">
                <a:xfrm rot="-2160000">
                  <a:off x="855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3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83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4" name="Oval 98"/>
                <p:cNvSpPr>
                  <a:spLocks noChangeArrowheads="1"/>
                </p:cNvSpPr>
                <p:nvPr/>
              </p:nvSpPr>
              <p:spPr bwMode="auto">
                <a:xfrm rot="-2160000">
                  <a:off x="873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868" y="2899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6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886" y="2933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7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908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08" name="Oval 102"/>
                <p:cNvSpPr>
                  <a:spLocks noChangeArrowheads="1"/>
                </p:cNvSpPr>
                <p:nvPr/>
              </p:nvSpPr>
              <p:spPr bwMode="auto">
                <a:xfrm rot="-2160000">
                  <a:off x="924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09" name="Oval 103"/>
                <p:cNvSpPr>
                  <a:spLocks noChangeArrowheads="1"/>
                </p:cNvSpPr>
                <p:nvPr/>
              </p:nvSpPr>
              <p:spPr bwMode="auto">
                <a:xfrm rot="-2160000">
                  <a:off x="885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10" name="Oval 104"/>
                <p:cNvSpPr>
                  <a:spLocks noChangeArrowheads="1"/>
                </p:cNvSpPr>
                <p:nvPr/>
              </p:nvSpPr>
              <p:spPr bwMode="auto">
                <a:xfrm rot="-2160000">
                  <a:off x="905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2" name="Group 105"/>
            <p:cNvGrpSpPr>
              <a:grpSpLocks/>
            </p:cNvGrpSpPr>
            <p:nvPr/>
          </p:nvGrpSpPr>
          <p:grpSpPr bwMode="auto">
            <a:xfrm>
              <a:off x="291" y="2863"/>
              <a:ext cx="521" cy="653"/>
              <a:chOff x="291" y="2863"/>
              <a:chExt cx="521" cy="653"/>
            </a:xfrm>
          </p:grpSpPr>
          <p:grpSp>
            <p:nvGrpSpPr>
              <p:cNvPr id="53293" name="Group 106"/>
              <p:cNvGrpSpPr>
                <a:grpSpLocks/>
              </p:cNvGrpSpPr>
              <p:nvPr/>
            </p:nvGrpSpPr>
            <p:grpSpPr bwMode="auto">
              <a:xfrm>
                <a:off x="541" y="3113"/>
                <a:ext cx="271" cy="403"/>
                <a:chOff x="541" y="3113"/>
                <a:chExt cx="271" cy="403"/>
              </a:xfrm>
            </p:grpSpPr>
            <p:sp>
              <p:nvSpPr>
                <p:cNvPr id="53378" name="AutoShape 107"/>
                <p:cNvSpPr>
                  <a:spLocks noChangeArrowheads="1"/>
                </p:cNvSpPr>
                <p:nvPr/>
              </p:nvSpPr>
              <p:spPr bwMode="auto">
                <a:xfrm rot="-2160000">
                  <a:off x="663" y="3113"/>
                  <a:ext cx="28" cy="403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9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568" y="3253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0" name="Oval 109"/>
                <p:cNvSpPr>
                  <a:spLocks noChangeArrowheads="1"/>
                </p:cNvSpPr>
                <p:nvPr/>
              </p:nvSpPr>
              <p:spPr bwMode="auto">
                <a:xfrm rot="-2160000">
                  <a:off x="541" y="3267"/>
                  <a:ext cx="30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1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619" y="3323"/>
                  <a:ext cx="46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2" name="Oval 111"/>
                <p:cNvSpPr>
                  <a:spLocks noChangeArrowheads="1"/>
                </p:cNvSpPr>
                <p:nvPr/>
              </p:nvSpPr>
              <p:spPr bwMode="auto">
                <a:xfrm rot="-2160000">
                  <a:off x="592" y="3336"/>
                  <a:ext cx="30" cy="59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669" y="3393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4" name="Oval 113"/>
                <p:cNvSpPr>
                  <a:spLocks noChangeArrowheads="1"/>
                </p:cNvSpPr>
                <p:nvPr/>
              </p:nvSpPr>
              <p:spPr bwMode="auto">
                <a:xfrm rot="-2160000">
                  <a:off x="643" y="340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634" y="3199"/>
                  <a:ext cx="47" cy="33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685" y="327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736" y="3342"/>
                  <a:ext cx="47" cy="3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8" name="Oval 117"/>
                <p:cNvSpPr>
                  <a:spLocks noChangeArrowheads="1"/>
                </p:cNvSpPr>
                <p:nvPr/>
              </p:nvSpPr>
              <p:spPr bwMode="auto">
                <a:xfrm rot="-2160000">
                  <a:off x="783" y="330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89" name="Oval 118"/>
                <p:cNvSpPr>
                  <a:spLocks noChangeArrowheads="1"/>
                </p:cNvSpPr>
                <p:nvPr/>
              </p:nvSpPr>
              <p:spPr bwMode="auto">
                <a:xfrm rot="-2160000">
                  <a:off x="677" y="3167"/>
                  <a:ext cx="29" cy="57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90" name="Oval 119"/>
                <p:cNvSpPr>
                  <a:spLocks noChangeArrowheads="1"/>
                </p:cNvSpPr>
                <p:nvPr/>
              </p:nvSpPr>
              <p:spPr bwMode="auto">
                <a:xfrm rot="-2160000">
                  <a:off x="731" y="3235"/>
                  <a:ext cx="29" cy="5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4" name="Group 120"/>
              <p:cNvGrpSpPr>
                <a:grpSpLocks/>
              </p:cNvGrpSpPr>
              <p:nvPr/>
            </p:nvGrpSpPr>
            <p:grpSpPr bwMode="auto">
              <a:xfrm>
                <a:off x="365" y="3037"/>
                <a:ext cx="210" cy="145"/>
                <a:chOff x="365" y="3037"/>
                <a:chExt cx="210" cy="145"/>
              </a:xfrm>
            </p:grpSpPr>
            <p:sp>
              <p:nvSpPr>
                <p:cNvPr id="53365" name="AutoShape 121"/>
                <p:cNvSpPr>
                  <a:spLocks noChangeArrowheads="1"/>
                </p:cNvSpPr>
                <p:nvPr/>
              </p:nvSpPr>
              <p:spPr bwMode="auto">
                <a:xfrm rot="-3360000">
                  <a:off x="460" y="3004"/>
                  <a:ext cx="19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398" y="3093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7" name="Oval 123"/>
                <p:cNvSpPr>
                  <a:spLocks noChangeArrowheads="1"/>
                </p:cNvSpPr>
                <p:nvPr/>
              </p:nvSpPr>
              <p:spPr bwMode="auto">
                <a:xfrm rot="-3360000">
                  <a:off x="383" y="311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442" y="3115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9" name="Oval 125"/>
                <p:cNvSpPr>
                  <a:spLocks noChangeArrowheads="1"/>
                </p:cNvSpPr>
                <p:nvPr/>
              </p:nvSpPr>
              <p:spPr bwMode="auto">
                <a:xfrm rot="-3360000">
                  <a:off x="426" y="3134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0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85" y="3138"/>
                  <a:ext cx="23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1" name="Oval 127"/>
                <p:cNvSpPr>
                  <a:spLocks noChangeArrowheads="1"/>
                </p:cNvSpPr>
                <p:nvPr/>
              </p:nvSpPr>
              <p:spPr bwMode="auto">
                <a:xfrm rot="-3360000">
                  <a:off x="470" y="3157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32" y="3049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71" y="3076"/>
                  <a:ext cx="23" cy="26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519" y="3094"/>
                  <a:ext cx="22" cy="2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5" name="Oval 131"/>
                <p:cNvSpPr>
                  <a:spLocks noChangeArrowheads="1"/>
                </p:cNvSpPr>
                <p:nvPr/>
              </p:nvSpPr>
              <p:spPr bwMode="auto">
                <a:xfrm rot="-3360000">
                  <a:off x="537" y="3077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6" name="Oval 132"/>
                <p:cNvSpPr>
                  <a:spLocks noChangeArrowheads="1"/>
                </p:cNvSpPr>
                <p:nvPr/>
              </p:nvSpPr>
              <p:spPr bwMode="auto">
                <a:xfrm rot="-3360000">
                  <a:off x="448" y="303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77" name="Oval 133"/>
                <p:cNvSpPr>
                  <a:spLocks noChangeArrowheads="1"/>
                </p:cNvSpPr>
                <p:nvPr/>
              </p:nvSpPr>
              <p:spPr bwMode="auto">
                <a:xfrm rot="-3360000">
                  <a:off x="493" y="3053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5" name="Group 134"/>
              <p:cNvGrpSpPr>
                <a:grpSpLocks/>
              </p:cNvGrpSpPr>
              <p:nvPr/>
            </p:nvGrpSpPr>
            <p:grpSpPr bwMode="auto">
              <a:xfrm>
                <a:off x="525" y="2975"/>
                <a:ext cx="177" cy="210"/>
                <a:chOff x="525" y="2975"/>
                <a:chExt cx="177" cy="210"/>
              </a:xfrm>
            </p:grpSpPr>
            <p:sp>
              <p:nvSpPr>
                <p:cNvPr id="53352" name="AutoShape 135"/>
                <p:cNvSpPr>
                  <a:spLocks noChangeArrowheads="1"/>
                </p:cNvSpPr>
                <p:nvPr/>
              </p:nvSpPr>
              <p:spPr bwMode="auto">
                <a:xfrm rot="2160000">
                  <a:off x="604" y="2975"/>
                  <a:ext cx="18" cy="210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3" name="Line 136"/>
                <p:cNvSpPr>
                  <a:spLocks noChangeShapeType="1"/>
                </p:cNvSpPr>
                <p:nvPr/>
              </p:nvSpPr>
              <p:spPr bwMode="auto">
                <a:xfrm>
                  <a:off x="654" y="3049"/>
                  <a:ext cx="30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4" name="Oval 137"/>
                <p:cNvSpPr>
                  <a:spLocks noChangeArrowheads="1"/>
                </p:cNvSpPr>
                <p:nvPr/>
              </p:nvSpPr>
              <p:spPr bwMode="auto">
                <a:xfrm rot="2160000">
                  <a:off x="682" y="3055"/>
                  <a:ext cx="20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5" name="Line 138"/>
                <p:cNvSpPr>
                  <a:spLocks noChangeShapeType="1"/>
                </p:cNvSpPr>
                <p:nvPr/>
              </p:nvSpPr>
              <p:spPr bwMode="auto">
                <a:xfrm>
                  <a:off x="621" y="3085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6" name="Oval 139"/>
                <p:cNvSpPr>
                  <a:spLocks noChangeArrowheads="1"/>
                </p:cNvSpPr>
                <p:nvPr/>
              </p:nvSpPr>
              <p:spPr bwMode="auto">
                <a:xfrm rot="2160000">
                  <a:off x="649" y="3092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7" name="Line 140"/>
                <p:cNvSpPr>
                  <a:spLocks noChangeShapeType="1"/>
                </p:cNvSpPr>
                <p:nvPr/>
              </p:nvSpPr>
              <p:spPr bwMode="auto">
                <a:xfrm>
                  <a:off x="588" y="3121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58" name="Oval 141"/>
                <p:cNvSpPr>
                  <a:spLocks noChangeArrowheads="1"/>
                </p:cNvSpPr>
                <p:nvPr/>
              </p:nvSpPr>
              <p:spPr bwMode="auto">
                <a:xfrm rot="2160000">
                  <a:off x="616" y="3128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9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609" y="3022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0" name="Line 143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3058"/>
                  <a:ext cx="30" cy="18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1" name="Line 144"/>
                <p:cNvSpPr>
                  <a:spLocks noChangeShapeType="1"/>
                </p:cNvSpPr>
                <p:nvPr/>
              </p:nvSpPr>
              <p:spPr bwMode="auto">
                <a:xfrm flipH="1" flipV="1">
                  <a:off x="540" y="3092"/>
                  <a:ext cx="29" cy="17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62" name="Oval 145"/>
                <p:cNvSpPr>
                  <a:spLocks noChangeArrowheads="1"/>
                </p:cNvSpPr>
                <p:nvPr/>
              </p:nvSpPr>
              <p:spPr bwMode="auto">
                <a:xfrm rot="2160000">
                  <a:off x="525" y="3076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3" name="Oval 146"/>
                <p:cNvSpPr>
                  <a:spLocks noChangeArrowheads="1"/>
                </p:cNvSpPr>
                <p:nvPr/>
              </p:nvSpPr>
              <p:spPr bwMode="auto">
                <a:xfrm rot="2160000">
                  <a:off x="594" y="3003"/>
                  <a:ext cx="19" cy="30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64" name="Oval 147"/>
                <p:cNvSpPr>
                  <a:spLocks noChangeArrowheads="1"/>
                </p:cNvSpPr>
                <p:nvPr/>
              </p:nvSpPr>
              <p:spPr bwMode="auto">
                <a:xfrm rot="2160000">
                  <a:off x="559" y="3038"/>
                  <a:ext cx="19" cy="31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6" name="Group 148"/>
              <p:cNvGrpSpPr>
                <a:grpSpLocks/>
              </p:cNvGrpSpPr>
              <p:nvPr/>
            </p:nvGrpSpPr>
            <p:grpSpPr bwMode="auto">
              <a:xfrm>
                <a:off x="291" y="2892"/>
                <a:ext cx="103" cy="176"/>
                <a:chOff x="291" y="2892"/>
                <a:chExt cx="103" cy="176"/>
              </a:xfrm>
            </p:grpSpPr>
            <p:sp>
              <p:nvSpPr>
                <p:cNvPr id="53339" name="AutoShape 149"/>
                <p:cNvSpPr>
                  <a:spLocks noChangeArrowheads="1"/>
                </p:cNvSpPr>
                <p:nvPr/>
              </p:nvSpPr>
              <p:spPr bwMode="auto">
                <a:xfrm rot="-2160000">
                  <a:off x="334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0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00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1" name="Oval 151"/>
                <p:cNvSpPr>
                  <a:spLocks noChangeArrowheads="1"/>
                </p:cNvSpPr>
                <p:nvPr/>
              </p:nvSpPr>
              <p:spPr bwMode="auto">
                <a:xfrm rot="-2160000">
                  <a:off x="291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319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3" name="Oval 153"/>
                <p:cNvSpPr>
                  <a:spLocks noChangeArrowheads="1"/>
                </p:cNvSpPr>
                <p:nvPr/>
              </p:nvSpPr>
              <p:spPr bwMode="auto">
                <a:xfrm rot="-2160000">
                  <a:off x="309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4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337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5" name="Oval 155"/>
                <p:cNvSpPr>
                  <a:spLocks noChangeArrowheads="1"/>
                </p:cNvSpPr>
                <p:nvPr/>
              </p:nvSpPr>
              <p:spPr bwMode="auto">
                <a:xfrm rot="-2160000">
                  <a:off x="327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46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322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40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62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9" name="Oval 159"/>
                <p:cNvSpPr>
                  <a:spLocks noChangeArrowheads="1"/>
                </p:cNvSpPr>
                <p:nvPr/>
              </p:nvSpPr>
              <p:spPr bwMode="auto">
                <a:xfrm rot="-2160000">
                  <a:off x="378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0" name="Oval 160"/>
                <p:cNvSpPr>
                  <a:spLocks noChangeArrowheads="1"/>
                </p:cNvSpPr>
                <p:nvPr/>
              </p:nvSpPr>
              <p:spPr bwMode="auto">
                <a:xfrm rot="-2160000">
                  <a:off x="339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51" name="Oval 161"/>
                <p:cNvSpPr>
                  <a:spLocks noChangeArrowheads="1"/>
                </p:cNvSpPr>
                <p:nvPr/>
              </p:nvSpPr>
              <p:spPr bwMode="auto">
                <a:xfrm rot="-2160000">
                  <a:off x="359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7" name="Group 162"/>
              <p:cNvGrpSpPr>
                <a:grpSpLocks/>
              </p:cNvGrpSpPr>
              <p:nvPr/>
            </p:nvGrpSpPr>
            <p:grpSpPr bwMode="auto">
              <a:xfrm>
                <a:off x="378" y="2892"/>
                <a:ext cx="103" cy="176"/>
                <a:chOff x="378" y="2892"/>
                <a:chExt cx="103" cy="176"/>
              </a:xfrm>
            </p:grpSpPr>
            <p:sp>
              <p:nvSpPr>
                <p:cNvPr id="53326" name="AutoShape 163"/>
                <p:cNvSpPr>
                  <a:spLocks noChangeArrowheads="1"/>
                </p:cNvSpPr>
                <p:nvPr/>
              </p:nvSpPr>
              <p:spPr bwMode="auto">
                <a:xfrm rot="2160000">
                  <a:off x="421" y="2892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7" name="Line 164"/>
                <p:cNvSpPr>
                  <a:spLocks noChangeShapeType="1"/>
                </p:cNvSpPr>
                <p:nvPr/>
              </p:nvSpPr>
              <p:spPr bwMode="auto">
                <a:xfrm>
                  <a:off x="450" y="2952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8" name="Oval 165"/>
                <p:cNvSpPr>
                  <a:spLocks noChangeArrowheads="1"/>
                </p:cNvSpPr>
                <p:nvPr/>
              </p:nvSpPr>
              <p:spPr bwMode="auto">
                <a:xfrm rot="2160000">
                  <a:off x="465" y="2959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9" name="Line 166"/>
                <p:cNvSpPr>
                  <a:spLocks noChangeShapeType="1"/>
                </p:cNvSpPr>
                <p:nvPr/>
              </p:nvSpPr>
              <p:spPr bwMode="auto">
                <a:xfrm>
                  <a:off x="431" y="2984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0" name="Oval 167"/>
                <p:cNvSpPr>
                  <a:spLocks noChangeArrowheads="1"/>
                </p:cNvSpPr>
                <p:nvPr/>
              </p:nvSpPr>
              <p:spPr bwMode="auto">
                <a:xfrm rot="2160000">
                  <a:off x="447" y="2989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1" name="Line 168"/>
                <p:cNvSpPr>
                  <a:spLocks noChangeShapeType="1"/>
                </p:cNvSpPr>
                <p:nvPr/>
              </p:nvSpPr>
              <p:spPr bwMode="auto">
                <a:xfrm>
                  <a:off x="412" y="3014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Oval 169"/>
                <p:cNvSpPr>
                  <a:spLocks noChangeArrowheads="1"/>
                </p:cNvSpPr>
                <p:nvPr/>
              </p:nvSpPr>
              <p:spPr bwMode="auto">
                <a:xfrm rot="2160000">
                  <a:off x="429" y="302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3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1" y="2928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4" name="Line 171"/>
                <p:cNvSpPr>
                  <a:spLocks noChangeShapeType="1"/>
                </p:cNvSpPr>
                <p:nvPr/>
              </p:nvSpPr>
              <p:spPr bwMode="auto">
                <a:xfrm flipH="1" flipV="1">
                  <a:off x="403" y="2962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5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388" y="2988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6" name="Oval 173"/>
                <p:cNvSpPr>
                  <a:spLocks noChangeArrowheads="1"/>
                </p:cNvSpPr>
                <p:nvPr/>
              </p:nvSpPr>
              <p:spPr bwMode="auto">
                <a:xfrm rot="2160000">
                  <a:off x="378" y="2976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7" name="Oval 174"/>
                <p:cNvSpPr>
                  <a:spLocks noChangeArrowheads="1"/>
                </p:cNvSpPr>
                <p:nvPr/>
              </p:nvSpPr>
              <p:spPr bwMode="auto">
                <a:xfrm rot="2160000">
                  <a:off x="416" y="2915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38" name="Oval 175"/>
                <p:cNvSpPr>
                  <a:spLocks noChangeArrowheads="1"/>
                </p:cNvSpPr>
                <p:nvPr/>
              </p:nvSpPr>
              <p:spPr bwMode="auto">
                <a:xfrm rot="2160000">
                  <a:off x="397" y="2945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8" name="Group 176"/>
              <p:cNvGrpSpPr>
                <a:grpSpLocks/>
              </p:cNvGrpSpPr>
              <p:nvPr/>
            </p:nvGrpSpPr>
            <p:grpSpPr bwMode="auto">
              <a:xfrm>
                <a:off x="550" y="2863"/>
                <a:ext cx="103" cy="176"/>
                <a:chOff x="550" y="2863"/>
                <a:chExt cx="103" cy="176"/>
              </a:xfrm>
            </p:grpSpPr>
            <p:sp>
              <p:nvSpPr>
                <p:cNvPr id="53313" name="AutoShape 177"/>
                <p:cNvSpPr>
                  <a:spLocks noChangeArrowheads="1"/>
                </p:cNvSpPr>
                <p:nvPr/>
              </p:nvSpPr>
              <p:spPr bwMode="auto">
                <a:xfrm rot="-2160000">
                  <a:off x="594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4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59" y="2923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5" name="Oval 179"/>
                <p:cNvSpPr>
                  <a:spLocks noChangeArrowheads="1"/>
                </p:cNvSpPr>
                <p:nvPr/>
              </p:nvSpPr>
              <p:spPr bwMode="auto">
                <a:xfrm rot="-2160000">
                  <a:off x="550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578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7" name="Oval 181"/>
                <p:cNvSpPr>
                  <a:spLocks noChangeArrowheads="1"/>
                </p:cNvSpPr>
                <p:nvPr/>
              </p:nvSpPr>
              <p:spPr bwMode="auto">
                <a:xfrm rot="-2160000">
                  <a:off x="568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596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9" name="Oval 183"/>
                <p:cNvSpPr>
                  <a:spLocks noChangeArrowheads="1"/>
                </p:cNvSpPr>
                <p:nvPr/>
              </p:nvSpPr>
              <p:spPr bwMode="auto">
                <a:xfrm rot="-2160000">
                  <a:off x="586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0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85" y="289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603" y="2933"/>
                  <a:ext cx="16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2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621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3" name="Oval 187"/>
                <p:cNvSpPr>
                  <a:spLocks noChangeArrowheads="1"/>
                </p:cNvSpPr>
                <p:nvPr/>
              </p:nvSpPr>
              <p:spPr bwMode="auto">
                <a:xfrm rot="-2160000">
                  <a:off x="637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4" name="Oval 188"/>
                <p:cNvSpPr>
                  <a:spLocks noChangeArrowheads="1"/>
                </p:cNvSpPr>
                <p:nvPr/>
              </p:nvSpPr>
              <p:spPr bwMode="auto">
                <a:xfrm rot="-2160000">
                  <a:off x="598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25" name="Oval 189"/>
                <p:cNvSpPr>
                  <a:spLocks noChangeArrowheads="1"/>
                </p:cNvSpPr>
                <p:nvPr/>
              </p:nvSpPr>
              <p:spPr bwMode="auto">
                <a:xfrm rot="-2160000">
                  <a:off x="618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299" name="Group 190"/>
              <p:cNvGrpSpPr>
                <a:grpSpLocks/>
              </p:cNvGrpSpPr>
              <p:nvPr/>
            </p:nvGrpSpPr>
            <p:grpSpPr bwMode="auto">
              <a:xfrm>
                <a:off x="666" y="2863"/>
                <a:ext cx="103" cy="176"/>
                <a:chOff x="666" y="2863"/>
                <a:chExt cx="103" cy="176"/>
              </a:xfrm>
            </p:grpSpPr>
            <p:sp>
              <p:nvSpPr>
                <p:cNvPr id="53300" name="AutoShape 191"/>
                <p:cNvSpPr>
                  <a:spLocks noChangeArrowheads="1"/>
                </p:cNvSpPr>
                <p:nvPr/>
              </p:nvSpPr>
              <p:spPr bwMode="auto">
                <a:xfrm rot="2160000">
                  <a:off x="709" y="2863"/>
                  <a:ext cx="16" cy="176"/>
                </a:xfrm>
                <a:prstGeom prst="roundRect">
                  <a:avLst>
                    <a:gd name="adj" fmla="val 12468"/>
                  </a:avLst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1" name="Line 192"/>
                <p:cNvSpPr>
                  <a:spLocks noChangeShapeType="1"/>
                </p:cNvSpPr>
                <p:nvPr/>
              </p:nvSpPr>
              <p:spPr bwMode="auto">
                <a:xfrm>
                  <a:off x="738" y="2923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2" name="Oval 193"/>
                <p:cNvSpPr>
                  <a:spLocks noChangeArrowheads="1"/>
                </p:cNvSpPr>
                <p:nvPr/>
              </p:nvSpPr>
              <p:spPr bwMode="auto">
                <a:xfrm rot="2160000">
                  <a:off x="753" y="2930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3" name="Line 194"/>
                <p:cNvSpPr>
                  <a:spLocks noChangeShapeType="1"/>
                </p:cNvSpPr>
                <p:nvPr/>
              </p:nvSpPr>
              <p:spPr bwMode="auto">
                <a:xfrm>
                  <a:off x="719" y="2955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4" name="Oval 195"/>
                <p:cNvSpPr>
                  <a:spLocks noChangeArrowheads="1"/>
                </p:cNvSpPr>
                <p:nvPr/>
              </p:nvSpPr>
              <p:spPr bwMode="auto">
                <a:xfrm rot="2160000">
                  <a:off x="735" y="2960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5" name="Line 196"/>
                <p:cNvSpPr>
                  <a:spLocks noChangeShapeType="1"/>
                </p:cNvSpPr>
                <p:nvPr/>
              </p:nvSpPr>
              <p:spPr bwMode="auto">
                <a:xfrm>
                  <a:off x="700" y="2986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6" name="Oval 197"/>
                <p:cNvSpPr>
                  <a:spLocks noChangeArrowheads="1"/>
                </p:cNvSpPr>
                <p:nvPr/>
              </p:nvSpPr>
              <p:spPr bwMode="auto">
                <a:xfrm rot="2160000">
                  <a:off x="717" y="2991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07" name="Line 198"/>
                <p:cNvSpPr>
                  <a:spLocks noChangeShapeType="1"/>
                </p:cNvSpPr>
                <p:nvPr/>
              </p:nvSpPr>
              <p:spPr bwMode="auto">
                <a:xfrm flipH="1" flipV="1">
                  <a:off x="709" y="2899"/>
                  <a:ext cx="17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8" name="Line 199"/>
                <p:cNvSpPr>
                  <a:spLocks noChangeShapeType="1"/>
                </p:cNvSpPr>
                <p:nvPr/>
              </p:nvSpPr>
              <p:spPr bwMode="auto">
                <a:xfrm flipH="1" flipV="1">
                  <a:off x="691" y="2933"/>
                  <a:ext cx="17" cy="14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09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676" y="2959"/>
                  <a:ext cx="16" cy="15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10" name="Oval 201"/>
                <p:cNvSpPr>
                  <a:spLocks noChangeArrowheads="1"/>
                </p:cNvSpPr>
                <p:nvPr/>
              </p:nvSpPr>
              <p:spPr bwMode="auto">
                <a:xfrm rot="2160000">
                  <a:off x="666" y="2947"/>
                  <a:ext cx="16" cy="2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1" name="Oval 202"/>
                <p:cNvSpPr>
                  <a:spLocks noChangeArrowheads="1"/>
                </p:cNvSpPr>
                <p:nvPr/>
              </p:nvSpPr>
              <p:spPr bwMode="auto">
                <a:xfrm rot="2160000">
                  <a:off x="704" y="2887"/>
                  <a:ext cx="16" cy="24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12" name="Oval 203"/>
                <p:cNvSpPr>
                  <a:spLocks noChangeArrowheads="1"/>
                </p:cNvSpPr>
                <p:nvPr/>
              </p:nvSpPr>
              <p:spPr bwMode="auto">
                <a:xfrm rot="2160000">
                  <a:off x="685" y="2916"/>
                  <a:ext cx="16" cy="2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3252" name="Line 204"/>
          <p:cNvSpPr>
            <a:spLocks noChangeShapeType="1"/>
          </p:cNvSpPr>
          <p:nvPr/>
        </p:nvSpPr>
        <p:spPr bwMode="auto">
          <a:xfrm>
            <a:off x="1905000" y="2209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Line 205"/>
          <p:cNvSpPr>
            <a:spLocks noChangeShapeType="1"/>
          </p:cNvSpPr>
          <p:nvPr/>
        </p:nvSpPr>
        <p:spPr bwMode="auto">
          <a:xfrm>
            <a:off x="2057400" y="2590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Line 206"/>
          <p:cNvSpPr>
            <a:spLocks noChangeShapeType="1"/>
          </p:cNvSpPr>
          <p:nvPr/>
        </p:nvSpPr>
        <p:spPr bwMode="auto">
          <a:xfrm>
            <a:off x="2743200" y="2514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207"/>
          <p:cNvSpPr>
            <a:spLocks noChangeShapeType="1"/>
          </p:cNvSpPr>
          <p:nvPr/>
        </p:nvSpPr>
        <p:spPr bwMode="auto">
          <a:xfrm>
            <a:off x="2438400" y="2971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208"/>
          <p:cNvSpPr>
            <a:spLocks noChangeShapeType="1"/>
          </p:cNvSpPr>
          <p:nvPr/>
        </p:nvSpPr>
        <p:spPr bwMode="auto">
          <a:xfrm>
            <a:off x="1905000" y="3276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209"/>
          <p:cNvSpPr>
            <a:spLocks noChangeShapeType="1"/>
          </p:cNvSpPr>
          <p:nvPr/>
        </p:nvSpPr>
        <p:spPr bwMode="auto">
          <a:xfrm flipV="1">
            <a:off x="2819400" y="304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Line 210"/>
          <p:cNvSpPr>
            <a:spLocks noChangeShapeType="1"/>
          </p:cNvSpPr>
          <p:nvPr/>
        </p:nvSpPr>
        <p:spPr bwMode="auto">
          <a:xfrm flipH="1">
            <a:off x="2743200" y="3048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Line 211"/>
          <p:cNvSpPr>
            <a:spLocks noChangeShapeType="1"/>
          </p:cNvSpPr>
          <p:nvPr/>
        </p:nvSpPr>
        <p:spPr bwMode="auto">
          <a:xfrm flipH="1">
            <a:off x="5105400" y="2514600"/>
            <a:ext cx="609600" cy="4572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0" name="Line 212"/>
          <p:cNvSpPr>
            <a:spLocks noChangeShapeType="1"/>
          </p:cNvSpPr>
          <p:nvPr/>
        </p:nvSpPr>
        <p:spPr bwMode="auto">
          <a:xfrm flipH="1">
            <a:off x="4267200" y="2971800"/>
            <a:ext cx="838200" cy="1143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1" name="Line 213"/>
          <p:cNvSpPr>
            <a:spLocks noChangeShapeType="1"/>
          </p:cNvSpPr>
          <p:nvPr/>
        </p:nvSpPr>
        <p:spPr bwMode="auto">
          <a:xfrm>
            <a:off x="4038600" y="4419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Freeform 214"/>
          <p:cNvSpPr>
            <a:spLocks/>
          </p:cNvSpPr>
          <p:nvPr/>
        </p:nvSpPr>
        <p:spPr bwMode="auto">
          <a:xfrm>
            <a:off x="3124200" y="4419600"/>
            <a:ext cx="914400" cy="863600"/>
          </a:xfrm>
          <a:custGeom>
            <a:avLst/>
            <a:gdLst>
              <a:gd name="T0" fmla="*/ 0 w 336"/>
              <a:gd name="T1" fmla="*/ 2147483647 h 400"/>
              <a:gd name="T2" fmla="*/ 2147483647 w 336"/>
              <a:gd name="T3" fmla="*/ 2147483647 h 400"/>
              <a:gd name="T4" fmla="*/ 2147483647 w 336"/>
              <a:gd name="T5" fmla="*/ 2147483647 h 400"/>
              <a:gd name="T6" fmla="*/ 2147483647 w 336"/>
              <a:gd name="T7" fmla="*/ 2147483647 h 400"/>
              <a:gd name="T8" fmla="*/ 2147483647 w 336"/>
              <a:gd name="T9" fmla="*/ 2147483647 h 400"/>
              <a:gd name="T10" fmla="*/ 2147483647 w 336"/>
              <a:gd name="T11" fmla="*/ 2147483647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6"/>
              <a:gd name="T19" fmla="*/ 0 h 400"/>
              <a:gd name="T20" fmla="*/ 336 w 336"/>
              <a:gd name="T21" fmla="*/ 400 h 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6" h="400">
                <a:moveTo>
                  <a:pt x="0" y="304"/>
                </a:moveTo>
                <a:cubicBezTo>
                  <a:pt x="36" y="308"/>
                  <a:pt x="72" y="312"/>
                  <a:pt x="96" y="304"/>
                </a:cubicBezTo>
                <a:cubicBezTo>
                  <a:pt x="120" y="296"/>
                  <a:pt x="136" y="304"/>
                  <a:pt x="144" y="256"/>
                </a:cubicBezTo>
                <a:cubicBezTo>
                  <a:pt x="152" y="208"/>
                  <a:pt x="136" y="0"/>
                  <a:pt x="144" y="16"/>
                </a:cubicBezTo>
                <a:cubicBezTo>
                  <a:pt x="152" y="32"/>
                  <a:pt x="160" y="304"/>
                  <a:pt x="192" y="352"/>
                </a:cubicBezTo>
                <a:cubicBezTo>
                  <a:pt x="224" y="400"/>
                  <a:pt x="280" y="352"/>
                  <a:pt x="336" y="3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215"/>
          <p:cNvSpPr>
            <a:spLocks noChangeShapeType="1"/>
          </p:cNvSpPr>
          <p:nvPr/>
        </p:nvSpPr>
        <p:spPr bwMode="auto">
          <a:xfrm>
            <a:off x="4267200" y="6324600"/>
            <a:ext cx="0" cy="304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216"/>
          <p:cNvSpPr>
            <a:spLocks noChangeShapeType="1"/>
          </p:cNvSpPr>
          <p:nvPr/>
        </p:nvSpPr>
        <p:spPr bwMode="auto">
          <a:xfrm>
            <a:off x="4267200" y="6629400"/>
            <a:ext cx="3429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Line 217"/>
          <p:cNvSpPr>
            <a:spLocks noChangeShapeType="1"/>
          </p:cNvSpPr>
          <p:nvPr/>
        </p:nvSpPr>
        <p:spPr bwMode="auto">
          <a:xfrm>
            <a:off x="3200400" y="5867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218"/>
          <p:cNvSpPr>
            <a:spLocks noChangeShapeType="1"/>
          </p:cNvSpPr>
          <p:nvPr/>
        </p:nvSpPr>
        <p:spPr bwMode="auto">
          <a:xfrm>
            <a:off x="3200400" y="6172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219"/>
          <p:cNvSpPr>
            <a:spLocks noChangeShapeType="1"/>
          </p:cNvSpPr>
          <p:nvPr/>
        </p:nvSpPr>
        <p:spPr bwMode="auto">
          <a:xfrm>
            <a:off x="3886200" y="6096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3268" name="Group 220"/>
          <p:cNvGrpSpPr>
            <a:grpSpLocks/>
          </p:cNvGrpSpPr>
          <p:nvPr/>
        </p:nvGrpSpPr>
        <p:grpSpPr bwMode="auto">
          <a:xfrm flipH="1">
            <a:off x="4876800" y="4800600"/>
            <a:ext cx="2286000" cy="1371600"/>
            <a:chOff x="768" y="2976"/>
            <a:chExt cx="1440" cy="864"/>
          </a:xfrm>
        </p:grpSpPr>
        <p:sp>
          <p:nvSpPr>
            <p:cNvPr id="53286" name="Line 221"/>
            <p:cNvSpPr>
              <a:spLocks noChangeShapeType="1"/>
            </p:cNvSpPr>
            <p:nvPr/>
          </p:nvSpPr>
          <p:spPr bwMode="auto">
            <a:xfrm>
              <a:off x="768" y="297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222"/>
            <p:cNvSpPr>
              <a:spLocks noChangeShapeType="1"/>
            </p:cNvSpPr>
            <p:nvPr/>
          </p:nvSpPr>
          <p:spPr bwMode="auto">
            <a:xfrm>
              <a:off x="768" y="359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223"/>
            <p:cNvSpPr>
              <a:spLocks noChangeShapeType="1"/>
            </p:cNvSpPr>
            <p:nvPr/>
          </p:nvSpPr>
          <p:spPr bwMode="auto">
            <a:xfrm>
              <a:off x="2208" y="3341"/>
              <a:ext cx="0" cy="49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9" name="AutoShape 224"/>
          <p:cNvSpPr>
            <a:spLocks noChangeArrowheads="1"/>
          </p:cNvSpPr>
          <p:nvPr/>
        </p:nvSpPr>
        <p:spPr bwMode="auto">
          <a:xfrm>
            <a:off x="5257800" y="33528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AutoShape 225"/>
          <p:cNvSpPr>
            <a:spLocks noChangeArrowheads="1"/>
          </p:cNvSpPr>
          <p:nvPr/>
        </p:nvSpPr>
        <p:spPr bwMode="auto">
          <a:xfrm>
            <a:off x="5105400" y="35814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AutoShape 226"/>
          <p:cNvSpPr>
            <a:spLocks noChangeArrowheads="1"/>
          </p:cNvSpPr>
          <p:nvPr/>
        </p:nvSpPr>
        <p:spPr bwMode="auto">
          <a:xfrm>
            <a:off x="4953000" y="38100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AutoShape 227"/>
          <p:cNvSpPr>
            <a:spLocks noChangeArrowheads="1"/>
          </p:cNvSpPr>
          <p:nvPr/>
        </p:nvSpPr>
        <p:spPr bwMode="auto">
          <a:xfrm>
            <a:off x="4800600" y="4038600"/>
            <a:ext cx="457200" cy="1524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Text Box 228"/>
          <p:cNvSpPr txBox="1">
            <a:spLocks noChangeArrowheads="1"/>
          </p:cNvSpPr>
          <p:nvPr/>
        </p:nvSpPr>
        <p:spPr bwMode="auto">
          <a:xfrm>
            <a:off x="5775325" y="3546475"/>
            <a:ext cx="1901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messenger</a:t>
            </a:r>
          </a:p>
        </p:txBody>
      </p:sp>
      <p:sp>
        <p:nvSpPr>
          <p:cNvPr id="53274" name="Text Box 229"/>
          <p:cNvSpPr txBox="1">
            <a:spLocks noChangeArrowheads="1"/>
          </p:cNvSpPr>
          <p:nvPr/>
        </p:nvSpPr>
        <p:spPr bwMode="auto">
          <a:xfrm>
            <a:off x="381000" y="19050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Excitatory</a:t>
            </a:r>
          </a:p>
        </p:txBody>
      </p:sp>
      <p:sp>
        <p:nvSpPr>
          <p:cNvPr id="53275" name="Text Box 230"/>
          <p:cNvSpPr txBox="1">
            <a:spLocks noChangeArrowheads="1"/>
          </p:cNvSpPr>
          <p:nvPr/>
        </p:nvSpPr>
        <p:spPr bwMode="auto">
          <a:xfrm>
            <a:off x="609600" y="2362200"/>
            <a:ext cx="1401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Inhibitory</a:t>
            </a:r>
          </a:p>
        </p:txBody>
      </p:sp>
      <p:sp>
        <p:nvSpPr>
          <p:cNvPr id="53276" name="Text Box 231"/>
          <p:cNvSpPr txBox="1">
            <a:spLocks noChangeArrowheads="1"/>
          </p:cNvSpPr>
          <p:nvPr/>
        </p:nvSpPr>
        <p:spPr bwMode="auto">
          <a:xfrm>
            <a:off x="457200" y="4343400"/>
            <a:ext cx="25844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Action potentials in</a:t>
            </a:r>
          </a:p>
          <a:p>
            <a:pPr algn="r"/>
            <a:r>
              <a:rPr lang="en-US"/>
              <a:t>dendrites</a:t>
            </a:r>
          </a:p>
        </p:txBody>
      </p:sp>
      <p:sp>
        <p:nvSpPr>
          <p:cNvPr id="53277" name="Text Box 232"/>
          <p:cNvSpPr txBox="1">
            <a:spLocks noChangeArrowheads="1"/>
          </p:cNvSpPr>
          <p:nvPr/>
        </p:nvSpPr>
        <p:spPr bwMode="auto">
          <a:xfrm>
            <a:off x="1143000" y="5791200"/>
            <a:ext cx="2001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Somatic inputs</a:t>
            </a:r>
          </a:p>
        </p:txBody>
      </p:sp>
      <p:sp>
        <p:nvSpPr>
          <p:cNvPr id="53278" name="Text Box 233"/>
          <p:cNvSpPr txBox="1">
            <a:spLocks noChangeArrowheads="1"/>
          </p:cNvSpPr>
          <p:nvPr/>
        </p:nvSpPr>
        <p:spPr bwMode="auto">
          <a:xfrm>
            <a:off x="5165725" y="4994275"/>
            <a:ext cx="23145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Broadcast</a:t>
            </a:r>
          </a:p>
          <a:p>
            <a:r>
              <a:rPr lang="en-US"/>
              <a:t>neurotransmitters</a:t>
            </a:r>
          </a:p>
        </p:txBody>
      </p:sp>
      <p:sp>
        <p:nvSpPr>
          <p:cNvPr id="53279" name="Text Box 234"/>
          <p:cNvSpPr txBox="1">
            <a:spLocks noChangeArrowheads="1"/>
          </p:cNvSpPr>
          <p:nvPr/>
        </p:nvSpPr>
        <p:spPr bwMode="auto">
          <a:xfrm>
            <a:off x="669925" y="2784475"/>
            <a:ext cx="1300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Complex</a:t>
            </a:r>
          </a:p>
        </p:txBody>
      </p:sp>
      <p:sp>
        <p:nvSpPr>
          <p:cNvPr id="53280" name="Text Box 235"/>
          <p:cNvSpPr txBox="1">
            <a:spLocks noChangeArrowheads="1"/>
          </p:cNvSpPr>
          <p:nvPr/>
        </p:nvSpPr>
        <p:spPr bwMode="auto">
          <a:xfrm>
            <a:off x="5791200" y="2514600"/>
            <a:ext cx="13509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Local Ca</a:t>
            </a:r>
          </a:p>
          <a:p>
            <a:r>
              <a:rPr lang="en-US">
                <a:solidFill>
                  <a:srgbClr val="FF3300"/>
                </a:solidFill>
              </a:rPr>
              <a:t>transients</a:t>
            </a:r>
          </a:p>
        </p:txBody>
      </p:sp>
      <p:sp>
        <p:nvSpPr>
          <p:cNvPr id="53281" name="Line 236"/>
          <p:cNvSpPr>
            <a:spLocks noChangeShapeType="1"/>
          </p:cNvSpPr>
          <p:nvPr/>
        </p:nvSpPr>
        <p:spPr bwMode="auto">
          <a:xfrm>
            <a:off x="6096000" y="2133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82" name="Text Box 237"/>
          <p:cNvSpPr txBox="1">
            <a:spLocks noChangeArrowheads="1"/>
          </p:cNvSpPr>
          <p:nvPr/>
        </p:nvSpPr>
        <p:spPr bwMode="auto">
          <a:xfrm>
            <a:off x="6726238" y="1676400"/>
            <a:ext cx="241776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Dendro-dendritic</a:t>
            </a:r>
          </a:p>
          <a:p>
            <a:r>
              <a:rPr lang="en-US"/>
              <a:t>And gap junctions</a:t>
            </a:r>
          </a:p>
        </p:txBody>
      </p:sp>
      <p:sp>
        <p:nvSpPr>
          <p:cNvPr id="53283" name="Oval 238"/>
          <p:cNvSpPr>
            <a:spLocks noChangeArrowheads="1"/>
          </p:cNvSpPr>
          <p:nvPr/>
        </p:nvSpPr>
        <p:spPr bwMode="auto">
          <a:xfrm>
            <a:off x="3048000" y="3124200"/>
            <a:ext cx="609600" cy="685800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239"/>
          <p:cNvSpPr>
            <a:spLocks noChangeArrowheads="1"/>
          </p:cNvSpPr>
          <p:nvPr/>
        </p:nvSpPr>
        <p:spPr bwMode="auto">
          <a:xfrm>
            <a:off x="3200400" y="3276600"/>
            <a:ext cx="304800" cy="381000"/>
          </a:xfrm>
          <a:prstGeom prst="ellipse">
            <a:avLst/>
          </a:prstGeom>
          <a:solidFill>
            <a:srgbClr val="9900CC">
              <a:alpha val="50195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240"/>
          <p:cNvSpPr txBox="1">
            <a:spLocks noChangeArrowheads="1"/>
          </p:cNvSpPr>
          <p:nvPr/>
        </p:nvSpPr>
        <p:spPr bwMode="auto">
          <a:xfrm>
            <a:off x="1066800" y="3581400"/>
            <a:ext cx="2052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Local diffusion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complex, as usual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2971800" y="1828800"/>
            <a:ext cx="3452813" cy="4648200"/>
            <a:chOff x="4272" y="1008"/>
            <a:chExt cx="1215" cy="1702"/>
          </a:xfrm>
        </p:grpSpPr>
        <p:grpSp>
          <p:nvGrpSpPr>
            <p:cNvPr id="55318" name="Group 4"/>
            <p:cNvGrpSpPr>
              <a:grpSpLocks/>
            </p:cNvGrpSpPr>
            <p:nvPr/>
          </p:nvGrpSpPr>
          <p:grpSpPr bwMode="auto">
            <a:xfrm>
              <a:off x="4272" y="1008"/>
              <a:ext cx="1215" cy="1536"/>
              <a:chOff x="291" y="2863"/>
              <a:chExt cx="1024" cy="1150"/>
            </a:xfrm>
          </p:grpSpPr>
          <p:sp>
            <p:nvSpPr>
              <p:cNvPr id="55322" name="Oval 5"/>
              <p:cNvSpPr>
                <a:spLocks noChangeArrowheads="1"/>
              </p:cNvSpPr>
              <p:nvPr/>
            </p:nvSpPr>
            <p:spPr bwMode="auto">
              <a:xfrm>
                <a:off x="714" y="3840"/>
                <a:ext cx="172" cy="17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3" name="AutoShape 6"/>
              <p:cNvSpPr>
                <a:spLocks noChangeArrowheads="1"/>
              </p:cNvSpPr>
              <p:nvPr/>
            </p:nvSpPr>
            <p:spPr bwMode="auto">
              <a:xfrm>
                <a:off x="771" y="3466"/>
                <a:ext cx="58" cy="374"/>
              </a:xfrm>
              <a:prstGeom prst="roundRect">
                <a:avLst>
                  <a:gd name="adj" fmla="val 12468"/>
                </a:avLst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324" name="Group 7"/>
              <p:cNvGrpSpPr>
                <a:grpSpLocks/>
              </p:cNvGrpSpPr>
              <p:nvPr/>
            </p:nvGrpSpPr>
            <p:grpSpPr bwMode="auto">
              <a:xfrm>
                <a:off x="788" y="2863"/>
                <a:ext cx="527" cy="653"/>
                <a:chOff x="788" y="2863"/>
                <a:chExt cx="527" cy="653"/>
              </a:xfrm>
            </p:grpSpPr>
            <p:grpSp>
              <p:nvGrpSpPr>
                <p:cNvPr id="55424" name="Group 8"/>
                <p:cNvGrpSpPr>
                  <a:grpSpLocks/>
                </p:cNvGrpSpPr>
                <p:nvPr/>
              </p:nvGrpSpPr>
              <p:grpSpPr bwMode="auto">
                <a:xfrm>
                  <a:off x="788" y="3113"/>
                  <a:ext cx="271" cy="403"/>
                  <a:chOff x="788" y="3113"/>
                  <a:chExt cx="271" cy="403"/>
                </a:xfrm>
              </p:grpSpPr>
              <p:sp>
                <p:nvSpPr>
                  <p:cNvPr id="55509" name="AutoShape 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09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1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985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1" name="Oval 1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9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35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3" name="Oval 1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8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1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5" name="Oval 1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28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16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3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7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2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8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1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19" name="Oval 1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88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20" name="Oval 2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94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21" name="Oval 2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840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25" name="Group 22"/>
                <p:cNvGrpSpPr>
                  <a:grpSpLocks/>
                </p:cNvGrpSpPr>
                <p:nvPr/>
              </p:nvGrpSpPr>
              <p:grpSpPr bwMode="auto">
                <a:xfrm>
                  <a:off x="1026" y="3037"/>
                  <a:ext cx="210" cy="145"/>
                  <a:chOff x="1026" y="3037"/>
                  <a:chExt cx="210" cy="145"/>
                </a:xfrm>
              </p:grpSpPr>
              <p:sp>
                <p:nvSpPr>
                  <p:cNvPr id="55496" name="AutoShape 23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21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9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80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98" name="Oval 25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98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9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136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00" name="Oval 27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55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0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092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02" name="Oval 29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11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03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46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04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99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05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06" name="Oval 33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44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07" name="Oval 34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133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508" name="Oval 35"/>
                  <p:cNvSpPr>
                    <a:spLocks noChangeArrowheads="1"/>
                  </p:cNvSpPr>
                  <p:nvPr/>
                </p:nvSpPr>
                <p:spPr bwMode="auto">
                  <a:xfrm rot="3360000">
                    <a:off x="1088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26" name="Group 36"/>
                <p:cNvGrpSpPr>
                  <a:grpSpLocks/>
                </p:cNvGrpSpPr>
                <p:nvPr/>
              </p:nvGrpSpPr>
              <p:grpSpPr bwMode="auto">
                <a:xfrm>
                  <a:off x="898" y="2975"/>
                  <a:ext cx="177" cy="210"/>
                  <a:chOff x="898" y="2975"/>
                  <a:chExt cx="177" cy="210"/>
                </a:xfrm>
              </p:grpSpPr>
              <p:sp>
                <p:nvSpPr>
                  <p:cNvPr id="55483" name="AutoShape 3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78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84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6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85" name="Oval 3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98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86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9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87" name="Oval 4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32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88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82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89" name="Oval 4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65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9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1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9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4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92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5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93" name="Oval 4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56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94" name="Oval 4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87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95" name="Oval 4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022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27" name="Group 50"/>
                <p:cNvGrpSpPr>
                  <a:grpSpLocks/>
                </p:cNvGrpSpPr>
                <p:nvPr/>
              </p:nvGrpSpPr>
              <p:grpSpPr bwMode="auto">
                <a:xfrm>
                  <a:off x="1212" y="2892"/>
                  <a:ext cx="103" cy="176"/>
                  <a:chOff x="1212" y="2892"/>
                  <a:chExt cx="103" cy="176"/>
                </a:xfrm>
              </p:grpSpPr>
              <p:sp>
                <p:nvSpPr>
                  <p:cNvPr id="55470" name="AutoShape 5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5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7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8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2" name="Oval 5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99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7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265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4" name="Oval 5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81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7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246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6" name="Oval 5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63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77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55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8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37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79" name="Line 6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2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80" name="Oval 6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81" name="Oval 6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50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82" name="Oval 6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231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28" name="Group 64"/>
                <p:cNvGrpSpPr>
                  <a:grpSpLocks/>
                </p:cNvGrpSpPr>
                <p:nvPr/>
              </p:nvGrpSpPr>
              <p:grpSpPr bwMode="auto">
                <a:xfrm>
                  <a:off x="1125" y="2892"/>
                  <a:ext cx="103" cy="176"/>
                  <a:chOff x="1125" y="2892"/>
                  <a:chExt cx="103" cy="176"/>
                </a:xfrm>
              </p:grpSpPr>
              <p:sp>
                <p:nvSpPr>
                  <p:cNvPr id="55457" name="AutoShape 6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9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58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4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9" name="Oval 6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2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6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1" name="Oval 6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43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6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71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3" name="Oval 7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61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64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4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6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6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67" name="Oval 7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212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68" name="Oval 7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73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69" name="Oval 7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1193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29" name="Group 78"/>
                <p:cNvGrpSpPr>
                  <a:grpSpLocks/>
                </p:cNvGrpSpPr>
                <p:nvPr/>
              </p:nvGrpSpPr>
              <p:grpSpPr bwMode="auto">
                <a:xfrm>
                  <a:off x="953" y="2863"/>
                  <a:ext cx="103" cy="176"/>
                  <a:chOff x="953" y="2863"/>
                  <a:chExt cx="103" cy="176"/>
                </a:xfrm>
              </p:grpSpPr>
              <p:sp>
                <p:nvSpPr>
                  <p:cNvPr id="55444" name="AutoShape 7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6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4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024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6" name="Oval 8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4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4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8" name="Oval 8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21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4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987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0" name="Oval 8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100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51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99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2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81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3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3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54" name="Oval 89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53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55" name="Oval 9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91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56" name="Oval 91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972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430" name="Group 92"/>
                <p:cNvGrpSpPr>
                  <a:grpSpLocks/>
                </p:cNvGrpSpPr>
                <p:nvPr/>
              </p:nvGrpSpPr>
              <p:grpSpPr bwMode="auto">
                <a:xfrm>
                  <a:off x="837" y="2863"/>
                  <a:ext cx="103" cy="176"/>
                  <a:chOff x="837" y="2863"/>
                  <a:chExt cx="103" cy="176"/>
                </a:xfrm>
              </p:grpSpPr>
              <p:sp>
                <p:nvSpPr>
                  <p:cNvPr id="55431" name="AutoShape 9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1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32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3" name="Oval 9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37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34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5" name="Oval 97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5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36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3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7" name="Oval 9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73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38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9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6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0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8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1" name="Oval 103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24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42" name="Oval 10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885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43" name="Oval 105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90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25" name="Group 106"/>
              <p:cNvGrpSpPr>
                <a:grpSpLocks/>
              </p:cNvGrpSpPr>
              <p:nvPr/>
            </p:nvGrpSpPr>
            <p:grpSpPr bwMode="auto">
              <a:xfrm>
                <a:off x="291" y="2863"/>
                <a:ext cx="521" cy="653"/>
                <a:chOff x="291" y="2863"/>
                <a:chExt cx="521" cy="653"/>
              </a:xfrm>
            </p:grpSpPr>
            <p:grpSp>
              <p:nvGrpSpPr>
                <p:cNvPr id="55326" name="Group 107"/>
                <p:cNvGrpSpPr>
                  <a:grpSpLocks/>
                </p:cNvGrpSpPr>
                <p:nvPr/>
              </p:nvGrpSpPr>
              <p:grpSpPr bwMode="auto">
                <a:xfrm>
                  <a:off x="541" y="3113"/>
                  <a:ext cx="271" cy="403"/>
                  <a:chOff x="541" y="3113"/>
                  <a:chExt cx="271" cy="403"/>
                </a:xfrm>
              </p:grpSpPr>
              <p:sp>
                <p:nvSpPr>
                  <p:cNvPr id="55411" name="AutoShape 10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63" y="3113"/>
                    <a:ext cx="28" cy="403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12" name="Line 1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8" y="3253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3" name="Oval 11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41" y="3267"/>
                    <a:ext cx="30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14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9" y="3323"/>
                    <a:ext cx="46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5" name="Oval 11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2" y="3336"/>
                    <a:ext cx="30" cy="5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16" name="Line 1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9" y="3393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7" name="Oval 11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43" y="340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18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4" y="3199"/>
                    <a:ext cx="47" cy="33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9" name="Line 1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5" y="327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20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6" y="3342"/>
                    <a:ext cx="47" cy="3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21" name="Oval 11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83" y="330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22" name="Oval 11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77" y="3167"/>
                    <a:ext cx="29" cy="57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23" name="Oval 12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731" y="3235"/>
                    <a:ext cx="29" cy="58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27" name="Group 121"/>
                <p:cNvGrpSpPr>
                  <a:grpSpLocks/>
                </p:cNvGrpSpPr>
                <p:nvPr/>
              </p:nvGrpSpPr>
              <p:grpSpPr bwMode="auto">
                <a:xfrm>
                  <a:off x="365" y="3037"/>
                  <a:ext cx="210" cy="145"/>
                  <a:chOff x="365" y="3037"/>
                  <a:chExt cx="210" cy="145"/>
                </a:xfrm>
              </p:grpSpPr>
              <p:sp>
                <p:nvSpPr>
                  <p:cNvPr id="55398" name="AutoShape 122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60" y="3004"/>
                    <a:ext cx="19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99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" y="3093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0" name="Oval 124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383" y="311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01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" y="3115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2" name="Oval 126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26" y="3134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03" name="Line 1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5" y="3138"/>
                    <a:ext cx="23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4" name="Oval 128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70" y="3157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05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" y="3049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6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1" y="3076"/>
                    <a:ext cx="23" cy="26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7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9" y="3094"/>
                    <a:ext cx="22" cy="2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08" name="Oval 132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537" y="3077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09" name="Oval 133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48" y="303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410" name="Oval 134"/>
                  <p:cNvSpPr>
                    <a:spLocks noChangeArrowheads="1"/>
                  </p:cNvSpPr>
                  <p:nvPr/>
                </p:nvSpPr>
                <p:spPr bwMode="auto">
                  <a:xfrm rot="-3360000">
                    <a:off x="493" y="3053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28" name="Group 135"/>
                <p:cNvGrpSpPr>
                  <a:grpSpLocks/>
                </p:cNvGrpSpPr>
                <p:nvPr/>
              </p:nvGrpSpPr>
              <p:grpSpPr bwMode="auto">
                <a:xfrm>
                  <a:off x="525" y="2975"/>
                  <a:ext cx="177" cy="210"/>
                  <a:chOff x="525" y="2975"/>
                  <a:chExt cx="177" cy="210"/>
                </a:xfrm>
              </p:grpSpPr>
              <p:sp>
                <p:nvSpPr>
                  <p:cNvPr id="55385" name="AutoShape 13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04" y="2975"/>
                    <a:ext cx="18" cy="210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86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654" y="3049"/>
                    <a:ext cx="30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87" name="Oval 13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2" y="3055"/>
                    <a:ext cx="20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88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21" y="3085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89" name="Oval 14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49" y="3092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90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588" y="3121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91" name="Oval 14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16" y="3128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92" name="Line 1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09" y="3022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93" name="Line 1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6" y="3058"/>
                    <a:ext cx="30" cy="18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94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0" y="3092"/>
                    <a:ext cx="29" cy="17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95" name="Oval 14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25" y="3076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96" name="Oval 147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94" y="3003"/>
                    <a:ext cx="19" cy="3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97" name="Oval 14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559" y="3038"/>
                    <a:ext cx="19" cy="31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29" name="Group 149"/>
                <p:cNvGrpSpPr>
                  <a:grpSpLocks/>
                </p:cNvGrpSpPr>
                <p:nvPr/>
              </p:nvGrpSpPr>
              <p:grpSpPr bwMode="auto">
                <a:xfrm>
                  <a:off x="291" y="2892"/>
                  <a:ext cx="103" cy="176"/>
                  <a:chOff x="291" y="2892"/>
                  <a:chExt cx="103" cy="176"/>
                </a:xfrm>
              </p:grpSpPr>
              <p:sp>
                <p:nvSpPr>
                  <p:cNvPr id="55372" name="AutoShape 15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4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3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74" name="Oval 15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291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5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76" name="Oval 15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09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7" name="Line 1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7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78" name="Oval 156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27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9" name="Lin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80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81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82" name="Oval 16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83" name="Oval 161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39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84" name="Oval 16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359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30" name="Group 163"/>
                <p:cNvGrpSpPr>
                  <a:grpSpLocks/>
                </p:cNvGrpSpPr>
                <p:nvPr/>
              </p:nvGrpSpPr>
              <p:grpSpPr bwMode="auto">
                <a:xfrm>
                  <a:off x="378" y="2892"/>
                  <a:ext cx="103" cy="176"/>
                  <a:chOff x="378" y="2892"/>
                  <a:chExt cx="103" cy="176"/>
                </a:xfrm>
              </p:grpSpPr>
              <p:sp>
                <p:nvSpPr>
                  <p:cNvPr id="55359" name="AutoShape 16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1" y="2892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6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50" y="2952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1" name="Oval 16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65" y="2959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62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984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3" name="Oval 16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47" y="2989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64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412" y="3014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5" name="Oval 170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29" y="302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66" name="Line 1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1" y="2928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7" name="Line 1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" y="2962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8" name="Line 1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" y="2988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69" name="Oval 17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78" y="2976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0" name="Oval 175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416" y="2915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71" name="Oval 17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397" y="2945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31" name="Group 177"/>
                <p:cNvGrpSpPr>
                  <a:grpSpLocks/>
                </p:cNvGrpSpPr>
                <p:nvPr/>
              </p:nvGrpSpPr>
              <p:grpSpPr bwMode="auto">
                <a:xfrm>
                  <a:off x="550" y="2863"/>
                  <a:ext cx="103" cy="176"/>
                  <a:chOff x="550" y="2863"/>
                  <a:chExt cx="103" cy="176"/>
                </a:xfrm>
              </p:grpSpPr>
              <p:sp>
                <p:nvSpPr>
                  <p:cNvPr id="55346" name="AutoShape 17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4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7" name="Line 1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9" y="2923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48" name="Oval 18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50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9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8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50" name="Oval 182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68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51" name="Line 1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6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52" name="Oval 184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86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53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5" y="289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54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" y="2933"/>
                    <a:ext cx="16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55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56" name="Oval 188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37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57" name="Oval 189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598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58" name="Oval 190"/>
                  <p:cNvSpPr>
                    <a:spLocks noChangeArrowheads="1"/>
                  </p:cNvSpPr>
                  <p:nvPr/>
                </p:nvSpPr>
                <p:spPr bwMode="auto">
                  <a:xfrm rot="-2160000">
                    <a:off x="618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332" name="Group 191"/>
                <p:cNvGrpSpPr>
                  <a:grpSpLocks/>
                </p:cNvGrpSpPr>
                <p:nvPr/>
              </p:nvGrpSpPr>
              <p:grpSpPr bwMode="auto">
                <a:xfrm>
                  <a:off x="666" y="2863"/>
                  <a:ext cx="103" cy="176"/>
                  <a:chOff x="666" y="2863"/>
                  <a:chExt cx="103" cy="176"/>
                </a:xfrm>
              </p:grpSpPr>
              <p:sp>
                <p:nvSpPr>
                  <p:cNvPr id="55333" name="AutoShape 19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9" y="2863"/>
                    <a:ext cx="16" cy="176"/>
                  </a:xfrm>
                  <a:prstGeom prst="roundRect">
                    <a:avLst>
                      <a:gd name="adj" fmla="val 12468"/>
                    </a:avLst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4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738" y="2923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35" name="Oval 19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53" y="2930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6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719" y="2955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37" name="Oval 196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35" y="2960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38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700" y="2986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39" name="Oval 198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17" y="2991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0" name="Line 1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09" y="2899"/>
                    <a:ext cx="17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41" name="Line 2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91" y="2933"/>
                    <a:ext cx="17" cy="14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42" name="Line 2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6" y="2959"/>
                    <a:ext cx="16" cy="15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43" name="Oval 202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66" y="2947"/>
                    <a:ext cx="16" cy="25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4" name="Oval 203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704" y="2887"/>
                    <a:ext cx="16" cy="2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345" name="Oval 204"/>
                  <p:cNvSpPr>
                    <a:spLocks noChangeArrowheads="1"/>
                  </p:cNvSpPr>
                  <p:nvPr/>
                </p:nvSpPr>
                <p:spPr bwMode="auto">
                  <a:xfrm rot="2160000">
                    <a:off x="685" y="2916"/>
                    <a:ext cx="16" cy="26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319" name="Freeform 205"/>
            <p:cNvSpPr>
              <a:spLocks/>
            </p:cNvSpPr>
            <p:nvPr/>
          </p:nvSpPr>
          <p:spPr bwMode="auto">
            <a:xfrm>
              <a:off x="4848" y="2544"/>
              <a:ext cx="66" cy="33"/>
            </a:xfrm>
            <a:custGeom>
              <a:avLst/>
              <a:gdLst>
                <a:gd name="T0" fmla="*/ 0 w 96"/>
                <a:gd name="T1" fmla="*/ 0 h 48"/>
                <a:gd name="T2" fmla="*/ 16 w 96"/>
                <a:gd name="T3" fmla="*/ 16 h 48"/>
                <a:gd name="T4" fmla="*/ 31 w 96"/>
                <a:gd name="T5" fmla="*/ 0 h 48"/>
                <a:gd name="T6" fmla="*/ 0 w 96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48"/>
                <a:gd name="T14" fmla="*/ 96 w 96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48">
                  <a:moveTo>
                    <a:pt x="0" y="0"/>
                  </a:moveTo>
                  <a:lnTo>
                    <a:pt x="48" y="48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06"/>
            <p:cNvSpPr>
              <a:spLocks noChangeShapeType="1"/>
            </p:cNvSpPr>
            <p:nvPr/>
          </p:nvSpPr>
          <p:spPr bwMode="auto">
            <a:xfrm>
              <a:off x="4881" y="2577"/>
              <a:ext cx="0" cy="13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07"/>
            <p:cNvSpPr>
              <a:spLocks noChangeShapeType="1"/>
            </p:cNvSpPr>
            <p:nvPr/>
          </p:nvSpPr>
          <p:spPr bwMode="auto">
            <a:xfrm flipV="1">
              <a:off x="4881" y="2710"/>
              <a:ext cx="39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0" name="Text Box 208"/>
          <p:cNvSpPr txBox="1">
            <a:spLocks noChangeArrowheads="1"/>
          </p:cNvSpPr>
          <p:nvPr/>
        </p:nvSpPr>
        <p:spPr bwMode="auto">
          <a:xfrm>
            <a:off x="6477000" y="2514600"/>
            <a:ext cx="23479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Local AP: Digital</a:t>
            </a:r>
          </a:p>
        </p:txBody>
      </p:sp>
      <p:sp>
        <p:nvSpPr>
          <p:cNvPr id="55301" name="Line 209"/>
          <p:cNvSpPr>
            <a:spLocks noChangeShapeType="1"/>
          </p:cNvSpPr>
          <p:nvPr/>
        </p:nvSpPr>
        <p:spPr bwMode="auto">
          <a:xfrm flipH="1">
            <a:off x="6324600" y="2362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Oval 210"/>
          <p:cNvSpPr>
            <a:spLocks noChangeArrowheads="1"/>
          </p:cNvSpPr>
          <p:nvPr/>
        </p:nvSpPr>
        <p:spPr bwMode="auto">
          <a:xfrm>
            <a:off x="6172200" y="1905000"/>
            <a:ext cx="6096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211"/>
          <p:cNvSpPr txBox="1">
            <a:spLocks noChangeArrowheads="1"/>
          </p:cNvSpPr>
          <p:nvPr/>
        </p:nvSpPr>
        <p:spPr bwMode="auto">
          <a:xfrm>
            <a:off x="6842125" y="1793875"/>
            <a:ext cx="2290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Analog summing</a:t>
            </a:r>
          </a:p>
        </p:txBody>
      </p:sp>
      <p:sp>
        <p:nvSpPr>
          <p:cNvPr id="55304" name="Text Box 212"/>
          <p:cNvSpPr txBox="1">
            <a:spLocks noChangeArrowheads="1"/>
          </p:cNvSpPr>
          <p:nvPr/>
        </p:nvSpPr>
        <p:spPr bwMode="auto">
          <a:xfrm>
            <a:off x="3565525" y="1489075"/>
            <a:ext cx="2820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Digital synaptic input</a:t>
            </a:r>
          </a:p>
        </p:txBody>
      </p:sp>
      <p:sp>
        <p:nvSpPr>
          <p:cNvPr id="55305" name="Text Box 213"/>
          <p:cNvSpPr txBox="1">
            <a:spLocks noChangeArrowheads="1"/>
          </p:cNvSpPr>
          <p:nvPr/>
        </p:nvSpPr>
        <p:spPr bwMode="auto">
          <a:xfrm>
            <a:off x="304800" y="1752600"/>
            <a:ext cx="2212975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Analog</a:t>
            </a:r>
          </a:p>
          <a:p>
            <a:r>
              <a:rPr lang="en-US"/>
              <a:t>Broadcast,</a:t>
            </a:r>
          </a:p>
          <a:p>
            <a:r>
              <a:rPr lang="en-US"/>
              <a:t>Diffusive,</a:t>
            </a:r>
          </a:p>
          <a:p>
            <a:r>
              <a:rPr lang="en-US"/>
              <a:t>Dendro-dentritic</a:t>
            </a:r>
          </a:p>
          <a:p>
            <a:r>
              <a:rPr lang="en-US"/>
              <a:t> input</a:t>
            </a:r>
          </a:p>
        </p:txBody>
      </p:sp>
      <p:sp>
        <p:nvSpPr>
          <p:cNvPr id="55306" name="AutoShape 214"/>
          <p:cNvSpPr>
            <a:spLocks noChangeArrowheads="1"/>
          </p:cNvSpPr>
          <p:nvPr/>
        </p:nvSpPr>
        <p:spPr bwMode="auto">
          <a:xfrm>
            <a:off x="2133600" y="2057400"/>
            <a:ext cx="762000" cy="990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Text Box 215"/>
          <p:cNvSpPr txBox="1">
            <a:spLocks noChangeArrowheads="1"/>
          </p:cNvSpPr>
          <p:nvPr/>
        </p:nvSpPr>
        <p:spPr bwMode="auto">
          <a:xfrm>
            <a:off x="5851525" y="3698875"/>
            <a:ext cx="32543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Summation of local APs:</a:t>
            </a:r>
          </a:p>
          <a:p>
            <a:r>
              <a:rPr lang="en-US"/>
              <a:t>Analog ?</a:t>
            </a:r>
          </a:p>
        </p:txBody>
      </p:sp>
      <p:sp>
        <p:nvSpPr>
          <p:cNvPr id="55308" name="Line 216"/>
          <p:cNvSpPr>
            <a:spLocks noChangeShapeType="1"/>
          </p:cNvSpPr>
          <p:nvPr/>
        </p:nvSpPr>
        <p:spPr bwMode="auto">
          <a:xfrm>
            <a:off x="3657600" y="35052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217"/>
          <p:cNvSpPr>
            <a:spLocks noChangeShapeType="1"/>
          </p:cNvSpPr>
          <p:nvPr/>
        </p:nvSpPr>
        <p:spPr bwMode="auto">
          <a:xfrm rot="5400000">
            <a:off x="5219700" y="35433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Text Box 218"/>
          <p:cNvSpPr txBox="1">
            <a:spLocks noChangeArrowheads="1"/>
          </p:cNvSpPr>
          <p:nvPr/>
        </p:nvSpPr>
        <p:spPr bwMode="auto">
          <a:xfrm>
            <a:off x="6075363" y="2971800"/>
            <a:ext cx="30686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Residue of Calcium AP</a:t>
            </a:r>
          </a:p>
          <a:p>
            <a:r>
              <a:rPr lang="en-US">
                <a:solidFill>
                  <a:schemeClr val="accent2"/>
                </a:solidFill>
              </a:rPr>
              <a:t>Analog ?</a:t>
            </a:r>
          </a:p>
        </p:txBody>
      </p:sp>
      <p:sp>
        <p:nvSpPr>
          <p:cNvPr id="55311" name="Line 219"/>
          <p:cNvSpPr>
            <a:spLocks noChangeShapeType="1"/>
          </p:cNvSpPr>
          <p:nvPr/>
        </p:nvSpPr>
        <p:spPr bwMode="auto">
          <a:xfrm flipH="1">
            <a:off x="5562600" y="2590800"/>
            <a:ext cx="4572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220"/>
          <p:cNvSpPr>
            <a:spLocks noChangeShapeType="1"/>
          </p:cNvSpPr>
          <p:nvPr/>
        </p:nvSpPr>
        <p:spPr bwMode="auto">
          <a:xfrm flipH="1">
            <a:off x="5105400" y="2895600"/>
            <a:ext cx="4572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221"/>
          <p:cNvSpPr>
            <a:spLocks noChangeShapeType="1"/>
          </p:cNvSpPr>
          <p:nvPr/>
        </p:nvSpPr>
        <p:spPr bwMode="auto">
          <a:xfrm flipH="1" flipV="1">
            <a:off x="5562600" y="31242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Text Box 222"/>
          <p:cNvSpPr txBox="1">
            <a:spLocks noChangeArrowheads="1"/>
          </p:cNvSpPr>
          <p:nvPr/>
        </p:nvSpPr>
        <p:spPr bwMode="auto">
          <a:xfrm>
            <a:off x="1355725" y="4232275"/>
            <a:ext cx="24161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Influence of back-</a:t>
            </a:r>
          </a:p>
          <a:p>
            <a:r>
              <a:rPr lang="en-US"/>
              <a:t>propagating AP:</a:t>
            </a:r>
          </a:p>
          <a:p>
            <a:r>
              <a:rPr lang="en-US"/>
              <a:t>Digital ?</a:t>
            </a:r>
          </a:p>
        </p:txBody>
      </p:sp>
      <p:sp>
        <p:nvSpPr>
          <p:cNvPr id="55315" name="Freeform 223"/>
          <p:cNvSpPr>
            <a:spLocks/>
          </p:cNvSpPr>
          <p:nvPr/>
        </p:nvSpPr>
        <p:spPr bwMode="auto">
          <a:xfrm>
            <a:off x="3200400" y="3289300"/>
            <a:ext cx="1181100" cy="2197100"/>
          </a:xfrm>
          <a:custGeom>
            <a:avLst/>
            <a:gdLst>
              <a:gd name="T0" fmla="*/ 2147483647 w 744"/>
              <a:gd name="T1" fmla="*/ 2147483647 h 1384"/>
              <a:gd name="T2" fmla="*/ 2147483647 w 744"/>
              <a:gd name="T3" fmla="*/ 2147483647 h 1384"/>
              <a:gd name="T4" fmla="*/ 2147483647 w 744"/>
              <a:gd name="T5" fmla="*/ 2147483647 h 1384"/>
              <a:gd name="T6" fmla="*/ 0 w 744"/>
              <a:gd name="T7" fmla="*/ 0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384"/>
              <a:gd name="T14" fmla="*/ 744 w 744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384">
                <a:moveTo>
                  <a:pt x="720" y="1384"/>
                </a:moveTo>
                <a:cubicBezTo>
                  <a:pt x="728" y="1264"/>
                  <a:pt x="736" y="1144"/>
                  <a:pt x="720" y="1048"/>
                </a:cubicBezTo>
                <a:cubicBezTo>
                  <a:pt x="704" y="952"/>
                  <a:pt x="744" y="983"/>
                  <a:pt x="624" y="808"/>
                </a:cubicBezTo>
                <a:cubicBezTo>
                  <a:pt x="504" y="633"/>
                  <a:pt x="130" y="168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Freeform 224"/>
          <p:cNvSpPr>
            <a:spLocks/>
          </p:cNvSpPr>
          <p:nvPr/>
        </p:nvSpPr>
        <p:spPr bwMode="auto">
          <a:xfrm>
            <a:off x="3429000" y="4686300"/>
            <a:ext cx="762000" cy="812800"/>
          </a:xfrm>
          <a:custGeom>
            <a:avLst/>
            <a:gdLst>
              <a:gd name="T0" fmla="*/ 0 w 480"/>
              <a:gd name="T1" fmla="*/ 2147483647 h 512"/>
              <a:gd name="T2" fmla="*/ 2147483647 w 480"/>
              <a:gd name="T3" fmla="*/ 2147483647 h 512"/>
              <a:gd name="T4" fmla="*/ 2147483647 w 480"/>
              <a:gd name="T5" fmla="*/ 2147483647 h 512"/>
              <a:gd name="T6" fmla="*/ 2147483647 w 480"/>
              <a:gd name="T7" fmla="*/ 2147483647 h 512"/>
              <a:gd name="T8" fmla="*/ 2147483647 w 480"/>
              <a:gd name="T9" fmla="*/ 2147483647 h 512"/>
              <a:gd name="T10" fmla="*/ 2147483647 w 480"/>
              <a:gd name="T11" fmla="*/ 2147483647 h 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512"/>
              <a:gd name="T20" fmla="*/ 480 w 480"/>
              <a:gd name="T21" fmla="*/ 512 h 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512">
                <a:moveTo>
                  <a:pt x="0" y="312"/>
                </a:moveTo>
                <a:cubicBezTo>
                  <a:pt x="32" y="336"/>
                  <a:pt x="64" y="360"/>
                  <a:pt x="96" y="312"/>
                </a:cubicBezTo>
                <a:cubicBezTo>
                  <a:pt x="128" y="264"/>
                  <a:pt x="168" y="0"/>
                  <a:pt x="192" y="24"/>
                </a:cubicBezTo>
                <a:cubicBezTo>
                  <a:pt x="216" y="48"/>
                  <a:pt x="216" y="400"/>
                  <a:pt x="240" y="456"/>
                </a:cubicBezTo>
                <a:cubicBezTo>
                  <a:pt x="264" y="512"/>
                  <a:pt x="296" y="376"/>
                  <a:pt x="336" y="360"/>
                </a:cubicBezTo>
                <a:cubicBezTo>
                  <a:pt x="376" y="344"/>
                  <a:pt x="428" y="352"/>
                  <a:pt x="480" y="3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Text Box 225"/>
          <p:cNvSpPr txBox="1">
            <a:spLocks noChangeArrowheads="1"/>
          </p:cNvSpPr>
          <p:nvPr/>
        </p:nvSpPr>
        <p:spPr bwMode="auto">
          <a:xfrm>
            <a:off x="5699125" y="5984875"/>
            <a:ext cx="2844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Ephaptic interactions:</a:t>
            </a:r>
          </a:p>
          <a:p>
            <a:r>
              <a:rPr lang="en-US"/>
              <a:t>Analog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/>
            <a:r>
              <a:rPr lang="en-US" sz="4800" smtClean="0"/>
              <a:t>Cable theory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15200" cy="4114800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3600" smtClean="0"/>
              <a:t>How signals travel along neurons.</a:t>
            </a:r>
            <a:endParaRPr lang="en-US" smtClean="0"/>
          </a:p>
        </p:txBody>
      </p:sp>
      <p:pic>
        <p:nvPicPr>
          <p:cNvPr id="20484" name="Picture 4" descr="willR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30438"/>
            <a:ext cx="3702050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461125" y="4841875"/>
            <a:ext cx="16621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Wilfrid Rall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2125</Words>
  <PresentationFormat>On-screen Show (4:3)</PresentationFormat>
  <Paragraphs>750</Paragraphs>
  <Slides>86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 @Bangalore</vt:lpstr>
      <vt:lpstr>Levels of computation</vt:lpstr>
      <vt:lpstr>Levels of description</vt:lpstr>
      <vt:lpstr>Coding strategies</vt:lpstr>
      <vt:lpstr>Rate coding</vt:lpstr>
      <vt:lpstr>Interval (spike time) coding</vt:lpstr>
      <vt:lpstr>Phase coding</vt:lpstr>
      <vt:lpstr>Neuronal computation</vt:lpstr>
      <vt:lpstr>Cable theory</vt:lpstr>
      <vt:lpstr>Biophysical detail: Passive/integrate and fire models</vt:lpstr>
      <vt:lpstr>Biophysical detail: Passive/integrate and fire models</vt:lpstr>
      <vt:lpstr>Cable theory Cable behaviour</vt:lpstr>
      <vt:lpstr>Summation: simultaneous</vt:lpstr>
      <vt:lpstr>Simultaneous Summation Weighted average</vt:lpstr>
      <vt:lpstr>Summation in time</vt:lpstr>
      <vt:lpstr>Summation in time</vt:lpstr>
      <vt:lpstr>Summation in time</vt:lpstr>
      <vt:lpstr>Summation in space</vt:lpstr>
      <vt:lpstr>Summation in space</vt:lpstr>
      <vt:lpstr>Summation in space</vt:lpstr>
      <vt:lpstr>Summation in space and time</vt:lpstr>
      <vt:lpstr>Summation in space and time</vt:lpstr>
      <vt:lpstr>Analog-&gt;digital</vt:lpstr>
      <vt:lpstr>Abstract models</vt:lpstr>
      <vt:lpstr>Integrate-and-fire neuron</vt:lpstr>
      <vt:lpstr>Integrate-and-fire neuron</vt:lpstr>
      <vt:lpstr>Nice linear I/O curve</vt:lpstr>
      <vt:lpstr> @Bangalore</vt:lpstr>
      <vt:lpstr>Ion channels Nernst potential</vt:lpstr>
      <vt:lpstr>Derivation: Qualitative</vt:lpstr>
      <vt:lpstr>Derivation</vt:lpstr>
      <vt:lpstr>Implication</vt:lpstr>
      <vt:lpstr>Calculating equilibrium potentials</vt:lpstr>
      <vt:lpstr>Some examples:  Mammalian skeletal muscle</vt:lpstr>
      <vt:lpstr>Some examples:  Mammalian skeletal muscle</vt:lpstr>
      <vt:lpstr>More examples:  Squid giant axon</vt:lpstr>
      <vt:lpstr>Multiple ion channels: Equivalent circuit</vt:lpstr>
      <vt:lpstr>Multiple ions</vt:lpstr>
      <vt:lpstr>Multiple ions</vt:lpstr>
      <vt:lpstr>Multiple ions:  Goldman-Hodgkin-Katz eqns</vt:lpstr>
      <vt:lpstr>Implication of GHK equations</vt:lpstr>
      <vt:lpstr>Hodgkin and Huxley channels</vt:lpstr>
      <vt:lpstr>Biophysical detail: Single-compartment active models</vt:lpstr>
      <vt:lpstr>Voltage-gated ion channels:  HH formulation overview</vt:lpstr>
      <vt:lpstr>Voltage-gated ion channels</vt:lpstr>
      <vt:lpstr>The action potential</vt:lpstr>
      <vt:lpstr>Studying voltage-gated channels</vt:lpstr>
      <vt:lpstr>Current clamp</vt:lpstr>
      <vt:lpstr>Voltage clamp</vt:lpstr>
      <vt:lpstr>Voltage-clamp with squid (voltage-gated) ion channels</vt:lpstr>
      <vt:lpstr>HH model simulation</vt:lpstr>
      <vt:lpstr>Kinds of HH channels </vt:lpstr>
      <vt:lpstr>Ca channels</vt:lpstr>
      <vt:lpstr>K channels</vt:lpstr>
      <vt:lpstr>Effects of channels: Firing patterns</vt:lpstr>
      <vt:lpstr>Building neurons</vt:lpstr>
      <vt:lpstr>Designing an AP: Turnon</vt:lpstr>
      <vt:lpstr>Designing an AP: Turnoff</vt:lpstr>
      <vt:lpstr>Designing an AP: Hyperpolarising phase</vt:lpstr>
      <vt:lpstr>KIR real data</vt:lpstr>
      <vt:lpstr>KA: Timing</vt:lpstr>
      <vt:lpstr>KA: Fast inactivating Afterhyperpolarization channel</vt:lpstr>
      <vt:lpstr>Designing an AP: Bursting</vt:lpstr>
      <vt:lpstr>KCa: Calcium-dependent K channel</vt:lpstr>
      <vt:lpstr>KCa</vt:lpstr>
      <vt:lpstr>KM</vt:lpstr>
      <vt:lpstr>Squid giant axon</vt:lpstr>
      <vt:lpstr>Myelination</vt:lpstr>
      <vt:lpstr>Vertebrates vs. invertebrates</vt:lpstr>
      <vt:lpstr>Why is myelination so good ?</vt:lpstr>
      <vt:lpstr>Failure</vt:lpstr>
      <vt:lpstr>Simulation</vt:lpstr>
      <vt:lpstr> @Bangalore</vt:lpstr>
      <vt:lpstr>Neuronal outputs</vt:lpstr>
      <vt:lpstr>Variations on synapses: Regular</vt:lpstr>
      <vt:lpstr>Variations on synapses: Power synapses</vt:lpstr>
      <vt:lpstr>Climbing-fibre input to P-cell</vt:lpstr>
      <vt:lpstr>Calyx of Held synapse</vt:lpstr>
      <vt:lpstr>Variations on synapses: Dendro-dendritic</vt:lpstr>
      <vt:lpstr>Variations on synapses Axo-axonic</vt:lpstr>
      <vt:lpstr>Variations on synapses: Gap junctions</vt:lpstr>
      <vt:lpstr>Variations on synapses: Broadcasting</vt:lpstr>
      <vt:lpstr>Response to inputs is complex</vt:lpstr>
      <vt:lpstr>Neuronal outputs</vt:lpstr>
      <vt:lpstr>Response to inputs is complex</vt:lpstr>
      <vt:lpstr>More complex, as usual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bhalla</cp:lastModifiedBy>
  <cp:revision>40</cp:revision>
  <dcterms:modified xsi:type="dcterms:W3CDTF">2016-07-06T04:52:36Z</dcterms:modified>
</cp:coreProperties>
</file>