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59" lvl="0" marL="182880" marR="0" rtl="0" algn="l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9" lvl="1" marL="45720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59" lvl="2" marL="731520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39" lvl="3" marL="1005839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19" lvl="4" marL="11887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13716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" lvl="6" marL="15544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" lvl="7" marL="17373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039" lvl="8" marL="19202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9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LONG-TERM PLASTICITY I:</a:t>
            </a: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Spike Timing Dependent Plasticity 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169183" y="488888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Harsha Gurnani, IISc</a:t>
            </a:r>
          </a:p>
          <a:p>
            <a:pPr indent="0" lvl="0" marL="0" marR="0" rtl="0" algn="ctr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CAMP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947449" y="1952319"/>
            <a:ext cx="1640105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 of synaptic weights</a:t>
            </a:r>
          </a:p>
        </p:txBody>
      </p:sp>
      <p:pic>
        <p:nvPicPr>
          <p:cNvPr descr="figure_1.png"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463" y="1638999"/>
            <a:ext cx="5743731" cy="430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6862146" y="4813521"/>
            <a:ext cx="18308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Stabilisation of firing 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7362235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final synaptic weight distribution and postsynaptic firing rate vary with: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Excitatory inputs: Firing rate, gmax</a:t>
            </a:r>
          </a:p>
          <a:p>
            <a:pPr indent="-182880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Weakening: Strengthening ratio</a:t>
            </a:r>
          </a:p>
          <a:p>
            <a:pPr indent="-182880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excitatory and inhibitory synapses  (EI ratio)</a:t>
            </a:r>
          </a:p>
          <a:p>
            <a:pPr indent="-182880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30594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Dependence on excitatory inputs: FRe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500" y="3423550"/>
            <a:ext cx="3962200" cy="298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2012625"/>
            <a:ext cx="3758500" cy="28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65387" y="1022608"/>
            <a:ext cx="8558727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mean synaptic weight, and percentage of strong (&gt;0.8*gmax) synapses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1117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Dependence on ‘Weakratio’</a:t>
            </a:r>
          </a:p>
        </p:txBody>
      </p:sp>
      <p:pic>
        <p:nvPicPr>
          <p:cNvPr descr="figure_1.pn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3529"/>
            <a:ext cx="4056410" cy="3042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_4.png"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305" y="945886"/>
            <a:ext cx="4226603" cy="3169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_8.png" id="194" name="Shape 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4105" y="3839878"/>
            <a:ext cx="3810600" cy="28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1117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Dependence on ‘Weakratio’</a:t>
            </a:r>
          </a:p>
        </p:txBody>
      </p:sp>
      <p:pic>
        <p:nvPicPr>
          <p:cNvPr descr="figure_9.png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1" y="1684019"/>
            <a:ext cx="5696339" cy="427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362808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STDP at inhibitory synapses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69644" y="6330825"/>
            <a:ext cx="239006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i="1" lang="en-US" sz="1200" u="sng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Vogels et al, Nature, 2000</a:t>
            </a:r>
          </a:p>
        </p:txBody>
      </p:sp>
      <p:pic>
        <p:nvPicPr>
          <p:cNvPr descr="F1.large (1).jpg" id="207" name="Shape 207"/>
          <p:cNvPicPr preferRelativeResize="0"/>
          <p:nvPr/>
        </p:nvPicPr>
        <p:blipFill rotWithShape="1">
          <a:blip r:embed="rId3">
            <a:alphaModFix/>
          </a:blip>
          <a:srcRect b="73580" l="64380" r="0" t="0"/>
          <a:stretch/>
        </p:blipFill>
        <p:spPr>
          <a:xfrm>
            <a:off x="5431106" y="2824998"/>
            <a:ext cx="2979900" cy="16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91902" y="1568258"/>
            <a:ext cx="3431073" cy="28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postsynaptic neuron with: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signals/groups of synapses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group has 100 excitatory,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 inhibitory synapses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Poisson inputs at each synapse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are correlated within each group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Inhibitory synapses undergo STDP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5241949" y="4742228"/>
            <a:ext cx="37389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pre-synaptic spike causes a small depression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Pre-post pairing causes potentiation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36280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STDP at inhibitory synapses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69644" y="6330825"/>
            <a:ext cx="23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i="1" lang="en-US" sz="1200" u="sng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Vogels et al, Nature, 2000</a:t>
            </a:r>
          </a:p>
        </p:txBody>
      </p:sp>
      <p:pic>
        <p:nvPicPr>
          <p:cNvPr descr="F1.large (1).jpg" id="216" name="Shape 216"/>
          <p:cNvPicPr preferRelativeResize="0"/>
          <p:nvPr/>
        </p:nvPicPr>
        <p:blipFill rotWithShape="1">
          <a:blip r:embed="rId3">
            <a:alphaModFix/>
          </a:blip>
          <a:srcRect b="73579" l="64379" r="0" t="0"/>
          <a:stretch/>
        </p:blipFill>
        <p:spPr>
          <a:xfrm>
            <a:off x="637306" y="1765723"/>
            <a:ext cx="2979900" cy="16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4599123" y="1696433"/>
            <a:ext cx="2803799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</a:rPr>
              <a:t>In neuron group: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</a:rPr>
              <a:t>Postsynaptic trace 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synpase class: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synaptic weight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Presynaptic trace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On pre-synaptic spike: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IPSC at post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weight 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On post-synaptic spike: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x_post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weight 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536947" y="3846056"/>
            <a:ext cx="29799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pre-synaptic spike causes a small depression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Pre-post pairing causes potentiation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6500" y="4307887"/>
            <a:ext cx="1462200" cy="2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6507" y="5391639"/>
            <a:ext cx="973200" cy="2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Generating inputs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8 different signals/groups: Firing rate profiles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Each neuron subgroup has: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1 signal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100 excitatory synapses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25 inhibitory synapses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25" y="618950"/>
            <a:ext cx="77343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Hebb’s postulate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6683" y="2198727"/>
            <a:ext cx="714648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When an axon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A is near enough to excite a cell B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repeatedly or persistently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takes part in firing it, some growth process or metabolic change takes place in one or both cells such that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A's efficiency, as one of the cells firing B, is increased.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" y="911400"/>
            <a:ext cx="3907900" cy="29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500" y="3365750"/>
            <a:ext cx="3981650" cy="300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330850" y="4932350"/>
            <a:ext cx="1480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E-I balance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59206" y="2085002"/>
            <a:ext cx="75111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total excitatory and inhibitory current for each signal subgroup.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909875" y="2107675"/>
            <a:ext cx="67224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Also in Vogels 2011: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Inhibitory STDP in recurrent networks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10,000 IF neuro</a:t>
            </a:r>
            <a:r>
              <a:rPr lang="en-US" sz="1800"/>
              <a:t>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Initialised at synchronous, high firing rate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Stabilises to low firing, AI state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30594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Weight dependence</a:t>
            </a:r>
          </a:p>
        </p:txBody>
      </p:sp>
      <p:pic>
        <p:nvPicPr>
          <p:cNvPr descr="wtdep.tiff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678" y="1677478"/>
            <a:ext cx="5108409" cy="368299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137132" y="6160235"/>
            <a:ext cx="1891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 and Poo 1998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199" y="324900"/>
            <a:ext cx="5722522" cy="907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Multiplicative dependence:</a:t>
            </a:r>
          </a:p>
        </p:txBody>
      </p:sp>
      <p:pic>
        <p:nvPicPr>
          <p:cNvPr descr="morrison.tiff"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803" y="1776590"/>
            <a:ext cx="5554167" cy="244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835" y="4603942"/>
            <a:ext cx="2087155" cy="421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3478" y="4653964"/>
            <a:ext cx="976242" cy="33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6483023" y="6361416"/>
            <a:ext cx="158746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Morrison et al., 2007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875585" y="2321043"/>
            <a:ext cx="61047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</a:rPr>
              <a:t>Assignment: Build multiplicative STDP rule onto Brunel network (2000).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multiplicative STDP models from: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Guetig et al 2004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 Rossum et al 2000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47722" y="41019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on synaptic distributions…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172" y="1686955"/>
            <a:ext cx="2464913" cy="398638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47722" y="6425598"/>
            <a:ext cx="261207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Van Rossum et al., J. Neuro., 2000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64899" l="0" r="0" t="0"/>
          <a:stretch/>
        </p:blipFill>
        <p:spPr>
          <a:xfrm>
            <a:off x="3980178" y="1616307"/>
            <a:ext cx="2784763" cy="218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69915"/>
          <a:stretch/>
        </p:blipFill>
        <p:spPr>
          <a:xfrm>
            <a:off x="3980178" y="4007901"/>
            <a:ext cx="2784763" cy="187568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6843190" y="2275485"/>
            <a:ext cx="196196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weight-dependence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995590" y="4294910"/>
            <a:ext cx="1961967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weight-dependence: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Bimodal distribution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t1.tiff"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73" y="1254586"/>
            <a:ext cx="3070800" cy="124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t2.tiff" id="286" name="Shape 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820" y="5027937"/>
            <a:ext cx="3460200" cy="11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t3.tiff" id="287" name="Shape 2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473" y="2812800"/>
            <a:ext cx="3364500" cy="75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t4.tiff" id="288" name="Shape 2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473" y="3795550"/>
            <a:ext cx="3005400" cy="99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op1.tiff" id="289" name="Shape 2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1919" y="4200985"/>
            <a:ext cx="2890821" cy="1059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op2.tiff" id="290" name="Shape 2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0335" y="5425442"/>
            <a:ext cx="2796039" cy="645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ip1.tiff" id="291" name="Shape 2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62519" y="2577026"/>
            <a:ext cx="3447599" cy="84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ip2.tiff" id="292" name="Shape 29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58885" y="3506382"/>
            <a:ext cx="34476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ip3.tiff" id="293" name="Shape 29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67283" y="1254966"/>
            <a:ext cx="4178999" cy="11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27473" y="420875"/>
            <a:ext cx="23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604975" y="511775"/>
            <a:ext cx="30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Rate-dependence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175617" y="471466"/>
            <a:ext cx="314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spikes (Triplet…)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001775" y="5595030"/>
            <a:ext cx="4866600" cy="11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Minimal/detailed models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Mechanistic v/s phenomenological models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723025" y="5102275"/>
            <a:ext cx="222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Synaptic cooperativity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1217" y="653931"/>
            <a:ext cx="3683440" cy="356345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284342" y="2046810"/>
            <a:ext cx="2839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Multi-factor plasticity rules</a:t>
            </a:r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589893" y="5423678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models to choose from.. Choose wisely.. And based on 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modeled system..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830453" y="4331119"/>
            <a:ext cx="250672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 u="sng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Daniel E. Feldman, Neuron, 2012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40071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Rate-based synaptic plasticity</a:t>
            </a:r>
          </a:p>
        </p:txBody>
      </p:sp>
      <p:pic>
        <p:nvPicPr>
          <p:cNvPr descr="rate based.tiff" id="103" name="Shape 103"/>
          <p:cNvPicPr preferRelativeResize="0"/>
          <p:nvPr/>
        </p:nvPicPr>
        <p:blipFill rotWithShape="1">
          <a:blip r:embed="rId3">
            <a:alphaModFix/>
          </a:blip>
          <a:srcRect b="0" l="6425" r="1944" t="0"/>
          <a:stretch/>
        </p:blipFill>
        <p:spPr>
          <a:xfrm>
            <a:off x="1164611" y="3681283"/>
            <a:ext cx="6273600" cy="28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765" y="1718910"/>
            <a:ext cx="2409211" cy="81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331600" y="2908137"/>
            <a:ext cx="1663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Synaptic strength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185875" y="2908150"/>
            <a:ext cx="1990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Presynaptic firing rate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214750" y="2464425"/>
            <a:ext cx="1990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Postsynaptic firing rate</a:t>
            </a:r>
          </a:p>
        </p:txBody>
      </p:sp>
      <p:cxnSp>
        <p:nvCxnSpPr>
          <p:cNvPr id="108" name="Shape 108"/>
          <p:cNvCxnSpPr/>
          <p:nvPr/>
        </p:nvCxnSpPr>
        <p:spPr>
          <a:xfrm flipH="1" rot="10800000">
            <a:off x="3539671" y="2378034"/>
            <a:ext cx="837900" cy="54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6" idx="0"/>
          </p:cNvCxnSpPr>
          <p:nvPr/>
        </p:nvCxnSpPr>
        <p:spPr>
          <a:xfrm rot="10800000">
            <a:off x="4908425" y="2414650"/>
            <a:ext cx="272700" cy="4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7" idx="1"/>
          </p:cNvCxnSpPr>
          <p:nvPr/>
        </p:nvCxnSpPr>
        <p:spPr>
          <a:xfrm rot="10800000">
            <a:off x="5437750" y="2351925"/>
            <a:ext cx="777000" cy="3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35784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Spike timing dependent plasticity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57384" l="3001" r="4914" t="2615"/>
          <a:stretch/>
        </p:blipFill>
        <p:spPr>
          <a:xfrm>
            <a:off x="1772402" y="1317341"/>
            <a:ext cx="4774852" cy="1555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poo98.tiff"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402" y="2872923"/>
            <a:ext cx="4139561" cy="3653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2900300" y="2625208"/>
            <a:ext cx="2360046" cy="3885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92235" y="6516923"/>
            <a:ext cx="211336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 u="sng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Bi and Poo, J. Neuro., 1998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507825" y="2755500"/>
            <a:ext cx="78534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712017" y="2091838"/>
            <a:ext cx="38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∆t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36280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Classic STDP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9330" y="1499858"/>
            <a:ext cx="2414802" cy="1486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dp_exp.tiff"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778" y="2151586"/>
            <a:ext cx="3848109" cy="205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421" y="4827460"/>
            <a:ext cx="4928781" cy="79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57200" y="5942539"/>
            <a:ext cx="3099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Weakening: Strengthening =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4100" y="5673725"/>
            <a:ext cx="717550" cy="866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post.tiff" id="132" name="Shape 1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81223" y="3344167"/>
            <a:ext cx="3649069" cy="118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1384283" y="4814973"/>
            <a:ext cx="5137200" cy="846300"/>
          </a:xfrm>
          <a:prstGeom prst="rect">
            <a:avLst/>
          </a:prstGeom>
          <a:noFill/>
          <a:ln cap="flat" cmpd="sng" w="1905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39124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STDP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69644" y="6330825"/>
            <a:ext cx="228464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i="1" lang="en-US" sz="1200" u="sng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Song et al, Nature, 2000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904738" y="6311871"/>
            <a:ext cx="992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Demo 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14931" y="1833305"/>
            <a:ext cx="59295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postsynaptic neuron with:</a:t>
            </a:r>
          </a:p>
          <a:p>
            <a:pPr indent="-3810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excitatory synapses</a:t>
            </a:r>
          </a:p>
          <a:p>
            <a:pPr indent="-3810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 excitatory synapses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Poisson inputs at each synapse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Excitatory synapse undergo STDP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39124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STDP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9644" y="6330825"/>
            <a:ext cx="228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i="1" lang="en-US" sz="1200" u="sng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Song et al, Nature, 2000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904738" y="6311871"/>
            <a:ext cx="9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Demo 1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75974" y="1601525"/>
            <a:ext cx="68955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synpase class: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synaptic weight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Presynaptic trace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postsynaptic trace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and y decay with time constants τ</a:t>
            </a:r>
            <a:r>
              <a:rPr baseline="-25000" lang="en-US" sz="1800">
                <a:solidFill>
                  <a:schemeClr val="dk1"/>
                </a:solidFill>
              </a:rPr>
              <a:t>pre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τ</a:t>
            </a:r>
            <a:r>
              <a:rPr baseline="-25000" lang="en-US" sz="1800">
                <a:solidFill>
                  <a:schemeClr val="dk1"/>
                </a:solidFill>
              </a:rPr>
              <a:t>post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On pre-synaptic spike: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EPSC at post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weight (and clip at 0, gmax)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On post-synaptic spike: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weight (and clip at 0, gmax)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209850" y="3633225"/>
            <a:ext cx="4807200" cy="1849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Apre : increase in presynaptic trace (x)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/>
              <a:t>Apost : increase in postsynaptic trace (y)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rPr b="1" lang="en-US" sz="1800"/>
              <a:t>∆w = gmax*x*𝞭(t-t</a:t>
            </a:r>
            <a:r>
              <a:rPr b="1" baseline="-25000" lang="en-US" sz="1800"/>
              <a:t>post</a:t>
            </a:r>
            <a:r>
              <a:rPr b="1" lang="en-US" sz="1800"/>
              <a:t>)  - </a:t>
            </a:r>
            <a:r>
              <a:rPr b="1" lang="en-US" sz="1800"/>
              <a:t>gmax*y*𝞭(t-t</a:t>
            </a:r>
            <a:r>
              <a:rPr b="1" baseline="-25000" lang="en-US" sz="1800"/>
              <a:t>pre</a:t>
            </a:r>
            <a:r>
              <a:rPr b="1" lang="en-US" sz="180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990600"/>
            <a:ext cx="8229600" cy="5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syneqs = '''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gsyn    :1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dx/dt = -x/taupre :1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dy/dt = -y/taupost :1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'''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167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preeqs = '''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ge_post += gsyn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x += Apre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gsyn += -y*gmax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gsyn = clip(gsyn, 0, gmax)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'''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167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posteqs = '''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y += Apost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gsyn += x*gmax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rgbClr val="D2533C"/>
                </a:solidFill>
                <a:latin typeface="Courier New"/>
                <a:ea typeface="Courier New"/>
                <a:cs typeface="Courier New"/>
                <a:sym typeface="Courier New"/>
              </a:rPr>
              <a:t>    gsyn = clip(gsyn, 0, gmax)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'''</a:t>
            </a:r>
          </a:p>
          <a:p>
            <a:pPr indent="0" lvl="0" marL="0" marR="0" rtl="0" algn="l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167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736860" y="1376200"/>
            <a:ext cx="211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Synaptic weight gsyn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Presynaptic trace: 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Postsynaptic trace: 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99039" y="511774"/>
            <a:ext cx="325098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Connecting synapses: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41212" y="1516366"/>
            <a:ext cx="868068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InpE = PoissonGroup(Ne, rates = FRe)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S_exc = Synapses(InpE, NRN, model=syneqs, pre=preeqs, post=posteqs 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S_exc[:,:] = True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S_exc.gsyn[:] = gmax*rand(Ne)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#Initialise uniformly between 0 and gmax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InpI = PoissonGroup(Ni, rates = FRi)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S_inh = Synapses(InpI, NRN, model = ' ', pre = '''gi_post += ginh''')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S_inh[:,:] = True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#All inhibitory synapses are identical. IPSP = ginh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