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1865" r:id="rId5"/>
    <p:sldId id="1866" r:id="rId6"/>
    <p:sldId id="1867" r:id="rId7"/>
    <p:sldId id="1877" r:id="rId8"/>
    <p:sldId id="1879" r:id="rId9"/>
    <p:sldId id="1880" r:id="rId10"/>
    <p:sldId id="1881" r:id="rId11"/>
    <p:sldId id="1882" r:id="rId12"/>
    <p:sldId id="1883" r:id="rId13"/>
    <p:sldId id="1884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77"/>
            <p14:sldId id="1879"/>
            <p14:sldId id="1880"/>
            <p14:sldId id="1881"/>
            <p14:sldId id="1882"/>
            <p14:sldId id="1883"/>
            <p14:sldId id="18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52"/>
    <a:srgbClr val="ECC569"/>
    <a:srgbClr val="E9C46A"/>
    <a:srgbClr val="FF2625"/>
    <a:srgbClr val="007788"/>
    <a:srgbClr val="297C2A"/>
    <a:srgbClr val="FE4387"/>
    <a:srgbClr val="F69000"/>
    <a:srgbClr val="01C2D1"/>
    <a:srgbClr val="D6D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41" autoAdjust="0"/>
  </p:normalViewPr>
  <p:slideViewPr>
    <p:cSldViewPr snapToGrid="0">
      <p:cViewPr varScale="1">
        <p:scale>
          <a:sx n="67" d="100"/>
          <a:sy n="67" d="100"/>
        </p:scale>
        <p:origin x="828" y="66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713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16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587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236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9587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2977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9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6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8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8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4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4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6/20/2024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aradars.org/%D9%85%D8%AA%D8%BA%DB%8C%D8%B1-%D8%AF%D8%B1-%D8%A8%D8%B1%D9%86%D8%A7%D9%85%D9%87-%D9%86%D9%88%DB%8C%D8%B3%DB%8C-%DA%86%DB%8C%D8%B3%D8%AA/" TargetMode="External"/><Relationship Id="rId2" Type="http://schemas.openxmlformats.org/officeDocument/2006/relationships/hyperlink" Target="https://blog.faradars.org/%D8%B2%D8%A8%D8%A7%D9%86-%D8%A8%D8%B1%D9%86%D8%A7%D9%85%D9%87-%D9%86%D9%88%DB%8C%D8%B3%DB%8C-%DA%86%DB%8C%D8%B3%D8%A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faradars.org/%D8%AA%D8%A7%D8%A8%D8%B9-%D8%AF%D8%B1-%D8%A8%D8%B1%D9%86%D8%A7%D9%85%D9%87-%D9%86%D9%88%DB%8C%D8%B3%DB%8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14" y="1251744"/>
            <a:ext cx="7442791" cy="1325563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HOISTING IN JS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9563" y="432054"/>
            <a:ext cx="9141397" cy="615553"/>
          </a:xfrm>
        </p:spPr>
        <p:txBody>
          <a:bodyPr/>
          <a:lstStyle/>
          <a:p>
            <a:r>
              <a:rPr lang="en-US" dirty="0" smtClean="0"/>
              <a:t>Example of hoisting</a:t>
            </a:r>
            <a:endParaRPr lang="fa-IR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6" y="1319070"/>
            <a:ext cx="4359692" cy="278168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57" y="1319070"/>
            <a:ext cx="616353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15911"/>
            <a:ext cx="8239125" cy="1189038"/>
          </a:xfrm>
        </p:spPr>
        <p:txBody>
          <a:bodyPr>
            <a:normAutofit/>
          </a:bodyPr>
          <a:lstStyle/>
          <a:p>
            <a:pPr algn="r" rtl="1"/>
            <a:r>
              <a:rPr lang="en-US" dirty="0" smtClean="0"/>
              <a:t>HOISTING </a:t>
            </a:r>
            <a:r>
              <a:rPr lang="en-US" dirty="0"/>
              <a:t> </a:t>
            </a:r>
            <a:r>
              <a:rPr lang="fa-IR" dirty="0" smtClean="0"/>
              <a:t> چیست ؟</a:t>
            </a:r>
            <a:endParaRPr lang="en-US" dirty="0">
              <a:solidFill>
                <a:srgbClr val="ECC569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504949"/>
            <a:ext cx="7953374" cy="29900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en-US" sz="3600" b="0" dirty="0"/>
              <a:t>Hoisting </a:t>
            </a:r>
            <a:r>
              <a:rPr lang="fa-IR" sz="3600" b="0" dirty="0"/>
              <a:t>در جاوا اسکریپت به مکانیزمی در این </a:t>
            </a:r>
            <a:r>
              <a:rPr lang="fa-IR" sz="3600" b="0" dirty="0">
                <a:hlinkClick r:id="rId2"/>
              </a:rPr>
              <a:t>زبان برنامه نویسی</a:t>
            </a:r>
            <a:r>
              <a:rPr lang="fa-IR" sz="3600" b="0" dirty="0"/>
              <a:t> اشاره دارد که در آن اعلان‌های </a:t>
            </a:r>
            <a:r>
              <a:rPr lang="fa-IR" sz="3600" b="0" dirty="0">
                <a:hlinkClick r:id="rId3"/>
              </a:rPr>
              <a:t>متغیر</a:t>
            </a:r>
            <a:r>
              <a:rPr lang="fa-IR" sz="3600" b="0" dirty="0"/>
              <a:t> و </a:t>
            </a:r>
            <a:r>
              <a:rPr lang="fa-IR" sz="3600" b="0" dirty="0">
                <a:hlinkClick r:id="rId4"/>
              </a:rPr>
              <a:t>تابع</a:t>
            </a:r>
            <a:r>
              <a:rPr lang="fa-IR" sz="3600" b="0" dirty="0"/>
              <a:t> قبل از اجرای کد به بالای «محدوده» </a:t>
            </a:r>
            <a:r>
              <a:rPr lang="en-US" sz="3600" b="0" dirty="0" smtClean="0"/>
              <a:t>Scope </a:t>
            </a:r>
            <a:r>
              <a:rPr lang="fa-IR" sz="3600" b="0" dirty="0" smtClean="0"/>
              <a:t> مربوطه </a:t>
            </a:r>
            <a:r>
              <a:rPr lang="fa-IR" sz="3600" b="0" dirty="0"/>
              <a:t>خود خواهند رفت. در این مکانیسم، فرقی نمی‌کند که توابع و متغیرها در کجای کد اعلام می‌شوند. آن‌ها به طور مؤثری به بالای دامنه یا محدوده خود منتقل خواهند شد، چه این محدوده‌ها در سطح «</a:t>
            </a:r>
            <a:r>
              <a:rPr lang="fa-IR" sz="3600" b="0" dirty="0" smtClean="0"/>
              <a:t>سراسری» </a:t>
            </a:r>
            <a:r>
              <a:rPr lang="en-US" sz="3600" b="0" dirty="0" smtClean="0"/>
              <a:t>Global </a:t>
            </a:r>
            <a:r>
              <a:rPr lang="fa-IR" sz="3600" b="0" dirty="0" smtClean="0"/>
              <a:t> قرار </a:t>
            </a:r>
            <a:r>
              <a:rPr lang="fa-IR" sz="3600" b="0" dirty="0"/>
              <a:t>بگیرند و چه در سطح محلی </a:t>
            </a:r>
            <a:r>
              <a:rPr lang="en-US" sz="3600" b="0" dirty="0" err="1" smtClean="0"/>
              <a:t>LocaL</a:t>
            </a:r>
            <a:r>
              <a:rPr lang="en-US" sz="3600" b="0" dirty="0" smtClean="0"/>
              <a:t> </a:t>
            </a:r>
            <a:r>
              <a:rPr lang="fa-IR" sz="3600" b="0" dirty="0" smtClean="0"/>
              <a:t> باشند</a:t>
            </a:r>
            <a:r>
              <a:rPr lang="fa-IR" sz="3600" b="0" dirty="0"/>
              <a:t>، این انتقال اتفاق خواهد </a:t>
            </a:r>
            <a:r>
              <a:rPr lang="fa-IR" sz="3600" b="0" dirty="0" smtClean="0"/>
              <a:t>افتاد.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1" y="1703641"/>
            <a:ext cx="11715749" cy="615553"/>
          </a:xfrm>
        </p:spPr>
        <p:txBody>
          <a:bodyPr>
            <a:normAutofit fontScale="90000"/>
          </a:bodyPr>
          <a:lstStyle/>
          <a:p>
            <a:pPr rtl="1"/>
            <a:r>
              <a:rPr lang="en-US" dirty="0"/>
              <a:t>Hoisting </a:t>
            </a:r>
            <a:r>
              <a:rPr lang="fa-IR" dirty="0"/>
              <a:t>در جاوا اسکریپت چیست؟</a:t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endParaRPr lang="fa-I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026" y="1703641"/>
            <a:ext cx="11653044" cy="3983058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en-US" sz="2400" dirty="0"/>
              <a:t>Hoisting </a:t>
            </a:r>
            <a:r>
              <a:rPr lang="fa-IR" sz="2400" dirty="0"/>
              <a:t>در جاوا اسکریپت فرآیندی است که طی آن اعلان‌های متغیر و تابع در مرحله آماده‌سازی کد به بالای محدوده مربوطه خود منتقل می‌شوند. در این رابطه متغیرهای اعلان شده با کلمه کلیدی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fa-IR" sz="2400" dirty="0" smtClean="0"/>
              <a:t> به </a:t>
            </a:r>
            <a:r>
              <a:rPr lang="fa-IR" sz="2400" dirty="0"/>
              <a:t>بالای محدوده خود منتقل شده و با </a:t>
            </a:r>
            <a:r>
              <a:rPr lang="en-US" sz="2400" dirty="0" smtClean="0"/>
              <a:t> Undefined</a:t>
            </a:r>
            <a:r>
              <a:rPr lang="fa-IR" sz="2400" dirty="0" smtClean="0"/>
              <a:t>مقداردهی </a:t>
            </a:r>
            <a:r>
              <a:rPr lang="fa-IR" sz="2400" dirty="0"/>
              <a:t>اولیه خواهند شد. از طرفی دیگر آن‌هایی که با استفاده از کلمات کلیدی </a:t>
            </a:r>
            <a:r>
              <a:rPr lang="en-US" sz="2400" dirty="0" smtClean="0"/>
              <a:t>Let </a:t>
            </a:r>
            <a:r>
              <a:rPr lang="fa-IR" sz="2400" dirty="0" smtClean="0"/>
              <a:t> و </a:t>
            </a:r>
            <a:r>
              <a:rPr lang="en-US" sz="2400" dirty="0" err="1" smtClean="0"/>
              <a:t>Const</a:t>
            </a:r>
            <a:r>
              <a:rPr lang="fa-IR" sz="2400" dirty="0" smtClean="0"/>
              <a:t> اعلان </a:t>
            </a:r>
            <a:r>
              <a:rPr lang="fa-IR" sz="2400" dirty="0"/>
              <a:t>شوند تا زمانی که به طور صریح مقداری به آن‌ها اختصاص داده نشود، بدون مقدار اولیه باقی می‌مانند</a:t>
            </a:r>
            <a:r>
              <a:rPr lang="fa-IR" sz="2400" dirty="0" smtClean="0"/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2400" dirty="0"/>
              <a:t>همچنین اعلان‌های تابع نیز به طور کامل به بالای محدوده خود منتقل می‌شوند که این ویژگی به آن‌ها اجازه می‌دهد قبل از تعریف قابل فراخوانی باشند. به زبانی ساده مکانیسم </a:t>
            </a:r>
            <a:r>
              <a:rPr lang="en-US" sz="2400" dirty="0"/>
              <a:t>Hoisting </a:t>
            </a:r>
            <a:r>
              <a:rPr lang="fa-IR" sz="2400" dirty="0"/>
              <a:t>ارجاع و استفاده از متغیرها و توابع را قبل از اعلان واقعی آن‌ها در کد تسهیل می‌کند. در ادامه به صورت عملی به بررسی این موضوع پرداخته خواهد شد.</a:t>
            </a:r>
            <a:endParaRPr lang="fa-IR" sz="4400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299" y="632078"/>
            <a:ext cx="9141397" cy="615553"/>
          </a:xfrm>
        </p:spPr>
        <p:txBody>
          <a:bodyPr/>
          <a:lstStyle/>
          <a:p>
            <a:r>
              <a:rPr lang="en-US" dirty="0" smtClean="0"/>
              <a:t>Examples of hoisting</a:t>
            </a:r>
            <a:endParaRPr lang="fa-I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7" t="27300" r="39484"/>
          <a:stretch/>
        </p:blipFill>
        <p:spPr>
          <a:xfrm>
            <a:off x="328612" y="1388113"/>
            <a:ext cx="5551049" cy="427289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02" b="26019"/>
          <a:stretch/>
        </p:blipFill>
        <p:spPr>
          <a:xfrm>
            <a:off x="6170172" y="1388113"/>
            <a:ext cx="5578914" cy="41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9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299" y="632078"/>
            <a:ext cx="9141397" cy="615553"/>
          </a:xfrm>
        </p:spPr>
        <p:txBody>
          <a:bodyPr/>
          <a:lstStyle/>
          <a:p>
            <a:r>
              <a:rPr lang="en-US" dirty="0" smtClean="0"/>
              <a:t>Examples of hoisting</a:t>
            </a:r>
            <a:endParaRPr lang="fa-IR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4" y="1759587"/>
            <a:ext cx="5439042" cy="398398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710040"/>
            <a:ext cx="5957888" cy="40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299" y="532065"/>
            <a:ext cx="9141397" cy="615553"/>
          </a:xfrm>
        </p:spPr>
        <p:txBody>
          <a:bodyPr/>
          <a:lstStyle/>
          <a:p>
            <a:r>
              <a:rPr lang="en-US" dirty="0" smtClean="0"/>
              <a:t>Examples of hoisting</a:t>
            </a:r>
            <a:endParaRPr lang="fa-I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61"/>
          <a:stretch/>
        </p:blipFill>
        <p:spPr>
          <a:xfrm>
            <a:off x="276015" y="1247631"/>
            <a:ext cx="4467435" cy="259570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" r="12322" b="49492"/>
          <a:stretch/>
        </p:blipFill>
        <p:spPr>
          <a:xfrm>
            <a:off x="6095997" y="1547668"/>
            <a:ext cx="4519485" cy="166701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" r="12322" b="49492"/>
          <a:stretch/>
        </p:blipFill>
        <p:spPr>
          <a:xfrm>
            <a:off x="6095997" y="4386263"/>
            <a:ext cx="4519485" cy="166701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4" y="4014647"/>
            <a:ext cx="4467435" cy="26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299" y="532065"/>
            <a:ext cx="9141397" cy="615553"/>
          </a:xfrm>
        </p:spPr>
        <p:txBody>
          <a:bodyPr/>
          <a:lstStyle/>
          <a:p>
            <a:r>
              <a:rPr lang="en-US" dirty="0" smtClean="0"/>
              <a:t>Examples of hoisting</a:t>
            </a:r>
            <a:endParaRPr lang="fa-I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61"/>
          <a:stretch/>
        </p:blipFill>
        <p:spPr>
          <a:xfrm>
            <a:off x="276015" y="1247631"/>
            <a:ext cx="4467435" cy="259570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" r="12322" b="49492"/>
          <a:stretch/>
        </p:blipFill>
        <p:spPr>
          <a:xfrm>
            <a:off x="6095997" y="1547668"/>
            <a:ext cx="4519485" cy="166701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" r="12322" b="49492"/>
          <a:stretch/>
        </p:blipFill>
        <p:spPr>
          <a:xfrm>
            <a:off x="6095997" y="4386263"/>
            <a:ext cx="4519485" cy="166701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4" y="4014647"/>
            <a:ext cx="4467435" cy="26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53851" y="703517"/>
            <a:ext cx="9141397" cy="615553"/>
          </a:xfrm>
        </p:spPr>
        <p:txBody>
          <a:bodyPr/>
          <a:lstStyle/>
          <a:p>
            <a:r>
              <a:rPr lang="en-US" dirty="0" smtClean="0"/>
              <a:t>Example of hoisting</a:t>
            </a:r>
            <a:endParaRPr lang="fa-IR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8" y="1447658"/>
            <a:ext cx="4115031" cy="467239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82" y="1447658"/>
            <a:ext cx="4296006" cy="45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53851" y="703517"/>
            <a:ext cx="9141397" cy="615553"/>
          </a:xfrm>
        </p:spPr>
        <p:txBody>
          <a:bodyPr/>
          <a:lstStyle/>
          <a:p>
            <a:r>
              <a:rPr lang="en-US" dirty="0" smtClean="0"/>
              <a:t>Example of hoisting in a scope</a:t>
            </a:r>
            <a:endParaRPr lang="fa-IR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8" y="1447658"/>
            <a:ext cx="4115031" cy="467239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82" y="1447658"/>
            <a:ext cx="4296006" cy="45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480248-08AD-4620-9429-5404D9635227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230e9df3-be65-4c73-a93b-d1236ebd677e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65C0B3-7604-4D93-9F1C-981C40B442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D7087E-F9AD-4FB2-8304-C563CC8DF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Widescreen</PresentationFormat>
  <Paragraphs>22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Segoe UI</vt:lpstr>
      <vt:lpstr>Wingdings</vt:lpstr>
      <vt:lpstr>2_Office Theme</vt:lpstr>
      <vt:lpstr>HOISTING IN JS</vt:lpstr>
      <vt:lpstr>HOISTING   چیست ؟</vt:lpstr>
      <vt:lpstr>Hoisting در جاوا اسکریپت چیست؟  </vt:lpstr>
      <vt:lpstr>Examples of hoisting</vt:lpstr>
      <vt:lpstr>Examples of hoisting</vt:lpstr>
      <vt:lpstr>Examples of hoisting</vt:lpstr>
      <vt:lpstr>Examples of hoisting</vt:lpstr>
      <vt:lpstr>Example of hoisting</vt:lpstr>
      <vt:lpstr>Example of hoisting in a scope</vt:lpstr>
      <vt:lpstr>Example of hoisting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2021-01-14T05:24:35Z</dcterms:created>
  <dcterms:modified xsi:type="dcterms:W3CDTF">2024-06-20T16:57:05Z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