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70"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27-Oct-20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3796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27-Oct-20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72854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27-Oct-20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32069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27-Oct-20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34585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27-Oct-20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5787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27-Oct-20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219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27-Oct-20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51769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27-Oct-20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31160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27-Oct-20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69716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27-Oct-20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26870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27-Oct-20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59835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27-Oct-20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62848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27-Oct-20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74747868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37" r:id="rId7"/>
    <p:sldLayoutId id="2147483738" r:id="rId8"/>
    <p:sldLayoutId id="2147483727" r:id="rId9"/>
    <p:sldLayoutId id="2147483728" r:id="rId10"/>
    <p:sldLayoutId id="2147483729" r:id="rId11"/>
    <p:sldLayoutId id="214748373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6697FC-2FAE-40A4-8A7E-D74589F330BD}"/>
              </a:ext>
            </a:extLst>
          </p:cNvPr>
          <p:cNvSpPr>
            <a:spLocks noGrp="1"/>
          </p:cNvSpPr>
          <p:nvPr>
            <p:ph type="ctrTitle"/>
          </p:nvPr>
        </p:nvSpPr>
        <p:spPr>
          <a:xfrm>
            <a:off x="643468" y="643467"/>
            <a:ext cx="4620584" cy="4567137"/>
          </a:xfrm>
        </p:spPr>
        <p:txBody>
          <a:bodyPr>
            <a:normAutofit/>
          </a:bodyPr>
          <a:lstStyle/>
          <a:p>
            <a:r>
              <a:rPr lang="en-GB" dirty="0"/>
              <a:t>Predicting Car Accident Severity</a:t>
            </a:r>
          </a:p>
        </p:txBody>
      </p:sp>
      <p:pic>
        <p:nvPicPr>
          <p:cNvPr id="4" name="Picture 3">
            <a:extLst>
              <a:ext uri="{FF2B5EF4-FFF2-40B4-BE49-F238E27FC236}">
                <a16:creationId xmlns:a16="http://schemas.microsoft.com/office/drawing/2014/main" id="{810EEAF5-08E5-4D24-8DCD-D21D9FDE8EE4}"/>
              </a:ext>
            </a:extLst>
          </p:cNvPr>
          <p:cNvPicPr>
            <a:picLocks noChangeAspect="1"/>
          </p:cNvPicPr>
          <p:nvPr/>
        </p:nvPicPr>
        <p:blipFill rotWithShape="1">
          <a:blip r:embed="rId2"/>
          <a:srcRect l="24320" r="21991"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3" name="TextBox 2">
            <a:extLst>
              <a:ext uri="{FF2B5EF4-FFF2-40B4-BE49-F238E27FC236}">
                <a16:creationId xmlns:a16="http://schemas.microsoft.com/office/drawing/2014/main" id="{1CD8383A-DC59-4EC2-87ED-5940195F91BD}"/>
              </a:ext>
            </a:extLst>
          </p:cNvPr>
          <p:cNvSpPr txBox="1"/>
          <p:nvPr/>
        </p:nvSpPr>
        <p:spPr>
          <a:xfrm>
            <a:off x="721453" y="5210604"/>
            <a:ext cx="3791824" cy="369332"/>
          </a:xfrm>
          <a:prstGeom prst="rect">
            <a:avLst/>
          </a:prstGeom>
          <a:noFill/>
        </p:spPr>
        <p:txBody>
          <a:bodyPr wrap="square" rtlCol="0">
            <a:spAutoFit/>
          </a:bodyPr>
          <a:lstStyle/>
          <a:p>
            <a:r>
              <a:rPr lang="en-GB" b="1" dirty="0"/>
              <a:t>By Hetal Patel</a:t>
            </a:r>
          </a:p>
        </p:txBody>
      </p:sp>
    </p:spTree>
    <p:extLst>
      <p:ext uri="{BB962C8B-B14F-4D97-AF65-F5344CB8AC3E}">
        <p14:creationId xmlns:p14="http://schemas.microsoft.com/office/powerpoint/2010/main" val="3510292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FBBB0-2DE6-4E26-A03D-F81E5FB4B4CD}"/>
              </a:ext>
            </a:extLst>
          </p:cNvPr>
          <p:cNvSpPr>
            <a:spLocks noGrp="1"/>
          </p:cNvSpPr>
          <p:nvPr>
            <p:ph type="title"/>
          </p:nvPr>
        </p:nvSpPr>
        <p:spPr/>
        <p:txBody>
          <a:bodyPr/>
          <a:lstStyle/>
          <a:p>
            <a:r>
              <a:rPr lang="en-GB" dirty="0"/>
              <a:t>Road Conditions and Light</a:t>
            </a:r>
          </a:p>
        </p:txBody>
      </p:sp>
      <p:sp>
        <p:nvSpPr>
          <p:cNvPr id="3" name="Content Placeholder 2">
            <a:extLst>
              <a:ext uri="{FF2B5EF4-FFF2-40B4-BE49-F238E27FC236}">
                <a16:creationId xmlns:a16="http://schemas.microsoft.com/office/drawing/2014/main" id="{E9B9380B-8BAF-4C76-A605-CA645CCDCD5D}"/>
              </a:ext>
            </a:extLst>
          </p:cNvPr>
          <p:cNvSpPr>
            <a:spLocks noGrp="1"/>
          </p:cNvSpPr>
          <p:nvPr>
            <p:ph idx="1"/>
          </p:nvPr>
        </p:nvSpPr>
        <p:spPr/>
        <p:txBody>
          <a:bodyPr/>
          <a:lstStyle/>
          <a:p>
            <a:r>
              <a:rPr lang="en-GB" dirty="0"/>
              <a:t>Another observation with the road conditions was the light conditions. Here we wanted to see whether the light conditions affected the number of incidents on various road conditions.</a:t>
            </a:r>
          </a:p>
          <a:p>
            <a:endParaRPr lang="en-GB" dirty="0"/>
          </a:p>
        </p:txBody>
      </p:sp>
      <p:pic>
        <p:nvPicPr>
          <p:cNvPr id="4" name="Picture 3">
            <a:extLst>
              <a:ext uri="{FF2B5EF4-FFF2-40B4-BE49-F238E27FC236}">
                <a16:creationId xmlns:a16="http://schemas.microsoft.com/office/drawing/2014/main" id="{FEED1B55-7B6F-40FD-9CE3-32DCCCF60266}"/>
              </a:ext>
            </a:extLst>
          </p:cNvPr>
          <p:cNvPicPr>
            <a:picLocks noChangeAspect="1"/>
          </p:cNvPicPr>
          <p:nvPr/>
        </p:nvPicPr>
        <p:blipFill>
          <a:blip r:embed="rId2"/>
          <a:stretch>
            <a:fillRect/>
          </a:stretch>
        </p:blipFill>
        <p:spPr>
          <a:xfrm>
            <a:off x="838200" y="3857215"/>
            <a:ext cx="3791479" cy="2734057"/>
          </a:xfrm>
          <a:prstGeom prst="rect">
            <a:avLst/>
          </a:prstGeom>
        </p:spPr>
      </p:pic>
    </p:spTree>
    <p:extLst>
      <p:ext uri="{BB962C8B-B14F-4D97-AF65-F5344CB8AC3E}">
        <p14:creationId xmlns:p14="http://schemas.microsoft.com/office/powerpoint/2010/main" val="2857715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0BCB4-533E-4748-B9A1-29A33978E8CB}"/>
              </a:ext>
            </a:extLst>
          </p:cNvPr>
          <p:cNvSpPr>
            <a:spLocks noGrp="1"/>
          </p:cNvSpPr>
          <p:nvPr>
            <p:ph type="title"/>
          </p:nvPr>
        </p:nvSpPr>
        <p:spPr/>
        <p:txBody>
          <a:bodyPr/>
          <a:lstStyle/>
          <a:p>
            <a:r>
              <a:rPr lang="en-GB" dirty="0"/>
              <a:t>Light Conditions</a:t>
            </a:r>
          </a:p>
        </p:txBody>
      </p:sp>
      <p:sp>
        <p:nvSpPr>
          <p:cNvPr id="3" name="Content Placeholder 2">
            <a:extLst>
              <a:ext uri="{FF2B5EF4-FFF2-40B4-BE49-F238E27FC236}">
                <a16:creationId xmlns:a16="http://schemas.microsoft.com/office/drawing/2014/main" id="{C01DB45F-CA37-42AE-979A-72BA982458B1}"/>
              </a:ext>
            </a:extLst>
          </p:cNvPr>
          <p:cNvSpPr>
            <a:spLocks noGrp="1"/>
          </p:cNvSpPr>
          <p:nvPr>
            <p:ph idx="1"/>
          </p:nvPr>
        </p:nvSpPr>
        <p:spPr/>
        <p:txBody>
          <a:bodyPr/>
          <a:lstStyle/>
          <a:p>
            <a:r>
              <a:rPr lang="en-GB" dirty="0"/>
              <a:t>Taking the knowledge from the road vs light scenario we are now looking at how light conditions affect the severity</a:t>
            </a:r>
          </a:p>
          <a:p>
            <a:endParaRPr lang="en-GB" dirty="0"/>
          </a:p>
        </p:txBody>
      </p:sp>
      <p:pic>
        <p:nvPicPr>
          <p:cNvPr id="4" name="Picture 3">
            <a:extLst>
              <a:ext uri="{FF2B5EF4-FFF2-40B4-BE49-F238E27FC236}">
                <a16:creationId xmlns:a16="http://schemas.microsoft.com/office/drawing/2014/main" id="{27707319-092D-4781-B138-8D595D12AAB1}"/>
              </a:ext>
            </a:extLst>
          </p:cNvPr>
          <p:cNvPicPr>
            <a:picLocks noChangeAspect="1"/>
          </p:cNvPicPr>
          <p:nvPr/>
        </p:nvPicPr>
        <p:blipFill>
          <a:blip r:embed="rId2"/>
          <a:stretch>
            <a:fillRect/>
          </a:stretch>
        </p:blipFill>
        <p:spPr>
          <a:xfrm>
            <a:off x="838200" y="3429000"/>
            <a:ext cx="3762900" cy="2962688"/>
          </a:xfrm>
          <a:prstGeom prst="rect">
            <a:avLst/>
          </a:prstGeom>
        </p:spPr>
      </p:pic>
    </p:spTree>
    <p:extLst>
      <p:ext uri="{BB962C8B-B14F-4D97-AF65-F5344CB8AC3E}">
        <p14:creationId xmlns:p14="http://schemas.microsoft.com/office/powerpoint/2010/main" val="3215956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9B238-68C1-409A-A597-BF02A9002343}"/>
              </a:ext>
            </a:extLst>
          </p:cNvPr>
          <p:cNvSpPr>
            <a:spLocks noGrp="1"/>
          </p:cNvSpPr>
          <p:nvPr>
            <p:ph type="title"/>
          </p:nvPr>
        </p:nvSpPr>
        <p:spPr/>
        <p:txBody>
          <a:bodyPr/>
          <a:lstStyle/>
          <a:p>
            <a:r>
              <a:rPr lang="en-GB" dirty="0"/>
              <a:t>Location Analysis</a:t>
            </a:r>
          </a:p>
        </p:txBody>
      </p:sp>
      <p:pic>
        <p:nvPicPr>
          <p:cNvPr id="4" name="Content Placeholder 3">
            <a:extLst>
              <a:ext uri="{FF2B5EF4-FFF2-40B4-BE49-F238E27FC236}">
                <a16:creationId xmlns:a16="http://schemas.microsoft.com/office/drawing/2014/main" id="{57373503-2B9E-426C-835F-66F97160D8E4}"/>
              </a:ext>
            </a:extLst>
          </p:cNvPr>
          <p:cNvPicPr>
            <a:picLocks noGrp="1" noChangeAspect="1"/>
          </p:cNvPicPr>
          <p:nvPr>
            <p:ph idx="1"/>
          </p:nvPr>
        </p:nvPicPr>
        <p:blipFill>
          <a:blip r:embed="rId2"/>
          <a:stretch>
            <a:fillRect/>
          </a:stretch>
        </p:blipFill>
        <p:spPr>
          <a:xfrm>
            <a:off x="7021585" y="0"/>
            <a:ext cx="5170415" cy="6854442"/>
          </a:xfrm>
          <a:prstGeom prst="rect">
            <a:avLst/>
          </a:prstGeom>
        </p:spPr>
      </p:pic>
      <p:sp>
        <p:nvSpPr>
          <p:cNvPr id="5" name="TextBox 4">
            <a:extLst>
              <a:ext uri="{FF2B5EF4-FFF2-40B4-BE49-F238E27FC236}">
                <a16:creationId xmlns:a16="http://schemas.microsoft.com/office/drawing/2014/main" id="{75A46137-DFCA-4E5A-B953-B5B75A60A198}"/>
              </a:ext>
            </a:extLst>
          </p:cNvPr>
          <p:cNvSpPr txBox="1"/>
          <p:nvPr/>
        </p:nvSpPr>
        <p:spPr>
          <a:xfrm>
            <a:off x="528506" y="1434517"/>
            <a:ext cx="5998129" cy="2031325"/>
          </a:xfrm>
          <a:prstGeom prst="rect">
            <a:avLst/>
          </a:prstGeom>
          <a:noFill/>
        </p:spPr>
        <p:txBody>
          <a:bodyPr wrap="square" rtlCol="0">
            <a:spAutoFit/>
          </a:bodyPr>
          <a:lstStyle/>
          <a:p>
            <a:pPr marL="285750" indent="-285750">
              <a:buFont typeface="Arial" panose="020B0604020202020204" pitchFamily="34" charset="0"/>
              <a:buChar char="•"/>
            </a:pPr>
            <a:r>
              <a:rPr lang="en-GB" dirty="0"/>
              <a:t>As the data we are given is providing us incidents from all over Seattle it is only fit to understand the areas where the most number of incidents have occurred</a:t>
            </a:r>
          </a:p>
          <a:p>
            <a:pPr marL="285750" indent="-285750">
              <a:buFont typeface="Arial" panose="020B0604020202020204" pitchFamily="34" charset="0"/>
              <a:buChar char="•"/>
            </a:pPr>
            <a:r>
              <a:rPr lang="en-GB" dirty="0"/>
              <a:t>The map to the left shows various points across Seattle and the corresponding number of incidents that have occurred there.</a:t>
            </a:r>
          </a:p>
        </p:txBody>
      </p:sp>
    </p:spTree>
    <p:extLst>
      <p:ext uri="{BB962C8B-B14F-4D97-AF65-F5344CB8AC3E}">
        <p14:creationId xmlns:p14="http://schemas.microsoft.com/office/powerpoint/2010/main" val="598895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561FE-4DBC-4082-9EB0-5E4543C952A4}"/>
              </a:ext>
            </a:extLst>
          </p:cNvPr>
          <p:cNvSpPr>
            <a:spLocks noGrp="1"/>
          </p:cNvSpPr>
          <p:nvPr>
            <p:ph type="title"/>
          </p:nvPr>
        </p:nvSpPr>
        <p:spPr/>
        <p:txBody>
          <a:bodyPr/>
          <a:lstStyle/>
          <a:p>
            <a:r>
              <a:rPr lang="en-GB" dirty="0"/>
              <a:t>Methodology &amp; Modelling</a:t>
            </a:r>
          </a:p>
        </p:txBody>
      </p:sp>
      <p:sp>
        <p:nvSpPr>
          <p:cNvPr id="3" name="Content Placeholder 2">
            <a:extLst>
              <a:ext uri="{FF2B5EF4-FFF2-40B4-BE49-F238E27FC236}">
                <a16:creationId xmlns:a16="http://schemas.microsoft.com/office/drawing/2014/main" id="{10A5F9B9-E3E2-4B75-BBA1-4766359497A0}"/>
              </a:ext>
            </a:extLst>
          </p:cNvPr>
          <p:cNvSpPr>
            <a:spLocks noGrp="1"/>
          </p:cNvSpPr>
          <p:nvPr>
            <p:ph idx="1"/>
          </p:nvPr>
        </p:nvSpPr>
        <p:spPr/>
        <p:txBody>
          <a:bodyPr>
            <a:normAutofit lnSpcReduction="10000"/>
          </a:bodyPr>
          <a:lstStyle/>
          <a:p>
            <a:r>
              <a:rPr lang="en-GB" dirty="0"/>
              <a:t>In order to build an accurate model we will use the training set.</a:t>
            </a:r>
          </a:p>
          <a:p>
            <a:r>
              <a:rPr lang="en-GB" dirty="0"/>
              <a:t>Then make use of the test set to gauge the accuracy of the individual models.</a:t>
            </a:r>
          </a:p>
          <a:p>
            <a:r>
              <a:rPr lang="en-GB" dirty="0"/>
              <a:t>The following algorithms will be used</a:t>
            </a:r>
          </a:p>
          <a:p>
            <a:pPr lvl="1"/>
            <a:r>
              <a:rPr lang="en-GB" dirty="0"/>
              <a:t>K Nearest Neighbours</a:t>
            </a:r>
          </a:p>
          <a:p>
            <a:pPr lvl="1"/>
            <a:r>
              <a:rPr lang="en-GB" dirty="0"/>
              <a:t>Decision Tree</a:t>
            </a:r>
          </a:p>
          <a:p>
            <a:pPr lvl="1"/>
            <a:r>
              <a:rPr lang="en-GB" dirty="0"/>
              <a:t>Support Vector Machine</a:t>
            </a:r>
          </a:p>
          <a:p>
            <a:pPr lvl="1"/>
            <a:r>
              <a:rPr lang="en-GB" dirty="0"/>
              <a:t>Logistic Regression</a:t>
            </a:r>
          </a:p>
        </p:txBody>
      </p:sp>
    </p:spTree>
    <p:extLst>
      <p:ext uri="{BB962C8B-B14F-4D97-AF65-F5344CB8AC3E}">
        <p14:creationId xmlns:p14="http://schemas.microsoft.com/office/powerpoint/2010/main" val="2827129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CC09-6B9F-4468-8E2B-7B31EBE3FBAD}"/>
              </a:ext>
            </a:extLst>
          </p:cNvPr>
          <p:cNvSpPr>
            <a:spLocks noGrp="1"/>
          </p:cNvSpPr>
          <p:nvPr>
            <p:ph type="title"/>
          </p:nvPr>
        </p:nvSpPr>
        <p:spPr/>
        <p:txBody>
          <a:bodyPr/>
          <a:lstStyle/>
          <a:p>
            <a:r>
              <a:rPr lang="en-GB" dirty="0"/>
              <a:t>Conclusion</a:t>
            </a:r>
          </a:p>
        </p:txBody>
      </p:sp>
      <p:sp>
        <p:nvSpPr>
          <p:cNvPr id="5" name="Content Placeholder 4">
            <a:extLst>
              <a:ext uri="{FF2B5EF4-FFF2-40B4-BE49-F238E27FC236}">
                <a16:creationId xmlns:a16="http://schemas.microsoft.com/office/drawing/2014/main" id="{DBAC7C33-D79B-4E11-AC06-158469E0BF8D}"/>
              </a:ext>
            </a:extLst>
          </p:cNvPr>
          <p:cNvSpPr>
            <a:spLocks noGrp="1"/>
          </p:cNvSpPr>
          <p:nvPr>
            <p:ph idx="1"/>
          </p:nvPr>
        </p:nvSpPr>
        <p:spPr>
          <a:xfrm>
            <a:off x="66413" y="1256671"/>
            <a:ext cx="10515600" cy="4160520"/>
          </a:xfrm>
        </p:spPr>
        <p:txBody>
          <a:bodyPr>
            <a:normAutofit/>
          </a:bodyPr>
          <a:lstStyle/>
          <a:p>
            <a:r>
              <a:rPr lang="en-US" sz="2000" dirty="0"/>
              <a:t>The purpose of this project was explore and understand the relationship between traffic accident severity and various characteristics that give insight to the situation. From the available 38 features we have gone on to select just 5 that we feel summarize the relationship as best as possible. An accuracy of 54% has been achieved and it is clear that the features that have been highlighted do have an impact on the severity of an accident. There is scope for improvement provided that additional variables are available, these can be a mix of variables we already have and other external variables. An example of this can be the last time of service, car safety features (for example air bags, anti lock breaks, electronic stability control, traction control).</a:t>
            </a:r>
            <a:endParaRPr lang="en-GB" sz="2000" dirty="0"/>
          </a:p>
        </p:txBody>
      </p:sp>
      <p:pic>
        <p:nvPicPr>
          <p:cNvPr id="8" name="Picture 7">
            <a:extLst>
              <a:ext uri="{FF2B5EF4-FFF2-40B4-BE49-F238E27FC236}">
                <a16:creationId xmlns:a16="http://schemas.microsoft.com/office/drawing/2014/main" id="{06AE3D8D-22B0-43E3-8BB1-4E468D82EE6F}"/>
              </a:ext>
            </a:extLst>
          </p:cNvPr>
          <p:cNvPicPr>
            <a:picLocks noChangeAspect="1"/>
          </p:cNvPicPr>
          <p:nvPr/>
        </p:nvPicPr>
        <p:blipFill>
          <a:blip r:embed="rId2"/>
          <a:stretch>
            <a:fillRect/>
          </a:stretch>
        </p:blipFill>
        <p:spPr>
          <a:xfrm>
            <a:off x="188320" y="4531524"/>
            <a:ext cx="3193483" cy="1961351"/>
          </a:xfrm>
          <a:prstGeom prst="rect">
            <a:avLst/>
          </a:prstGeom>
        </p:spPr>
      </p:pic>
    </p:spTree>
    <p:extLst>
      <p:ext uri="{BB962C8B-B14F-4D97-AF65-F5344CB8AC3E}">
        <p14:creationId xmlns:p14="http://schemas.microsoft.com/office/powerpoint/2010/main" val="1960850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BC025-523C-4B00-96A4-ED0F6B7DCF5E}"/>
              </a:ext>
            </a:extLst>
          </p:cNvPr>
          <p:cNvSpPr>
            <a:spLocks noGrp="1"/>
          </p:cNvSpPr>
          <p:nvPr>
            <p:ph type="title"/>
          </p:nvPr>
        </p:nvSpPr>
        <p:spPr/>
        <p:txBody>
          <a:bodyPr/>
          <a:lstStyle/>
          <a:p>
            <a:r>
              <a:rPr lang="en-GB" dirty="0"/>
              <a:t>Introduction / Business Problem</a:t>
            </a:r>
          </a:p>
        </p:txBody>
      </p:sp>
      <p:sp>
        <p:nvSpPr>
          <p:cNvPr id="3" name="Content Placeholder 2">
            <a:extLst>
              <a:ext uri="{FF2B5EF4-FFF2-40B4-BE49-F238E27FC236}">
                <a16:creationId xmlns:a16="http://schemas.microsoft.com/office/drawing/2014/main" id="{493790AA-A1CE-4585-A59D-7004149DFF9A}"/>
              </a:ext>
            </a:extLst>
          </p:cNvPr>
          <p:cNvSpPr>
            <a:spLocks noGrp="1"/>
          </p:cNvSpPr>
          <p:nvPr>
            <p:ph idx="1"/>
          </p:nvPr>
        </p:nvSpPr>
        <p:spPr/>
        <p:txBody>
          <a:bodyPr/>
          <a:lstStyle/>
          <a:p>
            <a:r>
              <a:rPr lang="en-GB" dirty="0"/>
              <a:t>The main point of this project is to be able to predict the severity of an accident.</a:t>
            </a:r>
          </a:p>
          <a:p>
            <a:pPr lvl="1"/>
            <a:r>
              <a:rPr lang="en-GB" dirty="0"/>
              <a:t>Being able to predict the severity of an accident will help to allocate resources better whether it is police or medical staff.</a:t>
            </a:r>
          </a:p>
          <a:p>
            <a:r>
              <a:rPr lang="en-GB" dirty="0"/>
              <a:t>We have a number of features available to us in order to help us give accurate predictions.</a:t>
            </a:r>
          </a:p>
          <a:p>
            <a:pPr lvl="2"/>
            <a:endParaRPr lang="en-GB" dirty="0"/>
          </a:p>
        </p:txBody>
      </p:sp>
    </p:spTree>
    <p:extLst>
      <p:ext uri="{BB962C8B-B14F-4D97-AF65-F5344CB8AC3E}">
        <p14:creationId xmlns:p14="http://schemas.microsoft.com/office/powerpoint/2010/main" val="837124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2EC7A-A8EE-47E4-B58E-87520119D661}"/>
              </a:ext>
            </a:extLst>
          </p:cNvPr>
          <p:cNvSpPr>
            <a:spLocks noGrp="1"/>
          </p:cNvSpPr>
          <p:nvPr>
            <p:ph type="title"/>
          </p:nvPr>
        </p:nvSpPr>
        <p:spPr/>
        <p:txBody>
          <a:bodyPr/>
          <a:lstStyle/>
          <a:p>
            <a:r>
              <a:rPr lang="en-GB" dirty="0"/>
              <a:t>Data</a:t>
            </a:r>
          </a:p>
        </p:txBody>
      </p:sp>
      <p:sp>
        <p:nvSpPr>
          <p:cNvPr id="3" name="Content Placeholder 2">
            <a:extLst>
              <a:ext uri="{FF2B5EF4-FFF2-40B4-BE49-F238E27FC236}">
                <a16:creationId xmlns:a16="http://schemas.microsoft.com/office/drawing/2014/main" id="{FD29AD69-406B-45FD-A310-455F564B94D4}"/>
              </a:ext>
            </a:extLst>
          </p:cNvPr>
          <p:cNvSpPr>
            <a:spLocks noGrp="1"/>
          </p:cNvSpPr>
          <p:nvPr>
            <p:ph idx="1"/>
          </p:nvPr>
        </p:nvSpPr>
        <p:spPr/>
        <p:txBody>
          <a:bodyPr/>
          <a:lstStyle/>
          <a:p>
            <a:r>
              <a:rPr lang="en-GB" dirty="0"/>
              <a:t>The data provides us an insight into the accidents in Seattle, the data covers the years 2004 till 2020.</a:t>
            </a:r>
          </a:p>
          <a:p>
            <a:r>
              <a:rPr lang="en-US" dirty="0"/>
              <a:t>There are a total of 194,673 accident records and 38 variables in our data set.</a:t>
            </a:r>
          </a:p>
          <a:p>
            <a:r>
              <a:rPr lang="en-US" dirty="0"/>
              <a:t>Our dependable variables are the severity code and the severity desc.</a:t>
            </a:r>
            <a:endParaRPr lang="en-GB" dirty="0"/>
          </a:p>
          <a:p>
            <a:endParaRPr lang="en-GB" dirty="0"/>
          </a:p>
        </p:txBody>
      </p:sp>
    </p:spTree>
    <p:extLst>
      <p:ext uri="{BB962C8B-B14F-4D97-AF65-F5344CB8AC3E}">
        <p14:creationId xmlns:p14="http://schemas.microsoft.com/office/powerpoint/2010/main" val="1950255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F5B9B-26CF-4FB1-89B4-9556C54C10C7}"/>
              </a:ext>
            </a:extLst>
          </p:cNvPr>
          <p:cNvSpPr>
            <a:spLocks noGrp="1"/>
          </p:cNvSpPr>
          <p:nvPr>
            <p:ph type="title"/>
          </p:nvPr>
        </p:nvSpPr>
        <p:spPr/>
        <p:txBody>
          <a:bodyPr/>
          <a:lstStyle/>
          <a:p>
            <a:r>
              <a:rPr lang="en-GB" dirty="0"/>
              <a:t>Data Pre-processing</a:t>
            </a:r>
          </a:p>
        </p:txBody>
      </p:sp>
      <p:sp>
        <p:nvSpPr>
          <p:cNvPr id="3" name="Content Placeholder 2">
            <a:extLst>
              <a:ext uri="{FF2B5EF4-FFF2-40B4-BE49-F238E27FC236}">
                <a16:creationId xmlns:a16="http://schemas.microsoft.com/office/drawing/2014/main" id="{4A83B16E-BC7A-409B-A7FB-8A9AF80FA42E}"/>
              </a:ext>
            </a:extLst>
          </p:cNvPr>
          <p:cNvSpPr>
            <a:spLocks noGrp="1"/>
          </p:cNvSpPr>
          <p:nvPr>
            <p:ph idx="1"/>
          </p:nvPr>
        </p:nvSpPr>
        <p:spPr/>
        <p:txBody>
          <a:bodyPr/>
          <a:lstStyle/>
          <a:p>
            <a:r>
              <a:rPr lang="en-GB" dirty="0"/>
              <a:t>We tried to reduce as much of the data as we could so that we had a clean data set available to work on.</a:t>
            </a:r>
          </a:p>
          <a:p>
            <a:r>
              <a:rPr lang="en-GB" dirty="0"/>
              <a:t>Even though initially there were several columns that could have helped in our investigation in the end it came down to just a few.</a:t>
            </a:r>
          </a:p>
          <a:p>
            <a:r>
              <a:rPr lang="en-GB" dirty="0"/>
              <a:t>Severity code has been divided as below.</a:t>
            </a:r>
          </a:p>
          <a:p>
            <a:endParaRPr lang="en-GB" dirty="0"/>
          </a:p>
        </p:txBody>
      </p:sp>
      <p:pic>
        <p:nvPicPr>
          <p:cNvPr id="4" name="Picture 3">
            <a:extLst>
              <a:ext uri="{FF2B5EF4-FFF2-40B4-BE49-F238E27FC236}">
                <a16:creationId xmlns:a16="http://schemas.microsoft.com/office/drawing/2014/main" id="{308E0823-8740-46D4-8914-A543AC37A1E4}"/>
              </a:ext>
            </a:extLst>
          </p:cNvPr>
          <p:cNvPicPr>
            <a:picLocks noChangeAspect="1"/>
          </p:cNvPicPr>
          <p:nvPr/>
        </p:nvPicPr>
        <p:blipFill>
          <a:blip r:embed="rId2"/>
          <a:stretch>
            <a:fillRect/>
          </a:stretch>
        </p:blipFill>
        <p:spPr>
          <a:xfrm>
            <a:off x="1166438" y="4895740"/>
            <a:ext cx="3632065" cy="1706192"/>
          </a:xfrm>
          <a:prstGeom prst="rect">
            <a:avLst/>
          </a:prstGeom>
        </p:spPr>
      </p:pic>
    </p:spTree>
    <p:extLst>
      <p:ext uri="{BB962C8B-B14F-4D97-AF65-F5344CB8AC3E}">
        <p14:creationId xmlns:p14="http://schemas.microsoft.com/office/powerpoint/2010/main" val="4056981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1D8CA-1524-46DC-AF14-1DA568E11F62}"/>
              </a:ext>
            </a:extLst>
          </p:cNvPr>
          <p:cNvSpPr>
            <a:spLocks noGrp="1"/>
          </p:cNvSpPr>
          <p:nvPr>
            <p:ph type="title"/>
          </p:nvPr>
        </p:nvSpPr>
        <p:spPr/>
        <p:txBody>
          <a:bodyPr/>
          <a:lstStyle/>
          <a:p>
            <a:r>
              <a:rPr lang="en-GB" dirty="0"/>
              <a:t>Pre-processing Continued</a:t>
            </a:r>
          </a:p>
        </p:txBody>
      </p:sp>
      <p:sp>
        <p:nvSpPr>
          <p:cNvPr id="3" name="Content Placeholder 2">
            <a:extLst>
              <a:ext uri="{FF2B5EF4-FFF2-40B4-BE49-F238E27FC236}">
                <a16:creationId xmlns:a16="http://schemas.microsoft.com/office/drawing/2014/main" id="{5C309DFB-6A0B-41BF-A112-39C301B41720}"/>
              </a:ext>
            </a:extLst>
          </p:cNvPr>
          <p:cNvSpPr>
            <a:spLocks noGrp="1"/>
          </p:cNvSpPr>
          <p:nvPr>
            <p:ph idx="1"/>
          </p:nvPr>
        </p:nvSpPr>
        <p:spPr/>
        <p:txBody>
          <a:bodyPr>
            <a:normAutofit fontScale="92500" lnSpcReduction="20000"/>
          </a:bodyPr>
          <a:lstStyle/>
          <a:p>
            <a:r>
              <a:rPr lang="en-GB" dirty="0"/>
              <a:t>In our large selection of variables there were some that definitely stood out for me.</a:t>
            </a:r>
          </a:p>
          <a:p>
            <a:pPr lvl="1"/>
            <a:r>
              <a:rPr lang="en-GB" dirty="0"/>
              <a:t>Weather</a:t>
            </a:r>
          </a:p>
          <a:p>
            <a:pPr lvl="1"/>
            <a:r>
              <a:rPr lang="en-GB" dirty="0" err="1"/>
              <a:t>RoadCond</a:t>
            </a:r>
            <a:endParaRPr lang="en-GB" dirty="0"/>
          </a:p>
          <a:p>
            <a:pPr lvl="1"/>
            <a:r>
              <a:rPr lang="en-GB" dirty="0" err="1"/>
              <a:t>LightCond</a:t>
            </a:r>
            <a:endParaRPr lang="en-GB" dirty="0"/>
          </a:p>
          <a:p>
            <a:pPr lvl="1"/>
            <a:r>
              <a:rPr lang="en-GB" dirty="0" err="1"/>
              <a:t>VehCount</a:t>
            </a:r>
            <a:endParaRPr lang="en-GB" dirty="0"/>
          </a:p>
          <a:p>
            <a:pPr lvl="1"/>
            <a:r>
              <a:rPr lang="en-GB" dirty="0" err="1"/>
              <a:t>PedCount</a:t>
            </a:r>
            <a:endParaRPr lang="en-GB" dirty="0"/>
          </a:p>
          <a:p>
            <a:r>
              <a:rPr lang="en-GB" dirty="0"/>
              <a:t>Initially both </a:t>
            </a:r>
            <a:r>
              <a:rPr lang="en-GB" dirty="0" err="1"/>
              <a:t>VehCount</a:t>
            </a:r>
            <a:r>
              <a:rPr lang="en-GB" dirty="0"/>
              <a:t> and </a:t>
            </a:r>
            <a:r>
              <a:rPr lang="en-GB" dirty="0" err="1"/>
              <a:t>PedCount</a:t>
            </a:r>
            <a:r>
              <a:rPr lang="en-GB" dirty="0"/>
              <a:t> was an interesting corelation to be seen however due to the amount of data missing both could not be used. Leaving us with only the first three variables.</a:t>
            </a:r>
          </a:p>
          <a:p>
            <a:pPr marL="457200" lvl="1" indent="0">
              <a:buNone/>
            </a:pPr>
            <a:endParaRPr lang="en-GB" dirty="0"/>
          </a:p>
        </p:txBody>
      </p:sp>
    </p:spTree>
    <p:extLst>
      <p:ext uri="{BB962C8B-B14F-4D97-AF65-F5344CB8AC3E}">
        <p14:creationId xmlns:p14="http://schemas.microsoft.com/office/powerpoint/2010/main" val="1290327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A0CB5-D136-41DF-95E7-D08CED72C70D}"/>
              </a:ext>
            </a:extLst>
          </p:cNvPr>
          <p:cNvSpPr>
            <a:spLocks noGrp="1"/>
          </p:cNvSpPr>
          <p:nvPr>
            <p:ph type="title"/>
          </p:nvPr>
        </p:nvSpPr>
        <p:spPr/>
        <p:txBody>
          <a:bodyPr/>
          <a:lstStyle/>
          <a:p>
            <a:r>
              <a:rPr lang="en-GB" dirty="0"/>
              <a:t>Pre-processing Continued</a:t>
            </a:r>
          </a:p>
        </p:txBody>
      </p:sp>
      <p:sp>
        <p:nvSpPr>
          <p:cNvPr id="3" name="Content Placeholder 2">
            <a:extLst>
              <a:ext uri="{FF2B5EF4-FFF2-40B4-BE49-F238E27FC236}">
                <a16:creationId xmlns:a16="http://schemas.microsoft.com/office/drawing/2014/main" id="{49F37195-96FC-4EFA-84B7-92316FCD72E8}"/>
              </a:ext>
            </a:extLst>
          </p:cNvPr>
          <p:cNvSpPr>
            <a:spLocks noGrp="1"/>
          </p:cNvSpPr>
          <p:nvPr>
            <p:ph idx="1"/>
          </p:nvPr>
        </p:nvSpPr>
        <p:spPr/>
        <p:txBody>
          <a:bodyPr/>
          <a:lstStyle/>
          <a:p>
            <a:r>
              <a:rPr lang="en-GB" dirty="0"/>
              <a:t>Prior to working on the charts and figures we needed to ensure that our data was balanced. Having a balanced data set ensures that we do not have a bias and the outcome is fairly chosen.</a:t>
            </a:r>
          </a:p>
          <a:p>
            <a:endParaRPr lang="en-GB" dirty="0"/>
          </a:p>
        </p:txBody>
      </p:sp>
      <p:pic>
        <p:nvPicPr>
          <p:cNvPr id="4" name="Picture 3">
            <a:extLst>
              <a:ext uri="{FF2B5EF4-FFF2-40B4-BE49-F238E27FC236}">
                <a16:creationId xmlns:a16="http://schemas.microsoft.com/office/drawing/2014/main" id="{F8AC7CE0-FD4C-4682-A0FE-FFF522536031}"/>
              </a:ext>
            </a:extLst>
          </p:cNvPr>
          <p:cNvPicPr>
            <a:picLocks noChangeAspect="1"/>
          </p:cNvPicPr>
          <p:nvPr/>
        </p:nvPicPr>
        <p:blipFill>
          <a:blip r:embed="rId2"/>
          <a:stretch>
            <a:fillRect/>
          </a:stretch>
        </p:blipFill>
        <p:spPr>
          <a:xfrm>
            <a:off x="1056314" y="4091940"/>
            <a:ext cx="7408178" cy="2648266"/>
          </a:xfrm>
          <a:prstGeom prst="rect">
            <a:avLst/>
          </a:prstGeom>
        </p:spPr>
      </p:pic>
    </p:spTree>
    <p:extLst>
      <p:ext uri="{BB962C8B-B14F-4D97-AF65-F5344CB8AC3E}">
        <p14:creationId xmlns:p14="http://schemas.microsoft.com/office/powerpoint/2010/main" val="3341777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99D20-76B0-4947-BDCE-5D18ADD90B02}"/>
              </a:ext>
            </a:extLst>
          </p:cNvPr>
          <p:cNvSpPr>
            <a:spLocks noGrp="1"/>
          </p:cNvSpPr>
          <p:nvPr>
            <p:ph type="title"/>
          </p:nvPr>
        </p:nvSpPr>
        <p:spPr/>
        <p:txBody>
          <a:bodyPr/>
          <a:lstStyle/>
          <a:p>
            <a:r>
              <a:rPr lang="en-GB" dirty="0"/>
              <a:t>Annual Traffic Incidents vs Severity</a:t>
            </a:r>
          </a:p>
        </p:txBody>
      </p:sp>
      <p:sp>
        <p:nvSpPr>
          <p:cNvPr id="3" name="Text Placeholder 2">
            <a:extLst>
              <a:ext uri="{FF2B5EF4-FFF2-40B4-BE49-F238E27FC236}">
                <a16:creationId xmlns:a16="http://schemas.microsoft.com/office/drawing/2014/main" id="{6811B3B3-024C-4F63-B97E-5362A5603016}"/>
              </a:ext>
            </a:extLst>
          </p:cNvPr>
          <p:cNvSpPr>
            <a:spLocks noGrp="1"/>
          </p:cNvSpPr>
          <p:nvPr>
            <p:ph type="body" idx="1"/>
          </p:nvPr>
        </p:nvSpPr>
        <p:spPr>
          <a:xfrm>
            <a:off x="915289" y="1399185"/>
            <a:ext cx="4937760" cy="950976"/>
          </a:xfrm>
        </p:spPr>
        <p:txBody>
          <a:bodyPr/>
          <a:lstStyle/>
          <a:p>
            <a:r>
              <a:rPr lang="en-GB" dirty="0"/>
              <a:t>Annual Traffic Incidents</a:t>
            </a:r>
          </a:p>
        </p:txBody>
      </p:sp>
      <p:pic>
        <p:nvPicPr>
          <p:cNvPr id="7" name="Content Placeholder 6">
            <a:extLst>
              <a:ext uri="{FF2B5EF4-FFF2-40B4-BE49-F238E27FC236}">
                <a16:creationId xmlns:a16="http://schemas.microsoft.com/office/drawing/2014/main" id="{44D35B35-99BF-450C-9EF7-E717F2062392}"/>
              </a:ext>
            </a:extLst>
          </p:cNvPr>
          <p:cNvPicPr>
            <a:picLocks noGrp="1" noChangeAspect="1"/>
          </p:cNvPicPr>
          <p:nvPr>
            <p:ph sz="half" idx="2"/>
          </p:nvPr>
        </p:nvPicPr>
        <p:blipFill>
          <a:blip r:embed="rId2"/>
          <a:stretch>
            <a:fillRect/>
          </a:stretch>
        </p:blipFill>
        <p:spPr>
          <a:xfrm>
            <a:off x="202225" y="2487168"/>
            <a:ext cx="4937125" cy="2708453"/>
          </a:xfrm>
          <a:prstGeom prst="rect">
            <a:avLst/>
          </a:prstGeom>
        </p:spPr>
      </p:pic>
      <p:sp>
        <p:nvSpPr>
          <p:cNvPr id="5" name="Text Placeholder 4">
            <a:extLst>
              <a:ext uri="{FF2B5EF4-FFF2-40B4-BE49-F238E27FC236}">
                <a16:creationId xmlns:a16="http://schemas.microsoft.com/office/drawing/2014/main" id="{A5FAEC8A-3DE0-4887-B389-09B28FD31831}"/>
              </a:ext>
            </a:extLst>
          </p:cNvPr>
          <p:cNvSpPr>
            <a:spLocks noGrp="1"/>
          </p:cNvSpPr>
          <p:nvPr>
            <p:ph type="body" sz="quarter" idx="3"/>
          </p:nvPr>
        </p:nvSpPr>
        <p:spPr>
          <a:xfrm>
            <a:off x="5605355" y="1399185"/>
            <a:ext cx="4937760" cy="950976"/>
          </a:xfrm>
        </p:spPr>
        <p:txBody>
          <a:bodyPr/>
          <a:lstStyle/>
          <a:p>
            <a:r>
              <a:rPr lang="en-GB" dirty="0"/>
              <a:t>Accident Severity</a:t>
            </a:r>
          </a:p>
        </p:txBody>
      </p:sp>
      <p:pic>
        <p:nvPicPr>
          <p:cNvPr id="8" name="Content Placeholder 7">
            <a:extLst>
              <a:ext uri="{FF2B5EF4-FFF2-40B4-BE49-F238E27FC236}">
                <a16:creationId xmlns:a16="http://schemas.microsoft.com/office/drawing/2014/main" id="{9C04F131-B4F0-43E7-A349-24750C496DA8}"/>
              </a:ext>
            </a:extLst>
          </p:cNvPr>
          <p:cNvPicPr>
            <a:picLocks noGrp="1" noChangeAspect="1"/>
          </p:cNvPicPr>
          <p:nvPr>
            <p:ph sz="quarter" idx="4"/>
          </p:nvPr>
        </p:nvPicPr>
        <p:blipFill>
          <a:blip r:embed="rId3"/>
          <a:stretch>
            <a:fillRect/>
          </a:stretch>
        </p:blipFill>
        <p:spPr>
          <a:xfrm>
            <a:off x="5354448" y="2412431"/>
            <a:ext cx="4937125" cy="2857925"/>
          </a:xfrm>
          <a:prstGeom prst="rect">
            <a:avLst/>
          </a:prstGeom>
        </p:spPr>
      </p:pic>
      <p:sp>
        <p:nvSpPr>
          <p:cNvPr id="9" name="TextBox 8">
            <a:extLst>
              <a:ext uri="{FF2B5EF4-FFF2-40B4-BE49-F238E27FC236}">
                <a16:creationId xmlns:a16="http://schemas.microsoft.com/office/drawing/2014/main" id="{DAEB1189-6DBF-4EEF-BCDE-B3ECB9618585}"/>
              </a:ext>
            </a:extLst>
          </p:cNvPr>
          <p:cNvSpPr txBox="1"/>
          <p:nvPr/>
        </p:nvSpPr>
        <p:spPr>
          <a:xfrm>
            <a:off x="343949" y="5270356"/>
            <a:ext cx="9947624" cy="1200329"/>
          </a:xfrm>
          <a:prstGeom prst="rect">
            <a:avLst/>
          </a:prstGeom>
          <a:noFill/>
        </p:spPr>
        <p:txBody>
          <a:bodyPr wrap="square" rtlCol="0">
            <a:spAutoFit/>
          </a:bodyPr>
          <a:lstStyle/>
          <a:p>
            <a:r>
              <a:rPr lang="en-GB" dirty="0"/>
              <a:t>The above graphs show us the spread of the total number of accidents from 2004 to 2020. As well as the spread in the severity of the accidents.</a:t>
            </a:r>
          </a:p>
          <a:p>
            <a:r>
              <a:rPr lang="en-GB" dirty="0"/>
              <a:t>One thing to note is that in currently in 2020 we are going through a pandemic and that may be what is affecting the number of incidents in 2020.</a:t>
            </a:r>
          </a:p>
        </p:txBody>
      </p:sp>
    </p:spTree>
    <p:extLst>
      <p:ext uri="{BB962C8B-B14F-4D97-AF65-F5344CB8AC3E}">
        <p14:creationId xmlns:p14="http://schemas.microsoft.com/office/powerpoint/2010/main" val="2872005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16E9F-813D-4EE8-BF70-7471202F0ACA}"/>
              </a:ext>
            </a:extLst>
          </p:cNvPr>
          <p:cNvSpPr>
            <a:spLocks noGrp="1"/>
          </p:cNvSpPr>
          <p:nvPr>
            <p:ph type="title"/>
          </p:nvPr>
        </p:nvSpPr>
        <p:spPr/>
        <p:txBody>
          <a:bodyPr/>
          <a:lstStyle/>
          <a:p>
            <a:r>
              <a:rPr lang="en-GB" dirty="0"/>
              <a:t>Weather</a:t>
            </a:r>
          </a:p>
        </p:txBody>
      </p:sp>
      <p:sp>
        <p:nvSpPr>
          <p:cNvPr id="3" name="Content Placeholder 2">
            <a:extLst>
              <a:ext uri="{FF2B5EF4-FFF2-40B4-BE49-F238E27FC236}">
                <a16:creationId xmlns:a16="http://schemas.microsoft.com/office/drawing/2014/main" id="{F0104D0F-4670-4824-80D9-93FF40F8D68D}"/>
              </a:ext>
            </a:extLst>
          </p:cNvPr>
          <p:cNvSpPr>
            <a:spLocks noGrp="1"/>
          </p:cNvSpPr>
          <p:nvPr>
            <p:ph idx="1"/>
          </p:nvPr>
        </p:nvSpPr>
        <p:spPr>
          <a:xfrm>
            <a:off x="838200" y="2011679"/>
            <a:ext cx="10515600" cy="4654451"/>
          </a:xfrm>
        </p:spPr>
        <p:txBody>
          <a:bodyPr/>
          <a:lstStyle/>
          <a:p>
            <a:r>
              <a:rPr lang="en-GB" dirty="0"/>
              <a:t>Weather conditions are usually the thing that affect the traffic incidents the most the below chart shows us which conditions have caused the most severity. </a:t>
            </a:r>
          </a:p>
        </p:txBody>
      </p:sp>
      <p:pic>
        <p:nvPicPr>
          <p:cNvPr id="4" name="Picture 3">
            <a:extLst>
              <a:ext uri="{FF2B5EF4-FFF2-40B4-BE49-F238E27FC236}">
                <a16:creationId xmlns:a16="http://schemas.microsoft.com/office/drawing/2014/main" id="{57D709C6-7CF0-4C5F-9AD3-4B9333870C92}"/>
              </a:ext>
            </a:extLst>
          </p:cNvPr>
          <p:cNvPicPr>
            <a:picLocks noChangeAspect="1"/>
          </p:cNvPicPr>
          <p:nvPr/>
        </p:nvPicPr>
        <p:blipFill>
          <a:blip r:embed="rId2"/>
          <a:stretch>
            <a:fillRect/>
          </a:stretch>
        </p:blipFill>
        <p:spPr>
          <a:xfrm>
            <a:off x="838200" y="3732022"/>
            <a:ext cx="3620005" cy="2934109"/>
          </a:xfrm>
          <a:prstGeom prst="rect">
            <a:avLst/>
          </a:prstGeom>
        </p:spPr>
      </p:pic>
      <p:pic>
        <p:nvPicPr>
          <p:cNvPr id="7" name="Picture 6">
            <a:extLst>
              <a:ext uri="{FF2B5EF4-FFF2-40B4-BE49-F238E27FC236}">
                <a16:creationId xmlns:a16="http://schemas.microsoft.com/office/drawing/2014/main" id="{397844E2-7ACD-429D-B8F0-51A4B6256BEE}"/>
              </a:ext>
            </a:extLst>
          </p:cNvPr>
          <p:cNvPicPr>
            <a:picLocks noChangeAspect="1"/>
          </p:cNvPicPr>
          <p:nvPr/>
        </p:nvPicPr>
        <p:blipFill>
          <a:blip r:embed="rId3"/>
          <a:stretch>
            <a:fillRect/>
          </a:stretch>
        </p:blipFill>
        <p:spPr>
          <a:xfrm>
            <a:off x="4697022" y="3732021"/>
            <a:ext cx="2366507" cy="1944651"/>
          </a:xfrm>
          <a:prstGeom prst="rect">
            <a:avLst/>
          </a:prstGeom>
        </p:spPr>
      </p:pic>
    </p:spTree>
    <p:extLst>
      <p:ext uri="{BB962C8B-B14F-4D97-AF65-F5344CB8AC3E}">
        <p14:creationId xmlns:p14="http://schemas.microsoft.com/office/powerpoint/2010/main" val="3199470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26702-673D-4D44-943F-D62B5B0C77AC}"/>
              </a:ext>
            </a:extLst>
          </p:cNvPr>
          <p:cNvSpPr>
            <a:spLocks noGrp="1"/>
          </p:cNvSpPr>
          <p:nvPr>
            <p:ph type="title"/>
          </p:nvPr>
        </p:nvSpPr>
        <p:spPr>
          <a:xfrm>
            <a:off x="838200" y="247679"/>
            <a:ext cx="10515600" cy="1325563"/>
          </a:xfrm>
        </p:spPr>
        <p:txBody>
          <a:bodyPr/>
          <a:lstStyle/>
          <a:p>
            <a:r>
              <a:rPr lang="en-GB" dirty="0"/>
              <a:t>Road Conditions</a:t>
            </a:r>
          </a:p>
        </p:txBody>
      </p:sp>
      <p:sp>
        <p:nvSpPr>
          <p:cNvPr id="3" name="Content Placeholder 2">
            <a:extLst>
              <a:ext uri="{FF2B5EF4-FFF2-40B4-BE49-F238E27FC236}">
                <a16:creationId xmlns:a16="http://schemas.microsoft.com/office/drawing/2014/main" id="{8FFD1FFA-432B-4D02-990F-6813AE21E98C}"/>
              </a:ext>
            </a:extLst>
          </p:cNvPr>
          <p:cNvSpPr>
            <a:spLocks noGrp="1"/>
          </p:cNvSpPr>
          <p:nvPr>
            <p:ph idx="1"/>
          </p:nvPr>
        </p:nvSpPr>
        <p:spPr/>
        <p:txBody>
          <a:bodyPr/>
          <a:lstStyle/>
          <a:p>
            <a:r>
              <a:rPr lang="en-GB" dirty="0"/>
              <a:t>Road conditions when combined with weather often lead to the most unreliable conditions when driving. The below charts show the severity as well as road conditions.</a:t>
            </a:r>
          </a:p>
          <a:p>
            <a:endParaRPr lang="en-GB" dirty="0"/>
          </a:p>
        </p:txBody>
      </p:sp>
      <p:pic>
        <p:nvPicPr>
          <p:cNvPr id="4" name="Picture 3">
            <a:extLst>
              <a:ext uri="{FF2B5EF4-FFF2-40B4-BE49-F238E27FC236}">
                <a16:creationId xmlns:a16="http://schemas.microsoft.com/office/drawing/2014/main" id="{60F47DB1-0F92-4C0F-A699-D513E1B6C7A8}"/>
              </a:ext>
            </a:extLst>
          </p:cNvPr>
          <p:cNvPicPr>
            <a:picLocks noChangeAspect="1"/>
          </p:cNvPicPr>
          <p:nvPr/>
        </p:nvPicPr>
        <p:blipFill>
          <a:blip r:embed="rId2"/>
          <a:stretch>
            <a:fillRect/>
          </a:stretch>
        </p:blipFill>
        <p:spPr>
          <a:xfrm>
            <a:off x="838200" y="3429000"/>
            <a:ext cx="3667637" cy="2695951"/>
          </a:xfrm>
          <a:prstGeom prst="rect">
            <a:avLst/>
          </a:prstGeom>
        </p:spPr>
      </p:pic>
      <p:pic>
        <p:nvPicPr>
          <p:cNvPr id="5" name="Picture 4">
            <a:extLst>
              <a:ext uri="{FF2B5EF4-FFF2-40B4-BE49-F238E27FC236}">
                <a16:creationId xmlns:a16="http://schemas.microsoft.com/office/drawing/2014/main" id="{BCAC0758-A2DA-459A-9E5B-D2C6073463CA}"/>
              </a:ext>
            </a:extLst>
          </p:cNvPr>
          <p:cNvPicPr>
            <a:picLocks noChangeAspect="1"/>
          </p:cNvPicPr>
          <p:nvPr/>
        </p:nvPicPr>
        <p:blipFill>
          <a:blip r:embed="rId3"/>
          <a:stretch>
            <a:fillRect/>
          </a:stretch>
        </p:blipFill>
        <p:spPr>
          <a:xfrm>
            <a:off x="4505837" y="3429000"/>
            <a:ext cx="2935198" cy="1969672"/>
          </a:xfrm>
          <a:prstGeom prst="rect">
            <a:avLst/>
          </a:prstGeom>
        </p:spPr>
      </p:pic>
    </p:spTree>
    <p:extLst>
      <p:ext uri="{BB962C8B-B14F-4D97-AF65-F5344CB8AC3E}">
        <p14:creationId xmlns:p14="http://schemas.microsoft.com/office/powerpoint/2010/main" val="1168097033"/>
      </p:ext>
    </p:extLst>
  </p:cSld>
  <p:clrMapOvr>
    <a:masterClrMapping/>
  </p:clrMapOvr>
</p:sld>
</file>

<file path=ppt/theme/theme1.xml><?xml version="1.0" encoding="utf-8"?>
<a:theme xmlns:a="http://schemas.openxmlformats.org/drawingml/2006/main" name="BrushVTI">
  <a:themeElements>
    <a:clrScheme name="AnalogousFromLightSeedLeftStep">
      <a:dk1>
        <a:srgbClr val="000000"/>
      </a:dk1>
      <a:lt1>
        <a:srgbClr val="FFFFFF"/>
      </a:lt1>
      <a:dk2>
        <a:srgbClr val="243541"/>
      </a:dk2>
      <a:lt2>
        <a:srgbClr val="E8E7E2"/>
      </a:lt2>
      <a:accent1>
        <a:srgbClr val="969EC6"/>
      </a:accent1>
      <a:accent2>
        <a:srgbClr val="7FA1BA"/>
      </a:accent2>
      <a:accent3>
        <a:srgbClr val="82ACAC"/>
      </a:accent3>
      <a:accent4>
        <a:srgbClr val="76AE97"/>
      </a:accent4>
      <a:accent5>
        <a:srgbClr val="84AE8B"/>
      </a:accent5>
      <a:accent6>
        <a:srgbClr val="86B078"/>
      </a:accent6>
      <a:hlink>
        <a:srgbClr val="8C8355"/>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1079</TotalTime>
  <Words>702</Words>
  <Application>Microsoft Office PowerPoint</Application>
  <PresentationFormat>Widescreen</PresentationFormat>
  <Paragraphs>50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Elephant</vt:lpstr>
      <vt:lpstr>BrushVTI</vt:lpstr>
      <vt:lpstr>Predicting Car Accident Severity</vt:lpstr>
      <vt:lpstr>Introduction / Business Problem</vt:lpstr>
      <vt:lpstr>Data</vt:lpstr>
      <vt:lpstr>Data Pre-processing</vt:lpstr>
      <vt:lpstr>Pre-processing Continued</vt:lpstr>
      <vt:lpstr>Pre-processing Continued</vt:lpstr>
      <vt:lpstr>Annual Traffic Incidents vs Severity</vt:lpstr>
      <vt:lpstr>Weather</vt:lpstr>
      <vt:lpstr>Road Conditions</vt:lpstr>
      <vt:lpstr>Road Conditions and Light</vt:lpstr>
      <vt:lpstr>Light Conditions</vt:lpstr>
      <vt:lpstr>Location Analysis</vt:lpstr>
      <vt:lpstr>Methodology &amp; Modelling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Accident Severity</dc:title>
  <dc:creator>Hetal Patel</dc:creator>
  <cp:lastModifiedBy>Hetal Patel</cp:lastModifiedBy>
  <cp:revision>23</cp:revision>
  <dcterms:created xsi:type="dcterms:W3CDTF">2020-10-23T11:28:59Z</dcterms:created>
  <dcterms:modified xsi:type="dcterms:W3CDTF">2020-10-27T15:14:04Z</dcterms:modified>
</cp:coreProperties>
</file>