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96" r:id="rId1"/>
  </p:sldMasterIdLst>
  <p:notesMasterIdLst>
    <p:notesMasterId r:id="rId11"/>
  </p:notesMasterIdLst>
  <p:sldIdLst>
    <p:sldId id="256" r:id="rId2"/>
    <p:sldId id="263" r:id="rId3"/>
    <p:sldId id="264" r:id="rId4"/>
    <p:sldId id="257" r:id="rId5"/>
    <p:sldId id="258" r:id="rId6"/>
    <p:sldId id="259" r:id="rId7"/>
    <p:sldId id="262"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961C9-0EF3-4D98-A316-0EAA78DBFD0F}"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0D02D-ADC7-443D-A793-F9F64331C75A}" type="slidenum">
              <a:rPr lang="en-US" smtClean="0"/>
              <a:t>‹#›</a:t>
            </a:fld>
            <a:endParaRPr lang="en-US"/>
          </a:p>
        </p:txBody>
      </p:sp>
    </p:spTree>
    <p:extLst>
      <p:ext uri="{BB962C8B-B14F-4D97-AF65-F5344CB8AC3E}">
        <p14:creationId xmlns:p14="http://schemas.microsoft.com/office/powerpoint/2010/main" val="51098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47B47AD-F44A-40BE-8ECA-F38E5FE0763E}" type="datetime1">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C34A51-B1A4-4C96-AA6F-8048134200DB}"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D3C702-026B-414A-B008-482F3DC9FEAD}" type="datetime1">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AB8F7-B64A-40EB-A824-270B586013C1}" type="datetime1">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EA6E15A-4215-41F2-855B-511836EE5DD1}" type="datetime1">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6CB14EF-7A09-4569-87CF-1AF4EC0EDB97}" type="datetime1">
              <a:rPr lang="en-US" smtClean="0"/>
              <a:t>8/3/2023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4866F9C-5448-49CD-B556-9BF58E8A002A}" type="datetime1">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242811-5493-401E-9896-1F27F8ABEBCF}" type="datetime1">
              <a:rPr lang="en-US" smtClean="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E8113-B86B-4892-BC8E-76F86AAD79A7}" type="datetime1">
              <a:rPr lang="en-US" smtClean="0"/>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9E058346-D022-4E6A-BD76-27F97F9BF967}" type="datetime1">
              <a:rPr lang="en-US" smtClean="0"/>
              <a:t>8/3/2023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B455761-E807-442F-BC0E-92992126EF89}" type="datetime1">
              <a:rPr lang="en-US" smtClean="0"/>
              <a:t>8/3/2023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EB959C-2411-45D3-8E8D-2583BEFBF7C2}" type="datetime1">
              <a:rPr lang="en-US" smtClean="0"/>
              <a:t>8/3/2023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towardsdatascience.com/" TargetMode="External"/><Relationship Id="rId3" Type="http://schemas.openxmlformats.org/officeDocument/2006/relationships/hyperlink" Target="https://pandas.pydata.org/docs/" TargetMode="External"/><Relationship Id="rId7" Type="http://schemas.openxmlformats.org/officeDocument/2006/relationships/hyperlink" Target="https://www.datacamp.com/" TargetMode="External"/><Relationship Id="rId2" Type="http://schemas.openxmlformats.org/officeDocument/2006/relationships/hyperlink" Target="https://www.scipy.org/"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www.python.org/" TargetMode="External"/><Relationship Id="rId4" Type="http://schemas.openxmlformats.org/officeDocument/2006/relationships/hyperlink" Target="https://docs.python.org/" TargetMode="External"/><Relationship Id="rId9" Type="http://schemas.openxmlformats.org/officeDocument/2006/relationships/hyperlink" Target="https://realpyth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spc="0" dirty="0" smtClean="0">
                <a:cs typeface="B Titr" panose="00000700000000000000" pitchFamily="2" charset="-78"/>
              </a:rPr>
              <a:t>بسم الله الرحمن الرحیم</a:t>
            </a:r>
            <a:endParaRPr lang="en-US" spc="0" dirty="0">
              <a:cs typeface="B Titr" panose="00000700000000000000" pitchFamily="2" charset="-78"/>
            </a:endParaRPr>
          </a:p>
        </p:txBody>
      </p:sp>
      <p:sp>
        <p:nvSpPr>
          <p:cNvPr id="4" name="Slide Number Placeholder 3"/>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339080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spc="0" dirty="0" smtClean="0">
                <a:cs typeface="B Titr" panose="00000700000000000000" pitchFamily="2" charset="-78"/>
              </a:rPr>
              <a:t>بهینه سازی آب آبیاری گیاه پسته با پایتون</a:t>
            </a:r>
            <a:endParaRPr lang="en-US" spc="0" dirty="0">
              <a:cs typeface="B Titr" panose="00000700000000000000" pitchFamily="2" charset="-78"/>
            </a:endParaRPr>
          </a:p>
        </p:txBody>
      </p:sp>
      <p:sp>
        <p:nvSpPr>
          <p:cNvPr id="3" name="Subtitle 2"/>
          <p:cNvSpPr>
            <a:spLocks noGrp="1"/>
          </p:cNvSpPr>
          <p:nvPr>
            <p:ph type="subTitle" idx="1"/>
          </p:nvPr>
        </p:nvSpPr>
        <p:spPr>
          <a:xfrm>
            <a:off x="1600200" y="4432443"/>
            <a:ext cx="6801612" cy="1239894"/>
          </a:xfrm>
        </p:spPr>
        <p:txBody>
          <a:bodyPr/>
          <a:lstStyle/>
          <a:p>
            <a:pPr algn="l"/>
            <a:r>
              <a:rPr lang="fa-IR" dirty="0" smtClean="0">
                <a:solidFill>
                  <a:schemeClr val="bg1"/>
                </a:solidFill>
                <a:cs typeface="B Nazanin" panose="00000400000000000000" pitchFamily="2" charset="-78"/>
              </a:rPr>
              <a:t>پروژه برگرفته از واحد کارورزی رشته علوم و مهندسی آب</a:t>
            </a:r>
            <a:endParaRPr lang="en-US" dirty="0">
              <a:solidFill>
                <a:schemeClr val="bg1"/>
              </a:solidFill>
              <a:cs typeface="B Nazanin" panose="00000400000000000000" pitchFamily="2" charset="-78"/>
            </a:endParaRPr>
          </a:p>
        </p:txBody>
      </p:sp>
      <p:sp>
        <p:nvSpPr>
          <p:cNvPr id="4" name="TextBox 3"/>
          <p:cNvSpPr txBox="1"/>
          <p:nvPr/>
        </p:nvSpPr>
        <p:spPr>
          <a:xfrm>
            <a:off x="6747029" y="1384916"/>
            <a:ext cx="3844771" cy="338554"/>
          </a:xfrm>
          <a:prstGeom prst="rect">
            <a:avLst/>
          </a:prstGeom>
          <a:noFill/>
        </p:spPr>
        <p:txBody>
          <a:bodyPr wrap="square" rtlCol="0">
            <a:spAutoFit/>
          </a:bodyPr>
          <a:lstStyle/>
          <a:p>
            <a:pPr algn="r" rtl="1"/>
            <a:r>
              <a:rPr lang="fa-IR" sz="1600" dirty="0" smtClean="0">
                <a:solidFill>
                  <a:schemeClr val="bg1"/>
                </a:solidFill>
                <a:cs typeface="B Titr" panose="00000700000000000000" pitchFamily="2" charset="-78"/>
              </a:rPr>
              <a:t>عنوان پژوهش</a:t>
            </a:r>
            <a:r>
              <a:rPr lang="en-US" sz="1600" dirty="0" smtClean="0">
                <a:solidFill>
                  <a:schemeClr val="bg1"/>
                </a:solidFill>
                <a:cs typeface="B Titr" panose="00000700000000000000" pitchFamily="2" charset="-78"/>
              </a:rPr>
              <a:t>:</a:t>
            </a:r>
            <a:endParaRPr lang="en-US" sz="1600" dirty="0">
              <a:solidFill>
                <a:schemeClr val="bg1"/>
              </a:solidFill>
              <a:cs typeface="B Titr" panose="00000700000000000000" pitchFamily="2" charset="-78"/>
            </a:endParaRPr>
          </a:p>
        </p:txBody>
      </p:sp>
      <p:sp>
        <p:nvSpPr>
          <p:cNvPr id="6" name="Slide Number Placeholder 5"/>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65991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40233" y="978664"/>
            <a:ext cx="7503622" cy="1325562"/>
          </a:xfrm>
        </p:spPr>
        <p:txBody>
          <a:bodyPr>
            <a:normAutofit/>
          </a:bodyPr>
          <a:lstStyle/>
          <a:p>
            <a:pPr algn="r" rtl="1"/>
            <a:r>
              <a:rPr lang="fa-IR" sz="3200" spc="0" dirty="0" smtClean="0">
                <a:cs typeface="B Titr" panose="00000700000000000000" pitchFamily="2" charset="-78"/>
              </a:rPr>
              <a:t>دانشگاه آزاد اسلامی واحد علوم و تحقیقات</a:t>
            </a:r>
            <a:endParaRPr lang="en-US" sz="3200" spc="0" dirty="0">
              <a:cs typeface="B Titr" panose="00000700000000000000" pitchFamily="2"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26" y="4771504"/>
            <a:ext cx="2888643" cy="22693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39" y="267530"/>
            <a:ext cx="1966747" cy="2941183"/>
          </a:xfrm>
          <a:prstGeom prst="rect">
            <a:avLst/>
          </a:prstGeom>
        </p:spPr>
      </p:pic>
      <p:sp>
        <p:nvSpPr>
          <p:cNvPr id="10" name="TextBox 9"/>
          <p:cNvSpPr txBox="1"/>
          <p:nvPr/>
        </p:nvSpPr>
        <p:spPr>
          <a:xfrm>
            <a:off x="6507871" y="3915053"/>
            <a:ext cx="4935984" cy="400110"/>
          </a:xfrm>
          <a:prstGeom prst="rect">
            <a:avLst/>
          </a:prstGeom>
          <a:noFill/>
        </p:spPr>
        <p:txBody>
          <a:bodyPr wrap="square" rtlCol="0">
            <a:spAutoFit/>
          </a:bodyPr>
          <a:lstStyle/>
          <a:p>
            <a:pPr algn="r" rtl="1"/>
            <a:r>
              <a:rPr lang="fa-IR" sz="2000" b="1" dirty="0" smtClean="0">
                <a:cs typeface="B Nazanin" panose="00000400000000000000" pitchFamily="2" charset="-78"/>
              </a:rPr>
              <a:t>تهیه کننده:‌ محمدهادی پی سپار</a:t>
            </a:r>
            <a:endParaRPr lang="en-US" sz="2000" b="1" dirty="0">
              <a:cs typeface="B Nazanin" panose="00000400000000000000" pitchFamily="2" charset="-78"/>
            </a:endParaRPr>
          </a:p>
        </p:txBody>
      </p:sp>
      <p:sp>
        <p:nvSpPr>
          <p:cNvPr id="11" name="TextBox 10"/>
          <p:cNvSpPr txBox="1"/>
          <p:nvPr/>
        </p:nvSpPr>
        <p:spPr>
          <a:xfrm>
            <a:off x="6507871" y="3303973"/>
            <a:ext cx="4935984" cy="400110"/>
          </a:xfrm>
          <a:prstGeom prst="rect">
            <a:avLst/>
          </a:prstGeom>
          <a:noFill/>
        </p:spPr>
        <p:txBody>
          <a:bodyPr wrap="square" rtlCol="0">
            <a:spAutoFit/>
          </a:bodyPr>
          <a:lstStyle/>
          <a:p>
            <a:pPr algn="r" rtl="1"/>
            <a:r>
              <a:rPr lang="fa-IR" sz="2000" b="1" dirty="0" smtClean="0">
                <a:cs typeface="B Nazanin" panose="00000400000000000000" pitchFamily="2" charset="-78"/>
              </a:rPr>
              <a:t>استاد راهنما:‌ دکتر مهدی سرایی تبریزی</a:t>
            </a:r>
            <a:endParaRPr lang="en-US" sz="2000" b="1" dirty="0">
              <a:cs typeface="B Nazanin" panose="00000400000000000000" pitchFamily="2" charset="-78"/>
            </a:endParaRPr>
          </a:p>
        </p:txBody>
      </p:sp>
    </p:spTree>
    <p:extLst>
      <p:ext uri="{BB962C8B-B14F-4D97-AF65-F5344CB8AC3E}">
        <p14:creationId xmlns:p14="http://schemas.microsoft.com/office/powerpoint/2010/main" val="361941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390" y="964692"/>
            <a:ext cx="8247474" cy="1188720"/>
          </a:xfrm>
        </p:spPr>
        <p:txBody>
          <a:bodyPr/>
          <a:lstStyle/>
          <a:p>
            <a:r>
              <a:rPr lang="fa-IR" b="1" spc="0" dirty="0">
                <a:cs typeface="B Titr" panose="00000700000000000000" pitchFamily="2" charset="-78"/>
              </a:rPr>
              <a:t>مقدمه ای بر پایتون</a:t>
            </a:r>
            <a:endParaRPr lang="en-US" spc="0" dirty="0">
              <a:cs typeface="B Titr" panose="00000700000000000000" pitchFamily="2" charset="-78"/>
            </a:endParaRPr>
          </a:p>
        </p:txBody>
      </p:sp>
      <p:sp>
        <p:nvSpPr>
          <p:cNvPr id="3" name="Content Placeholder 2"/>
          <p:cNvSpPr>
            <a:spLocks noGrp="1"/>
          </p:cNvSpPr>
          <p:nvPr>
            <p:ph idx="1"/>
          </p:nvPr>
        </p:nvSpPr>
        <p:spPr>
          <a:xfrm>
            <a:off x="4767308" y="2638044"/>
            <a:ext cx="5193555" cy="3101983"/>
          </a:xfrm>
        </p:spPr>
        <p:txBody>
          <a:bodyPr/>
          <a:lstStyle/>
          <a:p>
            <a:pPr marL="0" indent="0" algn="r" rtl="1">
              <a:buNone/>
            </a:pPr>
            <a:r>
              <a:rPr lang="fa-IR" dirty="0">
                <a:cs typeface="B Nazanin" panose="00000400000000000000" pitchFamily="2" charset="-78"/>
              </a:rPr>
              <a:t>پایتون زبان برنامه‌نویسی محبوب و چند منظوره‌ای است که در حوزه‌های مختلف گسترش یافته است.</a:t>
            </a:r>
          </a:p>
          <a:p>
            <a:pPr marL="0" indent="0" algn="r" rtl="1">
              <a:buNone/>
            </a:pPr>
            <a:r>
              <a:rPr lang="fa-IR" dirty="0">
                <a:cs typeface="B Nazanin" panose="00000400000000000000" pitchFamily="2" charset="-78"/>
              </a:rPr>
              <a:t>این زبان به دلیل سادگی، خوانایی و سهولت استفاده، گزینه‌ی عالی برای مبتدیان و توسعه‌دهندگان حرفه‌ای است.</a:t>
            </a:r>
          </a:p>
          <a:p>
            <a:pPr marL="0" indent="0" algn="r" rtl="1">
              <a:buNone/>
            </a:pPr>
            <a:r>
              <a:rPr lang="fa-IR" dirty="0">
                <a:cs typeface="B Nazanin" panose="00000400000000000000" pitchFamily="2" charset="-78"/>
              </a:rPr>
              <a:t>پایتون دارای جامعه‌ی بزرگ و مجموعه‌ای بزرگ از کتابخانه‌ها و چارچوب‌ها است که وظایف را ساده‌تر و تسریع‌دهنده‌ی توسعه می‌کنند.</a:t>
            </a:r>
          </a:p>
          <a:p>
            <a:pPr marL="0" indent="0" algn="r" rtl="1">
              <a:buNone/>
            </a:pPr>
            <a:r>
              <a:rPr lang="fa-IR" dirty="0"/>
              <a:t/>
            </a:r>
            <a:br>
              <a:rPr lang="fa-IR" dirty="0"/>
            </a:b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90" y="2833086"/>
            <a:ext cx="2857500" cy="1600200"/>
          </a:xfrm>
          <a:prstGeom prst="rect">
            <a:avLst/>
          </a:prstGeom>
        </p:spPr>
      </p:pic>
    </p:spTree>
    <p:extLst>
      <p:ext uri="{BB962C8B-B14F-4D97-AF65-F5344CB8AC3E}">
        <p14:creationId xmlns:p14="http://schemas.microsoft.com/office/powerpoint/2010/main" val="193952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62" y="964692"/>
            <a:ext cx="8673602" cy="1188720"/>
          </a:xfrm>
        </p:spPr>
        <p:txBody>
          <a:bodyPr>
            <a:normAutofit/>
          </a:bodyPr>
          <a:lstStyle/>
          <a:p>
            <a:pPr rtl="1"/>
            <a:r>
              <a:rPr lang="fa-IR" b="1" spc="0" dirty="0">
                <a:cs typeface="B Titr" panose="00000700000000000000" pitchFamily="2" charset="-78"/>
              </a:rPr>
              <a:t>مقدمه ای بر </a:t>
            </a:r>
            <a:r>
              <a:rPr lang="fa-IR" b="1" spc="0" dirty="0" smtClean="0">
                <a:cs typeface="B Titr" panose="00000700000000000000" pitchFamily="2" charset="-78"/>
              </a:rPr>
              <a:t>پانداس</a:t>
            </a:r>
            <a:r>
              <a:rPr lang="en-US" sz="2400" b="1" cap="none" spc="0" dirty="0" smtClean="0">
                <a:latin typeface="Times New Roman" panose="02020603050405020304" pitchFamily="18" charset="0"/>
                <a:cs typeface="Times New Roman" panose="02020603050405020304" pitchFamily="18" charset="0"/>
              </a:rPr>
              <a:t>(Pandas) </a:t>
            </a:r>
            <a:r>
              <a:rPr lang="fa-IR" sz="2400" b="1" cap="none" spc="0" dirty="0" smtClean="0">
                <a:latin typeface="Times New Roman" panose="02020603050405020304" pitchFamily="18" charset="0"/>
                <a:cs typeface="Times New Roman" panose="02020603050405020304" pitchFamily="18" charset="0"/>
              </a:rPr>
              <a:t> </a:t>
            </a:r>
            <a:r>
              <a:rPr lang="fa-IR" b="1" spc="0" dirty="0">
                <a:cs typeface="B Titr" panose="00000700000000000000" pitchFamily="2" charset="-78"/>
              </a:rPr>
              <a:t>و </a:t>
            </a:r>
            <a:r>
              <a:rPr lang="fa-IR" b="1" spc="0" dirty="0" smtClean="0">
                <a:cs typeface="B Titr" panose="00000700000000000000" pitchFamily="2" charset="-78"/>
              </a:rPr>
              <a:t>سایپا</a:t>
            </a:r>
            <a:r>
              <a:rPr lang="fa-IR" b="1" spc="0" dirty="0">
                <a:cs typeface="B Titr" panose="00000700000000000000" pitchFamily="2" charset="-78"/>
              </a:rPr>
              <a:t>ی</a:t>
            </a:r>
            <a:r>
              <a:rPr lang="en-US" b="1" spc="0" dirty="0" smtClean="0">
                <a:cs typeface="B Titr" panose="00000700000000000000" pitchFamily="2" charset="-78"/>
              </a:rPr>
              <a:t>  </a:t>
            </a:r>
            <a:r>
              <a:rPr lang="en-US" sz="2400" b="1" cap="none" spc="0" dirty="0" smtClean="0">
                <a:latin typeface="Times New Roman" panose="02020603050405020304" pitchFamily="18" charset="0"/>
                <a:cs typeface="Times New Roman" panose="02020603050405020304" pitchFamily="18" charset="0"/>
              </a:rPr>
              <a:t>(</a:t>
            </a:r>
            <a:r>
              <a:rPr lang="en-US" sz="2400" b="1" cap="none" spc="0" dirty="0" err="1" smtClean="0">
                <a:latin typeface="Times New Roman" panose="02020603050405020304" pitchFamily="18" charset="0"/>
                <a:cs typeface="Times New Roman" panose="02020603050405020304" pitchFamily="18" charset="0"/>
              </a:rPr>
              <a:t>scipy</a:t>
            </a:r>
            <a:r>
              <a:rPr lang="en-US" sz="2400" b="1" cap="none" spc="0" dirty="0" smtClean="0">
                <a:latin typeface="Times New Roman" panose="02020603050405020304" pitchFamily="18" charset="0"/>
                <a:cs typeface="Times New Roman" panose="02020603050405020304" pitchFamily="18" charset="0"/>
              </a:rPr>
              <a:t>)</a:t>
            </a:r>
            <a:endParaRPr lang="en-US" sz="2400" b="1" cap="none" spc="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4761" y="2345081"/>
            <a:ext cx="4936103" cy="4037964"/>
          </a:xfrm>
        </p:spPr>
        <p:txBody>
          <a:bodyPr>
            <a:noAutofit/>
          </a:bodyPr>
          <a:lstStyle/>
          <a:p>
            <a:pPr marL="0" indent="0" algn="just" rtl="1">
              <a:buNone/>
            </a:pPr>
            <a:r>
              <a:rPr lang="fa-IR" sz="1600" dirty="0">
                <a:cs typeface="B Nazanin" panose="00000400000000000000" pitchFamily="2" charset="-78"/>
              </a:rPr>
              <a:t>پانداس یک کتابخانه‌ی قدرتمند برای کار با داده‌ها و تحلیل‌های آن در پایتون است.</a:t>
            </a:r>
          </a:p>
          <a:p>
            <a:pPr marL="0" indent="0" algn="just" rtl="1">
              <a:buNone/>
            </a:pPr>
            <a:r>
              <a:rPr lang="fa-IR" sz="1600" dirty="0">
                <a:cs typeface="B Nazanin" panose="00000400000000000000" pitchFamily="2" charset="-78"/>
              </a:rPr>
              <a:t>این کتابخانه ساختارهای داده‌ای مانند </a:t>
            </a:r>
            <a:r>
              <a:rPr lang="fa-IR" sz="1600" dirty="0" smtClean="0">
                <a:cs typeface="B Nazanin" panose="00000400000000000000" pitchFamily="2" charset="-78"/>
              </a:rPr>
              <a:t>دیتافریم را </a:t>
            </a:r>
            <a:r>
              <a:rPr lang="fa-IR" sz="1600" dirty="0">
                <a:cs typeface="B Nazanin" panose="00000400000000000000" pitchFamily="2" charset="-78"/>
              </a:rPr>
              <a:t>فراهم می‌کند که کار با داده‌های ساختارمند را آسان می‌کند.</a:t>
            </a:r>
          </a:p>
          <a:p>
            <a:pPr marL="0" indent="0" algn="just" rtl="1">
              <a:buNone/>
            </a:pPr>
            <a:r>
              <a:rPr lang="fa-IR" sz="1600" dirty="0">
                <a:cs typeface="B Nazanin" panose="00000400000000000000" pitchFamily="2" charset="-78"/>
              </a:rPr>
              <a:t>پانداس به طور گسترده‌ای برای خواندن، نوشتن و پردازش داده‌ها استفاده می‌شود و ابزاری حیاتی برای دانشمندان داده و تحلیلگران محسوب می‌شود.</a:t>
            </a:r>
          </a:p>
          <a:p>
            <a:pPr marL="0" indent="0" algn="just" rtl="1">
              <a:buNone/>
            </a:pPr>
            <a:r>
              <a:rPr lang="fa-IR" sz="1600" dirty="0">
                <a:cs typeface="B Nazanin" panose="00000400000000000000" pitchFamily="2" charset="-78"/>
              </a:rPr>
              <a:t>سایپای نیز یک کتابخانه مهم است که قابلیت‌های محاسبات علمی و عددی را در پایتون فراهم می‌کند.</a:t>
            </a:r>
          </a:p>
          <a:p>
            <a:pPr marL="0" indent="0" algn="just" rtl="1">
              <a:buNone/>
            </a:pPr>
            <a:r>
              <a:rPr lang="fa-IR" sz="1600" dirty="0">
                <a:cs typeface="B Nazanin" panose="00000400000000000000" pitchFamily="2" charset="-78"/>
              </a:rPr>
              <a:t>این کتابخانه شامل الگوریتم‌های بهینه‌سازی، توابع آماری، ابزارهای جبر خطی و غیره می‌شود.</a:t>
            </a:r>
          </a:p>
          <a:p>
            <a:pPr marL="0" indent="0" algn="just" rtl="1">
              <a:buNone/>
            </a:pPr>
            <a:r>
              <a:rPr lang="fa-IR" sz="1600" dirty="0">
                <a:cs typeface="B Nazanin" panose="00000400000000000000" pitchFamily="2" charset="-78"/>
              </a:rPr>
              <a:t>هر دو پانداس و سایپای نقش مهمی در بهینه‌سازی آبیاری پسته ما ایفا می‌کنند.</a:t>
            </a:r>
          </a:p>
          <a:p>
            <a:pPr marL="0" indent="0" algn="just" rtl="1">
              <a:buNone/>
            </a:pPr>
            <a:r>
              <a:rPr lang="fa-IR" sz="1600" dirty="0"/>
              <a:t/>
            </a:r>
            <a:br>
              <a:rPr lang="fa-IR" sz="1600" dirty="0"/>
            </a:br>
            <a:endParaRPr lang="en-US" sz="1600"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837" y="2623675"/>
            <a:ext cx="3362325" cy="1362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262" y="4337430"/>
            <a:ext cx="3390900" cy="1343025"/>
          </a:xfrm>
          <a:prstGeom prst="rect">
            <a:avLst/>
          </a:prstGeom>
        </p:spPr>
      </p:pic>
    </p:spTree>
    <p:extLst>
      <p:ext uri="{BB962C8B-B14F-4D97-AF65-F5344CB8AC3E}">
        <p14:creationId xmlns:p14="http://schemas.microsoft.com/office/powerpoint/2010/main" val="205868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spc="0" dirty="0">
                <a:cs typeface="B Titr" panose="00000700000000000000" pitchFamily="2" charset="-78"/>
              </a:rPr>
              <a:t>بهینه سازی آبیاری گیاه پسته</a:t>
            </a:r>
            <a:endParaRPr lang="en-US" b="1" spc="0" dirty="0">
              <a:cs typeface="B Titr" panose="000007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dirty="0">
                <a:cs typeface="B Nazanin" panose="00000400000000000000" pitchFamily="2" charset="-78"/>
              </a:rPr>
              <a:t>هدف ما بهینه‌سازی مصرف آب برای کشت پسته است.</a:t>
            </a:r>
          </a:p>
          <a:p>
            <a:pPr marL="0" indent="0" algn="r" rtl="1">
              <a:buNone/>
            </a:pPr>
            <a:r>
              <a:rPr lang="fa-IR" dirty="0">
                <a:cs typeface="B Nazanin" panose="00000400000000000000" pitchFamily="2" charset="-78"/>
              </a:rPr>
              <a:t>اطلاعات گیاهی و داده‌های آبیاری در یک فایل اکسل ذخیره شده‌اند.</a:t>
            </a:r>
          </a:p>
          <a:p>
            <a:pPr marL="0" indent="0" algn="r" rtl="1">
              <a:buNone/>
            </a:pPr>
            <a:r>
              <a:rPr lang="fa-IR" dirty="0">
                <a:cs typeface="B Nazanin" panose="00000400000000000000" pitchFamily="2" charset="-78"/>
              </a:rPr>
              <a:t>با انجام محاسبات و استفاده از تکنیک‌های بهینه‌سازی، هدف </a:t>
            </a:r>
            <a:r>
              <a:rPr lang="fa-IR" b="1" dirty="0">
                <a:cs typeface="B Nazanin" panose="00000400000000000000" pitchFamily="2" charset="-78"/>
              </a:rPr>
              <a:t>ما حداکثر کردن عملکرد مورد انتظار محصول </a:t>
            </a:r>
            <a:r>
              <a:rPr lang="fa-IR" dirty="0">
                <a:cs typeface="B Nazanin" panose="00000400000000000000" pitchFamily="2" charset="-78"/>
              </a:rPr>
              <a:t>و به </a:t>
            </a:r>
            <a:r>
              <a:rPr lang="fa-IR" b="1" dirty="0">
                <a:cs typeface="B Nazanin" panose="00000400000000000000" pitchFamily="2" charset="-78"/>
              </a:rPr>
              <a:t>حداقل رساندن مصرف آب </a:t>
            </a:r>
            <a:r>
              <a:rPr lang="fa-IR" dirty="0">
                <a:cs typeface="B Nazanin" panose="00000400000000000000" pitchFamily="2" charset="-78"/>
              </a:rPr>
              <a:t>است.</a:t>
            </a:r>
          </a:p>
          <a:p>
            <a:pPr marL="0" indent="0" algn="r" rtl="1">
              <a:buNone/>
            </a:pPr>
            <a:r>
              <a:rPr lang="fa-IR" dirty="0">
                <a:cs typeface="B Nazanin" panose="00000400000000000000" pitchFamily="2" charset="-78"/>
              </a:rPr>
              <a:t/>
            </a:r>
            <a:br>
              <a:rPr lang="fa-IR" dirty="0">
                <a:cs typeface="B Nazanin" panose="00000400000000000000" pitchFamily="2" charset="-78"/>
              </a:rPr>
            </a:b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25061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b="1" spc="0" dirty="0">
                <a:cs typeface="B Titr" panose="00000700000000000000" pitchFamily="2" charset="-78"/>
              </a:rPr>
              <a:t>بهینه سازی آبیاری گیاه پسته</a:t>
            </a:r>
            <a:endParaRPr lang="en-US" b="1" spc="0" dirty="0">
              <a:cs typeface="B Titr" panose="000007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dirty="0" smtClean="0">
                <a:cs typeface="B Nazanin" panose="00000400000000000000" pitchFamily="2" charset="-78"/>
              </a:rPr>
              <a:t>انجام بهینه سازی، با بررسی آب مورد نیاز گیاه و انجام محاسبات آن با در نظر گرفتن میزان مورد انتظار تولید محصول و راندمان، امکانپذیر است. محاسبات آب آبیاری گیاه در دوره های ۱۰ روزه در نظر گرفته شده است.</a:t>
            </a:r>
          </a:p>
          <a:p>
            <a:pPr marL="0" indent="0" algn="r" rtl="1">
              <a:buNone/>
            </a:pPr>
            <a:r>
              <a:rPr lang="fa-IR" dirty="0" smtClean="0">
                <a:cs typeface="B Nazanin" panose="00000400000000000000" pitchFamily="2" charset="-78"/>
              </a:rPr>
              <a:t>درصورتی که دوره آبیاری مد نظر بیش از ده روز باشد، با تغییر سلول مشخصی از اکسل داده های ورودی، آب آبیاری در دوره های طولانی تر نیز محاسبه خواهد شد.</a:t>
            </a:r>
          </a:p>
          <a:p>
            <a:pPr marL="0" indent="0" algn="r" rtl="1">
              <a:buNone/>
            </a:pPr>
            <a:r>
              <a:rPr lang="fa-IR" dirty="0" smtClean="0">
                <a:cs typeface="B Nazanin" panose="00000400000000000000" pitchFamily="2" charset="-78"/>
              </a:rPr>
              <a:t>همچنین در این محاسبات کاهش عملکرد گیاه با توجه به شوری خاک نیز در نظر گرفته شده است.</a:t>
            </a:r>
          </a:p>
          <a:p>
            <a:pPr marL="0" indent="0" algn="r" rtl="1">
              <a:buNone/>
            </a:pPr>
            <a:r>
              <a:rPr lang="fa-IR" dirty="0">
                <a:cs typeface="B Nazanin" panose="00000400000000000000" pitchFamily="2" charset="-78"/>
              </a:rPr>
              <a:t/>
            </a:r>
            <a:br>
              <a:rPr lang="fa-IR" dirty="0">
                <a:cs typeface="B Nazanin" panose="00000400000000000000" pitchFamily="2" charset="-78"/>
              </a:rPr>
            </a:b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184772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fa-IR" b="1" spc="0" dirty="0" smtClean="0">
                <a:cs typeface="B Titr" panose="00000700000000000000" pitchFamily="2" charset="-78"/>
              </a:rPr>
              <a:t>ژوپیتر نوتبوک </a:t>
            </a:r>
            <a:r>
              <a:rPr lang="fa-IR" sz="2000" b="1" cap="none" spc="0" dirty="0" smtClean="0">
                <a:latin typeface="Times New Roman" panose="02020603050405020304" pitchFamily="18" charset="0"/>
                <a:cs typeface="Times New Roman" panose="02020603050405020304" pitchFamily="18" charset="0"/>
              </a:rPr>
              <a:t>(</a:t>
            </a:r>
            <a:r>
              <a:rPr lang="en-US" sz="2000" b="1" cap="none" spc="0" dirty="0" err="1" smtClean="0">
                <a:latin typeface="Times New Roman" panose="02020603050405020304" pitchFamily="18" charset="0"/>
                <a:cs typeface="Times New Roman" panose="02020603050405020304" pitchFamily="18" charset="0"/>
              </a:rPr>
              <a:t>Jupyter</a:t>
            </a:r>
            <a:r>
              <a:rPr lang="en-US" sz="2000" b="1" cap="none" spc="0" dirty="0" smtClean="0">
                <a:latin typeface="Times New Roman" panose="02020603050405020304" pitchFamily="18" charset="0"/>
                <a:cs typeface="Times New Roman" panose="02020603050405020304" pitchFamily="18" charset="0"/>
              </a:rPr>
              <a:t> Notebook</a:t>
            </a:r>
            <a:r>
              <a:rPr lang="fa-IR" sz="2000" b="1" cap="none" spc="0" dirty="0" smtClean="0">
                <a:latin typeface="Times New Roman" panose="02020603050405020304" pitchFamily="18" charset="0"/>
                <a:cs typeface="Times New Roman" panose="02020603050405020304" pitchFamily="18" charset="0"/>
              </a:rPr>
              <a:t>)</a:t>
            </a:r>
            <a:endParaRPr lang="en-US" b="1" spc="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r" rtl="1">
              <a:buNone/>
            </a:pPr>
            <a:r>
              <a:rPr lang="fa-IR" dirty="0">
                <a:cs typeface="B Nazanin" panose="00000400000000000000" pitchFamily="2" charset="-78"/>
              </a:rPr>
              <a:t>ژوپیتر نوت بوک یک برنامه (یا کتابخانه) است که با آن می توانیم به صورت تعاملی در مرورگرمان یک فایل حاوی کد، عکس و … بسازیم و آن را در مرورگر ویرایش و اجرا کنیم</a:t>
            </a:r>
            <a:r>
              <a:rPr lang="fa-IR" dirty="0" smtClean="0">
                <a:cs typeface="B Nazanin" panose="00000400000000000000" pitchFamily="2" charset="-78"/>
              </a:rPr>
              <a:t>.</a:t>
            </a:r>
            <a:endParaRPr lang="en-US" dirty="0" smtClean="0">
              <a:cs typeface="B Nazanin" panose="00000400000000000000" pitchFamily="2" charset="-78"/>
            </a:endParaRPr>
          </a:p>
          <a:p>
            <a:pPr marL="0" indent="0" algn="r" rtl="1">
              <a:buNone/>
            </a:pPr>
            <a:r>
              <a:rPr lang="fa-IR" dirty="0" smtClean="0">
                <a:cs typeface="B Nazanin" panose="00000400000000000000" pitchFamily="2" charset="-78"/>
              </a:rPr>
              <a:t>در این پژوهش برای فهم بهتر کد و مستند سازی برای آن از این ابزار استفاده شده است.</a:t>
            </a:r>
          </a:p>
          <a:p>
            <a:pPr marL="0" indent="0" algn="r" rtl="1">
              <a:buNone/>
            </a:pPr>
            <a:r>
              <a:rPr lang="fa-IR" dirty="0" smtClean="0">
                <a:cs typeface="B Nazanin" panose="00000400000000000000" pitchFamily="2" charset="-78"/>
              </a:rPr>
              <a:t>در ادامه مشروح پروژه در خروجی ژوپیتر بررسی خواهد شد.</a:t>
            </a:r>
            <a:endParaRPr lang="en-US" dirty="0">
              <a:cs typeface="B Nazanin" panose="00000400000000000000" pitchFamily="2" charset="-78"/>
            </a:endParaRPr>
          </a:p>
          <a:p>
            <a:pPr marL="0" indent="0" algn="r" rtl="1">
              <a:buNone/>
            </a:pPr>
            <a:r>
              <a:rPr lang="fa-IR" dirty="0">
                <a:cs typeface="B Nazanin" panose="00000400000000000000" pitchFamily="2" charset="-78"/>
              </a:rPr>
              <a:t/>
            </a:r>
            <a:br>
              <a:rPr lang="fa-IR" dirty="0">
                <a:cs typeface="B Nazanin" panose="00000400000000000000" pitchFamily="2" charset="-78"/>
              </a:rPr>
            </a:b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5650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pc="0" dirty="0" smtClean="0">
                <a:cs typeface="B Titr" panose="00000700000000000000" pitchFamily="2" charset="-78"/>
              </a:rPr>
              <a:t>منابع</a:t>
            </a:r>
            <a:endParaRPr lang="en-US" spc="0" dirty="0">
              <a:cs typeface="B Titr" panose="00000700000000000000" pitchFamily="2" charset="-78"/>
            </a:endParaRPr>
          </a:p>
        </p:txBody>
      </p:sp>
      <p:sp>
        <p:nvSpPr>
          <p:cNvPr id="3" name="Content Placeholder 2"/>
          <p:cNvSpPr>
            <a:spLocks noGrp="1"/>
          </p:cNvSpPr>
          <p:nvPr>
            <p:ph idx="1"/>
          </p:nvPr>
        </p:nvSpPr>
        <p:spPr/>
        <p:txBody>
          <a:bodyPr>
            <a:normAutofit lnSpcReduction="10000"/>
          </a:bodyPr>
          <a:lstStyle/>
          <a:p>
            <a:r>
              <a:rPr lang="en-US" u="sng" dirty="0" smtClean="0">
                <a:solidFill>
                  <a:schemeClr val="tx1"/>
                </a:solidFill>
                <a:hlinkClick r:id="rId2"/>
              </a:rPr>
              <a:t>https</a:t>
            </a:r>
            <a:r>
              <a:rPr lang="en-US" u="sng" dirty="0">
                <a:solidFill>
                  <a:schemeClr val="tx1"/>
                </a:solidFill>
                <a:hlinkClick r:id="rId2"/>
              </a:rPr>
              <a:t>://www.scipy.org/</a:t>
            </a:r>
            <a:endParaRPr lang="en-US" dirty="0">
              <a:solidFill>
                <a:schemeClr val="tx1"/>
              </a:solidFill>
            </a:endParaRPr>
          </a:p>
          <a:p>
            <a:r>
              <a:rPr lang="en-US" u="sng" dirty="0">
                <a:solidFill>
                  <a:schemeClr val="tx1"/>
                </a:solidFill>
                <a:hlinkClick r:id="rId3"/>
              </a:rPr>
              <a:t>https://pandas.pydata.org/docs/</a:t>
            </a:r>
            <a:endParaRPr lang="en-US" dirty="0">
              <a:solidFill>
                <a:schemeClr val="tx1"/>
              </a:solidFill>
            </a:endParaRPr>
          </a:p>
          <a:p>
            <a:r>
              <a:rPr lang="en-US" u="sng" dirty="0">
                <a:solidFill>
                  <a:schemeClr val="tx1"/>
                </a:solidFill>
                <a:hlinkClick r:id="rId4"/>
              </a:rPr>
              <a:t>https://docs.python.org/</a:t>
            </a:r>
            <a:endParaRPr lang="en-US" dirty="0">
              <a:solidFill>
                <a:schemeClr val="tx1"/>
              </a:solidFill>
            </a:endParaRPr>
          </a:p>
          <a:p>
            <a:r>
              <a:rPr lang="en-US" u="sng" dirty="0">
                <a:solidFill>
                  <a:schemeClr val="tx1"/>
                </a:solidFill>
                <a:hlinkClick r:id="rId5"/>
              </a:rPr>
              <a:t>https://www.python.org</a:t>
            </a:r>
            <a:r>
              <a:rPr lang="en-US" u="sng" dirty="0" smtClean="0">
                <a:solidFill>
                  <a:schemeClr val="tx1"/>
                </a:solidFill>
                <a:hlinkClick r:id="rId5"/>
              </a:rPr>
              <a:t>/</a:t>
            </a:r>
            <a:endParaRPr lang="fa-IR" u="sng" dirty="0" smtClean="0">
              <a:solidFill>
                <a:schemeClr val="tx1"/>
              </a:solidFill>
            </a:endParaRPr>
          </a:p>
          <a:p>
            <a:r>
              <a:rPr lang="en-US" u="sng" dirty="0" smtClean="0">
                <a:solidFill>
                  <a:schemeClr val="tx1"/>
                </a:solidFill>
                <a:hlinkClick r:id="rId6"/>
              </a:rPr>
              <a:t>https</a:t>
            </a:r>
            <a:r>
              <a:rPr lang="en-US" u="sng" dirty="0">
                <a:solidFill>
                  <a:schemeClr val="tx1"/>
                </a:solidFill>
                <a:hlinkClick r:id="rId6"/>
              </a:rPr>
              <a:t>://www.kaggle.com/</a:t>
            </a:r>
            <a:endParaRPr lang="en-US" dirty="0">
              <a:solidFill>
                <a:schemeClr val="tx1"/>
              </a:solidFill>
            </a:endParaRPr>
          </a:p>
          <a:p>
            <a:r>
              <a:rPr lang="en-US" u="sng" dirty="0">
                <a:solidFill>
                  <a:schemeClr val="tx1"/>
                </a:solidFill>
                <a:hlinkClick r:id="rId7"/>
              </a:rPr>
              <a:t>https://www.datacamp.com/</a:t>
            </a:r>
            <a:endParaRPr lang="en-US" dirty="0">
              <a:solidFill>
                <a:schemeClr val="tx1"/>
              </a:solidFill>
            </a:endParaRPr>
          </a:p>
          <a:p>
            <a:r>
              <a:rPr lang="en-US" u="sng" dirty="0">
                <a:solidFill>
                  <a:schemeClr val="tx1"/>
                </a:solidFill>
                <a:hlinkClick r:id="rId8"/>
              </a:rPr>
              <a:t>https://towardsdatascience.com/</a:t>
            </a:r>
            <a:endParaRPr lang="en-US" dirty="0">
              <a:solidFill>
                <a:schemeClr val="tx1"/>
              </a:solidFill>
            </a:endParaRPr>
          </a:p>
          <a:p>
            <a:r>
              <a:rPr lang="en-US" u="sng" dirty="0">
                <a:solidFill>
                  <a:schemeClr val="tx1"/>
                </a:solidFill>
                <a:hlinkClick r:id="rId9"/>
              </a:rPr>
              <a:t>https://realpython.com/</a:t>
            </a:r>
            <a:endParaRPr lang="en-US"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22648013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114</TotalTime>
  <Words>425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 Nazanin</vt:lpstr>
      <vt:lpstr>B Titr</vt:lpstr>
      <vt:lpstr>Calibri</vt:lpstr>
      <vt:lpstr>Gill Sans MT</vt:lpstr>
      <vt:lpstr>Majalla UI</vt:lpstr>
      <vt:lpstr>Times New Roman</vt:lpstr>
      <vt:lpstr>Parcel</vt:lpstr>
      <vt:lpstr>بسم الله الرحمن الرحیم</vt:lpstr>
      <vt:lpstr>بهینه سازی آب آبیاری گیاه پسته با پایتون</vt:lpstr>
      <vt:lpstr>دانشگاه آزاد اسلامی واحد علوم و تحقیقات</vt:lpstr>
      <vt:lpstr>مقدمه ای بر پایتون</vt:lpstr>
      <vt:lpstr>مقدمه ای بر پانداس(Pandas)  و سایپای  (scipy)</vt:lpstr>
      <vt:lpstr>بهینه سازی آبیاری گیاه پسته</vt:lpstr>
      <vt:lpstr>بهینه سازی آبیاری گیاه پسته</vt:lpstr>
      <vt:lpstr>ژوپیتر نوتبوک (Jupyter Notebook)</vt:lpstr>
      <vt:lpstr>منابع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بهینه سازی آب آبیاری گیاه پسته با پایتون</dc:title>
  <dc:creator>HaDi</dc:creator>
  <cp:lastModifiedBy>HaDi</cp:lastModifiedBy>
  <cp:revision>10</cp:revision>
  <dcterms:created xsi:type="dcterms:W3CDTF">2023-08-02T19:45:21Z</dcterms:created>
  <dcterms:modified xsi:type="dcterms:W3CDTF">2023-08-03T14:57:47Z</dcterms:modified>
</cp:coreProperties>
</file>