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C68A0C-BE31-52C4-68B0-E72B0478C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B2406CB-E9D4-561F-3DAF-9A798C998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C88FB1-E84F-EDB6-5568-9231ADDD4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5399-49B5-4F24-94E2-C59590C4E69F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42E5D1-D688-C848-11C6-585DD7358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731B53-9449-4CB1-7B92-113CBF467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6E75-C01B-4039-A6E5-BB71051EEB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7948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393CF1-89D1-FEB1-9476-6E645DFAC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75EFFDF-06B6-CF1F-40BD-DDBCB94DA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0C05CC-ACB6-B319-C211-1867CEFA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5399-49B5-4F24-94E2-C59590C4E69F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4F75A6-3169-D1E9-0FDB-A6E94C8D7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A3BFB3-38BA-ED46-E2FA-A6680371A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6E75-C01B-4039-A6E5-BB71051EEB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1671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AED62B9-89C6-31ED-93AF-D6935DA278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27D3D2B-B24E-0DA7-0D0B-06F1C69A9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1E0440-39DC-3479-6A0C-BBE1BC8A9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5399-49B5-4F24-94E2-C59590C4E69F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F9055C-B3C0-0F86-F9B2-9B4935B11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50AC4A-1F9B-8733-18AB-BC4651705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6E75-C01B-4039-A6E5-BB71051EEB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484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D69073-DEC7-E496-F033-A2FF59014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A16FFE-7641-8105-838B-74C90C34C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5F97FF-79CF-F42C-463D-BEFBA5BE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5399-49B5-4F24-94E2-C59590C4E69F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5ABAA3-ECB0-9CBA-4C6A-223AA9F86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E59E4E-BC1F-92DB-E45D-7D8619628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6E75-C01B-4039-A6E5-BB71051EEB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4358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CE0232-6516-2FBE-2EB4-36AA68A74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236F3CD-922E-F08E-5B66-3CED81195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BA25DF-DDE2-5433-D27F-115B05AB5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5399-49B5-4F24-94E2-C59590C4E69F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A4ECB7-FF1B-6CF2-4105-A2B65FC3A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1D9A65-5B77-1FAB-398B-BCEB67EBD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6E75-C01B-4039-A6E5-BB71051EEB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784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814A80-4543-73B5-7568-FE9D5C948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94FDFF-DC16-271C-6828-49485E81B0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0DF5190-D8A0-CD42-5755-8D7A1C0A0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011FDF0-1C23-D209-328A-D3CFAF280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5399-49B5-4F24-94E2-C59590C4E69F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664771-6AD6-F174-994F-672274B78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84028DC-E49C-1ADC-089B-4CA694782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6E75-C01B-4039-A6E5-BB71051EEB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573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25A003-20F2-A4C7-9A81-52771C751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4651FA-9787-1C6A-EE5B-0E15644AC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1E92269-3FBA-6E01-0208-30E29D33D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15B03E3-A965-A10E-DFD4-63A8B10F3C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BC1D4F7-D76B-9ACB-62A9-03FC330AC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AA7222E-4971-A5C8-5721-835F7F8F7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5399-49B5-4F24-94E2-C59590C4E69F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68FA839-971D-4AB8-9F9C-6E89054E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A527D69-F132-24E2-F270-6EB8465CE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6E75-C01B-4039-A6E5-BB71051EEB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786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FB2ECE-3591-AD0F-DB9D-CAFBE4E81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3538B10-3F38-706D-04B3-67CE7E7B2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5399-49B5-4F24-94E2-C59590C4E69F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9DD11D2-A3F9-D9E8-5BEB-261990FB0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8CE9C6B-9C40-03A8-3613-F9E00C066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6E75-C01B-4039-A6E5-BB71051EEB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0406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F3F448D-C38E-4674-230E-BBF83638E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5399-49B5-4F24-94E2-C59590C4E69F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49275C7-427D-3690-7732-CB9C96B1E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0AC6DFA-A52D-183C-6435-AA11FCB2E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6E75-C01B-4039-A6E5-BB71051EEB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4757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C17B23-B5C0-FC40-8939-0B8C8A0AF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F552C5-02C4-B049-FBC7-9C79A0781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BC68B45-E891-738C-043B-0B9ABC7A1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C27EA4F-0FEA-5F58-081C-BBE6B4946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5399-49B5-4F24-94E2-C59590C4E69F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A9D95F7-BAA4-BCAA-14A0-40FC4854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735CAE7-E5BF-35DA-D57C-DD3418154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6E75-C01B-4039-A6E5-BB71051EEB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8200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950BE0-55F6-F383-431F-E588900B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CE65AD7-C289-2B1A-508D-1393FD32E8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76AAE60-6488-B240-7006-CF98AF2B7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E7BEDAD-C947-4809-C80A-48217610A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5399-49B5-4F24-94E2-C59590C4E69F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E39CAD9-90FE-3F16-A20E-707B313B5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D90E97-7076-AEDF-3A08-6B0B1B598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6E75-C01B-4039-A6E5-BB71051EEB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5541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D737151-CAE9-F3CF-21F4-768FBA4B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9052C6-DF43-005E-7F84-2FB99782A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872410-8B5F-9EC7-9CAE-C66C5DA1F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15399-49B5-4F24-94E2-C59590C4E69F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9DFCC5-4D8C-2053-B682-0BE5EB907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F9FCF2-9A15-6FED-E8D3-35FBF3043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26E75-C01B-4039-A6E5-BB71051EEB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443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F8897D31-50FD-A7AE-E3AE-AD03080B5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Git</a:t>
            </a:r>
            <a:r>
              <a:rPr lang="ja-JP" altLang="en-US" dirty="0"/>
              <a:t>導入マニュアル</a:t>
            </a:r>
            <a:r>
              <a:rPr lang="en-US" altLang="ja-JP" dirty="0"/>
              <a:t>(</a:t>
            </a:r>
            <a:r>
              <a:rPr lang="ja-JP" altLang="en-US" dirty="0"/>
              <a:t>目次</a:t>
            </a:r>
            <a:r>
              <a:rPr lang="en-US" altLang="ja-JP"/>
              <a:t>)</a:t>
            </a:r>
            <a:endParaRPr lang="ja-JP" altLang="en-US" dirty="0"/>
          </a:p>
        </p:txBody>
      </p:sp>
      <p:sp>
        <p:nvSpPr>
          <p:cNvPr id="9" name="コンテンツ プレースホルダー 8">
            <a:extLst>
              <a:ext uri="{FF2B5EF4-FFF2-40B4-BE49-F238E27FC236}">
                <a16:creationId xmlns:a16="http://schemas.microsoft.com/office/drawing/2014/main" id="{405E35FE-EBBD-5804-DBB6-12AB6578B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Git</a:t>
            </a:r>
            <a:r>
              <a:rPr lang="ja-JP" altLang="en-US" dirty="0"/>
              <a:t>概要</a:t>
            </a:r>
            <a:endParaRPr lang="en-US" altLang="ja-JP" dirty="0"/>
          </a:p>
          <a:p>
            <a:r>
              <a:rPr lang="en-US" altLang="ja-JP" dirty="0" err="1"/>
              <a:t>Sourcetree</a:t>
            </a:r>
            <a:r>
              <a:rPr lang="ja-JP" altLang="en-US" dirty="0"/>
              <a:t>概要</a:t>
            </a:r>
            <a:endParaRPr lang="en-US" altLang="ja-JP" dirty="0"/>
          </a:p>
          <a:p>
            <a:r>
              <a:rPr lang="en-US" altLang="ja-JP" dirty="0"/>
              <a:t>GitHub</a:t>
            </a:r>
            <a:r>
              <a:rPr lang="ja-JP" altLang="en-US" dirty="0"/>
              <a:t>概要</a:t>
            </a:r>
            <a:endParaRPr lang="en-US" altLang="ja-JP" dirty="0"/>
          </a:p>
          <a:p>
            <a:r>
              <a:rPr lang="en-US" altLang="ja-JP" dirty="0"/>
              <a:t>Git</a:t>
            </a:r>
            <a:r>
              <a:rPr lang="ja-JP" altLang="en-US" dirty="0"/>
              <a:t>のインストール</a:t>
            </a:r>
            <a:r>
              <a:rPr lang="en-US" altLang="ja-JP" dirty="0"/>
              <a:t>(</a:t>
            </a:r>
            <a:r>
              <a:rPr lang="en-US" altLang="ja-JP" dirty="0" err="1"/>
              <a:t>Sourcetree</a:t>
            </a:r>
            <a:r>
              <a:rPr lang="ja-JP" altLang="en-US" dirty="0"/>
              <a:t>導入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GitHub</a:t>
            </a:r>
            <a:r>
              <a:rPr lang="ja-JP" altLang="en-US" dirty="0"/>
              <a:t>のアカウント作成</a:t>
            </a:r>
            <a:endParaRPr lang="en-US" altLang="ja-JP" dirty="0"/>
          </a:p>
          <a:p>
            <a:r>
              <a:rPr lang="en-US" altLang="ja-JP" dirty="0"/>
              <a:t>Git</a:t>
            </a:r>
            <a:r>
              <a:rPr lang="ja-JP" altLang="en-US" dirty="0"/>
              <a:t>の使用方法</a:t>
            </a:r>
            <a:endParaRPr lang="en-US" altLang="ja-JP" dirty="0"/>
          </a:p>
          <a:p>
            <a:r>
              <a:rPr lang="en-US" altLang="ja-JP" dirty="0"/>
              <a:t>Git</a:t>
            </a:r>
            <a:r>
              <a:rPr lang="ja-JP" altLang="en-US" dirty="0"/>
              <a:t>と</a:t>
            </a:r>
            <a:r>
              <a:rPr lang="en-US" altLang="ja-JP" dirty="0"/>
              <a:t>GitHub</a:t>
            </a:r>
            <a:r>
              <a:rPr lang="ja-JP" altLang="en-US" dirty="0"/>
              <a:t>の連動方法</a:t>
            </a:r>
            <a:endParaRPr lang="en-US" altLang="ja-JP" dirty="0"/>
          </a:p>
          <a:p>
            <a:r>
              <a:rPr lang="en-US" altLang="ja-JP" dirty="0" err="1"/>
              <a:t>Sourcetree</a:t>
            </a:r>
            <a:r>
              <a:rPr lang="ja-JP" altLang="en-US" dirty="0"/>
              <a:t>の使用方法</a:t>
            </a:r>
          </a:p>
        </p:txBody>
      </p:sp>
    </p:spTree>
    <p:extLst>
      <p:ext uri="{BB962C8B-B14F-4D97-AF65-F5344CB8AC3E}">
        <p14:creationId xmlns:p14="http://schemas.microsoft.com/office/powerpoint/2010/main" val="2923914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908F1874-6C84-977A-3D38-247EF2FBE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225041"/>
            <a:ext cx="9753600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5C66A40-4839-E92D-1E42-E01E65CF0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4861"/>
            <a:ext cx="10515600" cy="706091"/>
          </a:xfrm>
        </p:spPr>
        <p:txBody>
          <a:bodyPr>
            <a:spAutoFit/>
          </a:bodyPr>
          <a:lstStyle/>
          <a:p>
            <a:r>
              <a:rPr lang="en-US" altLang="ja-JP" dirty="0"/>
              <a:t>Git</a:t>
            </a:r>
            <a:r>
              <a:rPr lang="ja-JP" altLang="en-US" dirty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98C69F-7CF1-F9B7-80E3-A455C3B8C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2821285"/>
          </a:xfrm>
        </p:spPr>
        <p:txBody>
          <a:bodyPr wrap="square">
            <a:spAutoFit/>
          </a:bodyPr>
          <a:lstStyle/>
          <a:p>
            <a:r>
              <a:rPr lang="ja-JP" altLang="en-US" sz="2400" b="0" i="0" dirty="0">
                <a:solidFill>
                  <a:srgbClr val="373845"/>
                </a:solidFill>
                <a:effectLst/>
                <a:latin typeface="Arial" panose="020B0604020202020204" pitchFamily="34" charset="0"/>
              </a:rPr>
              <a:t>分散型バージョン管理ツール</a:t>
            </a:r>
            <a:endParaRPr lang="en-US" altLang="ja-JP" sz="2400" b="0" i="0" dirty="0">
              <a:solidFill>
                <a:srgbClr val="373845"/>
              </a:solidFill>
              <a:effectLst/>
              <a:latin typeface="Arial" panose="020B0604020202020204" pitchFamily="34" charset="0"/>
            </a:endParaRPr>
          </a:p>
          <a:p>
            <a:r>
              <a:rPr lang="ja-JP" altLang="en-US" sz="2400" b="0" i="0" dirty="0">
                <a:solidFill>
                  <a:srgbClr val="373845"/>
                </a:solidFill>
                <a:effectLst/>
                <a:latin typeface="Arial" panose="020B0604020202020204" pitchFamily="34" charset="0"/>
              </a:rPr>
              <a:t>通常であれば「報告書</a:t>
            </a:r>
            <a:r>
              <a:rPr lang="en-US" altLang="ja-JP" sz="2400" b="0" i="0" dirty="0">
                <a:solidFill>
                  <a:srgbClr val="373845"/>
                </a:solidFill>
                <a:effectLst/>
                <a:latin typeface="Arial" panose="020B0604020202020204" pitchFamily="34" charset="0"/>
              </a:rPr>
              <a:t>_</a:t>
            </a:r>
            <a:r>
              <a:rPr lang="en-US" altLang="ja-JP" sz="2400" dirty="0">
                <a:solidFill>
                  <a:srgbClr val="373845"/>
                </a:solidFill>
                <a:latin typeface="Arial" panose="020B0604020202020204" pitchFamily="34" charset="0"/>
              </a:rPr>
              <a:t>2023xxxx</a:t>
            </a:r>
            <a:r>
              <a:rPr lang="en-US" altLang="ja-JP" sz="2400" b="0" i="0" dirty="0">
                <a:solidFill>
                  <a:srgbClr val="373845"/>
                </a:solidFill>
                <a:effectLst/>
                <a:latin typeface="Arial" panose="020B0604020202020204" pitchFamily="34" charset="0"/>
              </a:rPr>
              <a:t>. docx</a:t>
            </a:r>
            <a:r>
              <a:rPr lang="ja-JP" altLang="en-US" sz="2400" b="0" i="0" dirty="0">
                <a:solidFill>
                  <a:srgbClr val="373845"/>
                </a:solidFill>
                <a:effectLst/>
                <a:latin typeface="Arial" panose="020B0604020202020204" pitchFamily="34" charset="0"/>
              </a:rPr>
              <a:t>」</a:t>
            </a:r>
            <a:r>
              <a:rPr lang="ja-JP" altLang="en-US" sz="2400" dirty="0">
                <a:solidFill>
                  <a:srgbClr val="373845"/>
                </a:solidFill>
                <a:latin typeface="Arial" panose="020B0604020202020204" pitchFamily="34" charset="0"/>
              </a:rPr>
              <a:t>を作成日ごとに保存する</a:t>
            </a:r>
            <a:endParaRPr lang="en-US" altLang="ja-JP" sz="2400" dirty="0">
              <a:solidFill>
                <a:srgbClr val="373845"/>
              </a:solidFill>
              <a:latin typeface="Arial" panose="020B0604020202020204" pitchFamily="34" charset="0"/>
            </a:endParaRPr>
          </a:p>
          <a:p>
            <a:r>
              <a:rPr lang="ja-JP" altLang="en-US" sz="2400" dirty="0">
                <a:solidFill>
                  <a:srgbClr val="373845"/>
                </a:solidFill>
                <a:latin typeface="Arial" panose="020B0604020202020204" pitchFamily="34" charset="0"/>
              </a:rPr>
              <a:t>これをバージョン管理ツールで作成日ごとに</a:t>
            </a:r>
            <a:r>
              <a:rPr lang="ja-JP" altLang="en-US" sz="2400" b="0" i="0" dirty="0">
                <a:solidFill>
                  <a:srgbClr val="373845"/>
                </a:solidFill>
                <a:effectLst/>
                <a:latin typeface="Arial" panose="020B0604020202020204" pitchFamily="34" charset="0"/>
              </a:rPr>
              <a:t>「報告書</a:t>
            </a:r>
            <a:r>
              <a:rPr lang="en-US" altLang="ja-JP" sz="2400" b="0" i="0" dirty="0">
                <a:solidFill>
                  <a:srgbClr val="373845"/>
                </a:solidFill>
                <a:effectLst/>
                <a:latin typeface="Arial" panose="020B0604020202020204" pitchFamily="34" charset="0"/>
              </a:rPr>
              <a:t>. docx</a:t>
            </a:r>
            <a:r>
              <a:rPr lang="ja-JP" altLang="en-US" sz="2400" b="0" i="0" dirty="0">
                <a:solidFill>
                  <a:srgbClr val="373845"/>
                </a:solidFill>
                <a:effectLst/>
                <a:latin typeface="Arial" panose="020B0604020202020204" pitchFamily="34" charset="0"/>
              </a:rPr>
              <a:t>」を変更し、コミットすると見た目は「報告書</a:t>
            </a:r>
            <a:r>
              <a:rPr lang="en-US" altLang="ja-JP" sz="2400" b="0" i="0" dirty="0">
                <a:solidFill>
                  <a:srgbClr val="373845"/>
                </a:solidFill>
                <a:effectLst/>
                <a:latin typeface="Arial" panose="020B0604020202020204" pitchFamily="34" charset="0"/>
              </a:rPr>
              <a:t>. docx</a:t>
            </a:r>
            <a:r>
              <a:rPr lang="ja-JP" altLang="en-US" sz="2400" b="0" i="0" dirty="0">
                <a:solidFill>
                  <a:srgbClr val="373845"/>
                </a:solidFill>
                <a:effectLst/>
                <a:latin typeface="Arial" panose="020B0604020202020204" pitchFamily="34" charset="0"/>
              </a:rPr>
              <a:t>」のみになる</a:t>
            </a:r>
            <a:endParaRPr lang="en-US" altLang="ja-JP" sz="2400" b="0" i="0" dirty="0">
              <a:solidFill>
                <a:srgbClr val="373845"/>
              </a:solidFill>
              <a:effectLst/>
              <a:latin typeface="Arial" panose="020B0604020202020204" pitchFamily="34" charset="0"/>
            </a:endParaRPr>
          </a:p>
          <a:p>
            <a:endParaRPr lang="en-US" altLang="ja-JP" sz="2400" b="0" i="0" dirty="0">
              <a:solidFill>
                <a:srgbClr val="373845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ja-JP" altLang="en-US" sz="2000" dirty="0">
                <a:solidFill>
                  <a:srgbClr val="373845"/>
                </a:solidFill>
                <a:latin typeface="Arial" panose="020B0604020202020204" pitchFamily="34" charset="0"/>
              </a:rPr>
              <a:t>例：コミット</a:t>
            </a:r>
            <a:r>
              <a:rPr lang="en-US" altLang="ja-JP" sz="2000" dirty="0">
                <a:solidFill>
                  <a:srgbClr val="373845"/>
                </a:solidFill>
                <a:latin typeface="Arial" panose="020B0604020202020204" pitchFamily="34" charset="0"/>
              </a:rPr>
              <a:t>A</a:t>
            </a:r>
            <a:r>
              <a:rPr lang="ja-JP" altLang="en-US" sz="2000" dirty="0">
                <a:solidFill>
                  <a:srgbClr val="373845"/>
                </a:solidFill>
                <a:latin typeface="Arial" panose="020B0604020202020204" pitchFamily="34" charset="0"/>
              </a:rPr>
              <a:t>：</a:t>
            </a:r>
            <a:r>
              <a:rPr lang="en-US" altLang="ja-JP" sz="2000" dirty="0">
                <a:solidFill>
                  <a:srgbClr val="373845"/>
                </a:solidFill>
                <a:latin typeface="Arial" panose="020B0604020202020204" pitchFamily="34" charset="0"/>
              </a:rPr>
              <a:t>20230101</a:t>
            </a:r>
            <a:r>
              <a:rPr lang="ja-JP" altLang="en-US" sz="2000" dirty="0">
                <a:solidFill>
                  <a:srgbClr val="373845"/>
                </a:solidFill>
                <a:latin typeface="Arial" panose="020B0604020202020204" pitchFamily="34" charset="0"/>
              </a:rPr>
              <a:t>作成、コミット</a:t>
            </a:r>
            <a:r>
              <a:rPr lang="en-US" altLang="ja-JP" sz="2000" dirty="0">
                <a:solidFill>
                  <a:srgbClr val="373845"/>
                </a:solidFill>
                <a:latin typeface="Arial" panose="020B0604020202020204" pitchFamily="34" charset="0"/>
              </a:rPr>
              <a:t>B</a:t>
            </a:r>
            <a:r>
              <a:rPr lang="ja-JP" altLang="en-US" sz="2000" dirty="0">
                <a:solidFill>
                  <a:srgbClr val="373845"/>
                </a:solidFill>
                <a:latin typeface="Arial" panose="020B0604020202020204" pitchFamily="34" charset="0"/>
              </a:rPr>
              <a:t>：</a:t>
            </a:r>
            <a:r>
              <a:rPr lang="en-US" altLang="ja-JP" sz="2000" dirty="0">
                <a:solidFill>
                  <a:srgbClr val="373845"/>
                </a:solidFill>
                <a:latin typeface="Arial" panose="020B0604020202020204" pitchFamily="34" charset="0"/>
              </a:rPr>
              <a:t>20230102</a:t>
            </a:r>
            <a:r>
              <a:rPr lang="ja-JP" altLang="en-US" sz="2000" dirty="0">
                <a:solidFill>
                  <a:srgbClr val="373845"/>
                </a:solidFill>
                <a:latin typeface="Arial" panose="020B0604020202020204" pitchFamily="34" charset="0"/>
              </a:rPr>
              <a:t>作成</a:t>
            </a:r>
            <a:endParaRPr lang="en-US" altLang="ja-JP" sz="2000" dirty="0">
              <a:solidFill>
                <a:srgbClr val="373845"/>
              </a:solidFill>
              <a:latin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ja-JP" altLang="en-US" sz="2000" dirty="0">
                <a:solidFill>
                  <a:srgbClr val="373845"/>
                </a:solidFill>
                <a:latin typeface="Arial" panose="020B0604020202020204" pitchFamily="34" charset="0"/>
              </a:rPr>
              <a:t>　　　コミット</a:t>
            </a:r>
            <a:r>
              <a:rPr lang="en-US" altLang="ja-JP" sz="2000" dirty="0">
                <a:solidFill>
                  <a:srgbClr val="373845"/>
                </a:solidFill>
                <a:latin typeface="Arial" panose="020B0604020202020204" pitchFamily="34" charset="0"/>
              </a:rPr>
              <a:t>C</a:t>
            </a:r>
            <a:r>
              <a:rPr lang="ja-JP" altLang="en-US" sz="2000" dirty="0">
                <a:solidFill>
                  <a:srgbClr val="373845"/>
                </a:solidFill>
                <a:latin typeface="Arial" panose="020B0604020202020204" pitchFamily="34" charset="0"/>
              </a:rPr>
              <a:t>：</a:t>
            </a:r>
            <a:r>
              <a:rPr lang="en-US" altLang="ja-JP" sz="2000" dirty="0">
                <a:solidFill>
                  <a:srgbClr val="373845"/>
                </a:solidFill>
                <a:latin typeface="Arial" panose="020B0604020202020204" pitchFamily="34" charset="0"/>
              </a:rPr>
              <a:t>20230103</a:t>
            </a:r>
            <a:r>
              <a:rPr lang="ja-JP" altLang="en-US" sz="2000" dirty="0">
                <a:solidFill>
                  <a:srgbClr val="373845"/>
                </a:solidFill>
                <a:latin typeface="Arial" panose="020B0604020202020204" pitchFamily="34" charset="0"/>
              </a:rPr>
              <a:t>作成、コミット</a:t>
            </a:r>
            <a:r>
              <a:rPr lang="en-US" altLang="ja-JP" sz="2000" dirty="0">
                <a:solidFill>
                  <a:srgbClr val="373845"/>
                </a:solidFill>
                <a:latin typeface="Arial" panose="020B0604020202020204" pitchFamily="34" charset="0"/>
              </a:rPr>
              <a:t>D</a:t>
            </a:r>
            <a:r>
              <a:rPr lang="ja-JP" altLang="en-US" sz="2000" dirty="0">
                <a:solidFill>
                  <a:srgbClr val="373845"/>
                </a:solidFill>
                <a:latin typeface="Arial" panose="020B0604020202020204" pitchFamily="34" charset="0"/>
              </a:rPr>
              <a:t>：</a:t>
            </a:r>
            <a:r>
              <a:rPr lang="en-US" altLang="ja-JP" sz="2000" dirty="0">
                <a:solidFill>
                  <a:srgbClr val="373845"/>
                </a:solidFill>
                <a:latin typeface="Arial" panose="020B0604020202020204" pitchFamily="34" charset="0"/>
              </a:rPr>
              <a:t>20230105</a:t>
            </a:r>
            <a:r>
              <a:rPr lang="ja-JP" altLang="en-US" sz="2000" dirty="0">
                <a:solidFill>
                  <a:srgbClr val="373845"/>
                </a:solidFill>
                <a:latin typeface="Arial" panose="020B0604020202020204" pitchFamily="34" charset="0"/>
              </a:rPr>
              <a:t>作成</a:t>
            </a:r>
            <a:endParaRPr lang="en-US" altLang="ja-JP" sz="2000" b="0" i="0" dirty="0">
              <a:solidFill>
                <a:srgbClr val="37384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F2BCA0A-6C55-B070-65F3-A302EBE4FC03}"/>
              </a:ext>
            </a:extLst>
          </p:cNvPr>
          <p:cNvSpPr txBox="1"/>
          <p:nvPr/>
        </p:nvSpPr>
        <p:spPr>
          <a:xfrm>
            <a:off x="1219200" y="434340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b="1" i="0" dirty="0">
                <a:solidFill>
                  <a:srgbClr val="373845"/>
                </a:solidFill>
                <a:effectLst/>
                <a:latin typeface="Arial" panose="020B0604020202020204" pitchFamily="34" charset="0"/>
              </a:rPr>
              <a:t>報告書</a:t>
            </a:r>
            <a:r>
              <a:rPr lang="en-US" altLang="ja-JP" sz="1800" b="1" i="0" dirty="0">
                <a:solidFill>
                  <a:srgbClr val="373845"/>
                </a:solidFill>
                <a:effectLst/>
                <a:latin typeface="Arial" panose="020B0604020202020204" pitchFamily="34" charset="0"/>
              </a:rPr>
              <a:t>. docx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670567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B8A067-6C2E-4D33-66C2-DBA56D604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Git</a:t>
            </a:r>
            <a:r>
              <a:rPr lang="ja-JP" altLang="en-US" dirty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3C5085-8292-A73F-BC9E-7ADDFF473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個人で管理するローカルリポジトリ</a:t>
            </a:r>
            <a:endParaRPr kumimoji="1" lang="en-US" altLang="ja-JP" dirty="0"/>
          </a:p>
          <a:p>
            <a:r>
              <a:rPr kumimoji="1" lang="ja-JP" altLang="en-US" dirty="0"/>
              <a:t>ネットワーク上で複数人で管理するリモートリポジトリ</a:t>
            </a:r>
          </a:p>
        </p:txBody>
      </p:sp>
      <p:pic>
        <p:nvPicPr>
          <p:cNvPr id="4" name="Picture 2" descr="リモートリポジトリとローカルリポジトリについて">
            <a:extLst>
              <a:ext uri="{FF2B5EF4-FFF2-40B4-BE49-F238E27FC236}">
                <a16:creationId xmlns:a16="http://schemas.microsoft.com/office/drawing/2014/main" id="{A5023970-5930-2788-77E0-6C7D68167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961" y="3081591"/>
            <a:ext cx="5954078" cy="3411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063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31902E-0CB4-28D0-5AA6-EF217D045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Sourcetree</a:t>
            </a:r>
            <a:r>
              <a:rPr lang="ja-JP" altLang="en-US" dirty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8320E7-B74A-1C48-9837-414CEEC88E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spAutoFit/>
          </a:bodyPr>
          <a:lstStyle/>
          <a:p>
            <a:r>
              <a:rPr lang="en-US" altLang="ja-JP" b="1" i="0" dirty="0">
                <a:solidFill>
                  <a:srgbClr val="000000"/>
                </a:solidFill>
                <a:effectLst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Git</a:t>
            </a:r>
            <a:r>
              <a:rPr lang="ja-JP" altLang="en-US" b="1" i="0" dirty="0">
                <a:solidFill>
                  <a:srgbClr val="000000"/>
                </a:solidFill>
                <a:effectLst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の操作を効率的に扱う</a:t>
            </a:r>
            <a:r>
              <a:rPr lang="en-US" altLang="ja-JP" b="1" i="0" dirty="0">
                <a:solidFill>
                  <a:srgbClr val="000000"/>
                </a:solidFill>
                <a:effectLst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GUI</a:t>
            </a:r>
            <a:r>
              <a:rPr lang="ja-JP" altLang="en-US" b="1" i="0" dirty="0">
                <a:solidFill>
                  <a:srgbClr val="000000"/>
                </a:solidFill>
                <a:effectLst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で、</a:t>
            </a:r>
            <a:r>
              <a:rPr lang="en-US" altLang="ja-JP" b="1" i="0" dirty="0">
                <a:solidFill>
                  <a:srgbClr val="000000"/>
                </a:solidFill>
                <a:effectLst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GUI</a:t>
            </a:r>
            <a:r>
              <a:rPr lang="ja-JP" altLang="en-US" b="1" i="0" dirty="0">
                <a:solidFill>
                  <a:srgbClr val="000000"/>
                </a:solidFill>
                <a:effectLst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とはユーザー画面上で視覚的に操作ができる機能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1FC7871-B98E-0A0A-465C-A45B56235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2113870"/>
            <a:ext cx="5317765" cy="936462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D2CCED0C-AB01-D744-F7CA-94483B101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3613666"/>
            <a:ext cx="6094857" cy="3154299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BC3E832-DCFE-0070-93EE-CE8E10C40D3B}"/>
              </a:ext>
            </a:extLst>
          </p:cNvPr>
          <p:cNvSpPr txBox="1"/>
          <p:nvPr/>
        </p:nvSpPr>
        <p:spPr>
          <a:xfrm>
            <a:off x="6019800" y="1794266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エクスプローラー表示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588D085-4903-AB37-F04C-7B972FB317B6}"/>
              </a:ext>
            </a:extLst>
          </p:cNvPr>
          <p:cNvSpPr txBox="1"/>
          <p:nvPr/>
        </p:nvSpPr>
        <p:spPr>
          <a:xfrm>
            <a:off x="6019800" y="3244334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err="1"/>
              <a:t>Sourcetree</a:t>
            </a:r>
            <a:r>
              <a:rPr kumimoji="1" lang="ja-JP" altLang="en-US" b="1" dirty="0"/>
              <a:t>表示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820FCD4-DF3F-FA26-9A82-FBA499F21A54}"/>
              </a:ext>
            </a:extLst>
          </p:cNvPr>
          <p:cNvSpPr/>
          <p:nvPr/>
        </p:nvSpPr>
        <p:spPr>
          <a:xfrm>
            <a:off x="7752522" y="4591878"/>
            <a:ext cx="4362135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B0A81F9-071B-ADF8-D512-C92CBC4401BE}"/>
              </a:ext>
            </a:extLst>
          </p:cNvPr>
          <p:cNvSpPr/>
          <p:nvPr/>
        </p:nvSpPr>
        <p:spPr>
          <a:xfrm>
            <a:off x="7752522" y="4956168"/>
            <a:ext cx="4362135" cy="9832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F6A63E8-CB88-82FF-AEC0-0A5E296C79EF}"/>
              </a:ext>
            </a:extLst>
          </p:cNvPr>
          <p:cNvSpPr txBox="1"/>
          <p:nvPr/>
        </p:nvSpPr>
        <p:spPr>
          <a:xfrm>
            <a:off x="3233460" y="4302795"/>
            <a:ext cx="268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err="1"/>
              <a:t>Gti</a:t>
            </a:r>
            <a:r>
              <a:rPr kumimoji="1" lang="ja-JP" altLang="en-US" b="1" dirty="0"/>
              <a:t>導入マニュアル</a:t>
            </a:r>
            <a:r>
              <a:rPr kumimoji="1" lang="en-US" altLang="ja-JP" b="1" dirty="0"/>
              <a:t>.pptx</a:t>
            </a:r>
            <a:endParaRPr kumimoji="1" lang="ja-JP" altLang="en-US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8371F51-2A00-C6B4-D6D7-C34E2F361F0B}"/>
              </a:ext>
            </a:extLst>
          </p:cNvPr>
          <p:cNvSpPr txBox="1"/>
          <p:nvPr/>
        </p:nvSpPr>
        <p:spPr>
          <a:xfrm>
            <a:off x="4103088" y="5055213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test.py</a:t>
            </a:r>
            <a:endParaRPr kumimoji="1" lang="ja-JP" altLang="en-US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CEFD87A1-C83E-F2B6-EBFE-47CC9CFCD4E7}"/>
              </a:ext>
            </a:extLst>
          </p:cNvPr>
          <p:cNvCxnSpPr>
            <a:stCxn id="16" idx="3"/>
            <a:endCxn id="14" idx="1"/>
          </p:cNvCxnSpPr>
          <p:nvPr/>
        </p:nvCxnSpPr>
        <p:spPr>
          <a:xfrm>
            <a:off x="5922017" y="4487461"/>
            <a:ext cx="1830505" cy="2890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821DBA83-E82E-B169-04D1-C79814A1BE7F}"/>
              </a:ext>
            </a:extLst>
          </p:cNvPr>
          <p:cNvCxnSpPr>
            <a:cxnSpLocks/>
            <a:stCxn id="17" idx="3"/>
            <a:endCxn id="15" idx="1"/>
          </p:cNvCxnSpPr>
          <p:nvPr/>
        </p:nvCxnSpPr>
        <p:spPr>
          <a:xfrm>
            <a:off x="5052387" y="5239879"/>
            <a:ext cx="2700135" cy="2079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058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D7F46FD0-E78B-4EE9-CCC6-8CC36774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GitHub</a:t>
            </a:r>
            <a:r>
              <a:rPr lang="ja-JP" altLang="en-US" dirty="0"/>
              <a:t>概要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CF372A0-C565-E580-8E94-75BE972EC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FujitsuInfinityPro-Regular"/>
              </a:rPr>
              <a:t>Git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FujitsuInfinityPro-Regular"/>
              </a:rPr>
              <a:t>をオンライン上で管理するウェブサービスであり、</a:t>
            </a:r>
            <a:endParaRPr lang="en-US" altLang="ja-JP" b="0" i="0" dirty="0">
              <a:solidFill>
                <a:srgbClr val="000000"/>
              </a:solidFill>
              <a:effectLst/>
              <a:latin typeface="FujitsuInfinityPro-Regular"/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rgbClr val="000000"/>
                </a:solidFill>
                <a:latin typeface="FujitsuInfinityPro-Regular"/>
              </a:rPr>
              <a:t>  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FujitsuInfinityPro-Regular"/>
              </a:rPr>
              <a:t>リモートリポジトリの一種</a:t>
            </a:r>
            <a:endParaRPr lang="ja-JP" altLang="en-US" dirty="0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C25EE9A-62F3-CCDC-8AFC-2617542AFD57}"/>
              </a:ext>
            </a:extLst>
          </p:cNvPr>
          <p:cNvGrpSpPr/>
          <p:nvPr/>
        </p:nvGrpSpPr>
        <p:grpSpPr>
          <a:xfrm>
            <a:off x="3118961" y="2937372"/>
            <a:ext cx="5954078" cy="3555503"/>
            <a:chOff x="3118961" y="2937372"/>
            <a:chExt cx="5954078" cy="3555503"/>
          </a:xfrm>
        </p:grpSpPr>
        <p:pic>
          <p:nvPicPr>
            <p:cNvPr id="7" name="Picture 2" descr="リモートリポジトリとローカルリポジトリについて">
              <a:extLst>
                <a:ext uri="{FF2B5EF4-FFF2-40B4-BE49-F238E27FC236}">
                  <a16:creationId xmlns:a16="http://schemas.microsoft.com/office/drawing/2014/main" id="{6669B9DA-A7C7-F218-E397-E8D25B2851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8961" y="3081591"/>
              <a:ext cx="5954078" cy="3411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BE2427EC-D102-5987-2397-04ABB3698D22}"/>
                </a:ext>
              </a:extLst>
            </p:cNvPr>
            <p:cNvSpPr/>
            <p:nvPr/>
          </p:nvSpPr>
          <p:spPr>
            <a:xfrm>
              <a:off x="5141297" y="2937372"/>
              <a:ext cx="1957087" cy="160634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AB8B440-305E-B987-BDBE-AB2658158ED4}"/>
              </a:ext>
            </a:extLst>
          </p:cNvPr>
          <p:cNvSpPr txBox="1"/>
          <p:nvPr/>
        </p:nvSpPr>
        <p:spPr>
          <a:xfrm>
            <a:off x="3206336" y="3331012"/>
            <a:ext cx="1847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 err="1"/>
              <a:t>GtiHub</a:t>
            </a:r>
            <a:endParaRPr kumimoji="1" lang="ja-JP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535370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186</Words>
  <Application>Microsoft Office PowerPoint</Application>
  <PresentationFormat>ワイド画面</PresentationFormat>
  <Paragraphs>30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FujitsuInfinityPro-Regular</vt:lpstr>
      <vt:lpstr>游ゴシック</vt:lpstr>
      <vt:lpstr>游ゴシック Light</vt:lpstr>
      <vt:lpstr>游ゴシック Medium</vt:lpstr>
      <vt:lpstr>Arial</vt:lpstr>
      <vt:lpstr>Office テーマ</vt:lpstr>
      <vt:lpstr>Git導入マニュアル(目次)</vt:lpstr>
      <vt:lpstr>Git概要</vt:lpstr>
      <vt:lpstr>Git概要</vt:lpstr>
      <vt:lpstr>Sourcetree概要</vt:lpstr>
      <vt:lpstr>GitHub概要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Git導入マニュアル(目次)</dc:title>
  <dc:creator>須勢理 須勢理</dc:creator>
  <cp:lastModifiedBy>須勢理 須勢理</cp:lastModifiedBy>
  <cp:revision>5</cp:revision>
  <dcterms:created xsi:type="dcterms:W3CDTF">2023-01-04T15:53:51Z</dcterms:created>
  <dcterms:modified xsi:type="dcterms:W3CDTF">2023-01-05T06:50:09Z</dcterms:modified>
</cp:coreProperties>
</file>