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61CB2-B63F-43D4-8833-9E2DB818DA31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F6C64-B6ED-4D24-84F7-992DAFCA5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52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https://amg-solution.jp/blog/27854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F6C64-B6ED-4D24-84F7-992DAFCA549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024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4F08D-E811-7D2B-1669-3FD971B2B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5C6DC2D-7410-B545-30D8-48B2F05E3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DD6964-0D97-5F3E-7824-32435842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BB40-0F4D-4DF2-AD99-473518EAE7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30960B-3B0B-0802-CCA5-96B2F05F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1DA58F-7F31-57F0-60F9-FA514096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EBBD-679F-41E6-920E-60A09E6AE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0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2C793B-A274-808F-1BC3-031A3254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9ADAED-4906-3310-38A8-3862D619D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DBBE3C-56A6-0018-DFF5-F28672777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BB40-0F4D-4DF2-AD99-473518EAE7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6E2D96-F33E-9732-F6B7-96309CC0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422794-E708-8865-4237-AB63E350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EBBD-679F-41E6-920E-60A09E6AE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38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F3FF438-A5E8-0135-FB66-8D2A31BD3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95960A-48E2-82C3-0EC1-41924132A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4D4368-9581-DA34-CAF4-11C41861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BB40-0F4D-4DF2-AD99-473518EAE7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1DBB65-F005-3DE3-F5A1-C2B9F7E8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DA46D2-573A-8DB4-B39A-774843EA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EBBD-679F-41E6-920E-60A09E6AE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50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512DEF-C10B-B4EF-BB8B-A81312C4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CA6B7F-9DA2-3641-11A9-BD136371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C19D19-264C-A2B9-50D8-8B1EFC34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BB40-0F4D-4DF2-AD99-473518EAE7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3DFE85-C5C5-B990-A091-F44F1E63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A33398-CC8C-F09D-E4E1-1C4BDF25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EBBD-679F-41E6-920E-60A09E6AE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92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4C711-5BBC-F7EB-F1BC-5B4A4D3B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C5086F-3047-8081-5D14-06DFE9638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3ADA88-E6DB-DFA5-E872-7C98D34A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BB40-0F4D-4DF2-AD99-473518EAE7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A500C8-D39B-13A3-5065-CE8605CE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0CC389-0B9F-BD07-4FF7-DE1569B6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EBBD-679F-41E6-920E-60A09E6AE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34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8E2B1-1FA2-8352-8FC6-957BC2B9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8BF0A3-634D-D673-312B-A90DACE91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2E2843-D288-0027-FFF2-DFB267B19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DB5C8A-C717-F661-140F-07F0781B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BB40-0F4D-4DF2-AD99-473518EAE7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5D8228-5D88-97D8-FC83-8470C49A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D2E1FD-52BC-FD36-E862-12E2C758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EBBD-679F-41E6-920E-60A09E6AE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38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84516E-CE59-C50C-0B06-D196BD73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9D3845-4460-F2B3-E25D-B2246BF16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E6CAE3-14AF-11F6-0702-0BF904CD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2E6FD7-E2E9-F4D6-C354-B7B98B06A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1228A6-2CA6-B5B3-4F20-15B722B34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569E8EF-6FB3-7614-7BF4-CB28CE14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BB40-0F4D-4DF2-AD99-473518EAE7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4353D28-34B5-1D44-7A58-D0C3A194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2BA148-FFF3-B98D-EEAA-09CB2C57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EBBD-679F-41E6-920E-60A09E6AE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74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98DE0-DC81-CB63-07FB-FE68C864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D4D2A2-39E3-18BA-3C4E-7B716CCA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BB40-0F4D-4DF2-AD99-473518EAE7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A544DF-D3FA-D622-C4FA-12459E17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C11286-CB90-B682-F6CD-37DD82D1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EBBD-679F-41E6-920E-60A09E6AE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39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7A3481E-9A4F-3A26-816D-743E87A1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BB40-0F4D-4DF2-AD99-473518EAE7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738137E-EA9C-45BD-E5FB-26814AB5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002D0D-EC51-C51D-DD02-641D1E83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EBBD-679F-41E6-920E-60A09E6AE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16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5807D-4EC5-DF6B-03EA-D0BFD2C4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1C89A8-71F8-5B28-868B-80412D098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13694E-6E17-0372-BBF3-F240F87FB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B4EEEC-0ABC-1A52-8ADB-213F322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BB40-0F4D-4DF2-AD99-473518EAE7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D4629A-4BBB-F201-A5DE-E0D8768B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5D122E-6822-AB2C-F3A8-C0C93F6C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EBBD-679F-41E6-920E-60A09E6AE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86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51F53-2427-8B52-C8DB-30741AC6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248DDC-DEA2-27C7-E642-E71007688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AB8BD2-AA6D-0EB9-3FFF-FAC6115CC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A47CAC-9312-33A8-BB10-62F95C12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BB40-0F4D-4DF2-AD99-473518EAE7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3EAAF8-621E-6E7E-FFA9-B3A06361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884B9A-AC2B-9DDF-DA97-F2F569F3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EBBD-679F-41E6-920E-60A09E6AE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92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A939454-E549-5DD7-99D7-436DDC5A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0CE085-F332-3E74-608D-8102374F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76CD34-DDA9-D507-F499-8CB7A1A5A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ABB40-0F4D-4DF2-AD99-473518EAE7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FDF358-52A9-5748-EE62-FB7F06539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D81F10-E438-0B66-B0AD-EC55130C8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7EBBD-679F-41E6-920E-60A09E6AE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86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B68B2671-B3A9-D401-7F80-1AC2A41B0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0" t="3205" r="8048" b="7612"/>
          <a:stretch/>
        </p:blipFill>
        <p:spPr bwMode="auto">
          <a:xfrm>
            <a:off x="5561814" y="1825625"/>
            <a:ext cx="6419654" cy="375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AF016396-C725-8CF3-B951-54A28875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444444"/>
                </a:solidFill>
                <a:effectLst/>
              </a:rPr>
              <a:t>Git</a:t>
            </a:r>
            <a:r>
              <a:rPr lang="ja-JP" altLang="en-US" b="1" i="0" dirty="0">
                <a:solidFill>
                  <a:srgbClr val="444444"/>
                </a:solidFill>
                <a:effectLst/>
              </a:rPr>
              <a:t>の特徴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BB82198C-BF96-4854-BF63-D3E8C880FE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ja-JP" altLang="en-US" sz="1800" b="1" dirty="0"/>
              <a:t>ファイルの変更履歴が管理できる</a:t>
            </a:r>
            <a:endParaRPr lang="en-US" altLang="ja-JP" sz="1800" b="1" dirty="0"/>
          </a:p>
          <a:p>
            <a:endParaRPr lang="en-US" altLang="ja-JP" sz="1800" b="1" dirty="0"/>
          </a:p>
          <a:p>
            <a:r>
              <a:rPr lang="ja-JP" altLang="en-US" sz="1800" b="1" dirty="0"/>
              <a:t>過去のファイルに戻せる</a:t>
            </a:r>
            <a:endParaRPr lang="en-US" altLang="ja-JP" sz="1800" b="1" dirty="0"/>
          </a:p>
          <a:p>
            <a:endParaRPr lang="en-US" altLang="ja-JP" sz="1800" b="1" dirty="0"/>
          </a:p>
          <a:p>
            <a:r>
              <a:rPr lang="ja-JP" altLang="en-US" sz="1800" b="1" dirty="0"/>
              <a:t>ソースコードだけでなく</a:t>
            </a:r>
            <a:r>
              <a:rPr lang="en-US" altLang="ja-JP" sz="1800" b="1" dirty="0"/>
              <a:t>Excel</a:t>
            </a:r>
            <a:r>
              <a:rPr lang="ja-JP" altLang="en-US" sz="1800" b="1" dirty="0"/>
              <a:t>ファイルや、</a:t>
            </a:r>
            <a:endParaRPr lang="en-US" altLang="ja-JP" sz="1800" b="1" dirty="0"/>
          </a:p>
          <a:p>
            <a:pPr marL="0" indent="0">
              <a:buNone/>
            </a:pPr>
            <a:r>
              <a:rPr lang="ja-JP" altLang="en-US" sz="1800" b="1" dirty="0"/>
              <a:t>　画像など、あらゆるファイルを管理できる</a:t>
            </a:r>
            <a:endParaRPr lang="en-US" altLang="ja-JP" sz="1800" b="1" dirty="0"/>
          </a:p>
          <a:p>
            <a:endParaRPr lang="en-US" altLang="ja-JP" sz="1800" b="1" dirty="0"/>
          </a:p>
          <a:p>
            <a:r>
              <a:rPr lang="ja-JP" altLang="en-US" sz="1800" b="1" dirty="0"/>
              <a:t>ネットを使用すればチームで共有できる</a:t>
            </a:r>
            <a:endParaRPr lang="en-US" altLang="ja-JP" sz="1800" b="1" dirty="0"/>
          </a:p>
          <a:p>
            <a:pPr lvl="1"/>
            <a:r>
              <a:rPr lang="ja-JP" altLang="en-US" sz="1600" b="1" dirty="0"/>
              <a:t>チームで修正した部分を統合できる</a:t>
            </a:r>
          </a:p>
        </p:txBody>
      </p:sp>
    </p:spTree>
    <p:extLst>
      <p:ext uri="{BB962C8B-B14F-4D97-AF65-F5344CB8AC3E}">
        <p14:creationId xmlns:p14="http://schemas.microsoft.com/office/powerpoint/2010/main" val="239288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913511F-70F7-E0CD-1330-AA36498730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6" r="5010"/>
          <a:stretch/>
        </p:blipFill>
        <p:spPr bwMode="auto">
          <a:xfrm>
            <a:off x="5444237" y="1366887"/>
            <a:ext cx="6747764" cy="44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16A3B361-FAD7-7AA6-73B2-7245DC0E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リポジトリ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F18781B-0263-4A8B-4276-51FA286167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2F2F2F"/>
                </a:solidFill>
                <a:effectLst/>
                <a:latin typeface="Noto Sans JP"/>
              </a:rPr>
              <a:t>リモートリポジトリ</a:t>
            </a:r>
            <a:endParaRPr lang="en-US" altLang="ja-JP" b="0" i="0" dirty="0">
              <a:solidFill>
                <a:srgbClr val="2F2F2F"/>
              </a:solidFill>
              <a:effectLst/>
              <a:latin typeface="Noto Sans JP"/>
            </a:endParaRPr>
          </a:p>
          <a:p>
            <a:pPr lvl="1"/>
            <a:r>
              <a:rPr lang="ja-JP" altLang="en-US" sz="2000" b="0" i="0" dirty="0">
                <a:solidFill>
                  <a:srgbClr val="2F2F2F"/>
                </a:solidFill>
                <a:effectLst/>
                <a:latin typeface="Noto Sans JP"/>
              </a:rPr>
              <a:t>皆で共有するためのリポジトリ</a:t>
            </a:r>
            <a:endParaRPr lang="en-US" altLang="ja-JP" sz="2000" b="0" i="0" dirty="0">
              <a:solidFill>
                <a:srgbClr val="2F2F2F"/>
              </a:solidFill>
              <a:effectLst/>
              <a:latin typeface="Noto Sans JP"/>
            </a:endParaRPr>
          </a:p>
          <a:p>
            <a:pPr lvl="1"/>
            <a:r>
              <a:rPr lang="ja-JP" altLang="en-US" sz="2000" b="0" i="0" dirty="0">
                <a:solidFill>
                  <a:srgbClr val="2F2F2F"/>
                </a:solidFill>
                <a:effectLst/>
                <a:latin typeface="Noto Sans JP"/>
              </a:rPr>
              <a:t>サーバー上に配置されている</a:t>
            </a:r>
            <a:endParaRPr lang="en-US" altLang="ja-JP" sz="2000" b="0" i="0" dirty="0">
              <a:solidFill>
                <a:srgbClr val="2F2F2F"/>
              </a:solidFill>
              <a:effectLst/>
              <a:latin typeface="Noto Sans JP"/>
            </a:endParaRPr>
          </a:p>
          <a:p>
            <a:pPr lvl="1"/>
            <a:endParaRPr lang="en-US" altLang="ja-JP" sz="2000" dirty="0">
              <a:solidFill>
                <a:srgbClr val="2F2F2F"/>
              </a:solidFill>
              <a:latin typeface="Noto Sans JP"/>
            </a:endParaRPr>
          </a:p>
          <a:p>
            <a:pPr lvl="1"/>
            <a:endParaRPr lang="en-US" altLang="ja-JP" sz="2000" b="0" i="0" dirty="0">
              <a:solidFill>
                <a:srgbClr val="2F2F2F"/>
              </a:solidFill>
              <a:effectLst/>
              <a:latin typeface="Noto Sans JP"/>
            </a:endParaRPr>
          </a:p>
          <a:p>
            <a:r>
              <a:rPr lang="ja-JP" altLang="en-US" b="0" i="0" dirty="0">
                <a:solidFill>
                  <a:srgbClr val="2F2F2F"/>
                </a:solidFill>
                <a:effectLst/>
                <a:latin typeface="Noto Sans JP"/>
              </a:rPr>
              <a:t>ローカルリポジトリ</a:t>
            </a:r>
            <a:endParaRPr lang="en-US" altLang="ja-JP" b="0" i="0" dirty="0">
              <a:solidFill>
                <a:srgbClr val="2F2F2F"/>
              </a:solidFill>
              <a:effectLst/>
              <a:latin typeface="Noto Sans JP"/>
            </a:endParaRPr>
          </a:p>
          <a:p>
            <a:pPr lvl="1"/>
            <a:r>
              <a:rPr lang="ja-JP" altLang="en-US" sz="2000" b="0" i="0" dirty="0">
                <a:solidFill>
                  <a:srgbClr val="2F2F2F"/>
                </a:solidFill>
                <a:effectLst/>
                <a:latin typeface="Noto Sans JP"/>
              </a:rPr>
              <a:t>個人で作業するためのリポジトリ</a:t>
            </a:r>
            <a:endParaRPr lang="en-US" altLang="ja-JP" sz="2000" dirty="0">
              <a:solidFill>
                <a:srgbClr val="2F2F2F"/>
              </a:solidFill>
              <a:latin typeface="Noto Sans JP"/>
            </a:endParaRPr>
          </a:p>
          <a:p>
            <a:pPr lvl="1"/>
            <a:r>
              <a:rPr lang="ja-JP" altLang="en-US" sz="2000" b="0" i="0" dirty="0">
                <a:solidFill>
                  <a:srgbClr val="2F2F2F"/>
                </a:solidFill>
                <a:effectLst/>
                <a:latin typeface="Noto Sans JP"/>
              </a:rPr>
              <a:t>各個人の</a:t>
            </a:r>
            <a:r>
              <a:rPr lang="en-US" altLang="ja-JP" sz="2000" b="0" i="0" dirty="0">
                <a:solidFill>
                  <a:srgbClr val="2F2F2F"/>
                </a:solidFill>
                <a:effectLst/>
                <a:latin typeface="Noto Sans JP"/>
              </a:rPr>
              <a:t>PC</a:t>
            </a:r>
            <a:r>
              <a:rPr lang="ja-JP" altLang="en-US" sz="2000" b="0" i="0" dirty="0">
                <a:solidFill>
                  <a:srgbClr val="2F2F2F"/>
                </a:solidFill>
                <a:effectLst/>
                <a:latin typeface="Noto Sans JP"/>
              </a:rPr>
              <a:t>に配置する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555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7CD524-9290-C957-BB11-1522221D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ブランチ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B63BC1-7851-DF7B-9155-AE7C925014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 dirty="0"/>
              <a:t>並行して別々のバージョンを更新し、個別に保存できる</a:t>
            </a:r>
            <a:endParaRPr kumimoji="1" lang="en-US" altLang="ja-JP" dirty="0"/>
          </a:p>
          <a:p>
            <a:endParaRPr lang="en-US" altLang="ja-JP" dirty="0"/>
          </a:p>
          <a:p>
            <a:pPr lvl="1"/>
            <a:r>
              <a:rPr lang="ja-JP" altLang="en-US" b="0" i="0" dirty="0">
                <a:solidFill>
                  <a:srgbClr val="2F2F2F"/>
                </a:solidFill>
                <a:effectLst/>
                <a:latin typeface="Noto Sans JP"/>
              </a:rPr>
              <a:t>ブランチ</a:t>
            </a:r>
            <a:r>
              <a:rPr lang="en-US" altLang="ja-JP" b="0" i="0" dirty="0">
                <a:solidFill>
                  <a:srgbClr val="2F2F2F"/>
                </a:solidFill>
                <a:effectLst/>
                <a:latin typeface="Noto Sans JP"/>
              </a:rPr>
              <a:t>A</a:t>
            </a:r>
            <a:r>
              <a:rPr lang="ja-JP" altLang="en-US" b="0" i="0" dirty="0">
                <a:solidFill>
                  <a:srgbClr val="2F2F2F"/>
                </a:solidFill>
                <a:effectLst/>
                <a:latin typeface="Noto Sans JP"/>
              </a:rPr>
              <a:t>の画面</a:t>
            </a:r>
            <a:r>
              <a:rPr lang="en-US" altLang="ja-JP" b="0" i="0" dirty="0">
                <a:solidFill>
                  <a:srgbClr val="2F2F2F"/>
                </a:solidFill>
                <a:effectLst/>
                <a:latin typeface="Noto Sans JP"/>
              </a:rPr>
              <a:t>A</a:t>
            </a:r>
            <a:r>
              <a:rPr lang="ja-JP" altLang="en-US" b="0" i="0" dirty="0">
                <a:solidFill>
                  <a:srgbClr val="2F2F2F"/>
                </a:solidFill>
                <a:effectLst/>
                <a:latin typeface="Noto Sans JP"/>
              </a:rPr>
              <a:t>とブランチ</a:t>
            </a:r>
            <a:r>
              <a:rPr lang="en-US" altLang="ja-JP" b="0" i="0" dirty="0">
                <a:solidFill>
                  <a:srgbClr val="2F2F2F"/>
                </a:solidFill>
                <a:effectLst/>
                <a:latin typeface="Noto Sans JP"/>
              </a:rPr>
              <a:t>B</a:t>
            </a:r>
            <a:r>
              <a:rPr lang="ja-JP" altLang="en-US" b="0" i="0" dirty="0">
                <a:solidFill>
                  <a:srgbClr val="2F2F2F"/>
                </a:solidFill>
                <a:effectLst/>
                <a:latin typeface="Noto Sans JP"/>
              </a:rPr>
              <a:t>の画面</a:t>
            </a:r>
            <a:r>
              <a:rPr lang="en-US" altLang="ja-JP" b="0" i="0" dirty="0">
                <a:solidFill>
                  <a:srgbClr val="2F2F2F"/>
                </a:solidFill>
                <a:effectLst/>
                <a:latin typeface="Noto Sans JP"/>
              </a:rPr>
              <a:t>B</a:t>
            </a:r>
            <a:r>
              <a:rPr lang="ja-JP" altLang="en-US" b="0" i="0" dirty="0">
                <a:solidFill>
                  <a:srgbClr val="2F2F2F"/>
                </a:solidFill>
                <a:effectLst/>
                <a:latin typeface="Noto Sans JP"/>
              </a:rPr>
              <a:t>を更新しても、それぞれのブランチには影響しない</a:t>
            </a:r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083CC8-FA4D-D1E0-28FB-3D6B36BDA7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7" t="14725" r="20464" b="14300"/>
          <a:stretch/>
        </p:blipFill>
        <p:spPr bwMode="auto">
          <a:xfrm>
            <a:off x="5796468" y="1517524"/>
            <a:ext cx="6395531" cy="373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90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43C905-F605-DF6D-0D7B-39F6C3EA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コミット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20EBA1-90ED-9BF3-33CF-B4C704C021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ja-JP" altLang="en-US" sz="2000" b="0" i="0" dirty="0">
                <a:solidFill>
                  <a:srgbClr val="2F2F2F"/>
                </a:solidFill>
                <a:effectLst/>
                <a:latin typeface="Noto Sans JP"/>
              </a:rPr>
              <a:t>ブランチ</a:t>
            </a:r>
            <a:r>
              <a:rPr lang="en-US" altLang="ja-JP" sz="2000" b="0" i="0" dirty="0">
                <a:solidFill>
                  <a:srgbClr val="2F2F2F"/>
                </a:solidFill>
                <a:effectLst/>
                <a:latin typeface="Noto Sans JP"/>
              </a:rPr>
              <a:t>A</a:t>
            </a:r>
            <a:r>
              <a:rPr lang="ja-JP" altLang="en-US" sz="2000" b="0" i="0" dirty="0">
                <a:solidFill>
                  <a:srgbClr val="2F2F2F"/>
                </a:solidFill>
                <a:effectLst/>
                <a:latin typeface="Noto Sans JP"/>
              </a:rPr>
              <a:t>の修正をローカルで行った場合、内容をブランチ</a:t>
            </a:r>
            <a:r>
              <a:rPr lang="en-US" altLang="ja-JP" sz="2000" b="0" i="0" dirty="0">
                <a:solidFill>
                  <a:srgbClr val="2F2F2F"/>
                </a:solidFill>
                <a:effectLst/>
                <a:latin typeface="Noto Sans JP"/>
              </a:rPr>
              <a:t>A</a:t>
            </a:r>
            <a:r>
              <a:rPr lang="ja-JP" altLang="en-US" sz="2000" b="0" i="0" dirty="0">
                <a:solidFill>
                  <a:srgbClr val="2F2F2F"/>
                </a:solidFill>
                <a:effectLst/>
                <a:latin typeface="Noto Sans JP"/>
              </a:rPr>
              <a:t>に反映</a:t>
            </a:r>
            <a:r>
              <a:rPr lang="en-US" altLang="ja-JP" sz="2000" b="0" i="0" dirty="0">
                <a:solidFill>
                  <a:srgbClr val="2F2F2F"/>
                </a:solidFill>
                <a:effectLst/>
                <a:latin typeface="Noto Sans JP"/>
              </a:rPr>
              <a:t>(</a:t>
            </a:r>
            <a:r>
              <a:rPr lang="ja-JP" altLang="en-US" sz="2000" b="1" i="0" dirty="0">
                <a:solidFill>
                  <a:srgbClr val="2F2F2F"/>
                </a:solidFill>
                <a:effectLst/>
                <a:latin typeface="Noto Sans JP"/>
              </a:rPr>
              <a:t>コミット</a:t>
            </a:r>
            <a:r>
              <a:rPr lang="en-US" altLang="ja-JP" sz="2000" b="0" i="0" dirty="0">
                <a:solidFill>
                  <a:srgbClr val="2F2F2F"/>
                </a:solidFill>
                <a:effectLst/>
                <a:latin typeface="Noto Sans JP"/>
              </a:rPr>
              <a:t>)</a:t>
            </a:r>
            <a:r>
              <a:rPr lang="ja-JP" altLang="en-US" sz="2000" b="0" i="0" dirty="0">
                <a:solidFill>
                  <a:srgbClr val="2F2F2F"/>
                </a:solidFill>
                <a:effectLst/>
                <a:latin typeface="Noto Sans JP"/>
              </a:rPr>
              <a:t>させる必要がある</a:t>
            </a:r>
            <a:endParaRPr lang="en-US" altLang="ja-JP" sz="2000" b="0" i="0" dirty="0">
              <a:solidFill>
                <a:srgbClr val="2F2F2F"/>
              </a:solidFill>
              <a:effectLst/>
              <a:latin typeface="Noto Sans JP"/>
            </a:endParaRPr>
          </a:p>
          <a:p>
            <a:endParaRPr kumimoji="1" lang="en-US" altLang="ja-JP" sz="2000" dirty="0">
              <a:solidFill>
                <a:srgbClr val="2F2F2F"/>
              </a:solidFill>
              <a:latin typeface="Noto Sans JP"/>
            </a:endParaRPr>
          </a:p>
          <a:p>
            <a:r>
              <a:rPr lang="ja-JP" altLang="en-US" sz="2000" b="0" i="0" dirty="0">
                <a:solidFill>
                  <a:srgbClr val="2F2F2F"/>
                </a:solidFill>
                <a:effectLst/>
                <a:latin typeface="Noto Sans JP"/>
              </a:rPr>
              <a:t>コミットを行った段階では、</a:t>
            </a:r>
            <a:endParaRPr lang="en-US" altLang="ja-JP" sz="2000" b="0" i="0" dirty="0">
              <a:solidFill>
                <a:srgbClr val="2F2F2F"/>
              </a:solidFill>
              <a:effectLst/>
              <a:latin typeface="Noto Sans JP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rgbClr val="2F2F2F"/>
                </a:solidFill>
                <a:latin typeface="Noto Sans JP"/>
              </a:rPr>
              <a:t>　</a:t>
            </a:r>
            <a:r>
              <a:rPr lang="ja-JP" altLang="en-US" sz="2000" b="0" i="0" dirty="0">
                <a:solidFill>
                  <a:srgbClr val="FF0000"/>
                </a:solidFill>
                <a:effectLst/>
                <a:latin typeface="Noto Sans JP"/>
              </a:rPr>
              <a:t>ローカルリポジトリに対してのみ</a:t>
            </a:r>
            <a:r>
              <a:rPr lang="ja-JP" altLang="en-US" sz="2000" b="0" i="0" dirty="0">
                <a:solidFill>
                  <a:srgbClr val="2F2F2F"/>
                </a:solidFill>
                <a:effectLst/>
                <a:latin typeface="Noto Sans JP"/>
              </a:rPr>
              <a:t>変更が</a:t>
            </a:r>
            <a:endParaRPr lang="en-US" altLang="ja-JP" sz="2000" b="0" i="0" dirty="0">
              <a:solidFill>
                <a:srgbClr val="2F2F2F"/>
              </a:solidFill>
              <a:effectLst/>
              <a:latin typeface="Noto Sans JP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rgbClr val="2F2F2F"/>
                </a:solidFill>
                <a:latin typeface="Noto Sans JP"/>
              </a:rPr>
              <a:t>　</a:t>
            </a:r>
            <a:r>
              <a:rPr lang="ja-JP" altLang="en-US" sz="2000" b="0" i="0" dirty="0">
                <a:solidFill>
                  <a:srgbClr val="2F2F2F"/>
                </a:solidFill>
                <a:effectLst/>
                <a:latin typeface="Noto Sans JP"/>
              </a:rPr>
              <a:t>反映されている状態となる</a:t>
            </a:r>
            <a:endParaRPr kumimoji="1" lang="ja-JP" altLang="en-US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2A6EF41-C97A-CE11-B905-8A978F7A7A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" t="17552" r="7872" b="18825"/>
          <a:stretch/>
        </p:blipFill>
        <p:spPr bwMode="auto">
          <a:xfrm>
            <a:off x="6096000" y="2347273"/>
            <a:ext cx="6044078" cy="250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02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0EE529-E05A-0A2E-DF1A-3D02DC8A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プッシュ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183D59-8788-225C-976A-220A15061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ローカルリポジトリでの変更内容をリモートリポジトリに反映させるのが</a:t>
            </a:r>
            <a:r>
              <a:rPr kumimoji="1" lang="ja-JP" altLang="en-US" b="1" dirty="0"/>
              <a:t>プッシュ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968E67E-69E8-CD4B-23A4-8C99443ADF42}"/>
              </a:ext>
            </a:extLst>
          </p:cNvPr>
          <p:cNvGrpSpPr/>
          <p:nvPr/>
        </p:nvGrpSpPr>
        <p:grpSpPr>
          <a:xfrm>
            <a:off x="87076" y="2771480"/>
            <a:ext cx="12017847" cy="3889537"/>
            <a:chOff x="1055803" y="3429000"/>
            <a:chExt cx="9927994" cy="3213163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D918EA84-57D4-890C-53FB-37BD7DBA21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803" y="3429000"/>
              <a:ext cx="4963997" cy="321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5CD6AA53-74D6-B038-25EF-6020792608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3429000"/>
              <a:ext cx="4963997" cy="321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6059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E6C18-28B4-C464-8647-9E0E8FC2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マージ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7974BE-BBDF-5D6C-74D8-25087D5D8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33421" cy="4351338"/>
          </a:xfrm>
        </p:spPr>
        <p:txBody>
          <a:bodyPr/>
          <a:lstStyle/>
          <a:p>
            <a:r>
              <a:rPr lang="ja-JP" altLang="en-US" b="0" i="0" dirty="0">
                <a:solidFill>
                  <a:srgbClr val="2F2F2F"/>
                </a:solidFill>
                <a:effectLst/>
                <a:latin typeface="Noto Sans JP"/>
              </a:rPr>
              <a:t>ブランチを統合させる手順を</a:t>
            </a:r>
            <a:r>
              <a:rPr lang="ja-JP" altLang="en-US" b="1" i="0" dirty="0">
                <a:solidFill>
                  <a:srgbClr val="2F2F2F"/>
                </a:solidFill>
                <a:effectLst/>
                <a:latin typeface="Noto Sans JP"/>
              </a:rPr>
              <a:t>マージ</a:t>
            </a:r>
            <a:endParaRPr kumimoji="1" lang="ja-JP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A79FBE8-5A08-DE1E-E7FD-0D2CDFEE0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49" y="968375"/>
            <a:ext cx="68580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7DF46FD-6723-5E7F-F21E-B86982394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49" y="3730625"/>
            <a:ext cx="68580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96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191</Words>
  <Application>Microsoft Office PowerPoint</Application>
  <PresentationFormat>ワイド画面</PresentationFormat>
  <Paragraphs>35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Noto Sans JP</vt:lpstr>
      <vt:lpstr>游ゴシック</vt:lpstr>
      <vt:lpstr>游ゴシック Light</vt:lpstr>
      <vt:lpstr>Arial</vt:lpstr>
      <vt:lpstr>Office テーマ</vt:lpstr>
      <vt:lpstr>Gitの特徴</vt:lpstr>
      <vt:lpstr>リポジトリ</vt:lpstr>
      <vt:lpstr>ブランチ</vt:lpstr>
      <vt:lpstr>コミット</vt:lpstr>
      <vt:lpstr>プッシュ</vt:lpstr>
      <vt:lpstr>マージ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Gitの特徴</dc:title>
  <dc:creator>須勢理 須勢理</dc:creator>
  <cp:lastModifiedBy>須勢理 須勢理</cp:lastModifiedBy>
  <cp:revision>7</cp:revision>
  <dcterms:created xsi:type="dcterms:W3CDTF">2023-01-11T04:24:46Z</dcterms:created>
  <dcterms:modified xsi:type="dcterms:W3CDTF">2023-01-11T05:17:54Z</dcterms:modified>
</cp:coreProperties>
</file>