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6" r:id="rId3"/>
    <p:sldId id="267" r:id="rId4"/>
    <p:sldId id="263" r:id="rId5"/>
    <p:sldId id="264" r:id="rId6"/>
    <p:sldId id="265" r:id="rId7"/>
    <p:sldId id="268" r:id="rId8"/>
    <p:sldId id="269" r:id="rId9"/>
    <p:sldId id="272" r:id="rId10"/>
    <p:sldId id="270" r:id="rId11"/>
    <p:sldId id="271" r:id="rId12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0" autoAdjust="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301543" cy="339884"/>
          </a:xfrm>
          <a:prstGeom prst="rect">
            <a:avLst/>
          </a:prstGeom>
        </p:spPr>
        <p:txBody>
          <a:bodyPr vert="horz" lIns="91486" tIns="45742" rIns="91486" bIns="4574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801" y="2"/>
            <a:ext cx="4301543" cy="339884"/>
          </a:xfrm>
          <a:prstGeom prst="rect">
            <a:avLst/>
          </a:prstGeom>
        </p:spPr>
        <p:txBody>
          <a:bodyPr vert="horz" lIns="91486" tIns="45742" rIns="91486" bIns="45742" rtlCol="0"/>
          <a:lstStyle>
            <a:lvl1pPr algn="r">
              <a:defRPr sz="1200"/>
            </a:lvl1pPr>
          </a:lstStyle>
          <a:p>
            <a:fld id="{05534CDC-924A-4875-AAE6-B0AA57A41CB7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456615"/>
            <a:ext cx="4301543" cy="339884"/>
          </a:xfrm>
          <a:prstGeom prst="rect">
            <a:avLst/>
          </a:prstGeom>
        </p:spPr>
        <p:txBody>
          <a:bodyPr vert="horz" lIns="91486" tIns="45742" rIns="91486" bIns="4574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801" y="6456615"/>
            <a:ext cx="4301543" cy="339884"/>
          </a:xfrm>
          <a:prstGeom prst="rect">
            <a:avLst/>
          </a:prstGeom>
        </p:spPr>
        <p:txBody>
          <a:bodyPr vert="horz" lIns="91486" tIns="45742" rIns="91486" bIns="45742" rtlCol="0" anchor="b"/>
          <a:lstStyle>
            <a:lvl1pPr algn="r">
              <a:defRPr sz="1200"/>
            </a:lvl1pPr>
          </a:lstStyle>
          <a:p>
            <a:fld id="{86219939-6038-49EC-9461-99CBC6E4D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301543" cy="339884"/>
          </a:xfrm>
          <a:prstGeom prst="rect">
            <a:avLst/>
          </a:prstGeom>
        </p:spPr>
        <p:txBody>
          <a:bodyPr vert="horz" lIns="91486" tIns="45742" rIns="91486" bIns="4574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801" y="2"/>
            <a:ext cx="4301543" cy="339884"/>
          </a:xfrm>
          <a:prstGeom prst="rect">
            <a:avLst/>
          </a:prstGeom>
        </p:spPr>
        <p:txBody>
          <a:bodyPr vert="horz" lIns="91486" tIns="45742" rIns="91486" bIns="45742" rtlCol="0"/>
          <a:lstStyle>
            <a:lvl1pPr algn="r">
              <a:defRPr sz="1200"/>
            </a:lvl1pPr>
          </a:lstStyle>
          <a:p>
            <a:fld id="{AE750C53-1D64-425B-94D8-877D022D5D38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86" tIns="45742" rIns="91486" bIns="4574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901"/>
            <a:ext cx="7941310" cy="3058954"/>
          </a:xfrm>
          <a:prstGeom prst="rect">
            <a:avLst/>
          </a:prstGeom>
        </p:spPr>
        <p:txBody>
          <a:bodyPr vert="horz" lIns="91486" tIns="45742" rIns="91486" bIns="4574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456615"/>
            <a:ext cx="4301543" cy="339884"/>
          </a:xfrm>
          <a:prstGeom prst="rect">
            <a:avLst/>
          </a:prstGeom>
        </p:spPr>
        <p:txBody>
          <a:bodyPr vert="horz" lIns="91486" tIns="45742" rIns="91486" bIns="4574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801" y="6456615"/>
            <a:ext cx="4301543" cy="339884"/>
          </a:xfrm>
          <a:prstGeom prst="rect">
            <a:avLst/>
          </a:prstGeom>
        </p:spPr>
        <p:txBody>
          <a:bodyPr vert="horz" lIns="91486" tIns="45742" rIns="91486" bIns="45742" rtlCol="0" anchor="b"/>
          <a:lstStyle>
            <a:lvl1pPr algn="r">
              <a:defRPr sz="1200"/>
            </a:lvl1pPr>
          </a:lstStyle>
          <a:p>
            <a:fld id="{6ECC52AE-BBCA-4995-9811-BF3DA40A2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C52AE-BBCA-4995-9811-BF3DA40A219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01D0-19F5-4DC8-8190-67FFFAA80FE3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AEC1-4AF0-4476-BF13-6EAE43F68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BBD6-5D46-4825-84E8-2A97457B2350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AEC1-4AF0-4476-BF13-6EAE43F68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0C67-9210-43D4-976E-9BEA5B28E4D3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AEC1-4AF0-4476-BF13-6EAE43F68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3B5C-AB5C-4CDC-B697-3C19E4EEEAF4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AEC1-4AF0-4476-BF13-6EAE43F68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BB0-B770-4F78-82AF-E11002A8D74C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AEC1-4AF0-4476-BF13-6EAE43F68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08CE-1F5A-4336-9F49-D74CE011B57B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AEC1-4AF0-4476-BF13-6EAE43F68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911C-CF4C-4F93-81B2-F8FE26222889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AEC1-4AF0-4476-BF13-6EAE43F68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4686-3878-4344-95E1-7E965B58A3DA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AEC1-4AF0-4476-BF13-6EAE43F68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2DAF-BBBC-4F2B-8D0D-9C06BBF4ADA2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AEC1-4AF0-4476-BF13-6EAE43F68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6924-49D5-4E91-86AF-1D5340E3868D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AEC1-4AF0-4476-BF13-6EAE43F68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5090-2B0D-4E95-A07D-47C76B1F10CD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AEC1-4AF0-4476-BF13-6EAE43F68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C4589-B295-4253-AACC-836041256E74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4AEC1-4AF0-4476-BF13-6EAE43F68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836712"/>
            <a:ext cx="8233902" cy="129614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200" dirty="0" smtClean="0"/>
              <a:t>Characteristics of the proposed approach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err="1" smtClean="0"/>
              <a:t>Hongtao</a:t>
            </a:r>
            <a:r>
              <a:rPr lang="en-US" sz="2400" dirty="0" smtClean="0"/>
              <a:t> </a:t>
            </a:r>
            <a:r>
              <a:rPr lang="en-US" sz="2400" dirty="0" err="1" smtClean="0"/>
              <a:t>Ren</a:t>
            </a:r>
            <a:r>
              <a:rPr lang="en-US" sz="2400" dirty="0" smtClean="0"/>
              <a:t>, </a:t>
            </a:r>
            <a:r>
              <a:rPr lang="en-US" sz="2400" dirty="0" err="1" smtClean="0"/>
              <a:t>Marek</a:t>
            </a:r>
            <a:r>
              <a:rPr lang="en-US" sz="2400" dirty="0" smtClean="0"/>
              <a:t> </a:t>
            </a:r>
            <a:r>
              <a:rPr lang="en-US" sz="2400" dirty="0" err="1" smtClean="0"/>
              <a:t>Makowski</a:t>
            </a:r>
            <a:endParaRPr lang="en-US" sz="24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18478" y="2420888"/>
            <a:ext cx="8229600" cy="32312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" dirty="0" smtClean="0">
                <a:ea typeface="+mj-ea"/>
                <a:cs typeface="+mj-cs"/>
              </a:rPr>
              <a:t>Outline: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900" dirty="0" smtClean="0"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" dirty="0" smtClean="0">
                <a:ea typeface="+mj-ea"/>
                <a:cs typeface="+mj-cs"/>
              </a:rPr>
              <a:t>- Two illustrative use cases</a:t>
            </a:r>
          </a:p>
          <a:p>
            <a:pPr lvl="0">
              <a:spcBef>
                <a:spcPct val="0"/>
              </a:spcBef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- </a:t>
            </a:r>
            <a:r>
              <a:rPr lang="en-US" sz="2900" noProof="0" dirty="0" smtClean="0"/>
              <a:t>S</a:t>
            </a:r>
            <a:r>
              <a:rPr lang="en-US" sz="2900" dirty="0" err="1" smtClean="0"/>
              <a:t>cenarios</a:t>
            </a:r>
            <a:r>
              <a:rPr lang="en-US" sz="2900" dirty="0" smtClean="0"/>
              <a:t> (</a:t>
            </a:r>
            <a:r>
              <a:rPr lang="en-US" sz="2900" dirty="0" smtClean="0">
                <a:ea typeface="+mj-ea"/>
                <a:cs typeface="+mj-cs"/>
              </a:rPr>
              <a:t>i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nstance</a:t>
            </a:r>
            <a:r>
              <a:rPr lang="en-US" sz="2900" dirty="0" smtClean="0">
                <a:ea typeface="+mj-ea"/>
                <a:cs typeface="+mj-cs"/>
              </a:rPr>
              <a:t>s of the use cases)</a:t>
            </a:r>
          </a:p>
          <a:p>
            <a:pPr lvl="0">
              <a:spcBef>
                <a:spcPct val="0"/>
              </a:spcBef>
              <a:defRPr/>
            </a:pPr>
            <a:r>
              <a:rPr lang="en-US" sz="2900" dirty="0" smtClean="0">
                <a:ea typeface="+mj-ea"/>
                <a:cs typeface="+mj-cs"/>
              </a:rPr>
              <a:t>- Data structure for interface</a:t>
            </a:r>
          </a:p>
          <a:p>
            <a:pPr lvl="0">
              <a:spcBef>
                <a:spcPct val="0"/>
              </a:spcBef>
              <a:defRPr/>
            </a:pPr>
            <a:r>
              <a:rPr lang="en-US" sz="2900" dirty="0" smtClean="0">
                <a:ea typeface="+mj-ea"/>
                <a:cs typeface="+mj-cs"/>
              </a:rPr>
              <a:t>- </a:t>
            </a:r>
            <a:r>
              <a:rPr lang="en-US" sz="2900" dirty="0" smtClean="0"/>
              <a:t>Consuming </a:t>
            </a:r>
            <a:r>
              <a:rPr lang="en-US" sz="2900" dirty="0" smtClean="0">
                <a:ea typeface="+mj-ea"/>
                <a:cs typeface="+mj-cs"/>
              </a:rPr>
              <a:t>Web-services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30" y="6343848"/>
            <a:ext cx="9133170" cy="504056"/>
          </a:xfrm>
          <a:prstGeom prst="rect">
            <a:avLst/>
          </a:prstGeom>
          <a:solidFill>
            <a:schemeClr val="bg2">
              <a:lumMod val="25000"/>
              <a:alpha val="53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ENRIMA meetings @ IIASA,  7-8 Sep,2011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AEC1-4AF0-4476-BF13-6EAE43F6875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/>
          <p:cNvSpPr/>
          <p:nvPr/>
        </p:nvSpPr>
        <p:spPr>
          <a:xfrm>
            <a:off x="559276" y="3212976"/>
            <a:ext cx="288032" cy="64807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83986" y="2060848"/>
            <a:ext cx="1592070" cy="3240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32486" y="22048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 Domain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4610" y="270892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 Schema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512" y="1268760"/>
            <a:ext cx="8856984" cy="496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43608" y="522046"/>
            <a:ext cx="7490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DSS-kernel (transparent for clients)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1540754" y="2878586"/>
            <a:ext cx="17301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sz="1200" dirty="0" smtClean="0"/>
              <a:t>Auto-generated java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persistence classes</a:t>
            </a:r>
          </a:p>
          <a:p>
            <a:r>
              <a:rPr lang="en-US" sz="1200" dirty="0" smtClean="0"/>
              <a:t>  (ORM)</a:t>
            </a:r>
          </a:p>
          <a:p>
            <a:pPr>
              <a:buFontTx/>
              <a:buChar char="-"/>
            </a:pPr>
            <a:r>
              <a:rPr lang="en-US" sz="1200" dirty="0" smtClean="0"/>
              <a:t>Lazy loading data within</a:t>
            </a:r>
          </a:p>
          <a:p>
            <a:r>
              <a:rPr lang="en-US" sz="1200" dirty="0" smtClean="0"/>
              <a:t> transaction session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1460852" y="2060848"/>
            <a:ext cx="1800200" cy="3240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585580" y="219500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 Repository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10620" y="2870692"/>
            <a:ext cx="1521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sz="1200" dirty="0" smtClean="0"/>
              <a:t>Data Access Objects </a:t>
            </a:r>
          </a:p>
          <a:p>
            <a:r>
              <a:rPr lang="en-US" sz="1200" dirty="0" smtClean="0"/>
              <a:t>(DAO)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263456" y="2060848"/>
            <a:ext cx="1728192" cy="3240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462730" y="2159490"/>
            <a:ext cx="123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Core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56194" y="2855091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200" dirty="0" smtClean="0"/>
              <a:t>Manager (security, Access Control Lists, etc)</a:t>
            </a:r>
          </a:p>
          <a:p>
            <a:pPr>
              <a:buFontTx/>
              <a:buChar char="-"/>
            </a:pPr>
            <a:r>
              <a:rPr lang="en-US" sz="1200" dirty="0" smtClean="0"/>
              <a:t> Services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219524" y="2060848"/>
            <a:ext cx="1477106" cy="3240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256554" y="21165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API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275856" y="3068960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>
            <a:off x="3275856" y="3356992"/>
            <a:ext cx="144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27584" y="3429000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817722" y="3717032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76056" y="299695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5076056" y="3284984"/>
            <a:ext cx="144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020272" y="299695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7020272" y="3212976"/>
            <a:ext cx="144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2555776" y="191683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627784" y="1844824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5805316" y="195204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5652120" y="198884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0800000">
            <a:off x="2843808" y="1916832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2807804" y="1952836"/>
            <a:ext cx="72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2087724" y="195283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195736" y="183496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>
            <a:off x="7561126" y="195204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4" idx="0"/>
          </p:cNvCxnSpPr>
          <p:nvPr/>
        </p:nvCxnSpPr>
        <p:spPr>
          <a:xfrm rot="16200000" flipV="1">
            <a:off x="7777207" y="1879977"/>
            <a:ext cx="360040" cy="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0800000">
            <a:off x="2051720" y="1700808"/>
            <a:ext cx="5904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>
            <a:off x="1871700" y="1880828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3347864" y="1935572"/>
            <a:ext cx="3816424" cy="4032448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008772" y="5328826"/>
            <a:ext cx="2554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Aspect(s):</a:t>
            </a:r>
          </a:p>
          <a:p>
            <a:pPr>
              <a:buFontTx/>
              <a:buChar char="-"/>
            </a:pPr>
            <a:r>
              <a:rPr lang="en-US" sz="1200" dirty="0" smtClean="0"/>
              <a:t>declarative transaction management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8604448" y="2924944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10800000">
            <a:off x="8604448" y="3140968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AEC1-4AF0-4476-BF13-6EAE43F6875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2338" y="231062"/>
            <a:ext cx="7859216" cy="634082"/>
          </a:xfrm>
        </p:spPr>
        <p:txBody>
          <a:bodyPr>
            <a:noAutofit/>
          </a:bodyPr>
          <a:lstStyle/>
          <a:p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455456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Modularity</a:t>
            </a:r>
          </a:p>
          <a:p>
            <a:pPr>
              <a:buFontTx/>
              <a:buChar char="-"/>
            </a:pPr>
            <a:r>
              <a:rPr lang="en-US" dirty="0" smtClean="0"/>
              <a:t> Multi-layer</a:t>
            </a:r>
          </a:p>
          <a:p>
            <a:pPr>
              <a:buFontTx/>
              <a:buChar char="-"/>
            </a:pPr>
            <a:r>
              <a:rPr lang="en-US" dirty="0" smtClean="0"/>
              <a:t>Interface of client through web-services</a:t>
            </a:r>
          </a:p>
          <a:p>
            <a:pPr>
              <a:buFontTx/>
              <a:buChar char="-"/>
            </a:pPr>
            <a:r>
              <a:rPr lang="en-US" dirty="0" smtClean="0"/>
              <a:t> DB structure changes hidden for clients</a:t>
            </a:r>
          </a:p>
          <a:p>
            <a:pPr>
              <a:buFontTx/>
              <a:buChar char="-"/>
            </a:pPr>
            <a:r>
              <a:rPr lang="en-US" dirty="0" smtClean="0"/>
              <a:t>XML schema changes decoupled from DB structure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AEC1-4AF0-4476-BF13-6EAE43F6875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Simple use cases (energy supply: devices)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223224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sz="1900" dirty="0" smtClean="0"/>
              <a:t>Use Case: </a:t>
            </a:r>
            <a:r>
              <a:rPr lang="en-US" sz="1900" dirty="0" err="1" smtClean="0"/>
              <a:t>Upload_devices</a:t>
            </a:r>
            <a:endParaRPr lang="en-US" sz="1900" dirty="0" smtClean="0"/>
          </a:p>
          <a:p>
            <a:r>
              <a:rPr lang="en-US" sz="1900" dirty="0" smtClean="0"/>
              <a:t>Description: upload  devices data</a:t>
            </a:r>
          </a:p>
          <a:p>
            <a:r>
              <a:rPr lang="en-US" sz="1900" dirty="0" smtClean="0"/>
              <a:t>User: data manager </a:t>
            </a:r>
          </a:p>
          <a:p>
            <a:r>
              <a:rPr lang="en-US" sz="1900" dirty="0" smtClean="0"/>
              <a:t>Steps:  </a:t>
            </a:r>
          </a:p>
          <a:p>
            <a:pPr>
              <a:buNone/>
            </a:pPr>
            <a:r>
              <a:rPr lang="en-US" sz="1900" dirty="0" smtClean="0"/>
              <a:t>          1. user prepares data on devices</a:t>
            </a:r>
          </a:p>
          <a:p>
            <a:pPr>
              <a:buNone/>
            </a:pPr>
            <a:r>
              <a:rPr lang="en-US" sz="1900" dirty="0" smtClean="0"/>
              <a:t>          2. user uploads the data</a:t>
            </a:r>
          </a:p>
          <a:p>
            <a:pPr>
              <a:buNone/>
            </a:pPr>
            <a:r>
              <a:rPr lang="en-US" sz="1900" dirty="0" smtClean="0"/>
              <a:t>          3. user gets confirmation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67544" y="3976464"/>
            <a:ext cx="8229600" cy="2116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Case</a:t>
            </a:r>
            <a:r>
              <a:rPr lang="en-US" dirty="0" smtClean="0"/>
              <a:t>: </a:t>
            </a:r>
            <a:r>
              <a:rPr lang="en-US" dirty="0" err="1" smtClean="0"/>
              <a:t>Retrieve_devices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Description:  retrieve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data on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devices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</a:t>
            </a:r>
            <a:r>
              <a:rPr lang="en-US" dirty="0" smtClean="0"/>
              <a:t>: operator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Steps:  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1</a:t>
            </a:r>
            <a:r>
              <a:rPr lang="en-US" dirty="0" smtClean="0"/>
              <a:t>. user sends a request for retrieving devices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2.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user gets data on devices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AEC1-4AF0-4476-BF13-6EAE43F6875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Scenarios (example of GUI)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23762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Upload device(s):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67544" y="3976464"/>
            <a:ext cx="8229600" cy="2116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Retrieve devices:</a:t>
            </a:r>
          </a:p>
          <a:p>
            <a:pPr marL="342900" lvl="0" indent="-342900">
              <a:spcBef>
                <a:spcPct val="20000"/>
              </a:spcBef>
            </a:pPr>
            <a:endParaRPr lang="en-US" dirty="0" smtClean="0"/>
          </a:p>
          <a:p>
            <a:pPr marL="342900" lvl="0" indent="-342900">
              <a:spcBef>
                <a:spcPct val="20000"/>
              </a:spcBef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newde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772816"/>
            <a:ext cx="4953000" cy="1944216"/>
          </a:xfrm>
          <a:prstGeom prst="rect">
            <a:avLst/>
          </a:prstGeom>
        </p:spPr>
      </p:pic>
      <p:pic>
        <p:nvPicPr>
          <p:cNvPr id="11" name="Picture 10" descr="devic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437112"/>
            <a:ext cx="7210425" cy="15144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AEC1-4AF0-4476-BF13-6EAE43F6875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Scenarios (XML docs)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223224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 </a:t>
            </a:r>
            <a:r>
              <a:rPr lang="en-US" sz="1800" b="1" dirty="0" err="1" smtClean="0"/>
              <a:t>Upload_devices</a:t>
            </a:r>
            <a:r>
              <a:rPr lang="en-US" sz="1800" b="1" dirty="0" smtClean="0"/>
              <a:t>:</a:t>
            </a:r>
          </a:p>
          <a:p>
            <a:pPr>
              <a:buNone/>
            </a:pPr>
            <a:r>
              <a:rPr lang="en-US" sz="1500" dirty="0" smtClean="0"/>
              <a:t>    &lt;</a:t>
            </a:r>
            <a:r>
              <a:rPr lang="en-US" sz="1500" dirty="0" err="1" smtClean="0"/>
              <a:t>storeDevicesRequest</a:t>
            </a:r>
            <a:r>
              <a:rPr lang="en-US" sz="1500" dirty="0" smtClean="0"/>
              <a:t>&gt;         &lt;device&gt;&lt;name&gt;device1&lt;/name&gt;&lt;</a:t>
            </a:r>
            <a:r>
              <a:rPr lang="en-US" sz="1500" dirty="0" err="1" smtClean="0"/>
              <a:t>inv_cost</a:t>
            </a:r>
            <a:r>
              <a:rPr lang="en-US" sz="1500" dirty="0" smtClean="0"/>
              <a:t>&gt;222.0&lt;/</a:t>
            </a:r>
            <a:r>
              <a:rPr lang="en-US" sz="1500" dirty="0" err="1" smtClean="0"/>
              <a:t>inv_cost</a:t>
            </a:r>
            <a:r>
              <a:rPr lang="en-US" sz="1500" dirty="0" smtClean="0"/>
              <a:t>&gt;&lt;</a:t>
            </a:r>
            <a:r>
              <a:rPr lang="en-US" sz="1500" dirty="0" err="1" smtClean="0"/>
              <a:t>om_cost</a:t>
            </a:r>
            <a:r>
              <a:rPr lang="en-US" sz="1500" dirty="0" smtClean="0"/>
              <a:t>&gt;212.0&lt;/</a:t>
            </a:r>
            <a:r>
              <a:rPr lang="en-US" sz="1500" dirty="0" err="1" smtClean="0"/>
              <a:t>om_cost</a:t>
            </a:r>
            <a:r>
              <a:rPr lang="en-US" sz="1500" dirty="0" smtClean="0"/>
              <a:t>&gt;&lt;capacity&gt;122.1&lt;/capacity&gt;&lt;/device&gt;         &lt;device&gt;&lt;name&gt;device2&lt;/name&gt;&lt;</a:t>
            </a:r>
            <a:r>
              <a:rPr lang="en-US" sz="1500" dirty="0" err="1" smtClean="0"/>
              <a:t>inv_cost</a:t>
            </a:r>
            <a:r>
              <a:rPr lang="en-US" sz="1500" dirty="0" smtClean="0"/>
              <a:t>&gt;121.0&lt;/</a:t>
            </a:r>
            <a:r>
              <a:rPr lang="en-US" sz="1500" dirty="0" err="1" smtClean="0"/>
              <a:t>inv_cost</a:t>
            </a:r>
            <a:r>
              <a:rPr lang="en-US" sz="1500" dirty="0" smtClean="0"/>
              <a:t>&gt;&lt;</a:t>
            </a:r>
            <a:r>
              <a:rPr lang="en-US" sz="1500" dirty="0" err="1" smtClean="0"/>
              <a:t>om_cost</a:t>
            </a:r>
            <a:r>
              <a:rPr lang="en-US" sz="1500" dirty="0" smtClean="0"/>
              <a:t>&gt;112.0&lt;/</a:t>
            </a:r>
            <a:r>
              <a:rPr lang="en-US" sz="1500" dirty="0" err="1" smtClean="0"/>
              <a:t>om_cost</a:t>
            </a:r>
            <a:r>
              <a:rPr lang="en-US" sz="1500" dirty="0" smtClean="0"/>
              <a:t>&gt;&lt;capacity&gt;23.9&lt;/capacity&gt;&lt;/device&gt;     </a:t>
            </a:r>
          </a:p>
          <a:p>
            <a:pPr>
              <a:buNone/>
            </a:pPr>
            <a:r>
              <a:rPr lang="en-US" sz="1500" dirty="0" smtClean="0"/>
              <a:t>     &lt;/ </a:t>
            </a:r>
            <a:r>
              <a:rPr lang="en-US" sz="1500" dirty="0" err="1" smtClean="0"/>
              <a:t>storeDevicesRequest</a:t>
            </a:r>
            <a:r>
              <a:rPr lang="en-US" sz="1500" dirty="0" smtClean="0"/>
              <a:t>&gt;</a:t>
            </a:r>
          </a:p>
          <a:p>
            <a:pPr>
              <a:buNone/>
            </a:pPr>
            <a:r>
              <a:rPr lang="en-US" sz="1500" dirty="0" smtClean="0"/>
              <a:t>&lt;</a:t>
            </a:r>
            <a:r>
              <a:rPr lang="en-US" sz="1500" dirty="0" err="1" smtClean="0"/>
              <a:t>storeDevicesResponse</a:t>
            </a:r>
            <a:r>
              <a:rPr lang="en-US" sz="1500" dirty="0" smtClean="0"/>
              <a:t>&gt; OK &lt;/ </a:t>
            </a:r>
            <a:r>
              <a:rPr lang="en-US" sz="1500" dirty="0" err="1" smtClean="0"/>
              <a:t>storeDevicesResponse</a:t>
            </a:r>
            <a:r>
              <a:rPr lang="en-US" sz="1500" dirty="0" smtClean="0"/>
              <a:t> &gt;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67544" y="3976464"/>
            <a:ext cx="8229600" cy="247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300" b="1" dirty="0" err="1" smtClean="0"/>
              <a:t>Retrieve_devices</a:t>
            </a:r>
            <a:r>
              <a:rPr lang="en-US" sz="2300" b="1" dirty="0" smtClean="0"/>
              <a:t>:</a:t>
            </a:r>
            <a:endParaRPr kumimoji="0" lang="en-US" sz="23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     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100" dirty="0" smtClean="0"/>
              <a:t>    &lt;</a:t>
            </a:r>
            <a:r>
              <a:rPr lang="en-US" sz="2100" dirty="0" err="1" smtClean="0"/>
              <a:t>getDevicesRequest</a:t>
            </a:r>
            <a:r>
              <a:rPr lang="en-US" sz="2100" dirty="0" smtClean="0"/>
              <a:t>/&gt;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100" dirty="0" smtClean="0"/>
              <a:t>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100" dirty="0" smtClean="0"/>
              <a:t>    &lt;</a:t>
            </a:r>
            <a:r>
              <a:rPr lang="en-US" sz="2400" dirty="0" err="1" smtClean="0"/>
              <a:t>getDevicesResponse</a:t>
            </a:r>
            <a:r>
              <a:rPr lang="en-US" sz="2100" dirty="0" smtClean="0"/>
              <a:t>&gt;         &lt;device&gt;&lt;name&gt;device1&lt;/name&gt;&lt;</a:t>
            </a:r>
            <a:r>
              <a:rPr lang="en-US" sz="2100" dirty="0" err="1" smtClean="0"/>
              <a:t>inv_cost</a:t>
            </a:r>
            <a:r>
              <a:rPr lang="en-US" sz="2100" dirty="0" smtClean="0"/>
              <a:t>&gt;221.0&lt;/</a:t>
            </a:r>
            <a:r>
              <a:rPr lang="en-US" sz="2100" dirty="0" err="1" smtClean="0"/>
              <a:t>inv_cost</a:t>
            </a:r>
            <a:r>
              <a:rPr lang="en-US" sz="2100" dirty="0" smtClean="0"/>
              <a:t>&gt;&lt;</a:t>
            </a:r>
            <a:r>
              <a:rPr lang="en-US" sz="2100" dirty="0" err="1" smtClean="0"/>
              <a:t>om_cost</a:t>
            </a:r>
            <a:r>
              <a:rPr lang="en-US" sz="2100" dirty="0" smtClean="0"/>
              <a:t>&gt;212.0&lt;/</a:t>
            </a:r>
            <a:r>
              <a:rPr lang="en-US" sz="2100" dirty="0" err="1" smtClean="0"/>
              <a:t>om_cost</a:t>
            </a:r>
            <a:r>
              <a:rPr lang="en-US" sz="2100" dirty="0" smtClean="0"/>
              <a:t>&gt;&lt;capacity&gt;122.1&lt;/capacity&gt;device&gt;         &lt;device&gt;&lt;name&gt;device2&lt;/name&gt;&lt;</a:t>
            </a:r>
            <a:r>
              <a:rPr lang="en-US" sz="2100" dirty="0" err="1" smtClean="0"/>
              <a:t>inv_cost</a:t>
            </a:r>
            <a:r>
              <a:rPr lang="en-US" sz="2100" dirty="0" smtClean="0"/>
              <a:t>&gt;121.0&lt;/</a:t>
            </a:r>
            <a:r>
              <a:rPr lang="en-US" sz="2100" dirty="0" err="1" smtClean="0"/>
              <a:t>inv_cost</a:t>
            </a:r>
            <a:r>
              <a:rPr lang="en-US" sz="2100" dirty="0" smtClean="0"/>
              <a:t>&gt;&lt;</a:t>
            </a:r>
            <a:r>
              <a:rPr lang="en-US" sz="2100" dirty="0" err="1" smtClean="0"/>
              <a:t>om_cost</a:t>
            </a:r>
            <a:r>
              <a:rPr lang="en-US" sz="2100" dirty="0" smtClean="0"/>
              <a:t>&gt;112.0&lt;/</a:t>
            </a:r>
            <a:r>
              <a:rPr lang="en-US" sz="2100" dirty="0" err="1" smtClean="0"/>
              <a:t>om_cost</a:t>
            </a:r>
            <a:r>
              <a:rPr lang="en-US" sz="2100" dirty="0" smtClean="0"/>
              <a:t>&gt;&lt;capacity&gt;23.9&lt;/capacity&gt;&lt;/device&gt;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100" dirty="0" smtClean="0"/>
              <a:t>     &lt;/</a:t>
            </a:r>
            <a:r>
              <a:rPr lang="en-US" sz="2100" dirty="0" err="1" smtClean="0"/>
              <a:t>getDevicesResponse</a:t>
            </a:r>
            <a:r>
              <a:rPr lang="en-US" sz="2100" dirty="0" smtClean="0"/>
              <a:t>&gt;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     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AEC1-4AF0-4476-BF13-6EAE43F6875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216" y="44624"/>
            <a:ext cx="7859216" cy="63408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XML schema 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6927"/>
            <a:ext cx="8229600" cy="223224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800" b="1" dirty="0" smtClean="0"/>
              <a:t> </a:t>
            </a:r>
            <a:r>
              <a:rPr lang="en-US" sz="1600" dirty="0" smtClean="0"/>
              <a:t>          &lt;</a:t>
            </a:r>
            <a:r>
              <a:rPr lang="en-US" sz="1600" dirty="0" err="1" smtClean="0"/>
              <a:t>xs:element</a:t>
            </a:r>
            <a:r>
              <a:rPr lang="en-US" sz="1600" dirty="0" smtClean="0"/>
              <a:t> name="</a:t>
            </a:r>
            <a:r>
              <a:rPr lang="en-US" sz="1600" dirty="0" err="1" smtClean="0"/>
              <a:t>storeDevicesRequest</a:t>
            </a:r>
            <a:r>
              <a:rPr lang="en-US" sz="1600" dirty="0" smtClean="0"/>
              <a:t>"&gt;</a:t>
            </a:r>
            <a:br>
              <a:rPr lang="en-US" sz="1600" dirty="0" smtClean="0"/>
            </a:br>
            <a:r>
              <a:rPr lang="en-US" sz="1600" dirty="0" smtClean="0"/>
              <a:t>               &lt;</a:t>
            </a:r>
            <a:r>
              <a:rPr lang="en-US" sz="1600" dirty="0" err="1" smtClean="0"/>
              <a:t>xs:complexType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                  &lt;</a:t>
            </a:r>
            <a:r>
              <a:rPr lang="en-US" sz="1600" dirty="0" err="1" smtClean="0"/>
              <a:t>xs:sequence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                                &lt;</a:t>
            </a:r>
            <a:r>
              <a:rPr lang="en-US" sz="1600" dirty="0" err="1" smtClean="0"/>
              <a:t>xs:element</a:t>
            </a:r>
            <a:r>
              <a:rPr lang="en-US" sz="1600" dirty="0" smtClean="0"/>
              <a:t> </a:t>
            </a:r>
            <a:r>
              <a:rPr lang="en-US" sz="1600" dirty="0" err="1" smtClean="0"/>
              <a:t>maxOccurs</a:t>
            </a:r>
            <a:r>
              <a:rPr lang="en-US" sz="1600" dirty="0" smtClean="0"/>
              <a:t>="unbounded" ref="</a:t>
            </a:r>
            <a:r>
              <a:rPr lang="en-US" sz="1600" dirty="0" err="1" smtClean="0"/>
              <a:t>enrima:device</a:t>
            </a:r>
            <a:r>
              <a:rPr lang="en-US" sz="1600" dirty="0" smtClean="0"/>
              <a:t>"/&gt;</a:t>
            </a:r>
            <a:br>
              <a:rPr lang="en-US" sz="1600" dirty="0" smtClean="0"/>
            </a:br>
            <a:r>
              <a:rPr lang="en-US" sz="1600" dirty="0" smtClean="0"/>
              <a:t>                 &lt;/</a:t>
            </a:r>
            <a:r>
              <a:rPr lang="en-US" sz="1600" dirty="0" err="1" smtClean="0"/>
              <a:t>xs:sequence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               &lt;/</a:t>
            </a:r>
            <a:r>
              <a:rPr lang="en-US" sz="1600" dirty="0" err="1" smtClean="0"/>
              <a:t>xs:complexType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       &lt;/</a:t>
            </a:r>
            <a:r>
              <a:rPr lang="en-US" sz="1600" dirty="0" err="1" smtClean="0"/>
              <a:t>xs:element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       &lt;</a:t>
            </a:r>
            <a:r>
              <a:rPr lang="en-US" sz="1600" dirty="0" err="1" smtClean="0"/>
              <a:t>xs:element</a:t>
            </a:r>
            <a:r>
              <a:rPr lang="en-US" sz="1600" dirty="0" smtClean="0"/>
              <a:t> name="</a:t>
            </a:r>
            <a:r>
              <a:rPr lang="en-US" sz="1600" dirty="0" err="1" smtClean="0"/>
              <a:t>storeDevicesResponse</a:t>
            </a:r>
            <a:r>
              <a:rPr lang="en-US" sz="1600" dirty="0" smtClean="0"/>
              <a:t>"&gt;</a:t>
            </a:r>
            <a:br>
              <a:rPr lang="en-US" sz="1600" dirty="0" smtClean="0"/>
            </a:br>
            <a:r>
              <a:rPr lang="en-US" sz="1600" dirty="0" smtClean="0"/>
              <a:t>               &lt;</a:t>
            </a:r>
            <a:r>
              <a:rPr lang="en-US" sz="1600" dirty="0" err="1" smtClean="0"/>
              <a:t>xs:complexType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                       &lt;</a:t>
            </a:r>
            <a:r>
              <a:rPr lang="en-US" sz="1600" dirty="0" err="1" smtClean="0"/>
              <a:t>xs:all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                               &lt;</a:t>
            </a:r>
            <a:r>
              <a:rPr lang="en-US" sz="1600" dirty="0" err="1" smtClean="0"/>
              <a:t>xs:element</a:t>
            </a:r>
            <a:r>
              <a:rPr lang="en-US" sz="1600" dirty="0" smtClean="0"/>
              <a:t>  name="result" type="</a:t>
            </a:r>
            <a:r>
              <a:rPr lang="en-US" sz="1600" dirty="0" err="1" smtClean="0"/>
              <a:t>xs:string</a:t>
            </a:r>
            <a:r>
              <a:rPr lang="en-US" sz="1600" dirty="0" smtClean="0"/>
              <a:t>" /&gt;</a:t>
            </a:r>
            <a:br>
              <a:rPr lang="en-US" sz="1600" dirty="0" smtClean="0"/>
            </a:br>
            <a:r>
              <a:rPr lang="en-US" sz="1600" dirty="0" smtClean="0"/>
              <a:t>                       &lt;/</a:t>
            </a:r>
            <a:r>
              <a:rPr lang="en-US" sz="1600" dirty="0" err="1" smtClean="0"/>
              <a:t>xs:all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               &lt;/</a:t>
            </a:r>
            <a:r>
              <a:rPr lang="en-US" sz="1600" dirty="0" err="1" smtClean="0"/>
              <a:t>xs:complexType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       &lt;/</a:t>
            </a:r>
            <a:r>
              <a:rPr lang="en-US" sz="1600" dirty="0" err="1" smtClean="0"/>
              <a:t>xs:element</a:t>
            </a:r>
            <a:r>
              <a:rPr lang="en-US" sz="1600" dirty="0" smtClean="0"/>
              <a:t>&gt;</a:t>
            </a:r>
            <a:endParaRPr lang="en-US" sz="15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31048" y="3099508"/>
            <a:ext cx="822960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      &lt;</a:t>
            </a:r>
            <a:r>
              <a:rPr lang="en-US" dirty="0" err="1" smtClean="0"/>
              <a:t>xs:element</a:t>
            </a:r>
            <a:r>
              <a:rPr lang="en-US" dirty="0" smtClean="0"/>
              <a:t> name="</a:t>
            </a:r>
            <a:r>
              <a:rPr lang="en-US" dirty="0" err="1" smtClean="0"/>
              <a:t>getDevicesRequest</a:t>
            </a:r>
            <a:r>
              <a:rPr lang="en-US" dirty="0" smtClean="0"/>
              <a:t>" /&gt;</a:t>
            </a:r>
            <a:br>
              <a:rPr lang="en-US" dirty="0" smtClean="0"/>
            </a:br>
            <a:r>
              <a:rPr lang="en-US" dirty="0" smtClean="0"/>
              <a:t>       &lt;</a:t>
            </a:r>
            <a:r>
              <a:rPr lang="en-US" dirty="0" err="1" smtClean="0"/>
              <a:t>xs:element</a:t>
            </a:r>
            <a:r>
              <a:rPr lang="en-US" dirty="0" smtClean="0"/>
              <a:t> name="</a:t>
            </a:r>
            <a:r>
              <a:rPr lang="en-US" dirty="0" err="1" smtClean="0"/>
              <a:t>getDevicesResponse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               &lt;</a:t>
            </a:r>
            <a:r>
              <a:rPr lang="en-US" dirty="0" err="1" smtClean="0"/>
              <a:t>xs:complexType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                     &lt;</a:t>
            </a:r>
            <a:r>
              <a:rPr lang="en-US" dirty="0" err="1" smtClean="0"/>
              <a:t>xs:sequence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                        &lt;</a:t>
            </a:r>
            <a:r>
              <a:rPr lang="en-US" dirty="0" err="1" smtClean="0"/>
              <a:t>xs:element</a:t>
            </a:r>
            <a:r>
              <a:rPr lang="en-US" dirty="0" smtClean="0"/>
              <a:t> </a:t>
            </a:r>
            <a:r>
              <a:rPr lang="en-US" dirty="0" err="1" smtClean="0"/>
              <a:t>maxOccurs</a:t>
            </a:r>
            <a:r>
              <a:rPr lang="en-US" dirty="0" smtClean="0"/>
              <a:t>="unbounded" ref="</a:t>
            </a:r>
            <a:r>
              <a:rPr lang="en-US" dirty="0" err="1" smtClean="0"/>
              <a:t>enrima:device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                       &lt;/</a:t>
            </a:r>
            <a:r>
              <a:rPr lang="en-US" dirty="0" err="1" smtClean="0"/>
              <a:t>xs:sequence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             &lt;/</a:t>
            </a:r>
            <a:r>
              <a:rPr lang="en-US" dirty="0" err="1" smtClean="0"/>
              <a:t>xs:complexType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     &lt;/</a:t>
            </a:r>
            <a:r>
              <a:rPr lang="en-US" dirty="0" err="1" smtClean="0"/>
              <a:t>xs:element</a:t>
            </a:r>
            <a:r>
              <a:rPr lang="en-US" dirty="0" smtClean="0"/>
              <a:t>&gt;     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6856" y="4517976"/>
            <a:ext cx="8229600" cy="193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          &lt;</a:t>
            </a:r>
            <a:r>
              <a:rPr lang="en-US" dirty="0" err="1" smtClean="0"/>
              <a:t>xs:element</a:t>
            </a:r>
            <a:r>
              <a:rPr lang="en-US" dirty="0" smtClean="0"/>
              <a:t> name="device"&gt;</a:t>
            </a:r>
            <a:br>
              <a:rPr lang="en-US" dirty="0" smtClean="0"/>
            </a:br>
            <a:r>
              <a:rPr lang="en-US" dirty="0" smtClean="0"/>
              <a:t>               &lt;</a:t>
            </a:r>
            <a:r>
              <a:rPr lang="en-US" dirty="0" err="1" smtClean="0"/>
              <a:t>xs:complexType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                &lt;</a:t>
            </a:r>
            <a:r>
              <a:rPr lang="en-US" dirty="0" err="1" smtClean="0"/>
              <a:t>xs:sequence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                         &lt;</a:t>
            </a:r>
            <a:r>
              <a:rPr lang="en-US" dirty="0" err="1" smtClean="0"/>
              <a:t>xs:element</a:t>
            </a:r>
            <a:r>
              <a:rPr lang="en-US" dirty="0" smtClean="0"/>
              <a:t> name="name" type="</a:t>
            </a:r>
            <a:r>
              <a:rPr lang="en-US" dirty="0" err="1" smtClean="0"/>
              <a:t>xs:string</a:t>
            </a:r>
            <a:r>
              <a:rPr lang="en-US" dirty="0" smtClean="0"/>
              <a:t>" /&gt;</a:t>
            </a:r>
            <a:br>
              <a:rPr lang="en-US" dirty="0" smtClean="0"/>
            </a:br>
            <a:r>
              <a:rPr lang="en-US" dirty="0" smtClean="0"/>
              <a:t>                           &lt;</a:t>
            </a:r>
            <a:r>
              <a:rPr lang="en-US" dirty="0" err="1" smtClean="0"/>
              <a:t>xs:element</a:t>
            </a:r>
            <a:r>
              <a:rPr lang="en-US" dirty="0" smtClean="0"/>
              <a:t> name="</a:t>
            </a:r>
            <a:r>
              <a:rPr lang="en-US" dirty="0" err="1" smtClean="0"/>
              <a:t>inv_cost</a:t>
            </a:r>
            <a:r>
              <a:rPr lang="en-US" dirty="0" smtClean="0"/>
              <a:t>" type="</a:t>
            </a:r>
            <a:r>
              <a:rPr lang="en-US" dirty="0" err="1" smtClean="0"/>
              <a:t>xs:double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                           &lt;</a:t>
            </a:r>
            <a:r>
              <a:rPr lang="en-US" dirty="0" err="1" smtClean="0"/>
              <a:t>xs:element</a:t>
            </a:r>
            <a:r>
              <a:rPr lang="en-US" dirty="0" smtClean="0"/>
              <a:t> name="</a:t>
            </a:r>
            <a:r>
              <a:rPr lang="en-US" dirty="0" err="1" smtClean="0"/>
              <a:t>om_cost</a:t>
            </a:r>
            <a:r>
              <a:rPr lang="en-US" dirty="0" smtClean="0"/>
              <a:t>" type="</a:t>
            </a:r>
            <a:r>
              <a:rPr lang="en-US" dirty="0" err="1" smtClean="0"/>
              <a:t>xs:double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                           &lt;</a:t>
            </a:r>
            <a:r>
              <a:rPr lang="en-US" dirty="0" err="1" smtClean="0"/>
              <a:t>xs:element</a:t>
            </a:r>
            <a:r>
              <a:rPr lang="en-US" dirty="0" smtClean="0"/>
              <a:t> name="capacity" type="</a:t>
            </a:r>
            <a:r>
              <a:rPr lang="en-US" dirty="0" err="1" smtClean="0"/>
              <a:t>xs:double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                          &lt;!--  &lt;</a:t>
            </a:r>
            <a:r>
              <a:rPr lang="en-US" dirty="0" err="1" smtClean="0"/>
              <a:t>xs:element</a:t>
            </a:r>
            <a:r>
              <a:rPr lang="en-US" dirty="0" smtClean="0"/>
              <a:t> name="</a:t>
            </a:r>
            <a:r>
              <a:rPr lang="en-US" dirty="0" err="1" smtClean="0"/>
              <a:t>tac</a:t>
            </a:r>
            <a:r>
              <a:rPr lang="en-US" dirty="0" smtClean="0"/>
              <a:t>" type="</a:t>
            </a:r>
            <a:r>
              <a:rPr lang="en-US" dirty="0" err="1" smtClean="0"/>
              <a:t>xs:double</a:t>
            </a:r>
            <a:r>
              <a:rPr lang="en-US" dirty="0" smtClean="0"/>
              <a:t>"/&gt;     calculated by constructor--&gt;</a:t>
            </a:r>
            <a:br>
              <a:rPr lang="en-US" dirty="0" smtClean="0"/>
            </a:br>
            <a:r>
              <a:rPr lang="en-US" dirty="0" smtClean="0"/>
              <a:t>                &lt;/</a:t>
            </a:r>
            <a:r>
              <a:rPr lang="en-US" dirty="0" err="1" smtClean="0"/>
              <a:t>xs:sequence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     &lt;/</a:t>
            </a:r>
            <a:r>
              <a:rPr lang="en-US" dirty="0" err="1" smtClean="0"/>
              <a:t>xs:complexType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xs:element</a:t>
            </a:r>
            <a:r>
              <a:rPr lang="en-US" dirty="0" smtClean="0"/>
              <a:t>&gt;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AEC1-4AF0-4476-BF13-6EAE43F6875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2338" y="231062"/>
            <a:ext cx="7859216" cy="63408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Consuming Web-services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477059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Steps: </a:t>
            </a:r>
          </a:p>
          <a:p>
            <a:pPr>
              <a:buNone/>
            </a:pPr>
            <a:r>
              <a:rPr lang="en-US" sz="2600" dirty="0" smtClean="0"/>
              <a:t> 1. Get definition URL :</a:t>
            </a:r>
          </a:p>
          <a:p>
            <a:pPr>
              <a:buNone/>
            </a:pPr>
            <a:r>
              <a:rPr lang="en-US" sz="2600" dirty="0" smtClean="0"/>
              <a:t>       http://enrima.iiasa.ac.at/device-ws/deviceService.wsdl</a:t>
            </a:r>
          </a:p>
          <a:p>
            <a:pPr>
              <a:buNone/>
            </a:pPr>
            <a:r>
              <a:rPr lang="en-US" sz="2600" dirty="0" smtClean="0"/>
              <a:t> 2. Get available operations : </a:t>
            </a:r>
          </a:p>
          <a:p>
            <a:pPr>
              <a:buNone/>
            </a:pPr>
            <a:r>
              <a:rPr lang="en-US" sz="2600" dirty="0" smtClean="0"/>
              <a:t>       </a:t>
            </a:r>
            <a:r>
              <a:rPr lang="en-US" sz="2600" dirty="0" err="1" smtClean="0"/>
              <a:t>getDevices</a:t>
            </a:r>
            <a:r>
              <a:rPr lang="en-US" sz="2600" dirty="0" smtClean="0"/>
              <a:t>, </a:t>
            </a:r>
            <a:r>
              <a:rPr lang="en-US" sz="2600" dirty="0" err="1" smtClean="0"/>
              <a:t>storeDevices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3. Get Endpoint : </a:t>
            </a:r>
          </a:p>
          <a:p>
            <a:pPr>
              <a:buNone/>
            </a:pPr>
            <a:r>
              <a:rPr lang="en-US" sz="2600" dirty="0" smtClean="0"/>
              <a:t>      http://enrima.iiasa.ac.at/device-ws/deviceService/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Clients</a:t>
            </a:r>
          </a:p>
          <a:p>
            <a:r>
              <a:rPr lang="en-US" sz="2600" dirty="0" smtClean="0"/>
              <a:t>GUI :     java, </a:t>
            </a:r>
            <a:r>
              <a:rPr lang="en-US" sz="2600" dirty="0" err="1" smtClean="0"/>
              <a:t>javascript</a:t>
            </a:r>
            <a:r>
              <a:rPr lang="en-US" sz="2600" dirty="0" smtClean="0"/>
              <a:t> (</a:t>
            </a:r>
            <a:r>
              <a:rPr lang="en-US" sz="2600" dirty="0" err="1" smtClean="0"/>
              <a:t>jquery</a:t>
            </a:r>
            <a:r>
              <a:rPr lang="en-US" sz="2600" dirty="0" smtClean="0"/>
              <a:t>, dojo, etc ), flex</a:t>
            </a:r>
          </a:p>
          <a:p>
            <a:r>
              <a:rPr lang="en-US" sz="2600" dirty="0" smtClean="0"/>
              <a:t>Solvers: C++, Java, </a:t>
            </a:r>
            <a:r>
              <a:rPr lang="en-US" sz="2600" dirty="0" err="1" smtClean="0"/>
              <a:t>Matlab</a:t>
            </a:r>
            <a:endParaRPr lang="en-US" sz="2600" dirty="0" smtClean="0"/>
          </a:p>
          <a:p>
            <a:r>
              <a:rPr lang="en-US" sz="2600" dirty="0" smtClean="0"/>
              <a:t>SOAP testing tools: SOAPUI, Web king, XML spy,  etc.</a:t>
            </a:r>
          </a:p>
          <a:p>
            <a:r>
              <a:rPr lang="en-US" sz="2600" dirty="0" smtClean="0"/>
              <a:t>…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AEC1-4AF0-4476-BF13-6EAE43F6875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9512" y="620688"/>
            <a:ext cx="8856984" cy="561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87824" y="-15190"/>
            <a:ext cx="2292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DSS layers</a:t>
            </a:r>
            <a:endParaRPr lang="en-US" sz="4000" dirty="0"/>
          </a:p>
        </p:txBody>
      </p:sp>
      <p:sp>
        <p:nvSpPr>
          <p:cNvPr id="42" name="Rounded Rectangle 41"/>
          <p:cNvSpPr/>
          <p:nvPr/>
        </p:nvSpPr>
        <p:spPr>
          <a:xfrm>
            <a:off x="1596996" y="5373216"/>
            <a:ext cx="2664296" cy="698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4" name="Flowchart: Magnetic Disk 43"/>
          <p:cNvSpPr/>
          <p:nvPr/>
        </p:nvSpPr>
        <p:spPr>
          <a:xfrm>
            <a:off x="3783870" y="5445224"/>
            <a:ext cx="288032" cy="504056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99592" y="3933056"/>
            <a:ext cx="5400600" cy="12241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5400000" flipH="1" flipV="1">
            <a:off x="2591780" y="5265204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2879018" y="5265204"/>
            <a:ext cx="21681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99592" y="3933056"/>
            <a:ext cx="504056" cy="12241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403648" y="4725144"/>
            <a:ext cx="489654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450990" y="4363114"/>
            <a:ext cx="3616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ORM Abstraction (CRUD repository)</a:t>
            </a:r>
            <a:endParaRPr lang="en-US" sz="1600" dirty="0"/>
          </a:p>
        </p:txBody>
      </p:sp>
      <p:sp>
        <p:nvSpPr>
          <p:cNvPr id="62" name="Rectangle 61"/>
          <p:cNvSpPr/>
          <p:nvPr/>
        </p:nvSpPr>
        <p:spPr>
          <a:xfrm>
            <a:off x="1403648" y="3937976"/>
            <a:ext cx="489654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474672" y="3955318"/>
            <a:ext cx="3616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DAO (complex queries)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1475656" y="4725145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Java Persistence (generated /maintained by framework) 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899592" y="2636912"/>
            <a:ext cx="5400600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899592" y="2636912"/>
            <a:ext cx="504056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Data Service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403648" y="3140968"/>
            <a:ext cx="4896544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475656" y="3275122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Stateless transactional business logic 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1403648" y="2636912"/>
            <a:ext cx="489654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475656" y="2730406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API </a:t>
            </a: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6434323" y="2564904"/>
            <a:ext cx="2448272" cy="25922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444208" y="2348880"/>
            <a:ext cx="504056" cy="2808312"/>
          </a:xfrm>
          <a:prstGeom prst="rect">
            <a:avLst/>
          </a:prstGeom>
          <a:noFill/>
          <a:ln w="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Cross cutting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7328074" y="2564904"/>
            <a:ext cx="504056" cy="25922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850146" y="2564904"/>
            <a:ext cx="504056" cy="25892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8379371" y="2564904"/>
            <a:ext cx="504056" cy="25922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899592" y="980728"/>
            <a:ext cx="5400600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899592" y="908720"/>
            <a:ext cx="504056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450990" y="1410786"/>
            <a:ext cx="3616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Endpoints</a:t>
            </a:r>
            <a:endParaRPr lang="en-US" sz="1600" dirty="0"/>
          </a:p>
        </p:txBody>
      </p:sp>
      <p:sp>
        <p:nvSpPr>
          <p:cNvPr id="100" name="Rectangle 99"/>
          <p:cNvSpPr/>
          <p:nvPr/>
        </p:nvSpPr>
        <p:spPr>
          <a:xfrm>
            <a:off x="1403648" y="908720"/>
            <a:ext cx="4896544" cy="5089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475656" y="930206"/>
            <a:ext cx="3616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WSDL</a:t>
            </a:r>
            <a:endParaRPr lang="en-US" sz="1600" dirty="0"/>
          </a:p>
        </p:txBody>
      </p:sp>
      <p:sp>
        <p:nvSpPr>
          <p:cNvPr id="104" name="Rectangle 103"/>
          <p:cNvSpPr/>
          <p:nvPr/>
        </p:nvSpPr>
        <p:spPr>
          <a:xfrm>
            <a:off x="899592" y="2060848"/>
            <a:ext cx="5400600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361247" y="2078190"/>
            <a:ext cx="398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Service Adapters </a:t>
            </a:r>
            <a:endParaRPr lang="en-US" sz="1600" dirty="0"/>
          </a:p>
        </p:txBody>
      </p:sp>
      <p:sp>
        <p:nvSpPr>
          <p:cNvPr id="106" name="Rectangle 105"/>
          <p:cNvSpPr/>
          <p:nvPr/>
        </p:nvSpPr>
        <p:spPr>
          <a:xfrm>
            <a:off x="179512" y="692696"/>
            <a:ext cx="6264696" cy="1872208"/>
          </a:xfrm>
          <a:prstGeom prst="rect">
            <a:avLst/>
          </a:prstGeom>
          <a:solidFill>
            <a:srgbClr val="FF0000">
              <a:alpha val="11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179512" y="1988840"/>
            <a:ext cx="6264696" cy="3240360"/>
          </a:xfrm>
          <a:prstGeom prst="rect">
            <a:avLst/>
          </a:prstGeom>
          <a:solidFill>
            <a:srgbClr val="FFFF00">
              <a:alpha val="11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79512" y="675924"/>
            <a:ext cx="567680" cy="1872208"/>
          </a:xfrm>
          <a:prstGeom prst="rect">
            <a:avLst/>
          </a:prstGeom>
          <a:solidFill>
            <a:srgbClr val="FF0000">
              <a:alpha val="11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z="1600" dirty="0" smtClean="0"/>
              <a:t>WS Domain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87896" y="1988840"/>
            <a:ext cx="567680" cy="3240360"/>
          </a:xfrm>
          <a:prstGeom prst="rect">
            <a:avLst/>
          </a:prstGeom>
          <a:solidFill>
            <a:srgbClr val="FFFF00">
              <a:alpha val="11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z="1600" dirty="0" smtClean="0"/>
              <a:t>DB domain (persistence entities)</a:t>
            </a:r>
            <a:endParaRPr lang="en-US" sz="1600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AEC1-4AF0-4476-BF13-6EAE43F6875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08304" y="262901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WS- Domain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3880816"/>
            <a:ext cx="130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XML Schema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79512" y="692696"/>
            <a:ext cx="8856984" cy="5322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15816" y="0"/>
            <a:ext cx="3867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DSS Web-services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26060" y="3068960"/>
            <a:ext cx="149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200" dirty="0" smtClean="0"/>
              <a:t>Auto-generated java </a:t>
            </a:r>
          </a:p>
          <a:p>
            <a:r>
              <a:rPr lang="en-US" sz="1200" dirty="0" smtClean="0"/>
              <a:t>   classes (OXM)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200784" y="2636912"/>
            <a:ext cx="1525988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31"/>
          <p:cNvGrpSpPr/>
          <p:nvPr/>
        </p:nvGrpSpPr>
        <p:grpSpPr>
          <a:xfrm>
            <a:off x="2339752" y="1932620"/>
            <a:ext cx="2016224" cy="3368588"/>
            <a:chOff x="3178154" y="2060848"/>
            <a:chExt cx="1746976" cy="3240360"/>
          </a:xfrm>
        </p:grpSpPr>
        <p:sp>
          <p:nvSpPr>
            <p:cNvPr id="31" name="Rounded Rectangle 30"/>
            <p:cNvSpPr/>
            <p:nvPr/>
          </p:nvSpPr>
          <p:spPr>
            <a:xfrm>
              <a:off x="3178154" y="2060848"/>
              <a:ext cx="1746976" cy="32403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14320" y="2168368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Web-Services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95580" y="2890603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-Endpoints</a:t>
              </a:r>
            </a:p>
            <a:p>
              <a:pPr>
                <a:buFontTx/>
                <a:buChar char="-"/>
              </a:pPr>
              <a:r>
                <a:rPr lang="en-US" sz="1200" dirty="0" smtClean="0"/>
                <a:t>WSDL</a:t>
              </a:r>
            </a:p>
          </p:txBody>
        </p:sp>
      </p:grpSp>
      <p:grpSp>
        <p:nvGrpSpPr>
          <p:cNvPr id="3" name="Group 133"/>
          <p:cNvGrpSpPr/>
          <p:nvPr/>
        </p:nvGrpSpPr>
        <p:grpSpPr>
          <a:xfrm>
            <a:off x="7196849" y="3991266"/>
            <a:ext cx="1568795" cy="1165926"/>
            <a:chOff x="7057774" y="2116574"/>
            <a:chExt cx="1702070" cy="3240358"/>
          </a:xfrm>
        </p:grpSpPr>
        <p:sp>
          <p:nvSpPr>
            <p:cNvPr id="34" name="Rounded Rectangle 33"/>
            <p:cNvSpPr/>
            <p:nvPr/>
          </p:nvSpPr>
          <p:spPr>
            <a:xfrm>
              <a:off x="7057774" y="2116574"/>
              <a:ext cx="1665490" cy="32403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57774" y="2116574"/>
              <a:ext cx="1702070" cy="1363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DB Domain</a:t>
              </a:r>
            </a:p>
          </p:txBody>
        </p:sp>
      </p:grpSp>
      <p:sp>
        <p:nvSpPr>
          <p:cNvPr id="42" name="Flowchart: Document 41"/>
          <p:cNvSpPr/>
          <p:nvPr/>
        </p:nvSpPr>
        <p:spPr>
          <a:xfrm>
            <a:off x="395536" y="3212976"/>
            <a:ext cx="576064" cy="612648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2838" y="3381614"/>
            <a:ext cx="552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</a:t>
            </a:r>
            <a:r>
              <a:rPr lang="en-US" sz="1400" dirty="0" err="1"/>
              <a:t>x</a:t>
            </a:r>
            <a:r>
              <a:rPr lang="en-US" sz="1400" dirty="0" err="1" smtClean="0"/>
              <a:t>sd</a:t>
            </a:r>
            <a:endParaRPr lang="en-US" sz="1400" dirty="0"/>
          </a:p>
        </p:txBody>
      </p:sp>
      <p:sp>
        <p:nvSpPr>
          <p:cNvPr id="46" name="Flowchart: Multidocument 45"/>
          <p:cNvSpPr/>
          <p:nvPr/>
        </p:nvSpPr>
        <p:spPr>
          <a:xfrm>
            <a:off x="438942" y="1702798"/>
            <a:ext cx="604666" cy="646082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14156" y="746948"/>
            <a:ext cx="999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Scenarios XML  Files (request, response)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stCxn id="46" idx="2"/>
            <a:endCxn id="42" idx="0"/>
          </p:cNvCxnSpPr>
          <p:nvPr/>
        </p:nvCxnSpPr>
        <p:spPr>
          <a:xfrm rot="5400000">
            <a:off x="247117" y="2760864"/>
            <a:ext cx="888563" cy="156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0226" y="2420888"/>
            <a:ext cx="353943" cy="6068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/>
              <a:t>generate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971600" y="3068960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Generate contract </a:t>
            </a:r>
          </a:p>
          <a:p>
            <a:r>
              <a:rPr lang="en-US" sz="1100" dirty="0" smtClean="0"/>
              <a:t>(WSDL file)</a:t>
            </a:r>
            <a:endParaRPr lang="en-US" sz="1100" dirty="0"/>
          </a:p>
        </p:txBody>
      </p:sp>
      <p:sp>
        <p:nvSpPr>
          <p:cNvPr id="61" name="Rounded Rectangle 60"/>
          <p:cNvSpPr/>
          <p:nvPr/>
        </p:nvSpPr>
        <p:spPr>
          <a:xfrm>
            <a:off x="4970504" y="1916832"/>
            <a:ext cx="1800200" cy="33942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32"/>
          <p:cNvGrpSpPr/>
          <p:nvPr/>
        </p:nvGrpSpPr>
        <p:grpSpPr>
          <a:xfrm>
            <a:off x="4998122" y="2132856"/>
            <a:ext cx="1800200" cy="1735743"/>
            <a:chOff x="4998122" y="2132856"/>
            <a:chExt cx="1800200" cy="1735743"/>
          </a:xfrm>
        </p:grpSpPr>
        <p:sp>
          <p:nvSpPr>
            <p:cNvPr id="62" name="TextBox 61"/>
            <p:cNvSpPr txBox="1"/>
            <p:nvPr/>
          </p:nvSpPr>
          <p:spPr>
            <a:xfrm>
              <a:off x="5025740" y="2852936"/>
              <a:ext cx="13681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-Marshalling</a:t>
              </a:r>
            </a:p>
            <a:p>
              <a:r>
                <a:rPr lang="en-US" sz="1200" dirty="0" smtClean="0"/>
                <a:t>-</a:t>
              </a:r>
              <a:r>
                <a:rPr lang="en-US" sz="1200" dirty="0" err="1" smtClean="0"/>
                <a:t>Unmarshalling</a:t>
              </a:r>
              <a:endParaRPr lang="en-US" sz="1200" dirty="0" smtClean="0"/>
            </a:p>
            <a:p>
              <a:r>
                <a:rPr lang="en-US" sz="1200" dirty="0" smtClean="0"/>
                <a:t>-WS/DB domain objects convertors</a:t>
              </a:r>
            </a:p>
            <a:p>
              <a:pPr>
                <a:buFontTx/>
                <a:buChar char="-"/>
              </a:pPr>
              <a:r>
                <a:rPr lang="en-US" sz="1200" dirty="0" smtClean="0"/>
                <a:t>Adapters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998122" y="2132856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Service Adapters</a:t>
              </a:r>
              <a:endParaRPr lang="en-US" dirty="0"/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>
            <a:off x="6804248" y="4365104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>
            <a:off x="6822988" y="4869160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6806216" y="2996952"/>
            <a:ext cx="43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10800000">
            <a:off x="6786492" y="3284984"/>
            <a:ext cx="3777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5400000">
            <a:off x="5235346" y="5769260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 flipH="1" flipV="1">
            <a:off x="5552494" y="5760874"/>
            <a:ext cx="92012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5243732" y="6200816"/>
            <a:ext cx="136815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5368024" y="6246190"/>
            <a:ext cx="125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DSS kernel</a:t>
            </a:r>
            <a:endParaRPr lang="en-US" dirty="0"/>
          </a:p>
        </p:txBody>
      </p:sp>
      <p:sp>
        <p:nvSpPr>
          <p:cNvPr id="154" name="Rounded Rectangle 153"/>
          <p:cNvSpPr/>
          <p:nvPr/>
        </p:nvSpPr>
        <p:spPr>
          <a:xfrm>
            <a:off x="2644556" y="6181282"/>
            <a:ext cx="136815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2815206" y="6200022"/>
            <a:ext cx="93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Client</a:t>
            </a:r>
            <a:endParaRPr lang="en-US" dirty="0"/>
          </a:p>
        </p:txBody>
      </p:sp>
      <p:cxnSp>
        <p:nvCxnSpPr>
          <p:cNvPr id="157" name="Straight Arrow Connector 156"/>
          <p:cNvCxnSpPr/>
          <p:nvPr/>
        </p:nvCxnSpPr>
        <p:spPr>
          <a:xfrm rot="5400000" flipH="1" flipV="1">
            <a:off x="2700049" y="5704587"/>
            <a:ext cx="846340" cy="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870028" y="5444430"/>
            <a:ext cx="369332" cy="3855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 err="1" smtClean="0"/>
              <a:t>Req</a:t>
            </a:r>
            <a:endParaRPr lang="en-US" sz="1200" dirty="0"/>
          </a:p>
        </p:txBody>
      </p:sp>
      <p:cxnSp>
        <p:nvCxnSpPr>
          <p:cNvPr id="164" name="Straight Arrow Connector 163"/>
          <p:cNvCxnSpPr/>
          <p:nvPr/>
        </p:nvCxnSpPr>
        <p:spPr>
          <a:xfrm rot="5400000">
            <a:off x="2978946" y="5713722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3330108" y="5471064"/>
            <a:ext cx="369332" cy="31085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200" dirty="0" smtClean="0"/>
              <a:t>Res</a:t>
            </a:r>
            <a:endParaRPr lang="en-US" sz="12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971600" y="3501008"/>
            <a:ext cx="1368152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08304" y="4335487"/>
            <a:ext cx="1490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200" dirty="0" smtClean="0"/>
              <a:t>Auto-generated java </a:t>
            </a:r>
          </a:p>
          <a:p>
            <a:r>
              <a:rPr lang="en-US" sz="1200" dirty="0" smtClean="0"/>
              <a:t>   persistence classes ( ORM)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542414" y="1349646"/>
            <a:ext cx="4464496" cy="5400600"/>
          </a:xfrm>
          <a:prstGeom prst="rect">
            <a:avLst/>
          </a:prstGeom>
          <a:solidFill>
            <a:schemeClr val="tx1">
              <a:lumMod val="65000"/>
              <a:lumOff val="3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373732" y="3140968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>
            <a:off x="4355976" y="3501008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AEC1-4AF0-4476-BF13-6EAE43F6875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86314" y="1428736"/>
            <a:ext cx="385765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Transparent for clients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9512" y="692696"/>
            <a:ext cx="8856984" cy="5322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15816" y="0"/>
            <a:ext cx="2428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DSS clients</a:t>
            </a:r>
            <a:endParaRPr lang="en-US" sz="40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7003522" y="1323012"/>
            <a:ext cx="1525988" cy="1080120"/>
            <a:chOff x="2915816" y="3356992"/>
            <a:chExt cx="1525988" cy="1080120"/>
          </a:xfrm>
        </p:grpSpPr>
        <p:grpSp>
          <p:nvGrpSpPr>
            <p:cNvPr id="55" name="Group 54"/>
            <p:cNvGrpSpPr/>
            <p:nvPr/>
          </p:nvGrpSpPr>
          <p:grpSpPr>
            <a:xfrm>
              <a:off x="2915816" y="3429000"/>
              <a:ext cx="1512168" cy="901607"/>
              <a:chOff x="3231466" y="1217416"/>
              <a:chExt cx="1512168" cy="90160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231466" y="1217416"/>
                <a:ext cx="15121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WS- Domain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249222" y="1657358"/>
                <a:ext cx="1490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Tx/>
                  <a:buChar char="-"/>
                </a:pPr>
                <a:r>
                  <a:rPr lang="en-US" sz="1200" dirty="0" smtClean="0"/>
                  <a:t>Auto-generated java </a:t>
                </a:r>
              </a:p>
              <a:p>
                <a:r>
                  <a:rPr lang="en-US" sz="1200" dirty="0" smtClean="0"/>
                  <a:t>   classes (OXM)</a:t>
                </a:r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2915816" y="3356992"/>
              <a:ext cx="1525988" cy="108012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31"/>
          <p:cNvGrpSpPr/>
          <p:nvPr/>
        </p:nvGrpSpPr>
        <p:grpSpPr>
          <a:xfrm>
            <a:off x="377714" y="849504"/>
            <a:ext cx="1890030" cy="4955760"/>
            <a:chOff x="3178154" y="2060848"/>
            <a:chExt cx="1746976" cy="3240360"/>
          </a:xfrm>
        </p:grpSpPr>
        <p:sp>
          <p:nvSpPr>
            <p:cNvPr id="31" name="Rounded Rectangle 30"/>
            <p:cNvSpPr/>
            <p:nvPr/>
          </p:nvSpPr>
          <p:spPr>
            <a:xfrm>
              <a:off x="3178154" y="2060848"/>
              <a:ext cx="1746976" cy="32403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14320" y="2168368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Web-Services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95580" y="2890603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-Endpoints</a:t>
              </a:r>
            </a:p>
            <a:p>
              <a:pPr>
                <a:buFontTx/>
                <a:buChar char="-"/>
              </a:pPr>
              <a:r>
                <a:rPr lang="en-US" sz="1200" dirty="0" smtClean="0"/>
                <a:t>WSDL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3203848" y="1268760"/>
            <a:ext cx="5400600" cy="122413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2267744" y="1852288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267744" y="2184156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203848" y="908720"/>
            <a:ext cx="5400600" cy="36004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39360" y="1628800"/>
            <a:ext cx="3312368" cy="29592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Marshalling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249222" y="2014381"/>
            <a:ext cx="3312368" cy="30775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Unmarshalling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6561590" y="2195527"/>
            <a:ext cx="458682" cy="9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203848" y="2636912"/>
            <a:ext cx="5400600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WSDL2H, marshaling, </a:t>
            </a:r>
            <a:r>
              <a:rPr lang="en-US" dirty="0" err="1" smtClean="0">
                <a:solidFill>
                  <a:schemeClr val="tx1"/>
                </a:solidFill>
              </a:rPr>
              <a:t>unmarshalling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230482" y="5164124"/>
            <a:ext cx="540060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Testing tools:  </a:t>
            </a:r>
            <a:r>
              <a:rPr lang="en-US" sz="1600" dirty="0" smtClean="0">
                <a:solidFill>
                  <a:schemeClr val="tx1"/>
                </a:solidFill>
              </a:rPr>
              <a:t>SOAPUI, XML spy, etc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rot="10800000">
            <a:off x="2267744" y="5229200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267744" y="5445224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221604" y="4632428"/>
            <a:ext cx="540060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Ajax calls: (</a:t>
            </a:r>
            <a:r>
              <a:rPr lang="en-US" dirty="0" err="1" smtClean="0">
                <a:solidFill>
                  <a:schemeClr val="tx1"/>
                </a:solidFill>
              </a:rPr>
              <a:t>JQuery</a:t>
            </a:r>
            <a:r>
              <a:rPr lang="en-US" dirty="0" smtClean="0">
                <a:solidFill>
                  <a:schemeClr val="tx1"/>
                </a:solidFill>
              </a:rPr>
              <a:t>, Dojo, etc)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2303256" y="4914534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>
            <a:off x="2267744" y="4743884"/>
            <a:ext cx="953860" cy="15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3203848" y="4077072"/>
            <a:ext cx="540060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Flex, Adobe Air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67744" y="4348332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10800000">
            <a:off x="2249988" y="4205791"/>
            <a:ext cx="953860" cy="15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203848" y="3573016"/>
            <a:ext cx="540060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Matlab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2267744" y="3861048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8" idx="1"/>
          </p:cNvCxnSpPr>
          <p:nvPr/>
        </p:nvCxnSpPr>
        <p:spPr>
          <a:xfrm rot="10800000">
            <a:off x="6516216" y="1844824"/>
            <a:ext cx="487306" cy="18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572000" y="1332874"/>
            <a:ext cx="1900320" cy="22391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WSDL2JAVA</a:t>
            </a:r>
          </a:p>
        </p:txBody>
      </p:sp>
      <p:cxnSp>
        <p:nvCxnSpPr>
          <p:cNvPr id="117" name="Straight Arrow Connector 116"/>
          <p:cNvCxnSpPr>
            <a:stCxn id="115" idx="3"/>
          </p:cNvCxnSpPr>
          <p:nvPr/>
        </p:nvCxnSpPr>
        <p:spPr>
          <a:xfrm>
            <a:off x="6472320" y="1444833"/>
            <a:ext cx="547952" cy="111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0800000">
            <a:off x="2267744" y="2928685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2267744" y="3225070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10800000">
            <a:off x="2267745" y="3717032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3203848" y="2636912"/>
            <a:ext cx="54006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C++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203848" y="5589240"/>
            <a:ext cx="540060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2267744" y="5733256"/>
            <a:ext cx="936104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10800000">
            <a:off x="2267744" y="5589240"/>
            <a:ext cx="936104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Slide Number Placeholder 1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AEC1-4AF0-4476-BF13-6EAE43F6875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588</Words>
  <Application>Microsoft Office PowerPoint</Application>
  <PresentationFormat>On-screen Show (4:3)</PresentationFormat>
  <Paragraphs>161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Characteristics of the proposed approach  Hongtao Ren, Marek Makowski</vt:lpstr>
      <vt:lpstr>Simple use cases (energy supply: devices)</vt:lpstr>
      <vt:lpstr>Scenarios (example of GUI)</vt:lpstr>
      <vt:lpstr>Scenarios (XML docs)</vt:lpstr>
      <vt:lpstr>XML schema </vt:lpstr>
      <vt:lpstr>Consuming Web-services</vt:lpstr>
      <vt:lpstr>Slide 7</vt:lpstr>
      <vt:lpstr>Slide 8</vt:lpstr>
      <vt:lpstr>Slide 9</vt:lpstr>
      <vt:lpstr>Slide 10</vt:lpstr>
      <vt:lpstr>Summary</vt:lpstr>
    </vt:vector>
  </TitlesOfParts>
  <Company>IIASA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renh</dc:creator>
  <cp:lastModifiedBy>renh</cp:lastModifiedBy>
  <cp:revision>102</cp:revision>
  <dcterms:created xsi:type="dcterms:W3CDTF">2011-08-31T07:20:26Z</dcterms:created>
  <dcterms:modified xsi:type="dcterms:W3CDTF">2011-09-06T10:15:52Z</dcterms:modified>
</cp:coreProperties>
</file>