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7" r:id="rId21"/>
    <p:sldId id="278" r:id="rId22"/>
    <p:sldId id="279" r:id="rId23"/>
  </p:sldIdLst>
  <p:sldSz cx="10158413" cy="7621588"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1596" y="-84"/>
      </p:cViewPr>
      <p:guideLst>
        <p:guide orient="horz" pos="2400"/>
        <p:guide pos="319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floor>
    <c:sideWall>
      <c:thickness val="0"/>
    </c:sideWall>
    <c:backWall>
      <c:thickness val="0"/>
    </c:backWall>
    <c:plotArea>
      <c:layout/>
      <c:bar3DChart>
        <c:barDir val="col"/>
        <c:grouping val="stacked"/>
        <c:varyColors val="0"/>
        <c:ser>
          <c:idx val="0"/>
          <c:order val="0"/>
          <c:tx>
            <c:strRef>
              <c:f>Sheet1!$B$1</c:f>
              <c:strCache>
                <c:ptCount val="1"/>
                <c:pt idx="0">
                  <c:v> 数据量</c:v>
                </c:pt>
              </c:strCache>
            </c:strRef>
          </c:tx>
          <c:invertIfNegative val="0"/>
          <c:cat>
            <c:numRef>
              <c:f>Sheet1!$A$2:$A$7</c:f>
              <c:numCache>
                <c:formatCode>General</c:formatCode>
                <c:ptCount val="6"/>
                <c:pt idx="0">
                  <c:v>2006</c:v>
                </c:pt>
                <c:pt idx="1">
                  <c:v>2007</c:v>
                </c:pt>
                <c:pt idx="2">
                  <c:v>2008</c:v>
                </c:pt>
                <c:pt idx="3">
                  <c:v>2009</c:v>
                </c:pt>
                <c:pt idx="4">
                  <c:v>2010</c:v>
                </c:pt>
                <c:pt idx="5">
                  <c:v>2011</c:v>
                </c:pt>
              </c:numCache>
            </c:numRef>
          </c:cat>
          <c:val>
            <c:numRef>
              <c:f>Sheet1!$B$2:$B$7</c:f>
              <c:numCache>
                <c:formatCode>General</c:formatCode>
                <c:ptCount val="6"/>
                <c:pt idx="0">
                  <c:v>161</c:v>
                </c:pt>
                <c:pt idx="1">
                  <c:v>253</c:v>
                </c:pt>
                <c:pt idx="2">
                  <c:v>397</c:v>
                </c:pt>
                <c:pt idx="3">
                  <c:v>623</c:v>
                </c:pt>
                <c:pt idx="4">
                  <c:v>988</c:v>
                </c:pt>
                <c:pt idx="5">
                  <c:v>1546</c:v>
                </c:pt>
              </c:numCache>
            </c:numRef>
          </c:val>
        </c:ser>
        <c:dLbls>
          <c:showLegendKey val="0"/>
          <c:showVal val="0"/>
          <c:showCatName val="0"/>
          <c:showSerName val="0"/>
          <c:showPercent val="0"/>
          <c:showBubbleSize val="0"/>
        </c:dLbls>
        <c:gapWidth val="150"/>
        <c:shape val="box"/>
        <c:axId val="73601024"/>
        <c:axId val="73602560"/>
        <c:axId val="0"/>
      </c:bar3DChart>
      <c:catAx>
        <c:axId val="73601024"/>
        <c:scaling>
          <c:orientation val="minMax"/>
        </c:scaling>
        <c:delete val="0"/>
        <c:axPos val="b"/>
        <c:numFmt formatCode="General" sourceLinked="1"/>
        <c:majorTickMark val="out"/>
        <c:minorTickMark val="none"/>
        <c:tickLblPos val="nextTo"/>
        <c:crossAx val="73602560"/>
        <c:crosses val="autoZero"/>
        <c:auto val="1"/>
        <c:lblAlgn val="ctr"/>
        <c:lblOffset val="100"/>
        <c:noMultiLvlLbl val="0"/>
      </c:catAx>
      <c:valAx>
        <c:axId val="73602560"/>
        <c:scaling>
          <c:orientation val="minMax"/>
        </c:scaling>
        <c:delete val="0"/>
        <c:axPos val="l"/>
        <c:majorGridlines/>
        <c:numFmt formatCode="General" sourceLinked="1"/>
        <c:majorTickMark val="out"/>
        <c:minorTickMark val="none"/>
        <c:tickLblPos val="nextTo"/>
        <c:crossAx val="73601024"/>
        <c:crosses val="autoZero"/>
        <c:crossBetween val="between"/>
      </c:valAx>
      <c:spPr>
        <a:noFill/>
        <a:ln w="25405">
          <a:noFill/>
        </a:ln>
      </c:spPr>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US" sz="1400" b="0" i="0" u="none" strike="noStrike" baseline="0">
              <a:ln>
                <a:noFill/>
              </a:ln>
              <a:solidFill>
                <a:srgbClr val="000000"/>
              </a:solidFill>
              <a:latin typeface="Times New Roman" pitchFamily="18"/>
              <a:ea typeface="WenQuanYi Micro Hei" pitchFamily="2"/>
              <a:cs typeface="Lohit Hindi"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4E62AF80-F4E5-4903-952E-4104989B78E3}" type="datetimeFigureOut">
              <a:t>10/3/2012</a:t>
            </a:fld>
            <a:endParaRPr lang="en-US" sz="1400" b="0" i="0" u="none" strike="noStrike" baseline="0">
              <a:ln>
                <a:noFill/>
              </a:ln>
              <a:solidFill>
                <a:srgbClr val="000000"/>
              </a:solidFill>
              <a:latin typeface="Times New Roman" pitchFamily="18"/>
              <a:ea typeface="WenQuanYi Micro Hei" pitchFamily="2"/>
              <a:cs typeface="Lohit Hindi"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US" sz="1400" b="0" i="0" u="none" strike="noStrike" baseline="0">
              <a:ln>
                <a:noFill/>
              </a:ln>
              <a:solidFill>
                <a:srgbClr val="000000"/>
              </a:solidFill>
              <a:latin typeface="Times New Roman" pitchFamily="18"/>
              <a:ea typeface="WenQuanYi Micro Hei" pitchFamily="2"/>
              <a:cs typeface="Lohit Hindi"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BB708D4C-CCCF-4F69-90AA-7BD87AD0346F}" type="slidenum">
              <a:t>‹#›</a:t>
            </a:fld>
            <a:endParaRPr lang="en-US" sz="1400" b="0" i="0" u="none" strike="noStrike" baseline="0">
              <a:ln>
                <a:noFill/>
              </a:ln>
              <a:solidFill>
                <a:srgbClr val="000000"/>
              </a:solidFill>
              <a:latin typeface="Times New Roman" pitchFamily="18"/>
              <a:ea typeface="WenQuanYi Micro Hei" pitchFamily="2"/>
              <a:cs typeface="Lohit Hindi" pitchFamily="2"/>
            </a:endParaRPr>
          </a:p>
        </p:txBody>
      </p:sp>
    </p:spTree>
    <p:extLst>
      <p:ext uri="{BB962C8B-B14F-4D97-AF65-F5344CB8AC3E}">
        <p14:creationId xmlns:p14="http://schemas.microsoft.com/office/powerpoint/2010/main" val="1163804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858000" cy="9144000"/>
          </a:xfrm>
          <a:prstGeom prst="rect">
            <a:avLst/>
          </a:prstGeom>
          <a:solidFill>
            <a:srgbClr val="FFFFFF"/>
          </a:solidFill>
          <a:ln>
            <a:noFill/>
            <a:prstDash val="solid"/>
          </a:ln>
        </p:spPr>
        <p:txBody>
          <a:bodyPr vert="horz" wrap="none" lIns="90000" tIns="45000" rIns="90000" bIns="45000" anchor="ctr" anchorCtr="1"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Header Placeholder 2"/>
          <p:cNvSpPr txBox="1">
            <a:spLocks noGrp="1"/>
          </p:cNvSpPr>
          <p:nvPr>
            <p:ph type="hdr" sz="quarter"/>
          </p:nvPr>
        </p:nvSpPr>
        <p:spPr>
          <a:xfrm>
            <a:off x="-360" y="0"/>
            <a:ext cx="2971800" cy="457559"/>
          </a:xfrm>
          <a:prstGeom prst="rect">
            <a:avLst/>
          </a:prstGeom>
          <a:noFill/>
          <a:ln>
            <a:noFill/>
          </a:ln>
        </p:spPr>
        <p:txBody>
          <a:bodyPr vert="horz" wrap="square" lIns="90000" tIns="46800" rIns="90000" bIns="46800" anchor="t" anchorCtr="0" compatLnSpc="1"/>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2400" b="0" i="0" u="none" strike="noStrike" baseline="0">
                <a:ln>
                  <a:noFill/>
                </a:ln>
                <a:solidFill>
                  <a:srgbClr val="000000"/>
                </a:solidFill>
                <a:latin typeface="Times New Roman" pitchFamily="18"/>
                <a:ea typeface="WenQuanYi Micro Hei" pitchFamily="2"/>
                <a:cs typeface="Lohit Hindi" pitchFamily="2"/>
              </a:defRPr>
            </a:lvl1pPr>
          </a:lstStyle>
          <a:p>
            <a:pPr lvl="0"/>
            <a:endParaRPr lang="en-US"/>
          </a:p>
        </p:txBody>
      </p:sp>
      <p:sp>
        <p:nvSpPr>
          <p:cNvPr id="4" name="Date Placeholder 3"/>
          <p:cNvSpPr txBox="1">
            <a:spLocks noGrp="1"/>
          </p:cNvSpPr>
          <p:nvPr>
            <p:ph type="dt" idx="1"/>
          </p:nvPr>
        </p:nvSpPr>
        <p:spPr>
          <a:xfrm>
            <a:off x="3884399" y="0"/>
            <a:ext cx="2971800" cy="457559"/>
          </a:xfrm>
          <a:prstGeom prst="rect">
            <a:avLst/>
          </a:prstGeom>
          <a:noFill/>
          <a:ln>
            <a:noFill/>
          </a:ln>
        </p:spPr>
        <p:txBody>
          <a:bodyPr vert="horz" wrap="square" lIns="90000" tIns="46800" rIns="90000" bIns="46800" anchor="t" anchorCtr="0" compatLnSpc="1"/>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ln>
                  <a:noFill/>
                </a:ln>
                <a:solidFill>
                  <a:srgbClr val="000000"/>
                </a:solidFill>
                <a:latin typeface="Times New Roman" pitchFamily="18"/>
                <a:ea typeface="WenQuanYi Micro Hei" pitchFamily="2"/>
                <a:cs typeface="Lohit Hindi" pitchFamily="2"/>
              </a:defRPr>
            </a:lvl1pPr>
          </a:lstStyle>
          <a:p>
            <a:pPr lvl="0"/>
            <a:fld id="{5DCBCA54-9E20-40DC-BBB3-A69D06FD51A5}" type="datetimeFigureOut">
              <a:t>10/3/2012</a:t>
            </a:fld>
            <a:endParaRPr lang="en-US"/>
          </a:p>
        </p:txBody>
      </p:sp>
      <p:sp>
        <p:nvSpPr>
          <p:cNvPr id="5" name="Slide Image Placeholder 4"/>
          <p:cNvSpPr>
            <a:spLocks noGrp="1" noRot="1" noChangeAspect="1"/>
          </p:cNvSpPr>
          <p:nvPr>
            <p:ph type="sldImg" idx="2"/>
          </p:nvPr>
        </p:nvSpPr>
        <p:spPr>
          <a:xfrm>
            <a:off x="1143000" y="685440"/>
            <a:ext cx="4572000" cy="3429360"/>
          </a:xfrm>
          <a:prstGeom prst="rect">
            <a:avLst/>
          </a:prstGeom>
          <a:noFill/>
          <a:ln>
            <a:noFill/>
            <a:prstDash val="solid"/>
          </a:ln>
        </p:spPr>
      </p:sp>
      <p:sp>
        <p:nvSpPr>
          <p:cNvPr id="6" name="Notes Placeholder 5"/>
          <p:cNvSpPr txBox="1">
            <a:spLocks noGrp="1"/>
          </p:cNvSpPr>
          <p:nvPr>
            <p:ph type="body" sz="quarter" idx="3"/>
          </p:nvPr>
        </p:nvSpPr>
        <p:spPr>
          <a:xfrm>
            <a:off x="685799" y="4343400"/>
            <a:ext cx="5486399" cy="4115159"/>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endParaRPr lang="en-US"/>
          </a:p>
        </p:txBody>
      </p:sp>
      <p:sp>
        <p:nvSpPr>
          <p:cNvPr id="7" name="Footer Placeholder 6"/>
          <p:cNvSpPr txBox="1">
            <a:spLocks noGrp="1"/>
          </p:cNvSpPr>
          <p:nvPr>
            <p:ph type="ftr" sz="quarter" idx="4"/>
          </p:nvPr>
        </p:nvSpPr>
        <p:spPr>
          <a:xfrm>
            <a:off x="-360" y="8685000"/>
            <a:ext cx="2971800" cy="457559"/>
          </a:xfrm>
          <a:prstGeom prst="rect">
            <a:avLst/>
          </a:prstGeom>
          <a:noFill/>
          <a:ln>
            <a:noFill/>
          </a:ln>
        </p:spPr>
        <p:txBody>
          <a:bodyPr vert="horz" wrap="square" lIns="90000" tIns="46800" rIns="90000" bIns="46800" anchor="b" anchorCtr="0" compatLnSpc="1"/>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2400" b="0" i="0" u="none" strike="noStrike" baseline="0">
                <a:ln>
                  <a:noFill/>
                </a:ln>
                <a:solidFill>
                  <a:srgbClr val="000000"/>
                </a:solidFill>
                <a:latin typeface="Times New Roman" pitchFamily="18"/>
                <a:ea typeface="WenQuanYi Micro Hei" pitchFamily="2"/>
                <a:cs typeface="Lohit Hindi" pitchFamily="2"/>
              </a:defRPr>
            </a:lvl1pPr>
          </a:lstStyle>
          <a:p>
            <a:pPr lvl="0"/>
            <a:endParaRPr lang="en-US"/>
          </a:p>
        </p:txBody>
      </p:sp>
      <p:sp>
        <p:nvSpPr>
          <p:cNvPr id="8" name="Slide Number Placeholder 7"/>
          <p:cNvSpPr txBox="1">
            <a:spLocks noGrp="1"/>
          </p:cNvSpPr>
          <p:nvPr>
            <p:ph type="sldNum" sz="quarter" idx="5"/>
          </p:nvPr>
        </p:nvSpPr>
        <p:spPr>
          <a:xfrm>
            <a:off x="3884399" y="8685000"/>
            <a:ext cx="2971800" cy="457559"/>
          </a:xfrm>
          <a:prstGeom prst="rect">
            <a:avLst/>
          </a:prstGeom>
          <a:noFill/>
          <a:ln>
            <a:noFill/>
          </a:ln>
        </p:spPr>
        <p:txBody>
          <a:bodyPr vert="horz" wrap="square" lIns="90000" tIns="46800" rIns="90000" bIns="46800" anchor="b" anchorCtr="0" compatLnSpc="1"/>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ln>
                  <a:noFill/>
                </a:ln>
                <a:solidFill>
                  <a:srgbClr val="000000"/>
                </a:solidFill>
                <a:latin typeface="Times New Roman" pitchFamily="18"/>
                <a:ea typeface="WenQuanYi Micro Hei" pitchFamily="2"/>
                <a:cs typeface="Lohit Hindi" pitchFamily="2"/>
              </a:defRPr>
            </a:lvl1pPr>
          </a:lstStyle>
          <a:p>
            <a:pPr lvl="0"/>
            <a:fld id="{89CC9815-65AA-475D-B90F-D312928DFAE3}" type="slidenum">
              <a:t>‹#›</a:t>
            </a:fld>
            <a:endParaRPr lang="en-US"/>
          </a:p>
        </p:txBody>
      </p:sp>
    </p:spTree>
    <p:extLst>
      <p:ext uri="{BB962C8B-B14F-4D97-AF65-F5344CB8AC3E}">
        <p14:creationId xmlns:p14="http://schemas.microsoft.com/office/powerpoint/2010/main" val="1721074896"/>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ln>
          <a:noFill/>
        </a:ln>
        <a:solidFill>
          <a:srgbClr val="000000"/>
        </a:solidFill>
        <a:latin typeface="Calibri" pitchFamily="34"/>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Theoretical_computer_science"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Availability" TargetMode="External"/><Relationship Id="rId5" Type="http://schemas.openxmlformats.org/officeDocument/2006/relationships/hyperlink" Target="http://en.wikipedia.org/wiki/Consistency_%28database_systems%29" TargetMode="External"/><Relationship Id="rId4" Type="http://schemas.openxmlformats.org/officeDocument/2006/relationships/hyperlink" Target="http://en.wikipedia.org/wiki/Distributed_computin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a:xfrm>
            <a:off x="685799" y="4343400"/>
            <a:ext cx="5486399" cy="11037960"/>
          </a:xfrm>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zh-CN" altLang="en-US">
                <a:ea typeface="宋体" pitchFamily="2"/>
              </a:rPr>
              <a:t>各位老师同学们，大家下午好！ 非常感谢马所长提供给我一个和大家交流研究的</a:t>
            </a:r>
          </a:p>
          <a:p>
            <a:pPr lvl="0"/>
            <a:r>
              <a:rPr lang="zh-CN" altLang="en-US">
                <a:ea typeface="宋体" pitchFamily="2"/>
              </a:rPr>
              <a:t>机会，也非常感谢大家的光临，在开始我的报告之前，我愿意介绍一下我的一些</a:t>
            </a:r>
          </a:p>
          <a:p>
            <a:pPr lvl="0"/>
            <a:r>
              <a:rPr lang="zh-CN" altLang="en-US">
                <a:ea typeface="宋体" pitchFamily="2"/>
              </a:rPr>
              <a:t>学习科研经历 以及做过的一些项目，目的是发现是否与在座的各位的研究是否相关，</a:t>
            </a:r>
          </a:p>
          <a:p>
            <a:pPr lvl="0"/>
            <a:r>
              <a:rPr lang="zh-CN" altLang="en-US">
                <a:ea typeface="宋体" pitchFamily="2"/>
              </a:rPr>
              <a:t>找到互相交流经验合作的机会。</a:t>
            </a:r>
          </a:p>
          <a:p>
            <a:pPr lvl="0"/>
            <a:endParaRPr lang="en-US">
              <a:ea typeface="宋体" pitchFamily="2"/>
            </a:endParaRPr>
          </a:p>
          <a:p>
            <a:pPr lvl="0"/>
            <a:r>
              <a:rPr lang="zh-CN" altLang="en-US">
                <a:ea typeface="宋体" pitchFamily="2"/>
              </a:rPr>
              <a:t>我 </a:t>
            </a:r>
            <a:r>
              <a:rPr lang="en-US">
                <a:ea typeface="宋体" pitchFamily="2"/>
              </a:rPr>
              <a:t>2004</a:t>
            </a:r>
            <a:r>
              <a:rPr lang="zh-CN" altLang="en-US">
                <a:ea typeface="宋体" pitchFamily="2"/>
              </a:rPr>
              <a:t>硕士毕业于大连理工大学系统工程研究所，毕业后去了日本北陆先端科学技</a:t>
            </a:r>
          </a:p>
          <a:p>
            <a:pPr lvl="0"/>
            <a:r>
              <a:rPr lang="zh-CN" altLang="en-US">
                <a:ea typeface="宋体" pitchFamily="2"/>
              </a:rPr>
              <a:t>术大学院继续学习，</a:t>
            </a:r>
            <a:r>
              <a:rPr lang="en-US">
                <a:ea typeface="宋体" pitchFamily="2"/>
              </a:rPr>
              <a:t>2007</a:t>
            </a:r>
            <a:r>
              <a:rPr lang="zh-CN" altLang="en-US">
                <a:ea typeface="宋体" pitchFamily="2"/>
              </a:rPr>
              <a:t>年博士毕业去了在奥地利的国际应用系统研究所（</a:t>
            </a:r>
            <a:r>
              <a:rPr lang="en-US">
                <a:ea typeface="宋体" pitchFamily="2"/>
              </a:rPr>
              <a:t>IIASA</a:t>
            </a:r>
            <a:r>
              <a:rPr lang="zh-CN" altLang="en-US">
                <a:ea typeface="宋体" pitchFamily="2"/>
              </a:rPr>
              <a:t>），</a:t>
            </a:r>
          </a:p>
          <a:p>
            <a:pPr lvl="0"/>
            <a:r>
              <a:rPr lang="zh-CN" altLang="en-US">
                <a:ea typeface="宋体" pitchFamily="2"/>
              </a:rPr>
              <a:t>集成建模环境组。</a:t>
            </a:r>
          </a:p>
          <a:p>
            <a:pPr lvl="0"/>
            <a:endParaRPr lang="en-US">
              <a:ea typeface="宋体" pitchFamily="2"/>
            </a:endParaRPr>
          </a:p>
          <a:p>
            <a:pPr lvl="0"/>
            <a:r>
              <a:rPr lang="zh-CN" altLang="en-US">
                <a:ea typeface="宋体" pitchFamily="2"/>
              </a:rPr>
              <a:t>在</a:t>
            </a:r>
            <a:r>
              <a:rPr lang="en-US">
                <a:ea typeface="宋体" pitchFamily="2"/>
              </a:rPr>
              <a:t>IIASA</a:t>
            </a:r>
            <a:r>
              <a:rPr lang="zh-CN" altLang="en-US">
                <a:ea typeface="宋体" pitchFamily="2"/>
              </a:rPr>
              <a:t>期间，我参与了一些欧盟的项目：</a:t>
            </a:r>
          </a:p>
          <a:p>
            <a:pPr lvl="0"/>
            <a:r>
              <a:rPr lang="zh-CN" altLang="en-US">
                <a:ea typeface="宋体" pitchFamily="2"/>
              </a:rPr>
              <a:t>大型用电场所的能源效率与风险管理，这是一个正在进行之中的项目，核心是开发基于</a:t>
            </a:r>
          </a:p>
          <a:p>
            <a:pPr lvl="0"/>
            <a:r>
              <a:rPr lang="zh-CN" altLang="en-US">
                <a:ea typeface="宋体" pitchFamily="2"/>
              </a:rPr>
              <a:t>云计算的决策支持系统来满足能源用户一些冲突的目标</a:t>
            </a:r>
            <a:r>
              <a:rPr lang="en-US">
                <a:ea typeface="宋体" pitchFamily="2"/>
              </a:rPr>
              <a:t>: </a:t>
            </a:r>
            <a:r>
              <a:rPr lang="zh-CN" altLang="en-US">
                <a:ea typeface="宋体" pitchFamily="2"/>
              </a:rPr>
              <a:t>比如说成本最低化，风险最低化，</a:t>
            </a:r>
          </a:p>
          <a:p>
            <a:pPr lvl="0"/>
            <a:r>
              <a:rPr lang="zh-CN" altLang="en-US">
                <a:ea typeface="宋体" pitchFamily="2"/>
              </a:rPr>
              <a:t>二氧化碳排放至少满足欧盟标准，提高能源利用效率等。我们项目组的任务是开发决策</a:t>
            </a:r>
            <a:r>
              <a:rPr lang="en-US">
                <a:ea typeface="宋体" pitchFamily="2"/>
              </a:rPr>
              <a:t/>
            </a:r>
            <a:br>
              <a:rPr lang="en-US">
                <a:ea typeface="宋体" pitchFamily="2"/>
              </a:rPr>
            </a:br>
            <a:r>
              <a:rPr lang="zh-CN" altLang="en-US">
                <a:ea typeface="宋体" pitchFamily="2"/>
              </a:rPr>
              <a:t>支持系统的引擎。（</a:t>
            </a:r>
            <a:r>
              <a:rPr lang="en-US">
                <a:ea typeface="宋体" pitchFamily="2"/>
              </a:rPr>
              <a:t>8</a:t>
            </a:r>
            <a:r>
              <a:rPr lang="zh-CN" altLang="en-US">
                <a:ea typeface="宋体" pitchFamily="2"/>
              </a:rPr>
              <a:t>）</a:t>
            </a:r>
          </a:p>
          <a:p>
            <a:pPr lvl="0"/>
            <a:endParaRPr lang="en-US">
              <a:ea typeface="宋体" pitchFamily="2"/>
            </a:endParaRPr>
          </a:p>
          <a:p>
            <a:pPr lvl="0"/>
            <a:r>
              <a:rPr lang="zh-CN" altLang="en-US">
                <a:ea typeface="宋体" pitchFamily="2"/>
              </a:rPr>
              <a:t>新能源可持续性发展，这是欧盟的一个集成项目，分成</a:t>
            </a:r>
            <a:r>
              <a:rPr lang="en-US">
                <a:ea typeface="宋体" pitchFamily="2"/>
              </a:rPr>
              <a:t>8</a:t>
            </a:r>
            <a:r>
              <a:rPr lang="zh-CN" altLang="en-US">
                <a:ea typeface="宋体" pitchFamily="2"/>
              </a:rPr>
              <a:t>个小项目，一共有</a:t>
            </a:r>
            <a:r>
              <a:rPr lang="en-US">
                <a:ea typeface="宋体" pitchFamily="2"/>
              </a:rPr>
              <a:t>66</a:t>
            </a:r>
            <a:r>
              <a:rPr lang="zh-CN" altLang="en-US">
                <a:ea typeface="宋体" pitchFamily="2"/>
              </a:rPr>
              <a:t>个合作的单位。</a:t>
            </a:r>
          </a:p>
          <a:p>
            <a:pPr lvl="0"/>
            <a:r>
              <a:rPr lang="zh-CN" altLang="en-US">
                <a:ea typeface="宋体" pitchFamily="2"/>
              </a:rPr>
              <a:t>我们在项目中的任务是做新能源的多标准分析模块，这一部分在报告中我会进一步的介绍。</a:t>
            </a:r>
          </a:p>
          <a:p>
            <a:pPr lvl="0"/>
            <a:endParaRPr lang="en-US">
              <a:ea typeface="宋体" pitchFamily="2"/>
            </a:endParaRPr>
          </a:p>
          <a:p>
            <a:pPr lvl="0"/>
            <a:r>
              <a:rPr lang="zh-CN" altLang="en-US">
                <a:ea typeface="宋体" pitchFamily="2"/>
              </a:rPr>
              <a:t>以下两个是</a:t>
            </a:r>
            <a:r>
              <a:rPr lang="en-US">
                <a:ea typeface="宋体" pitchFamily="2"/>
              </a:rPr>
              <a:t>IIASA</a:t>
            </a:r>
            <a:r>
              <a:rPr lang="zh-CN" altLang="en-US">
                <a:ea typeface="宋体" pitchFamily="2"/>
              </a:rPr>
              <a:t>内部的合作项目：基于京都协议下 碳排放交易市场模拟系统。将大气中的</a:t>
            </a:r>
          </a:p>
          <a:p>
            <a:pPr lvl="0"/>
            <a:r>
              <a:rPr lang="zh-CN" altLang="en-US">
                <a:ea typeface="宋体" pitchFamily="2"/>
              </a:rPr>
              <a:t>温室气体含量稳定在一个适当的水平，进而防止剧烈的气候改变对人类造成伤害。协议规定了</a:t>
            </a:r>
          </a:p>
          <a:p>
            <a:pPr lvl="0"/>
            <a:r>
              <a:rPr lang="zh-CN" altLang="en-US">
                <a:ea typeface="宋体" pitchFamily="2"/>
              </a:rPr>
              <a:t>各个国家目标碳排放量。这对一些国家来说，为实现目标碳排放量，就要进行新能源技术的研</a:t>
            </a:r>
          </a:p>
          <a:p>
            <a:pPr lvl="0"/>
            <a:r>
              <a:rPr lang="zh-CN" altLang="en-US">
                <a:ea typeface="宋体" pitchFamily="2"/>
              </a:rPr>
              <a:t>发，使用会提高能源使用成本。而对于另一些国家来说也许在现有技术下，就可以达到目标</a:t>
            </a:r>
          </a:p>
          <a:p>
            <a:pPr lvl="0"/>
            <a:r>
              <a:rPr lang="zh-CN" altLang="en-US">
                <a:ea typeface="宋体" pitchFamily="2"/>
              </a:rPr>
              <a:t>排放量。每个国家在减少相同单位排放量所产生的成本不一样，这就使在实现全体国家总体</a:t>
            </a:r>
          </a:p>
          <a:p>
            <a:pPr lvl="0"/>
            <a:r>
              <a:rPr lang="zh-CN" altLang="en-US">
                <a:ea typeface="宋体" pitchFamily="2"/>
              </a:rPr>
              <a:t>排放量不变的前提下，通过国家之前的排放量买卖，可以到达 共赢。我们开发的系统提供了</a:t>
            </a:r>
          </a:p>
          <a:p>
            <a:pPr lvl="0"/>
            <a:r>
              <a:rPr lang="zh-CN" altLang="en-US">
                <a:ea typeface="宋体" pitchFamily="2"/>
              </a:rPr>
              <a:t>这样的模拟。</a:t>
            </a:r>
          </a:p>
          <a:p>
            <a:pPr lvl="0"/>
            <a:r>
              <a:rPr lang="zh-CN" altLang="en-US">
                <a:ea typeface="宋体" pitchFamily="2"/>
              </a:rPr>
              <a:t>另一个项目是为全球能源评估的项目提供多标准分析的</a:t>
            </a:r>
            <a:r>
              <a:rPr lang="en-US">
                <a:ea typeface="宋体" pitchFamily="2"/>
              </a:rPr>
              <a:t>web </a:t>
            </a:r>
            <a:r>
              <a:rPr lang="zh-CN" altLang="en-US">
                <a:ea typeface="宋体" pitchFamily="2"/>
              </a:rPr>
              <a:t>服务。</a:t>
            </a:r>
          </a:p>
          <a:p>
            <a:pPr lvl="0"/>
            <a:endParaRPr lang="en-US">
              <a:ea typeface="宋体" pitchFamily="2"/>
            </a:endParaRPr>
          </a:p>
          <a:p>
            <a:pPr lvl="0"/>
            <a:r>
              <a:rPr lang="zh-CN" altLang="en-US">
                <a:ea typeface="宋体" pitchFamily="2"/>
              </a:rPr>
              <a:t>其他还有日本传统手工艺品的多标准分析，知识管理系统等。</a:t>
            </a:r>
          </a:p>
          <a:p>
            <a:pPr lvl="0"/>
            <a:endParaRPr lang="en-US">
              <a:ea typeface="宋体" pitchFamily="2"/>
            </a:endParaRPr>
          </a:p>
          <a:p>
            <a:pPr lvl="0"/>
            <a:endParaRPr lang="en-US">
              <a:ea typeface="宋体" pitchFamily="2"/>
            </a:endParaRPr>
          </a:p>
          <a:p>
            <a:pPr lvl="0"/>
            <a:endParaRPr lang="en-US">
              <a:ea typeface="宋体" pitchFamily="2"/>
            </a:endParaRPr>
          </a:p>
          <a:p>
            <a:pPr lvl="0"/>
            <a:endParaRPr lang="en-US">
              <a:ea typeface="宋体" pitchFamily="2"/>
            </a:endParaRPr>
          </a:p>
          <a:p>
            <a:pPr lvl="0"/>
            <a:endParaRPr lang="en-US">
              <a:ea typeface="宋体" pitchFamily="2"/>
            </a:endParaRPr>
          </a:p>
          <a:p>
            <a:pPr lvl="0"/>
            <a:endParaRPr lang="en-US">
              <a:ea typeface="宋体" pitchFamily="2"/>
            </a:endParaRPr>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E29AE92-D83B-4529-9CF9-8BB89BDA8B88}" type="slidenum">
              <a:t>1</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31B85279-8235-4F20-A026-0C2AA14D71A5}" type="slidenum">
              <a:t>10</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85800"/>
            <a:ext cx="4568825"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FEDAA2D0-3A0E-47C9-ACE3-D1E35B15B8C3}" type="slidenum">
              <a:t>11</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85800"/>
            <a:ext cx="4568825"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B58B4FB-4008-4A90-A5B3-217DB996A16F}" type="slidenum">
              <a:t>12</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455FE6AB-17AE-4DE0-8B60-4931E3E0ABF3}" type="slidenum">
              <a:t>13</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861A4872-DF2A-4D34-83E2-C400D5612E08}" type="slidenum">
              <a:t>14</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3E9D755-6D49-4FF6-AB6E-C08EE3DA476D}" type="slidenum">
              <a:t>15</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C26C500C-3C5B-47CD-84A8-3F2959308BC2}" type="slidenum">
              <a:t>16</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E410B54-972F-4957-B647-84E10CA322FD}" type="slidenum">
              <a:t>17</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217BFE54-07B6-45E6-85E3-7A9BB9DC947D}" type="slidenum">
              <a:t>18</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11F31367-9B2B-46F7-B72A-105CF8E9CA48}" type="slidenum">
              <a:t>19</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375214C6-6F93-481D-8163-B4F29C02CEEC}" type="slidenum">
              <a:t>2</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4276308C-4288-4BC6-86F3-DA97D76A750C}" type="slidenum">
              <a:t>20</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4F044B4-2AEC-4DD9-BC5A-5B0CA4F0F81B}" type="slidenum">
              <a:t>21</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endParaRPr lang="en-US"/>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2290FBC4-2A05-4166-A436-D569422D1925}" type="slidenum">
              <a:t>22</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hangingPunct="1">
              <a:spcBef>
                <a:spcPts val="0"/>
              </a:spcBef>
            </a:pPr>
            <a:r>
              <a:rPr lang="en-US" b="1"/>
              <a:t>big data</a:t>
            </a:r>
            <a:r>
              <a:rPr lang="en-US"/>
              <a:t> is a collection of data </a:t>
            </a:r>
            <a:r>
              <a:rPr lang="en-US">
                <a:ea typeface="宋体" pitchFamily="2"/>
              </a:rPr>
              <a:t>sets</a:t>
            </a:r>
            <a:r>
              <a:rPr lang="en-US"/>
              <a:t> so large and complex that it becomes difficult to process using on-hand database management tools. The challenges include capture, storage, search, sharing, analysis, and visualization.</a:t>
            </a:r>
          </a:p>
          <a:p>
            <a:pPr lvl="0" hangingPunct="1">
              <a:spcBef>
                <a:spcPts val="0"/>
              </a:spcBef>
            </a:pPr>
            <a:endParaRPr lang="en-US">
              <a:ea typeface="宋体" pitchFamily="2"/>
            </a:endParaRPr>
          </a:p>
          <a:p>
            <a:pPr lvl="0" hangingPunct="1">
              <a:spcBef>
                <a:spcPts val="0"/>
              </a:spcBef>
            </a:pPr>
            <a:r>
              <a:rPr lang="en-US"/>
              <a:t>Volume</a:t>
            </a:r>
            <a:r>
              <a:rPr lang="zh-CN" altLang="en-US">
                <a:ea typeface="宋体" pitchFamily="2"/>
              </a:rPr>
              <a:t>： 容量</a:t>
            </a:r>
          </a:p>
          <a:p>
            <a:pPr lvl="0" hangingPunct="1">
              <a:spcBef>
                <a:spcPts val="0"/>
              </a:spcBef>
            </a:pPr>
            <a:r>
              <a:rPr lang="en-US">
                <a:ea typeface="宋体" pitchFamily="2"/>
              </a:rPr>
              <a:t>Velocity</a:t>
            </a:r>
            <a:r>
              <a:rPr lang="zh-CN" altLang="en-US">
                <a:ea typeface="宋体" pitchFamily="2"/>
              </a:rPr>
              <a:t>：快速</a:t>
            </a:r>
          </a:p>
          <a:p>
            <a:pPr lvl="0" hangingPunct="1">
              <a:spcBef>
                <a:spcPts val="0"/>
              </a:spcBef>
            </a:pPr>
            <a:r>
              <a:rPr lang="en-US">
                <a:ea typeface="宋体" pitchFamily="2"/>
              </a:rPr>
              <a:t>Variability</a:t>
            </a:r>
            <a:r>
              <a:rPr lang="zh-CN" altLang="en-US">
                <a:ea typeface="宋体" pitchFamily="2"/>
              </a:rPr>
              <a:t>：多变</a:t>
            </a:r>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B523815-0952-4B0C-A488-F14BF8A698BC}" type="slidenum">
              <a:t>3</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4588" y="685800"/>
            <a:ext cx="4568825"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hangingPunct="1">
              <a:spcBef>
                <a:spcPts val="0"/>
              </a:spcBef>
            </a:pPr>
            <a:r>
              <a:rPr lang="en-US"/>
              <a:t>Last year, 161 exabytes (exabyte is a billion gigabytes) of digital information were created, representing roughly 3 million times the information in all the books ever written. Or, if you prefer, the equivalent of 12 stacks of books, each extending more than 92 million miles from the earth to the sun.</a:t>
            </a:r>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BD634D46-2C22-4DD2-9F35-8E829B8ED498}" type="slidenum">
              <a:t>4</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hangingPunct="1">
              <a:spcBef>
                <a:spcPts val="0"/>
              </a:spcBef>
            </a:pPr>
            <a:r>
              <a:rPr lang="zh-CN" altLang="en-US">
                <a:ea typeface="宋体" pitchFamily="2"/>
              </a:rPr>
              <a:t>一克</a:t>
            </a:r>
            <a:r>
              <a:rPr lang="en-US">
                <a:ea typeface="宋体" pitchFamily="2"/>
              </a:rPr>
              <a:t>DNA</a:t>
            </a:r>
            <a:r>
              <a:rPr lang="zh-CN" altLang="en-US">
                <a:ea typeface="宋体" pitchFamily="2"/>
              </a:rPr>
              <a:t>相当于千亿张</a:t>
            </a:r>
            <a:r>
              <a:rPr lang="en-US">
                <a:ea typeface="宋体" pitchFamily="2"/>
              </a:rPr>
              <a:t>DVD</a:t>
            </a:r>
            <a:r>
              <a:rPr lang="zh-CN" altLang="en-US">
                <a:ea typeface="宋体" pitchFamily="2"/>
              </a:rPr>
              <a:t>存储量</a:t>
            </a:r>
          </a:p>
          <a:p>
            <a:pPr lvl="0" hangingPunct="1">
              <a:spcBef>
                <a:spcPts val="0"/>
              </a:spcBef>
            </a:pPr>
            <a:endParaRPr lang="en-US">
              <a:ea typeface="宋体" pitchFamily="2"/>
            </a:endParaRPr>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143C0A39-A050-4283-B429-049DB2768C87}" type="slidenum">
              <a:t>5</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hangingPunct="1">
              <a:spcBef>
                <a:spcPts val="0"/>
              </a:spcBef>
            </a:pPr>
            <a:r>
              <a:rPr lang="en-US">
                <a:ea typeface="宋体" pitchFamily="2"/>
              </a:rPr>
              <a:t>1NF </a:t>
            </a:r>
            <a:r>
              <a:rPr lang="zh-CN" altLang="en-US">
                <a:ea typeface="宋体" pitchFamily="2"/>
              </a:rPr>
              <a:t>每一列都是不可分割的基本数据项</a:t>
            </a:r>
          </a:p>
          <a:p>
            <a:pPr lvl="0" hangingPunct="1">
              <a:spcBef>
                <a:spcPts val="0"/>
              </a:spcBef>
            </a:pPr>
            <a:r>
              <a:rPr lang="en-US">
                <a:ea typeface="宋体" pitchFamily="2"/>
              </a:rPr>
              <a:t>2NF </a:t>
            </a:r>
            <a:r>
              <a:rPr lang="zh-CN" altLang="en-US">
                <a:ea typeface="宋体" pitchFamily="2"/>
              </a:rPr>
              <a:t>属性完全依赖于主键</a:t>
            </a:r>
          </a:p>
          <a:p>
            <a:pPr lvl="0" hangingPunct="1">
              <a:spcBef>
                <a:spcPts val="0"/>
              </a:spcBef>
            </a:pPr>
            <a:r>
              <a:rPr lang="en-US">
                <a:ea typeface="宋体" pitchFamily="2"/>
              </a:rPr>
              <a:t>3NF </a:t>
            </a:r>
            <a:r>
              <a:rPr lang="zh-CN" altLang="en-US">
                <a:ea typeface="宋体" pitchFamily="2"/>
              </a:rPr>
              <a:t>属性不依赖于其它非主属性</a:t>
            </a:r>
          </a:p>
          <a:p>
            <a:pPr lvl="0" hangingPunct="1">
              <a:spcBef>
                <a:spcPts val="0"/>
              </a:spcBef>
            </a:pPr>
            <a:endParaRPr lang="en-US" b="1">
              <a:ea typeface="宋体" pitchFamily="2"/>
            </a:endParaRPr>
          </a:p>
          <a:p>
            <a:pPr lvl="0" hangingPunct="1">
              <a:spcBef>
                <a:spcPts val="0"/>
              </a:spcBef>
            </a:pPr>
            <a:endParaRPr lang="en-US" b="1">
              <a:ea typeface="宋体" pitchFamily="2"/>
            </a:endParaRPr>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B774B310-AB4F-43B9-855F-082FC387547A}" type="slidenum">
              <a:t>6</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hangingPunct="1">
              <a:spcBef>
                <a:spcPts val="0"/>
              </a:spcBef>
            </a:pPr>
            <a:endParaRPr lang="en-US" b="1">
              <a:ea typeface="宋体" pitchFamily="2"/>
            </a:endParaRPr>
          </a:p>
          <a:p>
            <a:pPr lvl="0" hangingPunct="1">
              <a:spcBef>
                <a:spcPts val="0"/>
              </a:spcBef>
            </a:pPr>
            <a:endParaRPr lang="en-US" b="1">
              <a:ea typeface="宋体" pitchFamily="2"/>
            </a:endParaRPr>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1C50C32C-4648-4A1D-B931-2940688C4385}" type="slidenum">
              <a:t>7</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solidFill>
                  <a:srgbClr val="0000FF"/>
                </a:solidFill>
                <a:hlinkClick r:id="rId3"/>
              </a:rPr>
              <a:t>theoretical computer science</a:t>
            </a:r>
            <a:r>
              <a:rPr lang="en-US"/>
              <a:t>, the </a:t>
            </a:r>
            <a:r>
              <a:rPr lang="en-US" b="1"/>
              <a:t>CAP theorem</a:t>
            </a:r>
            <a:r>
              <a:rPr lang="en-US"/>
              <a:t>, also known as </a:t>
            </a:r>
            <a:r>
              <a:rPr lang="en-US" b="1"/>
              <a:t>Brewer's theorem</a:t>
            </a:r>
            <a:r>
              <a:rPr lang="en-US"/>
              <a:t>, states that it is impossible for a </a:t>
            </a:r>
            <a:r>
              <a:rPr lang="en-US">
                <a:solidFill>
                  <a:srgbClr val="0000FF"/>
                </a:solidFill>
                <a:hlinkClick r:id="rId4"/>
              </a:rPr>
              <a:t>distributed computer system</a:t>
            </a:r>
            <a:r>
              <a:rPr lang="en-US"/>
              <a:t> to simultaneously provide all three of the following guarantees:</a:t>
            </a:r>
          </a:p>
          <a:p>
            <a:pPr lvl="0"/>
            <a:r>
              <a:rPr lang="en-US" i="1">
                <a:solidFill>
                  <a:srgbClr val="0000FF"/>
                </a:solidFill>
                <a:hlinkClick r:id="rId5"/>
              </a:rPr>
              <a:t>Consistency</a:t>
            </a:r>
            <a:r>
              <a:rPr lang="en-US"/>
              <a:t> (all nodes see the same data at the same time)</a:t>
            </a:r>
          </a:p>
          <a:p>
            <a:pPr lvl="0"/>
            <a:r>
              <a:rPr lang="en-US" i="1">
                <a:solidFill>
                  <a:srgbClr val="0000FF"/>
                </a:solidFill>
                <a:hlinkClick r:id="rId6"/>
              </a:rPr>
              <a:t>Availability</a:t>
            </a:r>
            <a:r>
              <a:rPr lang="en-US"/>
              <a:t> (a guarantee that every request receives a response about whether it was successful or failed)</a:t>
            </a:r>
          </a:p>
          <a:p>
            <a:pPr lvl="0"/>
            <a:r>
              <a:rPr lang="en-US" i="1"/>
              <a:t>Partition tolerance</a:t>
            </a:r>
            <a:r>
              <a:rPr lang="en-US"/>
              <a:t> (the system continues to operate despite arbitrary message loss or failure of part of the system)</a:t>
            </a:r>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1B1AE24B-436C-44E8-9C4F-7C96DED4A9C6}" type="slidenum">
              <a:t>8</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85799"/>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wrap="square" lIns="91440" tIns="45720" rIns="91440" bIns="45720" anchor="t" anchorCtr="0">
            <a:spAutoFit/>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lvl="0"/>
            <a:r>
              <a:rPr lang="en-US"/>
              <a:t>theoretical computer science, the </a:t>
            </a:r>
            <a:r>
              <a:rPr lang="en-US" b="1"/>
              <a:t>CAP theorem</a:t>
            </a:r>
            <a:r>
              <a:rPr lang="en-US"/>
              <a:t>, also known as </a:t>
            </a:r>
            <a:r>
              <a:rPr lang="en-US" b="1"/>
              <a:t>Brewer's theorem</a:t>
            </a:r>
            <a:r>
              <a:rPr lang="en-US"/>
              <a:t>, states that it is impossible for a distributed computer system to simultaneously provide all three of the following guarantees:</a:t>
            </a:r>
          </a:p>
          <a:p>
            <a:pPr lvl="0"/>
            <a:r>
              <a:rPr lang="en-US" i="1"/>
              <a:t>Consistency</a:t>
            </a:r>
            <a:r>
              <a:rPr lang="en-US"/>
              <a:t> (all nodes see the same data at the same time)</a:t>
            </a:r>
          </a:p>
          <a:p>
            <a:pPr lvl="0"/>
            <a:r>
              <a:rPr lang="en-US" i="1"/>
              <a:t>Availability</a:t>
            </a:r>
            <a:r>
              <a:rPr lang="en-US"/>
              <a:t> (a guarantee that every request receives a response about whether it was successful or failed)</a:t>
            </a:r>
          </a:p>
          <a:p>
            <a:pPr lvl="0"/>
            <a:r>
              <a:rPr lang="en-US" i="1"/>
              <a:t>Partition tolerance</a:t>
            </a:r>
            <a:r>
              <a:rPr lang="en-US"/>
              <a:t> (the system continues to operate despite arbitrary message loss or failure of part of the system)</a:t>
            </a:r>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66FE5AE5-67A3-4149-9C19-C974DBEE7E12}" type="slidenum">
              <a:t>9</a:t>
            </a:fld>
            <a:endParaRPr lang="en-US" sz="1200" b="0" i="0" u="none" strike="noStrike" baseline="0">
              <a:ln>
                <a:noFill/>
              </a:ln>
              <a:solidFill>
                <a:srgbClr val="000000"/>
              </a:solidFill>
              <a:latin typeface="Times New Roman" pitchFamily="18"/>
              <a:ea typeface="WenQuanYi Micro Hei" pitchFamily="2"/>
              <a:cs typeface="Lohit Hindi" pitchFamily="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4413" cy="16351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9588"/>
            <a:ext cx="7110413" cy="194627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15D9C7B-28C8-4CB2-A284-3F60FACCA9F7}" type="slidenum">
              <a:t>‹#›</a:t>
            </a:fld>
            <a:endParaRPr lang="en-US"/>
          </a:p>
        </p:txBody>
      </p:sp>
    </p:spTree>
    <p:extLst>
      <p:ext uri="{BB962C8B-B14F-4D97-AF65-F5344CB8AC3E}">
        <p14:creationId xmlns:p14="http://schemas.microsoft.com/office/powerpoint/2010/main" val="1401721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79E9039-3B43-4DD3-8117-844F340AA832}" type="slidenum">
              <a:t>‹#›</a:t>
            </a:fld>
            <a:endParaRPr lang="en-US"/>
          </a:p>
        </p:txBody>
      </p:sp>
    </p:spTree>
    <p:extLst>
      <p:ext uri="{BB962C8B-B14F-4D97-AF65-F5344CB8AC3E}">
        <p14:creationId xmlns:p14="http://schemas.microsoft.com/office/powerpoint/2010/main" val="14879846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90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676275"/>
            <a:ext cx="63246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C25D70C-58A8-4929-A111-F4E9755B623F}" type="slidenum">
              <a:t>‹#›</a:t>
            </a:fld>
            <a:endParaRPr lang="en-US"/>
          </a:p>
        </p:txBody>
      </p:sp>
    </p:spTree>
    <p:extLst>
      <p:ext uri="{BB962C8B-B14F-4D97-AF65-F5344CB8AC3E}">
        <p14:creationId xmlns:p14="http://schemas.microsoft.com/office/powerpoint/2010/main" val="1601837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7C231B5-615C-4C07-8458-F24593970EAA}" type="slidenum">
              <a:t>‹#›</a:t>
            </a:fld>
            <a:endParaRPr lang="en-US"/>
          </a:p>
        </p:txBody>
      </p:sp>
    </p:spTree>
    <p:extLst>
      <p:ext uri="{BB962C8B-B14F-4D97-AF65-F5344CB8AC3E}">
        <p14:creationId xmlns:p14="http://schemas.microsoft.com/office/powerpoint/2010/main" val="28372299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97438"/>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1688" y="3230563"/>
            <a:ext cx="8636000" cy="16668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0140E0A-7D45-4C26-89AA-20A80EEC2A3F}" type="slidenum">
              <a:t>‹#›</a:t>
            </a:fld>
            <a:endParaRPr lang="en-US"/>
          </a:p>
        </p:txBody>
      </p:sp>
    </p:spTree>
    <p:extLst>
      <p:ext uri="{BB962C8B-B14F-4D97-AF65-F5344CB8AC3E}">
        <p14:creationId xmlns:p14="http://schemas.microsoft.com/office/powerpoint/2010/main" val="2785787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200275"/>
            <a:ext cx="4241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2200275"/>
            <a:ext cx="4241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01270933-0E79-42D0-BF01-192984231F06}" type="slidenum">
              <a:t>‹#›</a:t>
            </a:fld>
            <a:endParaRPr lang="en-US"/>
          </a:p>
        </p:txBody>
      </p:sp>
    </p:spTree>
    <p:extLst>
      <p:ext uri="{BB962C8B-B14F-4D97-AF65-F5344CB8AC3E}">
        <p14:creationId xmlns:p14="http://schemas.microsoft.com/office/powerpoint/2010/main" val="1505181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2413"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6563"/>
            <a:ext cx="4487863"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7763"/>
            <a:ext cx="4487863"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6563"/>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7763"/>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42A31AAB-0E12-4398-A738-C66EA5B9DA21}" type="slidenum">
              <a:t>‹#›</a:t>
            </a:fld>
            <a:endParaRPr lang="en-US"/>
          </a:p>
        </p:txBody>
      </p:sp>
    </p:spTree>
    <p:extLst>
      <p:ext uri="{BB962C8B-B14F-4D97-AF65-F5344CB8AC3E}">
        <p14:creationId xmlns:p14="http://schemas.microsoft.com/office/powerpoint/2010/main" val="3503504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D1E6510-7C84-4A77-97CF-E4E86F397E03}" type="slidenum">
              <a:t>‹#›</a:t>
            </a:fld>
            <a:endParaRPr lang="en-US"/>
          </a:p>
        </p:txBody>
      </p:sp>
    </p:spTree>
    <p:extLst>
      <p:ext uri="{BB962C8B-B14F-4D97-AF65-F5344CB8AC3E}">
        <p14:creationId xmlns:p14="http://schemas.microsoft.com/office/powerpoint/2010/main" val="2562459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EC8F9D1-3FB6-4251-B4BF-D96C4A334262}" type="slidenum">
              <a:t>‹#›</a:t>
            </a:fld>
            <a:endParaRPr lang="en-US"/>
          </a:p>
        </p:txBody>
      </p:sp>
    </p:spTree>
    <p:extLst>
      <p:ext uri="{BB962C8B-B14F-4D97-AF65-F5344CB8AC3E}">
        <p14:creationId xmlns:p14="http://schemas.microsoft.com/office/powerpoint/2010/main" val="23489578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1688" cy="12922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78488" cy="6505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5438"/>
            <a:ext cx="3341688"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8663461-91A0-49FE-9D05-3C51B201B4F7}" type="slidenum">
              <a:t>‹#›</a:t>
            </a:fld>
            <a:endParaRPr lang="en-US"/>
          </a:p>
        </p:txBody>
      </p:sp>
    </p:spTree>
    <p:extLst>
      <p:ext uri="{BB962C8B-B14F-4D97-AF65-F5344CB8AC3E}">
        <p14:creationId xmlns:p14="http://schemas.microsoft.com/office/powerpoint/2010/main" val="2345234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5588"/>
            <a:ext cx="6096000" cy="628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35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5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0A5625C-1A6D-4526-91FD-42393685E793}" type="slidenum">
              <a:t>‹#›</a:t>
            </a:fld>
            <a:endParaRPr lang="en-US"/>
          </a:p>
        </p:txBody>
      </p:sp>
    </p:spTree>
    <p:extLst>
      <p:ext uri="{BB962C8B-B14F-4D97-AF65-F5344CB8AC3E}">
        <p14:creationId xmlns:p14="http://schemas.microsoft.com/office/powerpoint/2010/main" val="3492846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761759" y="676440"/>
            <a:ext cx="8636039" cy="1271880"/>
          </a:xfrm>
          <a:prstGeom prst="rect">
            <a:avLst/>
          </a:prstGeom>
          <a:noFill/>
          <a:ln>
            <a:noFill/>
          </a:ln>
        </p:spPr>
        <p:txBody>
          <a:bodyPr vert="horz" lIns="90000" tIns="46800" rIns="90000" bIns="46800" anchor="ctr" anchorCtr="0" compatLnSpc="1"/>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761759" y="2200319"/>
            <a:ext cx="8636039" cy="4420079"/>
          </a:xfrm>
          <a:prstGeom prst="rect">
            <a:avLst/>
          </a:prstGeom>
          <a:noFill/>
          <a:ln>
            <a:noFill/>
          </a:ln>
        </p:spPr>
        <p:txBody>
          <a:bodyPr vert="horz" lIns="90000" tIns="46800" rIns="90000" bIns="46800" anchor="t" anchorCtr="0" compatLnSpc="1"/>
          <a:lstStyle>
            <a:defPPr marL="342720" marR="0" lvl="0" indent="-342720" algn="l" rtl="0" hangingPunct="0">
              <a:lnSpc>
                <a:spcPct val="100000"/>
              </a:lnSpc>
              <a:spcBef>
                <a:spcPts val="799"/>
              </a:spcBef>
              <a:spcAft>
                <a:spcPts val="0"/>
              </a:spcAft>
              <a:buClr>
                <a:srgbClr val="000000"/>
              </a:buClr>
              <a:buSzPct val="100000"/>
              <a:buFont typeface="Times New Roman" pitchFamily="18"/>
              <a:buNone/>
              <a:tabLst>
                <a:tab pos="571320" algn="l"/>
                <a:tab pos="1485719" algn="l"/>
                <a:tab pos="2400119" algn="l"/>
                <a:tab pos="3314519" algn="l"/>
                <a:tab pos="4228919" algn="l"/>
                <a:tab pos="5143320" algn="l"/>
                <a:tab pos="6057720" algn="l"/>
                <a:tab pos="6972120" algn="l"/>
                <a:tab pos="7886520" algn="l"/>
                <a:tab pos="8800920" algn="l"/>
                <a:tab pos="9715320" algn="l"/>
              </a:tabLst>
              <a:defRPr lang="en-US" sz="3200" b="0" i="0" u="none" strike="noStrike" baseline="0">
                <a:ln>
                  <a:noFill/>
                </a:ln>
                <a:solidFill>
                  <a:srgbClr val="000000"/>
                </a:solidFill>
                <a:latin typeface="Times New Roman" pitchFamily="18"/>
                <a:ea typeface="WenQuanYi Micro Hei" pitchFamily="2"/>
                <a:cs typeface="Lohit Hindi" pitchFamily="2"/>
              </a:defRPr>
            </a:defPPr>
            <a:lvl1pPr marL="342720" marR="0" lvl="0" indent="-342720" algn="l" rtl="0" hangingPunct="0">
              <a:lnSpc>
                <a:spcPct val="100000"/>
              </a:lnSpc>
              <a:spcBef>
                <a:spcPts val="799"/>
              </a:spcBef>
              <a:spcAft>
                <a:spcPts val="0"/>
              </a:spcAft>
              <a:buClr>
                <a:srgbClr val="000000"/>
              </a:buClr>
              <a:buSzPct val="100000"/>
              <a:buFont typeface="Times New Roman" pitchFamily="18"/>
              <a:buChar char="•"/>
              <a:tabLst>
                <a:tab pos="571320" algn="l"/>
                <a:tab pos="1485719" algn="l"/>
                <a:tab pos="2400119" algn="l"/>
                <a:tab pos="3314519" algn="l"/>
                <a:tab pos="4228919" algn="l"/>
                <a:tab pos="5143320" algn="l"/>
                <a:tab pos="6057720" algn="l"/>
                <a:tab pos="6972120" algn="l"/>
                <a:tab pos="7886520" algn="l"/>
                <a:tab pos="8800920" algn="l"/>
                <a:tab pos="9715320" algn="l"/>
              </a:tabLst>
              <a:defRPr lang="en-US" sz="3200" b="0" i="0" u="none" strike="noStrike" baseline="0">
                <a:ln>
                  <a:noFill/>
                </a:ln>
                <a:solidFill>
                  <a:srgbClr val="000000"/>
                </a:solidFill>
                <a:latin typeface="Times New Roman" pitchFamily="18"/>
                <a:ea typeface="WenQuanYi Micro Hei" pitchFamily="2"/>
                <a:cs typeface="Lohit Hindi" pitchFamily="2"/>
              </a:defRPr>
            </a:lvl1pPr>
            <a:lvl2pPr marL="742680" marR="0" lvl="1" indent="-285480" algn="l" rtl="0" hangingPunct="0">
              <a:lnSpc>
                <a:spcPct val="100000"/>
              </a:lnSpc>
              <a:spcBef>
                <a:spcPts val="697"/>
              </a:spcBef>
              <a:spcAft>
                <a:spcPts val="0"/>
              </a:spcAft>
              <a:buClr>
                <a:srgbClr val="000000"/>
              </a:buClr>
              <a:buSzPct val="100000"/>
              <a:buFont typeface="Times New Roman" pitchFamily="18"/>
              <a:buChar char="–"/>
              <a:tabLst>
                <a:tab pos="171360" algn="l"/>
                <a:tab pos="1085759" algn="l"/>
                <a:tab pos="2000160" algn="l"/>
                <a:tab pos="2914560" algn="l"/>
                <a:tab pos="3828959" algn="l"/>
                <a:tab pos="4743360" algn="l"/>
                <a:tab pos="5657760" algn="l"/>
                <a:tab pos="6572160" algn="l"/>
                <a:tab pos="7486560" algn="l"/>
                <a:tab pos="8400960" algn="l"/>
                <a:tab pos="9315360" algn="l"/>
              </a:tabLst>
              <a:defRPr lang="en-US" sz="2800" b="0" i="0" u="none" strike="noStrike" baseline="0">
                <a:ln>
                  <a:noFill/>
                </a:ln>
                <a:solidFill>
                  <a:srgbClr val="000000"/>
                </a:solidFill>
                <a:latin typeface="Times New Roman" pitchFamily="18"/>
                <a:ea typeface="WenQuanYi Micro Hei" pitchFamily="2"/>
                <a:cs typeface="Lohit Hindi" pitchFamily="2"/>
              </a:defRPr>
            </a:lvl2pPr>
            <a:lvl3pPr marL="1143000" marR="0" lvl="2" indent="-228600" algn="l" rtl="0" hangingPunct="0">
              <a:lnSpc>
                <a:spcPct val="100000"/>
              </a:lnSpc>
              <a:spcBef>
                <a:spcPts val="598"/>
              </a:spcBef>
              <a:spcAft>
                <a:spcPts val="0"/>
              </a:spcAft>
              <a:buClr>
                <a:srgbClr val="000000"/>
              </a:buClr>
              <a:buSzPct val="100000"/>
              <a:buFont typeface="Times New Roman" pitchFamily="18"/>
              <a:buChar char="•"/>
              <a:tabLst>
                <a:tab pos="685799" algn="l"/>
                <a:tab pos="1600200" algn="l"/>
                <a:tab pos="2514600" algn="l"/>
                <a:tab pos="3429000" algn="l"/>
                <a:tab pos="4343400" algn="l"/>
                <a:tab pos="5257800" algn="l"/>
                <a:tab pos="6172200" algn="l"/>
                <a:tab pos="7086600" algn="l"/>
                <a:tab pos="8000999" algn="l"/>
                <a:tab pos="8915399" algn="l"/>
              </a:tabLst>
              <a:defRPr lang="en-US" sz="2400" b="0" i="0" u="none" strike="noStrike" baseline="0">
                <a:ln>
                  <a:noFill/>
                </a:ln>
                <a:solidFill>
                  <a:srgbClr val="000000"/>
                </a:solidFill>
                <a:latin typeface="Times New Roman" pitchFamily="18"/>
                <a:ea typeface="WenQuanYi Micro Hei" pitchFamily="2"/>
                <a:cs typeface="Lohit Hindi" pitchFamily="2"/>
              </a:defRPr>
            </a:lvl3pPr>
            <a:lvl4pPr marL="1600199" marR="0" lvl="3" indent="-228600" algn="l" rtl="0" hangingPunct="0">
              <a:lnSpc>
                <a:spcPct val="100000"/>
              </a:lnSpc>
              <a:spcBef>
                <a:spcPts val="499"/>
              </a:spcBef>
              <a:spcAft>
                <a:spcPts val="0"/>
              </a:spcAft>
              <a:buClr>
                <a:srgbClr val="000000"/>
              </a:buClr>
              <a:buSzPct val="100000"/>
              <a:buFont typeface="Times New Roman" pitchFamily="18"/>
              <a:buChar char="–"/>
              <a:tabLst>
                <a:tab pos="228600" algn="l"/>
                <a:tab pos="1143000" algn="l"/>
                <a:tab pos="2057400" algn="l"/>
                <a:tab pos="2971800" algn="l"/>
                <a:tab pos="3886200" algn="l"/>
                <a:tab pos="4800600" algn="l"/>
                <a:tab pos="5715000" algn="l"/>
                <a:tab pos="6629400" algn="l"/>
                <a:tab pos="7543799" algn="l"/>
                <a:tab pos="8458200" algn="l"/>
              </a:tabLst>
              <a:defRPr lang="en-US" sz="2000" b="0" i="0" u="none" strike="noStrike" baseline="0">
                <a:ln>
                  <a:noFill/>
                </a:ln>
                <a:solidFill>
                  <a:srgbClr val="000000"/>
                </a:solidFill>
                <a:latin typeface="Times New Roman" pitchFamily="18"/>
                <a:ea typeface="WenQuanYi Micro Hei" pitchFamily="2"/>
                <a:cs typeface="Lohit Hindi" pitchFamily="2"/>
              </a:defRPr>
            </a:lvl4pPr>
            <a:lvl5pPr marL="2057400" marR="0" lvl="4" indent="-228600" algn="l" rtl="0" hangingPunct="0">
              <a:lnSpc>
                <a:spcPct val="100000"/>
              </a:lnSpc>
              <a:spcBef>
                <a:spcPts val="499"/>
              </a:spcBef>
              <a:spcAft>
                <a:spcPts val="0"/>
              </a:spcAft>
              <a:buClr>
                <a:srgbClr val="000000"/>
              </a:buClr>
              <a:buSzPct val="100000"/>
              <a:buFont typeface="Times New Roman" pitchFamily="18"/>
              <a:buChar char="»"/>
              <a:tabLst>
                <a:tab pos="685799" algn="l"/>
                <a:tab pos="1600200" algn="l"/>
                <a:tab pos="2514600" algn="l"/>
                <a:tab pos="3429000" algn="l"/>
                <a:tab pos="4343400" algn="l"/>
                <a:tab pos="5257800" algn="l"/>
                <a:tab pos="6172200" algn="l"/>
                <a:tab pos="7086600" algn="l"/>
                <a:tab pos="8000999" algn="l"/>
              </a:tabLst>
              <a:defRPr lang="en-US" sz="2000" b="0" i="0" u="none" strike="noStrike" baseline="0">
                <a:ln>
                  <a:noFill/>
                </a:ln>
                <a:solidFill>
                  <a:srgbClr val="000000"/>
                </a:solidFill>
                <a:latin typeface="Times New Roman" pitchFamily="18"/>
                <a:ea typeface="WenQuanYi Micro Hei" pitchFamily="2"/>
                <a:cs typeface="Lohit Hindi" pitchFamily="2"/>
              </a:defRPr>
            </a:lvl5pPr>
            <a:lvl6pPr marL="2057400" marR="0" lvl="5" indent="-228600" algn="l" rtl="0" hangingPunct="0">
              <a:lnSpc>
                <a:spcPct val="100000"/>
              </a:lnSpc>
              <a:spcBef>
                <a:spcPts val="499"/>
              </a:spcBef>
              <a:spcAft>
                <a:spcPts val="0"/>
              </a:spcAft>
              <a:buClr>
                <a:srgbClr val="000000"/>
              </a:buClr>
              <a:buSzPct val="100000"/>
              <a:buFont typeface="Times New Roman" pitchFamily="18"/>
              <a:buChar char="»"/>
              <a:tabLst>
                <a:tab pos="685799" algn="l"/>
                <a:tab pos="1600200" algn="l"/>
                <a:tab pos="2514600" algn="l"/>
                <a:tab pos="3429000" algn="l"/>
                <a:tab pos="4343400" algn="l"/>
                <a:tab pos="5257800" algn="l"/>
                <a:tab pos="6172200" algn="l"/>
                <a:tab pos="7086600" algn="l"/>
                <a:tab pos="8000999" algn="l"/>
              </a:tabLst>
              <a:defRPr lang="en-US" sz="2000" b="0" i="0" u="none" strike="noStrike" baseline="0">
                <a:ln>
                  <a:noFill/>
                </a:ln>
                <a:solidFill>
                  <a:srgbClr val="000000"/>
                </a:solidFill>
                <a:latin typeface="Times New Roman" pitchFamily="18"/>
                <a:ea typeface="WenQuanYi Micro Hei" pitchFamily="2"/>
                <a:cs typeface="Lohit Hindi" pitchFamily="2"/>
              </a:defRPr>
            </a:lvl6pPr>
            <a:lvl7pPr marL="2057400" marR="0" lvl="6" indent="-228600" algn="l" rtl="0" hangingPunct="0">
              <a:lnSpc>
                <a:spcPct val="100000"/>
              </a:lnSpc>
              <a:spcBef>
                <a:spcPts val="499"/>
              </a:spcBef>
              <a:spcAft>
                <a:spcPts val="0"/>
              </a:spcAft>
              <a:buClr>
                <a:srgbClr val="000000"/>
              </a:buClr>
              <a:buSzPct val="100000"/>
              <a:buFont typeface="Times New Roman" pitchFamily="18"/>
              <a:buChar char="»"/>
              <a:tabLst>
                <a:tab pos="685799" algn="l"/>
                <a:tab pos="1600200" algn="l"/>
                <a:tab pos="2514600" algn="l"/>
                <a:tab pos="3429000" algn="l"/>
                <a:tab pos="4343400" algn="l"/>
                <a:tab pos="5257800" algn="l"/>
                <a:tab pos="6172200" algn="l"/>
                <a:tab pos="7086600" algn="l"/>
                <a:tab pos="8000999" algn="l"/>
              </a:tabLst>
              <a:defRPr lang="en-US" sz="2000" b="0" i="0" u="none" strike="noStrike" baseline="0">
                <a:ln>
                  <a:noFill/>
                </a:ln>
                <a:solidFill>
                  <a:srgbClr val="000000"/>
                </a:solidFill>
                <a:latin typeface="Times New Roman" pitchFamily="18"/>
                <a:ea typeface="WenQuanYi Micro Hei" pitchFamily="2"/>
                <a:cs typeface="Lohit Hindi" pitchFamily="2"/>
              </a:defRPr>
            </a:lvl7pPr>
            <a:lvl8pPr marL="2057400" marR="0" lvl="7" indent="-228600" algn="l" rtl="0" hangingPunct="0">
              <a:lnSpc>
                <a:spcPct val="100000"/>
              </a:lnSpc>
              <a:spcBef>
                <a:spcPts val="499"/>
              </a:spcBef>
              <a:spcAft>
                <a:spcPts val="0"/>
              </a:spcAft>
              <a:buClr>
                <a:srgbClr val="000000"/>
              </a:buClr>
              <a:buSzPct val="100000"/>
              <a:buFont typeface="Times New Roman" pitchFamily="18"/>
              <a:buChar char="»"/>
              <a:tabLst>
                <a:tab pos="685799" algn="l"/>
                <a:tab pos="1600200" algn="l"/>
                <a:tab pos="2514600" algn="l"/>
                <a:tab pos="3429000" algn="l"/>
                <a:tab pos="4343400" algn="l"/>
                <a:tab pos="5257800" algn="l"/>
                <a:tab pos="6172200" algn="l"/>
                <a:tab pos="7086600" algn="l"/>
                <a:tab pos="8000999" algn="l"/>
              </a:tabLst>
              <a:defRPr lang="en-US" sz="2000" b="0" i="0" u="none" strike="noStrike" baseline="0">
                <a:ln>
                  <a:noFill/>
                </a:ln>
                <a:solidFill>
                  <a:srgbClr val="000000"/>
                </a:solidFill>
                <a:latin typeface="Times New Roman" pitchFamily="18"/>
                <a:ea typeface="WenQuanYi Micro Hei" pitchFamily="2"/>
                <a:cs typeface="Lohit Hindi" pitchFamily="2"/>
              </a:defRPr>
            </a:lvl8pPr>
            <a:lvl9pPr marL="2057400" marR="0" lvl="8" indent="-228600" algn="l" rtl="0" hangingPunct="0">
              <a:lnSpc>
                <a:spcPct val="100000"/>
              </a:lnSpc>
              <a:spcBef>
                <a:spcPts val="499"/>
              </a:spcBef>
              <a:spcAft>
                <a:spcPts val="0"/>
              </a:spcAft>
              <a:buClr>
                <a:srgbClr val="000000"/>
              </a:buClr>
              <a:buSzPct val="100000"/>
              <a:buFont typeface="Times New Roman" pitchFamily="18"/>
              <a:buChar char="»"/>
              <a:tabLst>
                <a:tab pos="685799" algn="l"/>
                <a:tab pos="1600200" algn="l"/>
                <a:tab pos="2514600" algn="l"/>
                <a:tab pos="3429000" algn="l"/>
                <a:tab pos="4343400" algn="l"/>
                <a:tab pos="5257800" algn="l"/>
                <a:tab pos="6172200" algn="l"/>
                <a:tab pos="7086600" algn="l"/>
                <a:tab pos="8000999" algn="l"/>
              </a:tabLst>
              <a:defRPr lang="en-US" sz="2000" b="0" i="0" u="none" strike="noStrike" baseline="0">
                <a:ln>
                  <a:noFill/>
                </a:ln>
                <a:solidFill>
                  <a:srgbClr val="000000"/>
                </a:solidFill>
                <a:latin typeface="Times New Roman" pitchFamily="18"/>
                <a:ea typeface="WenQuanYi Micro Hei" pitchFamily="2"/>
                <a:cs typeface="Lohit Hindi" pitchFamily="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txBox="1">
            <a:spLocks noGrp="1"/>
          </p:cNvSpPr>
          <p:nvPr>
            <p:ph type="dt" sz="half" idx="2"/>
          </p:nvPr>
        </p:nvSpPr>
        <p:spPr>
          <a:xfrm>
            <a:off x="762120" y="6941879"/>
            <a:ext cx="2117520" cy="509760"/>
          </a:xfrm>
          <a:prstGeom prst="rect">
            <a:avLst/>
          </a:prstGeom>
          <a:noFill/>
          <a:ln>
            <a:noFill/>
          </a:ln>
        </p:spPr>
        <p:txBody>
          <a:bodyPr vert="horz" wrap="square" lIns="90000" tIns="46800" rIns="90000" bIns="46800" anchor="t" anchorCtr="0" compatLnSpc="1"/>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2400" b="0" i="0" u="none" strike="noStrike" baseline="0">
                <a:solidFill>
                  <a:srgbClr val="000000"/>
                </a:solidFill>
                <a:latin typeface="Times New Roman"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70039" y="6941879"/>
            <a:ext cx="3219480" cy="509760"/>
          </a:xfrm>
          <a:prstGeom prst="rect">
            <a:avLst/>
          </a:prstGeom>
          <a:noFill/>
          <a:ln>
            <a:noFill/>
          </a:ln>
        </p:spPr>
        <p:txBody>
          <a:bodyPr vert="horz" wrap="square" lIns="90000" tIns="46800" rIns="90000" bIns="46800" anchor="t" anchorCtr="0" compatLnSpc="1"/>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2400" b="0" i="0" u="none" strike="noStrike" baseline="0">
                <a:solidFill>
                  <a:srgbClr val="000000"/>
                </a:solidFill>
                <a:latin typeface="Times New Roman"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79919" y="6941879"/>
            <a:ext cx="2119320" cy="509760"/>
          </a:xfrm>
          <a:prstGeom prst="rect">
            <a:avLst/>
          </a:prstGeom>
          <a:noFill/>
          <a:ln>
            <a:noFill/>
          </a:ln>
        </p:spPr>
        <p:txBody>
          <a:bodyPr vert="horz" wrap="square" lIns="90000" tIns="46800" rIns="90000" bIns="46800" anchor="t" anchorCtr="0" compatLnSpc="1"/>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2400" b="0" i="0" u="none" strike="noStrike" baseline="0">
                <a:solidFill>
                  <a:srgbClr val="000000"/>
                </a:solidFill>
                <a:latin typeface="Times New Roman" pitchFamily="18"/>
                <a:ea typeface="DejaVu Sans" pitchFamily="2"/>
                <a:cs typeface="DejaVu Sans" pitchFamily="2"/>
              </a:defRPr>
            </a:lvl1pPr>
          </a:lstStyle>
          <a:p>
            <a:pPr lvl="0"/>
            <a:fld id="{0016E94E-847D-49C5-86FD-959E899713F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ctr"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400" b="0" i="0" u="none" strike="noStrike" baseline="0">
          <a:ln>
            <a:noFill/>
          </a:ln>
          <a:solidFill>
            <a:srgbClr val="000000"/>
          </a:solidFill>
          <a:latin typeface="Times New Roman"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US" sz="3200" b="0" i="0" u="none" strike="noStrike" baseline="0">
          <a:ln>
            <a:noFill/>
          </a:ln>
          <a:solidFill>
            <a:srgbClr val="000000"/>
          </a:solidFill>
          <a:latin typeface="Times New Roman"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2004     系统工程，大连理工大学 2004-2007 知识科学，北陆先端科学技术大学院大学 2007-     IME，ASA  国际应用系统分析研究所">
    <p:spTree>
      <p:nvGrpSpPr>
        <p:cNvPr id="1" name=""/>
        <p:cNvGrpSpPr/>
        <p:nvPr/>
      </p:nvGrpSpPr>
      <p:grpSpPr>
        <a:xfrm>
          <a:off x="0" y="0"/>
          <a:ext cx="0" cy="0"/>
          <a:chOff x="0" y="0"/>
          <a:chExt cx="0" cy="0"/>
        </a:xfrm>
      </p:grpSpPr>
      <p:sp>
        <p:nvSpPr>
          <p:cNvPr id="2" name="Text Box 5"/>
          <p:cNvSpPr/>
          <p:nvPr/>
        </p:nvSpPr>
        <p:spPr>
          <a:xfrm>
            <a:off x="5079960" y="7164360"/>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3" name="Text Box 6"/>
          <p:cNvSpPr/>
          <p:nvPr/>
        </p:nvSpPr>
        <p:spPr>
          <a:xfrm>
            <a:off x="0" y="7159679"/>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
        <p:nvSpPr>
          <p:cNvPr id="4" name="Rectangle 11"/>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5" name="Rectangle 12"/>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FFFFFF"/>
                </a:solidFill>
                <a:latin typeface="Times New Roman" pitchFamily="18"/>
                <a:ea typeface="WenQuanYi Micro Hei" pitchFamily="2"/>
                <a:cs typeface="Lohit Hindi" pitchFamily="2"/>
              </a:rPr>
              <a:t>About me</a:t>
            </a:r>
          </a:p>
        </p:txBody>
      </p:sp>
      <p:sp>
        <p:nvSpPr>
          <p:cNvPr id="6" name="TextBox 13"/>
          <p:cNvSpPr/>
          <p:nvPr/>
        </p:nvSpPr>
        <p:spPr>
          <a:xfrm>
            <a:off x="4005000" y="0"/>
            <a:ext cx="6638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Context</a:t>
            </a:r>
          </a:p>
        </p:txBody>
      </p:sp>
      <p:sp>
        <p:nvSpPr>
          <p:cNvPr id="7" name="TextBox 15"/>
          <p:cNvSpPr/>
          <p:nvPr/>
        </p:nvSpPr>
        <p:spPr>
          <a:xfrm>
            <a:off x="3927600" y="220680"/>
            <a:ext cx="761759"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Big Data</a:t>
            </a:r>
          </a:p>
        </p:txBody>
      </p:sp>
      <p:sp>
        <p:nvSpPr>
          <p:cNvPr id="8" name="TextBox 16"/>
          <p:cNvSpPr/>
          <p:nvPr/>
        </p:nvSpPr>
        <p:spPr>
          <a:xfrm>
            <a:off x="4008959"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9" name="Title 8"/>
          <p:cNvSpPr txBox="1">
            <a:spLocks noGrp="1"/>
          </p:cNvSpPr>
          <p:nvPr>
            <p:ph type="title" idx="4294967295"/>
          </p:nvPr>
        </p:nvSpPr>
        <p:spPr>
          <a:xfrm>
            <a:off x="706320" y="1283040"/>
            <a:ext cx="9080640" cy="1944000"/>
          </a:xfrm>
        </p:spPr>
        <p:txBody>
          <a:bodyPr wrap="square" lIns="91440" tIns="45720" rIns="91440" bIns="45720">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a:r>
              <a:rPr lang="en-US" sz="2800">
                <a:latin typeface="宋体" pitchFamily="18"/>
                <a:ea typeface="宋体" pitchFamily="2"/>
              </a:rPr>
              <a:t>-2004     </a:t>
            </a:r>
            <a:r>
              <a:rPr lang="zh-CN" altLang="en-US" sz="2800">
                <a:latin typeface="宋体" pitchFamily="18"/>
                <a:ea typeface="宋体" pitchFamily="2"/>
              </a:rPr>
              <a:t>系统工程，大连理工大学</a:t>
            </a:r>
            <a:r>
              <a:rPr lang="en-US" sz="2800">
                <a:latin typeface="宋体" pitchFamily="18"/>
                <a:ea typeface="宋体" pitchFamily="2"/>
              </a:rPr>
              <a:t/>
            </a:r>
            <a:br>
              <a:rPr lang="en-US" sz="2800">
                <a:latin typeface="宋体" pitchFamily="18"/>
                <a:ea typeface="宋体" pitchFamily="2"/>
              </a:rPr>
            </a:br>
            <a:r>
              <a:rPr lang="en-US" sz="2800">
                <a:latin typeface="宋体" pitchFamily="18"/>
                <a:ea typeface="宋体" pitchFamily="2"/>
              </a:rPr>
              <a:t>2004-2007 </a:t>
            </a:r>
            <a:r>
              <a:rPr lang="zh-CN" altLang="en-US" sz="2800">
                <a:latin typeface="宋体" pitchFamily="18"/>
                <a:ea typeface="宋体" pitchFamily="2"/>
              </a:rPr>
              <a:t>知识科学，北陆先端科学技术大学院大学</a:t>
            </a:r>
            <a:r>
              <a:rPr lang="en-US" sz="2800">
                <a:latin typeface="宋体" pitchFamily="18"/>
                <a:ea typeface="宋体" pitchFamily="2"/>
              </a:rPr>
              <a:t/>
            </a:r>
            <a:br>
              <a:rPr lang="en-US" sz="2800">
                <a:latin typeface="宋体" pitchFamily="18"/>
                <a:ea typeface="宋体" pitchFamily="2"/>
              </a:rPr>
            </a:br>
            <a:r>
              <a:rPr lang="en-US" sz="2800">
                <a:latin typeface="宋体" pitchFamily="18"/>
                <a:ea typeface="宋体" pitchFamily="2"/>
              </a:rPr>
              <a:t>2007-     IME</a:t>
            </a:r>
            <a:r>
              <a:rPr lang="zh-CN" altLang="en-US" sz="2800">
                <a:latin typeface="宋体" pitchFamily="18"/>
                <a:ea typeface="宋体" pitchFamily="2"/>
              </a:rPr>
              <a:t>，</a:t>
            </a:r>
            <a:r>
              <a:rPr lang="en-US" sz="2800">
                <a:latin typeface="宋体" pitchFamily="18"/>
                <a:ea typeface="宋体" pitchFamily="2"/>
              </a:rPr>
              <a:t>ASA  </a:t>
            </a:r>
            <a:r>
              <a:rPr lang="zh-CN" altLang="en-US" sz="2800">
                <a:latin typeface="宋体" pitchFamily="18"/>
                <a:ea typeface="宋体" pitchFamily="2"/>
              </a:rPr>
              <a:t>国际应用系统分析研究所</a:t>
            </a:r>
          </a:p>
        </p:txBody>
      </p:sp>
      <p:sp>
        <p:nvSpPr>
          <p:cNvPr id="10" name="TextBox 14"/>
          <p:cNvSpPr/>
          <p:nvPr/>
        </p:nvSpPr>
        <p:spPr>
          <a:xfrm>
            <a:off x="298440" y="911880"/>
            <a:ext cx="975996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FBFBF"/>
          </a:solid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宋体" pitchFamily="2"/>
                <a:cs typeface="宋体" pitchFamily="2"/>
              </a:rPr>
              <a:t>学习科研经历</a:t>
            </a:r>
            <a:r>
              <a:rPr lang="en-US" sz="2400" b="0" i="0" u="none" strike="noStrike" baseline="0">
                <a:ln>
                  <a:noFill/>
                </a:ln>
                <a:solidFill>
                  <a:srgbClr val="000000"/>
                </a:solidFill>
                <a:latin typeface="Times New Roman" pitchFamily="18"/>
                <a:ea typeface="宋体" pitchFamily="2"/>
                <a:cs typeface="宋体" pitchFamily="2"/>
              </a:rPr>
              <a:t>:</a:t>
            </a:r>
          </a:p>
        </p:txBody>
      </p:sp>
      <p:sp>
        <p:nvSpPr>
          <p:cNvPr id="11" name="TextBox 17"/>
          <p:cNvSpPr/>
          <p:nvPr/>
        </p:nvSpPr>
        <p:spPr>
          <a:xfrm>
            <a:off x="388800" y="3089160"/>
            <a:ext cx="976176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FBFBF"/>
          </a:solid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宋体" pitchFamily="2"/>
                <a:cs typeface="宋体" pitchFamily="2"/>
              </a:rPr>
              <a:t>项目经验</a:t>
            </a:r>
            <a:r>
              <a:rPr lang="en-US" sz="2400" b="0" i="0" u="none" strike="noStrike" baseline="0">
                <a:ln>
                  <a:noFill/>
                </a:ln>
                <a:solidFill>
                  <a:srgbClr val="000000"/>
                </a:solidFill>
                <a:latin typeface="Times New Roman" pitchFamily="18"/>
                <a:ea typeface="宋体" pitchFamily="2"/>
                <a:cs typeface="宋体" pitchFamily="2"/>
              </a:rPr>
              <a:t>:</a:t>
            </a:r>
          </a:p>
        </p:txBody>
      </p:sp>
      <p:sp>
        <p:nvSpPr>
          <p:cNvPr id="12" name="Title 10"/>
          <p:cNvSpPr/>
          <p:nvPr/>
        </p:nvSpPr>
        <p:spPr>
          <a:xfrm>
            <a:off x="399960" y="3594240"/>
            <a:ext cx="9688680" cy="3095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Energy efficiency and Risk Management in Public Buildings (EnRiMa)</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New Energy Externalities Developments for Sustainability (NEEDS)</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Web-based Emission Trading System</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MCA-based Global Energy Assessment</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Intuitive Decision Analysis support System (Prototype)</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COE: Knowledge Management system, E-science Environments, Domain   Knowledge Ontology Construction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name="page10">
    <p:spTree>
      <p:nvGrpSpPr>
        <p:cNvPr id="1" name=""/>
        <p:cNvGrpSpPr/>
        <p:nvPr/>
      </p:nvGrpSpPr>
      <p:grpSpPr>
        <a:xfrm>
          <a:off x="0" y="0"/>
          <a:ext cx="0" cy="0"/>
          <a:chOff x="0" y="0"/>
          <a:chExt cx="0" cy="0"/>
        </a:xfrm>
      </p:grpSpPr>
      <p:pic>
        <p:nvPicPr>
          <p:cNvPr id="2" name="Picture 12"/>
          <p:cNvPicPr>
            <a:picLocks noChangeAspect="1"/>
          </p:cNvPicPr>
          <p:nvPr/>
        </p:nvPicPr>
        <p:blipFill>
          <a:blip r:embed="rId3">
            <a:lum/>
            <a:alphaModFix/>
          </a:blip>
          <a:srcRect/>
          <a:stretch>
            <a:fillRect/>
          </a:stretch>
        </p:blipFill>
        <p:spPr>
          <a:xfrm>
            <a:off x="1060560" y="1052640"/>
            <a:ext cx="8039160" cy="5514840"/>
          </a:xfrm>
          <a:prstGeom prst="rect">
            <a:avLst/>
          </a:prstGeom>
          <a:noFill/>
          <a:ln>
            <a:noFill/>
          </a:ln>
        </p:spPr>
      </p:pic>
      <p:sp>
        <p:nvSpPr>
          <p:cNvPr id="3" name="Rectangle 9"/>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4" name="Rectangle 10"/>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数据关联性</a:t>
            </a:r>
          </a:p>
        </p:txBody>
      </p:sp>
      <p:sp>
        <p:nvSpPr>
          <p:cNvPr id="5" name="TextBox 14"/>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6" name="TextBox 15"/>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7" name="TextBox 17"/>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8" name="Text Box 5"/>
          <p:cNvSpPr/>
          <p:nvPr/>
        </p:nvSpPr>
        <p:spPr>
          <a:xfrm>
            <a:off x="5079960" y="7164360"/>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9" name="Text Box 6"/>
          <p:cNvSpPr/>
          <p:nvPr/>
        </p:nvSpPr>
        <p:spPr>
          <a:xfrm>
            <a:off x="0" y="7159679"/>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Rectangle 9"/>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0"/>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互联网发展概述</a:t>
            </a:r>
          </a:p>
        </p:txBody>
      </p:sp>
      <p:sp>
        <p:nvSpPr>
          <p:cNvPr id="4" name="TextBox 14"/>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15"/>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17"/>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7"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8"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graphicFrame>
        <p:nvGraphicFramePr>
          <p:cNvPr id="11" name="Table 10"/>
          <p:cNvGraphicFramePr>
            <a:graphicFrameLocks noGrp="1"/>
          </p:cNvGraphicFramePr>
          <p:nvPr>
            <p:extLst>
              <p:ext uri="{D42A27DB-BD31-4B8C-83A1-F6EECF244321}">
                <p14:modId xmlns:p14="http://schemas.microsoft.com/office/powerpoint/2010/main" val="395915402"/>
              </p:ext>
            </p:extLst>
          </p:nvPr>
        </p:nvGraphicFramePr>
        <p:xfrm>
          <a:off x="259556" y="1753394"/>
          <a:ext cx="9677400" cy="3328035"/>
        </p:xfrm>
        <a:graphic>
          <a:graphicData uri="http://schemas.openxmlformats.org/drawingml/2006/table">
            <a:tbl>
              <a:tblPr firstRow="1" bandRow="1">
                <a:tableStyleId>{5C22544A-7EE6-4342-B048-85BDC9FD1C3A}</a:tableStyleId>
              </a:tblPr>
              <a:tblGrid>
                <a:gridCol w="3225800"/>
                <a:gridCol w="3225800"/>
                <a:gridCol w="3225800"/>
              </a:tblGrid>
              <a:tr h="409575">
                <a:tc>
                  <a:txBody>
                    <a:bodyPr/>
                    <a:lstStyle/>
                    <a:p>
                      <a:r>
                        <a:rPr lang="en-US" altLang="zh-CN" dirty="0" smtClean="0"/>
                        <a:t>Web1.0</a:t>
                      </a:r>
                      <a:endParaRPr lang="en-US" dirty="0"/>
                    </a:p>
                  </a:txBody>
                  <a:tcPr/>
                </a:tc>
                <a:tc>
                  <a:txBody>
                    <a:bodyPr/>
                    <a:lstStyle/>
                    <a:p>
                      <a:r>
                        <a:rPr lang="en-US" altLang="zh-CN" dirty="0" smtClean="0"/>
                        <a:t>Web2.0</a:t>
                      </a:r>
                      <a:endParaRPr lang="en-US" dirty="0"/>
                    </a:p>
                  </a:txBody>
                  <a:tcPr/>
                </a:tc>
                <a:tc>
                  <a:txBody>
                    <a:bodyPr/>
                    <a:lstStyle/>
                    <a:p>
                      <a:r>
                        <a:rPr lang="en-US" dirty="0" smtClean="0"/>
                        <a:t>Web3.0</a:t>
                      </a:r>
                      <a:endParaRPr lang="en-US" dirty="0"/>
                    </a:p>
                  </a:txBody>
                  <a:tcPr/>
                </a:tc>
              </a:tr>
              <a:tr h="409575">
                <a:tc>
                  <a:txBody>
                    <a:bodyPr/>
                    <a:lstStyle/>
                    <a:p>
                      <a:r>
                        <a:rPr lang="zh-CN" altLang="en-US" dirty="0" smtClean="0"/>
                        <a:t>静态网页（</a:t>
                      </a:r>
                      <a:r>
                        <a:rPr lang="en-US" altLang="zh-CN" dirty="0" smtClean="0"/>
                        <a:t>Read only</a:t>
                      </a:r>
                      <a:r>
                        <a:rPr lang="zh-CN" altLang="en-US" dirty="0" smtClean="0"/>
                        <a:t>）</a:t>
                      </a:r>
                      <a:endParaRPr lang="en-US" dirty="0"/>
                    </a:p>
                  </a:txBody>
                  <a:tcPr/>
                </a:tc>
                <a:tc>
                  <a:txBody>
                    <a:bodyPr/>
                    <a:lstStyle/>
                    <a:p>
                      <a:r>
                        <a:rPr lang="zh-CN" altLang="en-US" dirty="0" smtClean="0"/>
                        <a:t>动态网页（</a:t>
                      </a:r>
                      <a:r>
                        <a:rPr lang="en-US" altLang="zh-CN" dirty="0" smtClean="0"/>
                        <a:t>Read -write</a:t>
                      </a:r>
                      <a:r>
                        <a:rPr lang="zh-CN" altLang="en-US" dirty="0" smtClean="0"/>
                        <a:t>）</a:t>
                      </a:r>
                      <a:endParaRPr lang="en-US" dirty="0"/>
                    </a:p>
                  </a:txBody>
                  <a:tcPr/>
                </a:tc>
                <a:tc>
                  <a:txBody>
                    <a:bodyPr/>
                    <a:lstStyle/>
                    <a:p>
                      <a:r>
                        <a:rPr lang="zh-CN" altLang="en-US" dirty="0" smtClean="0"/>
                        <a:t>便携式个人化网页</a:t>
                      </a:r>
                      <a:endParaRPr lang="en-US" dirty="0"/>
                    </a:p>
                  </a:txBody>
                  <a:tcPr/>
                </a:tc>
              </a:tr>
              <a:tr h="409575">
                <a:tc>
                  <a:txBody>
                    <a:bodyPr/>
                    <a:lstStyle/>
                    <a:p>
                      <a:r>
                        <a:rPr lang="zh-CN" altLang="en-US" dirty="0" smtClean="0"/>
                        <a:t>企业</a:t>
                      </a:r>
                      <a:endParaRPr lang="en-US" dirty="0"/>
                    </a:p>
                  </a:txBody>
                  <a:tcPr/>
                </a:tc>
                <a:tc>
                  <a:txBody>
                    <a:bodyPr/>
                    <a:lstStyle/>
                    <a:p>
                      <a:r>
                        <a:rPr lang="zh-CN" altLang="en-US" dirty="0" smtClean="0"/>
                        <a:t>社区</a:t>
                      </a:r>
                      <a:endParaRPr lang="en-US" dirty="0"/>
                    </a:p>
                  </a:txBody>
                  <a:tcPr/>
                </a:tc>
                <a:tc>
                  <a:txBody>
                    <a:bodyPr/>
                    <a:lstStyle/>
                    <a:p>
                      <a:r>
                        <a:rPr lang="zh-CN" altLang="en-US" dirty="0" smtClean="0"/>
                        <a:t>个人</a:t>
                      </a:r>
                      <a:endParaRPr lang="en-US" dirty="0"/>
                    </a:p>
                  </a:txBody>
                  <a:tcPr/>
                </a:tc>
              </a:tr>
              <a:tr h="409575">
                <a:tc>
                  <a:txBody>
                    <a:bodyPr/>
                    <a:lstStyle/>
                    <a:p>
                      <a:r>
                        <a:rPr lang="zh-CN" altLang="en-US" dirty="0" smtClean="0"/>
                        <a:t>主页</a:t>
                      </a:r>
                      <a:endParaRPr lang="en-US" dirty="0"/>
                    </a:p>
                  </a:txBody>
                  <a:tcPr/>
                </a:tc>
                <a:tc>
                  <a:txBody>
                    <a:bodyPr/>
                    <a:lstStyle/>
                    <a:p>
                      <a:r>
                        <a:rPr lang="zh-CN" altLang="en-US" dirty="0" smtClean="0"/>
                        <a:t>可分享的信息</a:t>
                      </a:r>
                      <a:endParaRPr lang="en-US" dirty="0"/>
                    </a:p>
                  </a:txBody>
                  <a:tcPr/>
                </a:tc>
                <a:tc>
                  <a:txBody>
                    <a:bodyPr/>
                    <a:lstStyle/>
                    <a:p>
                      <a:r>
                        <a:rPr lang="zh-CN" altLang="en-US" dirty="0" smtClean="0"/>
                        <a:t>个人的合并的动态信息</a:t>
                      </a:r>
                      <a:endParaRPr lang="en-US" dirty="0"/>
                    </a:p>
                  </a:txBody>
                  <a:tcPr/>
                </a:tc>
              </a:tr>
              <a:tr h="409575">
                <a:tc>
                  <a:txBody>
                    <a:bodyPr/>
                    <a:lstStyle/>
                    <a:p>
                      <a:r>
                        <a:rPr lang="en-US" altLang="zh-CN" smtClean="0"/>
                        <a:t>...</a:t>
                      </a:r>
                      <a:endParaRPr lang="en-US" dirty="0"/>
                    </a:p>
                  </a:txBody>
                  <a:tcPr/>
                </a:tc>
                <a:tc>
                  <a:txBody>
                    <a:bodyPr/>
                    <a:lstStyle/>
                    <a:p>
                      <a:r>
                        <a:rPr lang="zh-CN" altLang="en-US" dirty="0" smtClean="0"/>
                        <a:t>标签化</a:t>
                      </a:r>
                      <a:endParaRPr lang="en-US" dirty="0"/>
                    </a:p>
                  </a:txBody>
                  <a:tcPr/>
                </a:tc>
                <a:tc>
                  <a:txBody>
                    <a:bodyPr/>
                    <a:lstStyle/>
                    <a:p>
                      <a:r>
                        <a:rPr lang="zh-CN" altLang="en-US" dirty="0" smtClean="0"/>
                        <a:t>用户行为（</a:t>
                      </a:r>
                      <a:r>
                        <a:rPr lang="en-US" altLang="zh-CN" dirty="0" smtClean="0"/>
                        <a:t>Me-</a:t>
                      </a:r>
                      <a:r>
                        <a:rPr lang="en-US" altLang="zh-CN" dirty="0" err="1" smtClean="0"/>
                        <a:t>onomy</a:t>
                      </a:r>
                      <a:r>
                        <a:rPr lang="zh-CN" altLang="en-US" dirty="0" smtClean="0"/>
                        <a:t>）</a:t>
                      </a:r>
                      <a:endParaRPr lang="en-US" dirty="0"/>
                    </a:p>
                  </a:txBody>
                  <a:tcPr/>
                </a:tc>
              </a:tr>
              <a:tr h="409575">
                <a:tc>
                  <a:txBody>
                    <a:bodyPr/>
                    <a:lstStyle/>
                    <a:p>
                      <a:r>
                        <a:rPr lang="en-US" dirty="0" smtClean="0"/>
                        <a:t>…</a:t>
                      </a:r>
                      <a:endParaRPr lang="en-US" dirty="0"/>
                    </a:p>
                  </a:txBody>
                  <a:tcPr/>
                </a:tc>
                <a:tc>
                  <a:txBody>
                    <a:bodyPr/>
                    <a:lstStyle/>
                    <a:p>
                      <a:r>
                        <a:rPr lang="zh-CN" altLang="en-US" dirty="0" smtClean="0"/>
                        <a:t>信息分享，用户社区</a:t>
                      </a:r>
                      <a:endParaRPr lang="en-US" dirty="0"/>
                    </a:p>
                  </a:txBody>
                  <a:tcPr/>
                </a:tc>
                <a:tc>
                  <a:txBody>
                    <a:bodyPr/>
                    <a:lstStyle/>
                    <a:p>
                      <a:r>
                        <a:rPr lang="zh-CN" altLang="en-US" dirty="0" smtClean="0"/>
                        <a:t>演绎推理，基于上下文的搜索，个性化的搜索</a:t>
                      </a:r>
                      <a:endParaRPr lang="en-US" dirty="0"/>
                    </a:p>
                  </a:txBody>
                  <a:tcPr/>
                </a:tc>
              </a:tr>
              <a:tr h="409575">
                <a:tc>
                  <a:txBody>
                    <a:bodyPr/>
                    <a:lstStyle/>
                    <a:p>
                      <a:r>
                        <a:rPr lang="en-US" dirty="0" smtClean="0"/>
                        <a:t>…</a:t>
                      </a:r>
                      <a:endParaRPr lang="en-US" dirty="0"/>
                    </a:p>
                  </a:txBody>
                  <a:tcPr/>
                </a:tc>
                <a:tc>
                  <a:txBody>
                    <a:bodyPr/>
                    <a:lstStyle/>
                    <a:p>
                      <a:r>
                        <a:rPr lang="zh-CN" altLang="en-US" dirty="0" smtClean="0"/>
                        <a:t>在线知识社区，用户可以给内容贴标签，分类</a:t>
                      </a:r>
                      <a:endParaRPr lang="en-US" dirty="0"/>
                    </a:p>
                  </a:txBody>
                  <a:tcPr/>
                </a:tc>
                <a:tc>
                  <a:txBody>
                    <a:bodyPr/>
                    <a:lstStyle/>
                    <a:p>
                      <a:r>
                        <a:rPr lang="zh-CN" altLang="en-US" dirty="0" smtClean="0"/>
                        <a:t>基于人工智能的知识管理系统</a:t>
                      </a:r>
                      <a:endParaRPr lang="en-US" altLang="zh-CN" dirty="0" smtClean="0"/>
                    </a:p>
                    <a:p>
                      <a:r>
                        <a:rPr lang="zh-CN" altLang="en-US" dirty="0" smtClean="0"/>
                        <a:t>“</a:t>
                      </a:r>
                      <a:r>
                        <a:rPr lang="en-US" altLang="zh-CN" dirty="0" smtClean="0"/>
                        <a:t>machine  to user</a:t>
                      </a:r>
                      <a:r>
                        <a:rPr lang="zh-CN" altLang="en-US" dirty="0" smtClean="0"/>
                        <a:t>”</a:t>
                      </a:r>
                      <a:endParaRPr lang="en-US"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Rectangle 10"/>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4"/>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altLang="en-US" sz="2400" dirty="0">
                <a:solidFill>
                  <a:srgbClr val="FFFFFF"/>
                </a:solidFill>
                <a:latin typeface="Times New Roman" pitchFamily="18"/>
                <a:ea typeface="WenQuanYi Micro Hei" pitchFamily="2"/>
                <a:cs typeface="Lohit Hindi" pitchFamily="2"/>
              </a:rPr>
              <a:t>互联</a:t>
            </a:r>
            <a:r>
              <a:rPr lang="zh-CN" altLang="en-US" sz="2400" dirty="0" smtClean="0">
                <a:solidFill>
                  <a:srgbClr val="FFFFFF"/>
                </a:solidFill>
                <a:latin typeface="Times New Roman" pitchFamily="18"/>
                <a:ea typeface="WenQuanYi Micro Hei" pitchFamily="2"/>
                <a:cs typeface="Lohit Hindi" pitchFamily="2"/>
              </a:rPr>
              <a:t>网模型</a:t>
            </a:r>
            <a:endParaRPr lang="zh-CN" sz="2400" b="0" i="0" u="none" strike="noStrike" baseline="0" dirty="0">
              <a:ln>
                <a:noFill/>
              </a:ln>
              <a:solidFill>
                <a:srgbClr val="FFFFFF"/>
              </a:solidFill>
              <a:latin typeface="Times New Roman" pitchFamily="18"/>
              <a:ea typeface="WenQuanYi Micro Hei" pitchFamily="2"/>
              <a:cs typeface="Lohit Hindi" pitchFamily="2"/>
            </a:endParaRPr>
          </a:p>
        </p:txBody>
      </p:sp>
      <p:sp>
        <p:nvSpPr>
          <p:cNvPr id="4" name="TextBox 15"/>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17"/>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18"/>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7"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8"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pic>
        <p:nvPicPr>
          <p:cNvPr id="9" name="Picture 2"/>
          <p:cNvPicPr>
            <a:picLocks noChangeAspect="1"/>
          </p:cNvPicPr>
          <p:nvPr/>
        </p:nvPicPr>
        <p:blipFill>
          <a:blip r:embed="rId3">
            <a:lum/>
            <a:alphaModFix/>
          </a:blip>
          <a:srcRect/>
          <a:stretch>
            <a:fillRect/>
          </a:stretch>
        </p:blipFill>
        <p:spPr>
          <a:xfrm>
            <a:off x="1345406" y="1131840"/>
            <a:ext cx="7620000" cy="5472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Rectangle 17"/>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8"/>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大数据定义</a:t>
            </a:r>
          </a:p>
        </p:txBody>
      </p:sp>
      <p:sp>
        <p:nvSpPr>
          <p:cNvPr id="4" name="TextBox 19"/>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20"/>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21"/>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7"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8"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Rectangle 14"/>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5"/>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大数据定义</a:t>
            </a:r>
          </a:p>
        </p:txBody>
      </p:sp>
      <p:sp>
        <p:nvSpPr>
          <p:cNvPr id="4" name="TextBox 17"/>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18"/>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19"/>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7"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8"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Rectangle 10"/>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4"/>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大数据定义</a:t>
            </a:r>
          </a:p>
        </p:txBody>
      </p:sp>
      <p:sp>
        <p:nvSpPr>
          <p:cNvPr id="4" name="TextBox 15"/>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16"/>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17"/>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7"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8"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Rectangle 9"/>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0"/>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大数据定义</a:t>
            </a:r>
          </a:p>
        </p:txBody>
      </p:sp>
      <p:sp>
        <p:nvSpPr>
          <p:cNvPr id="4" name="TextBox 14"/>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15"/>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17"/>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7" name="TextBox 20"/>
          <p:cNvSpPr/>
          <p:nvPr/>
        </p:nvSpPr>
        <p:spPr>
          <a:xfrm>
            <a:off x="796319" y="2781360"/>
            <a:ext cx="8211600" cy="15569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dirty="0">
                <a:ln>
                  <a:noFill/>
                </a:ln>
                <a:solidFill>
                  <a:srgbClr val="000000"/>
                </a:solidFill>
                <a:latin typeface="Times New Roman" pitchFamily="18"/>
                <a:ea typeface="WenQuanYi Micro Hei" pitchFamily="2"/>
                <a:cs typeface="Lohit Hindi" pitchFamily="2"/>
              </a:rPr>
              <a:t>A web were the context of the content defined as data</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dirty="0">
                <a:ln>
                  <a:noFill/>
                </a:ln>
                <a:solidFill>
                  <a:srgbClr val="000000"/>
                </a:solidFill>
                <a:latin typeface="Times New Roman" pitchFamily="18"/>
                <a:ea typeface="WenQuanYi Micro Hei" pitchFamily="2"/>
                <a:cs typeface="Lohit Hindi" pitchFamily="2"/>
              </a:rPr>
              <a:t>A web capable of reading and understanding content and context</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dirty="0">
                <a:ln>
                  <a:noFill/>
                </a:ln>
                <a:solidFill>
                  <a:srgbClr val="000000"/>
                </a:solidFill>
                <a:latin typeface="Times New Roman" pitchFamily="18"/>
                <a:ea typeface="WenQuanYi Micro Hei" pitchFamily="2"/>
                <a:cs typeface="Lohit Hindi" pitchFamily="2"/>
              </a:rPr>
              <a:t>A web can better satisfy the requests of the people and machine</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dirty="0">
                <a:ln>
                  <a:noFill/>
                </a:ln>
                <a:solidFill>
                  <a:srgbClr val="000000"/>
                </a:solidFill>
                <a:latin typeface="Times New Roman" pitchFamily="18"/>
                <a:ea typeface="WenQuanYi Micro Hei" pitchFamily="2"/>
                <a:cs typeface="Lohit Hindi" pitchFamily="2"/>
              </a:rPr>
              <a:t>A web capable of filtering the content that of interest to the user</a:t>
            </a:r>
          </a:p>
        </p:txBody>
      </p:sp>
      <p:sp>
        <p:nvSpPr>
          <p:cNvPr id="8"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9"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Rectangle 9"/>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0"/>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大数据定义</a:t>
            </a:r>
          </a:p>
        </p:txBody>
      </p:sp>
      <p:sp>
        <p:nvSpPr>
          <p:cNvPr id="4" name="TextBox 14"/>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15"/>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17"/>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7" name="TextBox 20"/>
          <p:cNvSpPr/>
          <p:nvPr/>
        </p:nvSpPr>
        <p:spPr>
          <a:xfrm>
            <a:off x="2843280" y="692279"/>
            <a:ext cx="2808360" cy="642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3600" b="0" i="0" u="none" strike="noStrike" baseline="0">
                <a:ln>
                  <a:noFill/>
                </a:ln>
                <a:solidFill>
                  <a:srgbClr val="000000"/>
                </a:solidFill>
                <a:latin typeface="Times New Roman" pitchFamily="18"/>
                <a:ea typeface="WenQuanYi Micro Hei" pitchFamily="2"/>
                <a:cs typeface="Lohit Hindi" pitchFamily="2"/>
              </a:rPr>
              <a:t>Challenges</a:t>
            </a:r>
          </a:p>
        </p:txBody>
      </p:sp>
      <p:sp>
        <p:nvSpPr>
          <p:cNvPr id="8" name="TextBox 21"/>
          <p:cNvSpPr/>
          <p:nvPr/>
        </p:nvSpPr>
        <p:spPr>
          <a:xfrm>
            <a:off x="1042919" y="2349360"/>
            <a:ext cx="7921800" cy="3385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Connectedness: All different type of knowledge node are interlinked and connected</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Data size:  For example, if we want to store 10 thousand publications, we may need store over 1 million related entities</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Semi-structure: Individualization of the knowledge node, the property of the knowledge node should be user definable</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Extracts implicit, potentially useful information from the data</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Knowledge visualization</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9"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10"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Rectangle 9"/>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0"/>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大数据定义</a:t>
            </a:r>
          </a:p>
        </p:txBody>
      </p:sp>
      <p:sp>
        <p:nvSpPr>
          <p:cNvPr id="4" name="TextBox 14"/>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15"/>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17"/>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grpSp>
        <p:nvGrpSpPr>
          <p:cNvPr id="7" name="Group 22"/>
          <p:cNvGrpSpPr/>
          <p:nvPr/>
        </p:nvGrpSpPr>
        <p:grpSpPr>
          <a:xfrm>
            <a:off x="395280" y="836640"/>
            <a:ext cx="8569440" cy="7098119"/>
            <a:chOff x="395280" y="836640"/>
            <a:chExt cx="8569440" cy="7098119"/>
          </a:xfrm>
        </p:grpSpPr>
        <p:sp>
          <p:nvSpPr>
            <p:cNvPr id="8" name="Oval 23"/>
            <p:cNvSpPr/>
            <p:nvPr/>
          </p:nvSpPr>
          <p:spPr>
            <a:xfrm>
              <a:off x="395280" y="836640"/>
              <a:ext cx="8569440" cy="58323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00CC99">
                <a:alpha val="28000"/>
              </a:srgbClr>
            </a:solidFill>
            <a:ln w="25560">
              <a:solidFill>
                <a:srgbClr val="00956F"/>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grpSp>
          <p:nvGrpSpPr>
            <p:cNvPr id="9" name="Group 14"/>
            <p:cNvGrpSpPr/>
            <p:nvPr/>
          </p:nvGrpSpPr>
          <p:grpSpPr>
            <a:xfrm>
              <a:off x="453600" y="971280"/>
              <a:ext cx="8474040" cy="6963479"/>
              <a:chOff x="453600" y="971280"/>
              <a:chExt cx="8474040" cy="6963479"/>
            </a:xfrm>
          </p:grpSpPr>
          <p:sp>
            <p:nvSpPr>
              <p:cNvPr id="10" name="TextBox 25"/>
              <p:cNvSpPr/>
              <p:nvPr/>
            </p:nvSpPr>
            <p:spPr>
              <a:xfrm>
                <a:off x="826200" y="2492640"/>
                <a:ext cx="1678319" cy="3385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User</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Group</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Author</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Publication</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Document</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Tag</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Comment</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Status</a:t>
                </a:r>
              </a:p>
            </p:txBody>
          </p:sp>
          <p:sp>
            <p:nvSpPr>
              <p:cNvPr id="11" name="Rectangle 26"/>
              <p:cNvSpPr/>
              <p:nvPr/>
            </p:nvSpPr>
            <p:spPr>
              <a:xfrm>
                <a:off x="896399" y="2132640"/>
                <a:ext cx="2216519" cy="3384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99">
                  <a:alpha val="45000"/>
                </a:srgbClr>
              </a:solidFill>
              <a:ln w="25560">
                <a:solidFill>
                  <a:srgbClr val="00956F"/>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12" name="TextBox 27"/>
              <p:cNvSpPr/>
              <p:nvPr/>
            </p:nvSpPr>
            <p:spPr>
              <a:xfrm>
                <a:off x="453600" y="2204639"/>
                <a:ext cx="297576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Knowledge node types</a:t>
                </a:r>
              </a:p>
            </p:txBody>
          </p:sp>
          <p:sp>
            <p:nvSpPr>
              <p:cNvPr id="13" name="TextBox 28"/>
              <p:cNvSpPr/>
              <p:nvPr/>
            </p:nvSpPr>
            <p:spPr>
              <a:xfrm>
                <a:off x="2559960" y="1988639"/>
                <a:ext cx="5116320" cy="5946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User</a:t>
                </a:r>
                <a:r>
                  <a:rPr lang="en-US" sz="2400" b="0" i="1" u="none" strike="noStrike" baseline="0">
                    <a:ln>
                      <a:noFill/>
                    </a:ln>
                    <a:solidFill>
                      <a:srgbClr val="000000"/>
                    </a:solidFill>
                    <a:latin typeface="Times New Roman" pitchFamily="18"/>
                    <a:ea typeface="WenQuanYi Micro Hei" pitchFamily="2"/>
                    <a:cs typeface="Lohit Hindi" pitchFamily="2"/>
                  </a:rPr>
                  <a:t>Has</a:t>
                </a:r>
                <a:r>
                  <a:rPr lang="en-US" sz="2400" b="0" i="0" u="none" strike="noStrike" baseline="0">
                    <a:ln>
                      <a:noFill/>
                    </a:ln>
                    <a:solidFill>
                      <a:srgbClr val="000000"/>
                    </a:solidFill>
                    <a:latin typeface="Times New Roman" pitchFamily="18"/>
                    <a:ea typeface="WenQuanYi Micro Hei" pitchFamily="2"/>
                    <a:cs typeface="Lohit Hindi" pitchFamily="2"/>
                  </a:rPr>
                  <a:t>Friend</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User</a:t>
                </a:r>
                <a:r>
                  <a:rPr lang="en-US" sz="2400" b="0" i="1" u="none" strike="noStrike" baseline="0">
                    <a:ln>
                      <a:noFill/>
                    </a:ln>
                    <a:solidFill>
                      <a:srgbClr val="000000"/>
                    </a:solidFill>
                    <a:latin typeface="Times New Roman" pitchFamily="18"/>
                    <a:ea typeface="WenQuanYi Micro Hei" pitchFamily="2"/>
                    <a:cs typeface="Lohit Hindi" pitchFamily="2"/>
                  </a:rPr>
                  <a:t>BlockUser</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User</a:t>
                </a:r>
                <a:r>
                  <a:rPr lang="en-US" sz="2400" b="0" i="1" u="none" strike="noStrike" baseline="0">
                    <a:ln>
                      <a:noFill/>
                    </a:ln>
                    <a:solidFill>
                      <a:srgbClr val="000000"/>
                    </a:solidFill>
                    <a:latin typeface="Times New Roman" pitchFamily="18"/>
                    <a:ea typeface="WenQuanYi Micro Hei" pitchFamily="2"/>
                    <a:cs typeface="Lohit Hindi" pitchFamily="2"/>
                  </a:rPr>
                  <a:t>Upload</a:t>
                </a:r>
                <a:r>
                  <a:rPr lang="en-US" sz="2400" b="0" i="0" u="none" strike="noStrike" baseline="0">
                    <a:ln>
                      <a:noFill/>
                    </a:ln>
                    <a:solidFill>
                      <a:srgbClr val="000000"/>
                    </a:solidFill>
                    <a:latin typeface="Times New Roman" pitchFamily="18"/>
                    <a:ea typeface="WenQuanYi Micro Hei" pitchFamily="2"/>
                    <a:cs typeface="Lohit Hindi" pitchFamily="2"/>
                  </a:rPr>
                  <a:t>Publication</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User</a:t>
                </a:r>
                <a:r>
                  <a:rPr lang="en-US" sz="2400" b="0" i="1" u="none" strike="noStrike" baseline="0">
                    <a:ln>
                      <a:noFill/>
                    </a:ln>
                    <a:solidFill>
                      <a:srgbClr val="000000"/>
                    </a:solidFill>
                    <a:latin typeface="Times New Roman" pitchFamily="18"/>
                    <a:ea typeface="WenQuanYi Micro Hei" pitchFamily="2"/>
                    <a:cs typeface="Lohit Hindi" pitchFamily="2"/>
                  </a:rPr>
                  <a:t>In</a:t>
                </a:r>
                <a:r>
                  <a:rPr lang="en-US" sz="2400" b="0" i="0" u="none" strike="noStrike" baseline="0">
                    <a:ln>
                      <a:noFill/>
                    </a:ln>
                    <a:solidFill>
                      <a:srgbClr val="000000"/>
                    </a:solidFill>
                    <a:latin typeface="Times New Roman" pitchFamily="18"/>
                    <a:ea typeface="WenQuanYi Micro Hei" pitchFamily="2"/>
                    <a:cs typeface="Lohit Hindi" pitchFamily="2"/>
                  </a:rPr>
                  <a:t>Group</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User</a:t>
                </a:r>
                <a:r>
                  <a:rPr lang="en-US" sz="2400" b="0" i="1" u="none" strike="noStrike" baseline="0">
                    <a:ln>
                      <a:noFill/>
                    </a:ln>
                    <a:solidFill>
                      <a:srgbClr val="000000"/>
                    </a:solidFill>
                    <a:latin typeface="Times New Roman" pitchFamily="18"/>
                    <a:ea typeface="WenQuanYi Micro Hei" pitchFamily="2"/>
                    <a:cs typeface="Lohit Hindi" pitchFamily="2"/>
                  </a:rPr>
                  <a:t>Has</a:t>
                </a:r>
                <a:r>
                  <a:rPr lang="en-US" sz="2400" b="0" i="0" u="none" strike="noStrike" baseline="0">
                    <a:ln>
                      <a:noFill/>
                    </a:ln>
                    <a:solidFill>
                      <a:srgbClr val="000000"/>
                    </a:solidFill>
                    <a:latin typeface="Times New Roman" pitchFamily="18"/>
                    <a:ea typeface="WenQuanYi Micro Hei" pitchFamily="2"/>
                    <a:cs typeface="Lohit Hindi" pitchFamily="2"/>
                  </a:rPr>
                  <a:t>Tag</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User</a:t>
                </a:r>
                <a:r>
                  <a:rPr lang="en-US" sz="2400" b="0" i="1" u="none" strike="noStrike" baseline="0">
                    <a:ln>
                      <a:noFill/>
                    </a:ln>
                    <a:solidFill>
                      <a:srgbClr val="000000"/>
                    </a:solidFill>
                    <a:latin typeface="Times New Roman" pitchFamily="18"/>
                    <a:ea typeface="WenQuanYi Micro Hei" pitchFamily="2"/>
                    <a:cs typeface="Lohit Hindi" pitchFamily="2"/>
                  </a:rPr>
                  <a:t>Comment_on</a:t>
                </a:r>
                <a:r>
                  <a:rPr lang="en-US" sz="2400" b="0" i="0" u="none" strike="noStrike" baseline="0">
                    <a:ln>
                      <a:noFill/>
                    </a:ln>
                    <a:solidFill>
                      <a:srgbClr val="000000"/>
                    </a:solidFill>
                    <a:latin typeface="Times New Roman" pitchFamily="18"/>
                    <a:ea typeface="WenQuanYi Micro Hei" pitchFamily="2"/>
                    <a:cs typeface="Lohit Hindi" pitchFamily="2"/>
                  </a:rPr>
                  <a:t>User</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User</a:t>
                </a:r>
                <a:r>
                  <a:rPr lang="en-US" sz="2400" b="0" i="1" u="none" strike="noStrike" baseline="0">
                    <a:ln>
                      <a:noFill/>
                    </a:ln>
                    <a:solidFill>
                      <a:srgbClr val="000000"/>
                    </a:solidFill>
                    <a:latin typeface="Times New Roman" pitchFamily="18"/>
                    <a:ea typeface="WenQuanYi Micro Hei" pitchFamily="2"/>
                    <a:cs typeface="Lohit Hindi" pitchFamily="2"/>
                  </a:rPr>
                  <a:t>Comment_on</a:t>
                </a:r>
                <a:r>
                  <a:rPr lang="en-US" sz="2400" b="0" i="0" u="none" strike="noStrike" baseline="0">
                    <a:ln>
                      <a:noFill/>
                    </a:ln>
                    <a:solidFill>
                      <a:srgbClr val="000000"/>
                    </a:solidFill>
                    <a:latin typeface="Times New Roman" pitchFamily="18"/>
                    <a:ea typeface="WenQuanYi Micro Hei" pitchFamily="2"/>
                    <a:cs typeface="Lohit Hindi" pitchFamily="2"/>
                  </a:rPr>
                  <a:t>Publication</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User</a:t>
                </a:r>
                <a:r>
                  <a:rPr lang="en-US" sz="2400" b="0" i="1" u="none" strike="noStrike" baseline="0">
                    <a:ln>
                      <a:noFill/>
                    </a:ln>
                    <a:solidFill>
                      <a:srgbClr val="000000"/>
                    </a:solidFill>
                    <a:latin typeface="Times New Roman" pitchFamily="18"/>
                    <a:ea typeface="WenQuanYi Micro Hei" pitchFamily="2"/>
                    <a:cs typeface="Lohit Hindi" pitchFamily="2"/>
                  </a:rPr>
                  <a:t>Update</a:t>
                </a:r>
                <a:r>
                  <a:rPr lang="en-US" sz="2400" b="0" i="0" u="none" strike="noStrike" baseline="0">
                    <a:ln>
                      <a:noFill/>
                    </a:ln>
                    <a:solidFill>
                      <a:srgbClr val="000000"/>
                    </a:solidFill>
                    <a:latin typeface="Times New Roman" pitchFamily="18"/>
                    <a:ea typeface="WenQuanYi Micro Hei" pitchFamily="2"/>
                    <a:cs typeface="Lohit Hindi" pitchFamily="2"/>
                  </a:rPr>
                  <a:t>Status</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User</a:t>
                </a:r>
                <a:r>
                  <a:rPr lang="en-US" sz="2400" b="0" i="1" u="none" strike="noStrike" baseline="0">
                    <a:ln>
                      <a:noFill/>
                    </a:ln>
                    <a:solidFill>
                      <a:srgbClr val="000000"/>
                    </a:solidFill>
                    <a:latin typeface="Times New Roman" pitchFamily="18"/>
                    <a:ea typeface="WenQuanYi Micro Hei" pitchFamily="2"/>
                    <a:cs typeface="Lohit Hindi" pitchFamily="2"/>
                  </a:rPr>
                  <a:t>Has_permission_On</a:t>
                </a:r>
                <a:r>
                  <a:rPr lang="en-US" sz="2400" b="0" i="0" u="none" strike="noStrike" baseline="0">
                    <a:ln>
                      <a:noFill/>
                    </a:ln>
                    <a:solidFill>
                      <a:srgbClr val="000000"/>
                    </a:solidFill>
                    <a:latin typeface="Times New Roman" pitchFamily="18"/>
                    <a:ea typeface="WenQuanYi Micro Hei" pitchFamily="2"/>
                    <a:cs typeface="Lohit Hindi" pitchFamily="2"/>
                  </a:rPr>
                  <a:t>Publication</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User</a:t>
                </a:r>
                <a:r>
                  <a:rPr lang="en-US" sz="2400" b="0" i="1" u="none" strike="noStrike" baseline="0">
                    <a:ln>
                      <a:noFill/>
                    </a:ln>
                    <a:solidFill>
                      <a:srgbClr val="000000"/>
                    </a:solidFill>
                    <a:latin typeface="Times New Roman" pitchFamily="18"/>
                    <a:ea typeface="WenQuanYi Micro Hei" pitchFamily="2"/>
                    <a:cs typeface="Lohit Hindi" pitchFamily="2"/>
                  </a:rPr>
                  <a:t>Create</a:t>
                </a:r>
                <a:r>
                  <a:rPr lang="en-US" sz="2400" b="0" i="0" u="none" strike="noStrike" baseline="0">
                    <a:ln>
                      <a:noFill/>
                    </a:ln>
                    <a:solidFill>
                      <a:srgbClr val="000000"/>
                    </a:solidFill>
                    <a:latin typeface="Times New Roman" pitchFamily="18"/>
                    <a:ea typeface="WenQuanYi Micro Hei" pitchFamily="2"/>
                    <a:cs typeface="Lohit Hindi" pitchFamily="2"/>
                  </a:rPr>
                  <a:t>Group</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Group</a:t>
                </a:r>
                <a:r>
                  <a:rPr lang="en-US" sz="2400" b="0" i="1" u="none" strike="noStrike" baseline="0">
                    <a:ln>
                      <a:noFill/>
                    </a:ln>
                    <a:solidFill>
                      <a:srgbClr val="000000"/>
                    </a:solidFill>
                    <a:latin typeface="Times New Roman" pitchFamily="18"/>
                    <a:ea typeface="WenQuanYi Micro Hei" pitchFamily="2"/>
                    <a:cs typeface="Lohit Hindi" pitchFamily="2"/>
                  </a:rPr>
                  <a:t>Has_permission_On_</a:t>
                </a:r>
                <a:r>
                  <a:rPr lang="en-US" sz="2400" b="0" i="0" u="none" strike="noStrike" baseline="0">
                    <a:ln>
                      <a:noFill/>
                    </a:ln>
                    <a:solidFill>
                      <a:srgbClr val="000000"/>
                    </a:solidFill>
                    <a:latin typeface="Times New Roman" pitchFamily="18"/>
                    <a:ea typeface="WenQuanYi Micro Hei" pitchFamily="2"/>
                    <a:cs typeface="Lohit Hindi" pitchFamily="2"/>
                  </a:rPr>
                  <a:t>Publication</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Publication</a:t>
                </a:r>
                <a:r>
                  <a:rPr lang="en-US" sz="2400" b="0" i="1" u="none" strike="noStrike" baseline="0">
                    <a:ln>
                      <a:noFill/>
                    </a:ln>
                    <a:solidFill>
                      <a:srgbClr val="000000"/>
                    </a:solidFill>
                    <a:latin typeface="Times New Roman" pitchFamily="18"/>
                    <a:ea typeface="WenQuanYi Micro Hei" pitchFamily="2"/>
                    <a:cs typeface="Lohit Hindi" pitchFamily="2"/>
                  </a:rPr>
                  <a:t>Has</a:t>
                </a:r>
                <a:r>
                  <a:rPr lang="en-US" sz="2400" b="0" i="0" u="none" strike="noStrike" baseline="0">
                    <a:ln>
                      <a:noFill/>
                    </a:ln>
                    <a:solidFill>
                      <a:srgbClr val="000000"/>
                    </a:solidFill>
                    <a:latin typeface="Times New Roman" pitchFamily="18"/>
                    <a:ea typeface="WenQuanYi Micro Hei" pitchFamily="2"/>
                    <a:cs typeface="Lohit Hindi" pitchFamily="2"/>
                  </a:rPr>
                  <a:t>Author</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Publication</a:t>
                </a:r>
                <a:r>
                  <a:rPr lang="en-US" sz="2400" b="0" i="1" u="none" strike="noStrike" baseline="0">
                    <a:ln>
                      <a:noFill/>
                    </a:ln>
                    <a:solidFill>
                      <a:srgbClr val="000000"/>
                    </a:solidFill>
                    <a:latin typeface="Times New Roman" pitchFamily="18"/>
                    <a:ea typeface="WenQuanYi Micro Hei" pitchFamily="2"/>
                    <a:cs typeface="Lohit Hindi" pitchFamily="2"/>
                  </a:rPr>
                  <a:t>Has</a:t>
                </a:r>
                <a:r>
                  <a:rPr lang="en-US" sz="2400" b="0" i="0" u="none" strike="noStrike" baseline="0">
                    <a:ln>
                      <a:noFill/>
                    </a:ln>
                    <a:solidFill>
                      <a:srgbClr val="000000"/>
                    </a:solidFill>
                    <a:latin typeface="Times New Roman" pitchFamily="18"/>
                    <a:ea typeface="WenQuanYi Micro Hei" pitchFamily="2"/>
                    <a:cs typeface="Lohit Hindi" pitchFamily="2"/>
                  </a:rPr>
                  <a:t>Document</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Publication</a:t>
                </a:r>
                <a:r>
                  <a:rPr lang="en-US" sz="2400" b="0" i="1" u="none" strike="noStrike" baseline="0">
                    <a:ln>
                      <a:noFill/>
                    </a:ln>
                    <a:solidFill>
                      <a:srgbClr val="000000"/>
                    </a:solidFill>
                    <a:latin typeface="Times New Roman" pitchFamily="18"/>
                    <a:ea typeface="WenQuanYi Micro Hei" pitchFamily="2"/>
                    <a:cs typeface="Lohit Hindi" pitchFamily="2"/>
                  </a:rPr>
                  <a:t>Has</a:t>
                </a:r>
                <a:r>
                  <a:rPr lang="en-US" sz="2400" b="0" i="0" u="none" strike="noStrike" baseline="0">
                    <a:ln>
                      <a:noFill/>
                    </a:ln>
                    <a:solidFill>
                      <a:srgbClr val="000000"/>
                    </a:solidFill>
                    <a:latin typeface="Times New Roman" pitchFamily="18"/>
                    <a:ea typeface="WenQuanYi Micro Hei" pitchFamily="2"/>
                    <a:cs typeface="Lohit Hindi" pitchFamily="2"/>
                  </a:rPr>
                  <a:t>Tag</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Publication</a:t>
                </a:r>
                <a:r>
                  <a:rPr lang="en-US" sz="2400" b="0" i="1" u="none" strike="noStrike" baseline="0">
                    <a:ln>
                      <a:noFill/>
                    </a:ln>
                    <a:solidFill>
                      <a:srgbClr val="000000"/>
                    </a:solidFill>
                    <a:latin typeface="Times New Roman" pitchFamily="18"/>
                    <a:ea typeface="WenQuanYi Micro Hei" pitchFamily="2"/>
                    <a:cs typeface="Lohit Hindi" pitchFamily="2"/>
                  </a:rPr>
                  <a:t>Has</a:t>
                </a:r>
                <a:r>
                  <a:rPr lang="en-US" sz="2400" b="0" i="0" u="none" strike="noStrike" baseline="0">
                    <a:ln>
                      <a:noFill/>
                    </a:ln>
                    <a:solidFill>
                      <a:srgbClr val="000000"/>
                    </a:solidFill>
                    <a:latin typeface="Times New Roman" pitchFamily="18"/>
                    <a:ea typeface="WenQuanYi Micro Hei" pitchFamily="2"/>
                    <a:cs typeface="Lohit Hindi" pitchFamily="2"/>
                  </a:rPr>
                  <a:t>Comment</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Publication</a:t>
                </a:r>
                <a:r>
                  <a:rPr lang="en-US" sz="2400" b="0" i="1" u="none" strike="noStrike" baseline="0">
                    <a:ln>
                      <a:noFill/>
                    </a:ln>
                    <a:solidFill>
                      <a:srgbClr val="000000"/>
                    </a:solidFill>
                    <a:latin typeface="Times New Roman" pitchFamily="18"/>
                    <a:ea typeface="WenQuanYi Micro Hei" pitchFamily="2"/>
                    <a:cs typeface="Lohit Hindi" pitchFamily="2"/>
                  </a:rPr>
                  <a:t>Similar_To</a:t>
                </a:r>
                <a:r>
                  <a:rPr lang="en-US" sz="2400" b="0" i="0" u="none" strike="noStrike" baseline="0">
                    <a:ln>
                      <a:noFill/>
                    </a:ln>
                    <a:solidFill>
                      <a:srgbClr val="000000"/>
                    </a:solidFill>
                    <a:latin typeface="Times New Roman" pitchFamily="18"/>
                    <a:ea typeface="WenQuanYi Micro Hei" pitchFamily="2"/>
                    <a:cs typeface="Lohit Hindi" pitchFamily="2"/>
                  </a:rPr>
                  <a:t>Publication</a:t>
                </a:r>
              </a:p>
            </p:txBody>
          </p:sp>
          <p:sp>
            <p:nvSpPr>
              <p:cNvPr id="14" name="TextBox 29"/>
              <p:cNvSpPr/>
              <p:nvPr/>
            </p:nvSpPr>
            <p:spPr>
              <a:xfrm>
                <a:off x="5556240" y="2204639"/>
                <a:ext cx="3371400" cy="1922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Tag</a:t>
                </a:r>
                <a:r>
                  <a:rPr lang="en-US" sz="2400" b="0" i="1" u="none" strike="noStrike" baseline="0">
                    <a:ln>
                      <a:noFill/>
                    </a:ln>
                    <a:solidFill>
                      <a:srgbClr val="000000"/>
                    </a:solidFill>
                    <a:latin typeface="Times New Roman" pitchFamily="18"/>
                    <a:ea typeface="WenQuanYi Micro Hei" pitchFamily="2"/>
                    <a:cs typeface="Lohit Hindi" pitchFamily="2"/>
                  </a:rPr>
                  <a:t>Similar_To</a:t>
                </a:r>
                <a:r>
                  <a:rPr lang="en-US" sz="2400" b="0" i="0" u="none" strike="noStrike" baseline="0">
                    <a:ln>
                      <a:noFill/>
                    </a:ln>
                    <a:solidFill>
                      <a:srgbClr val="000000"/>
                    </a:solidFill>
                    <a:latin typeface="Times New Roman" pitchFamily="18"/>
                    <a:ea typeface="WenQuanYi Micro Hei" pitchFamily="2"/>
                    <a:cs typeface="Lohit Hindi" pitchFamily="2"/>
                  </a:rPr>
                  <a:t>Tag</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Author</a:t>
                </a:r>
                <a:r>
                  <a:rPr lang="en-US" sz="2400" b="0" i="1" u="none" strike="noStrike" baseline="0">
                    <a:ln>
                      <a:noFill/>
                    </a:ln>
                    <a:solidFill>
                      <a:srgbClr val="000000"/>
                    </a:solidFill>
                    <a:latin typeface="Times New Roman" pitchFamily="18"/>
                    <a:ea typeface="WenQuanYi Micro Hei" pitchFamily="2"/>
                    <a:cs typeface="Lohit Hindi" pitchFamily="2"/>
                  </a:rPr>
                  <a:t>Similar_ToAuthor</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1" u="none" strike="noStrike" baseline="0">
                    <a:ln>
                      <a:noFill/>
                    </a:ln>
                    <a:solidFill>
                      <a:srgbClr val="000000"/>
                    </a:solidFill>
                    <a:latin typeface="Times New Roman" pitchFamily="18"/>
                    <a:ea typeface="WenQuanYi Micro Hei" pitchFamily="2"/>
                    <a:cs typeface="Lohit Hindi" pitchFamily="2"/>
                  </a:rPr>
                  <a:t>…</a:t>
                </a:r>
              </a:p>
              <a:p>
                <a:pPr marL="0" marR="0" lvl="0" indent="0" algn="l" rtl="0" hangingPunct="1">
                  <a:lnSpc>
                    <a:spcPct val="100000"/>
                  </a:lnSpc>
                  <a:spcBef>
                    <a:spcPts val="0"/>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15" name="Rectangle 30"/>
              <p:cNvSpPr/>
              <p:nvPr/>
            </p:nvSpPr>
            <p:spPr>
              <a:xfrm>
                <a:off x="3390120" y="1700639"/>
                <a:ext cx="4918320" cy="4824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CC99">
                  <a:alpha val="26000"/>
                </a:srgbClr>
              </a:solidFill>
              <a:ln w="25560">
                <a:solidFill>
                  <a:srgbClr val="00956F"/>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16" name="TextBox 31"/>
              <p:cNvSpPr/>
              <p:nvPr/>
            </p:nvSpPr>
            <p:spPr>
              <a:xfrm>
                <a:off x="2908440" y="1628639"/>
                <a:ext cx="338400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Knowledge node relations</a:t>
                </a:r>
              </a:p>
            </p:txBody>
          </p:sp>
          <p:sp>
            <p:nvSpPr>
              <p:cNvPr id="17" name="TextBox 32"/>
              <p:cNvSpPr/>
              <p:nvPr/>
            </p:nvSpPr>
            <p:spPr>
              <a:xfrm>
                <a:off x="3225240" y="971280"/>
                <a:ext cx="2974320" cy="52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800" b="0" i="0" u="none" strike="noStrike" baseline="0">
                    <a:ln>
                      <a:noFill/>
                    </a:ln>
                    <a:solidFill>
                      <a:srgbClr val="60C99C"/>
                    </a:solidFill>
                    <a:latin typeface="Times New Roman" pitchFamily="18"/>
                    <a:ea typeface="WenQuanYi Micro Hei" pitchFamily="2"/>
                    <a:cs typeface="Lohit Hindi" pitchFamily="2"/>
                  </a:rPr>
                  <a:t>Knowledge domain</a:t>
                </a:r>
              </a:p>
            </p:txBody>
          </p:sp>
        </p:grpSp>
      </p:grpSp>
      <p:sp>
        <p:nvSpPr>
          <p:cNvPr id="18"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19"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Rectangle 9"/>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0"/>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大数据定义</a:t>
            </a:r>
          </a:p>
        </p:txBody>
      </p:sp>
      <p:sp>
        <p:nvSpPr>
          <p:cNvPr id="4" name="TextBox 14"/>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15"/>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17"/>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pic>
        <p:nvPicPr>
          <p:cNvPr id="7" name="Picture 2"/>
          <p:cNvPicPr>
            <a:picLocks noChangeAspect="1"/>
          </p:cNvPicPr>
          <p:nvPr/>
        </p:nvPicPr>
        <p:blipFill>
          <a:blip r:embed="rId3">
            <a:lum/>
            <a:alphaModFix/>
          </a:blip>
          <a:srcRect/>
          <a:stretch>
            <a:fillRect/>
          </a:stretch>
        </p:blipFill>
        <p:spPr>
          <a:xfrm>
            <a:off x="903240" y="971640"/>
            <a:ext cx="8353440" cy="5676840"/>
          </a:xfrm>
          <a:prstGeom prst="rect">
            <a:avLst/>
          </a:prstGeom>
          <a:noFill/>
          <a:ln>
            <a:noFill/>
          </a:ln>
        </p:spPr>
      </p:pic>
      <p:sp>
        <p:nvSpPr>
          <p:cNvPr id="8"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9"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  大数据分析及其在Web3.0中的应用">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65760" y="1785600"/>
            <a:ext cx="9235440" cy="1663919"/>
          </a:xfrm>
          <a:solidFill>
            <a:srgbClr val="002060"/>
          </a:solidFill>
        </p:spPr>
        <p:txBody>
          <a:bodyPr wrap="square" lIns="0" tIns="0" rIns="0" bIns="0" anchor="t">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1">
              <a:lnSpc>
                <a:spcPct val="95000"/>
              </a:lnSpc>
            </a:pPr>
            <a:r>
              <a:rPr lang="en-US">
                <a:solidFill>
                  <a:srgbClr val="FFFFFF"/>
                </a:solidFill>
                <a:latin typeface="宋体" pitchFamily="18"/>
                <a:ea typeface="宋体" pitchFamily="2"/>
              </a:rPr>
              <a:t> </a:t>
            </a:r>
            <a:r>
              <a:rPr lang="en-US" sz="4300">
                <a:solidFill>
                  <a:srgbClr val="FFFFFF"/>
                </a:solidFill>
                <a:latin typeface="Arial" pitchFamily="18"/>
                <a:ea typeface="宋体" pitchFamily="2"/>
              </a:rPr>
              <a:t/>
            </a:r>
            <a:br>
              <a:rPr lang="en-US" sz="4300">
                <a:solidFill>
                  <a:srgbClr val="FFFFFF"/>
                </a:solidFill>
                <a:latin typeface="Arial" pitchFamily="18"/>
                <a:ea typeface="宋体" pitchFamily="2"/>
              </a:rPr>
            </a:br>
            <a:r>
              <a:rPr lang="zh-CN" altLang="en-US" sz="4300">
                <a:solidFill>
                  <a:srgbClr val="FFFFFF"/>
                </a:solidFill>
                <a:latin typeface="Arial" pitchFamily="18"/>
                <a:ea typeface="宋体" pitchFamily="2"/>
              </a:rPr>
              <a:t>大数据分析及其在</a:t>
            </a:r>
            <a:r>
              <a:rPr lang="en-US" sz="4300">
                <a:solidFill>
                  <a:srgbClr val="FFFFFF"/>
                </a:solidFill>
                <a:latin typeface="Arial" pitchFamily="18"/>
                <a:ea typeface="宋体" pitchFamily="2"/>
              </a:rPr>
              <a:t>Web3.0</a:t>
            </a:r>
            <a:r>
              <a:rPr lang="zh-CN" altLang="en-US" sz="4300">
                <a:solidFill>
                  <a:srgbClr val="FFFFFF"/>
                </a:solidFill>
                <a:latin typeface="Arial" pitchFamily="18"/>
                <a:ea typeface="宋体" pitchFamily="2"/>
              </a:rPr>
              <a:t>中的应用</a:t>
            </a:r>
          </a:p>
        </p:txBody>
      </p:sp>
      <p:sp>
        <p:nvSpPr>
          <p:cNvPr id="3" name="Text Box 4"/>
          <p:cNvSpPr/>
          <p:nvPr/>
        </p:nvSpPr>
        <p:spPr>
          <a:xfrm>
            <a:off x="1695600" y="3881520"/>
            <a:ext cx="6930720" cy="3023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1">
            <a:spAutoFit/>
          </a:bodyPr>
          <a:lstStyle/>
          <a:p>
            <a:pPr marL="0" marR="0" lvl="0" indent="0" algn="ctr"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000000"/>
                </a:solidFill>
                <a:latin typeface="Arial" pitchFamily="18"/>
                <a:ea typeface="WenQuanYi Micro Hei" pitchFamily="2"/>
                <a:cs typeface="Lohit Hindi" pitchFamily="2"/>
              </a:rPr>
              <a:t>Hongtao Ren</a:t>
            </a:r>
          </a:p>
          <a:p>
            <a:pPr marL="0" marR="0" lvl="0" indent="0" algn="ctr"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700" b="0" i="0" u="none" strike="noStrike" baseline="0">
              <a:ln>
                <a:noFill/>
              </a:ln>
              <a:solidFill>
                <a:srgbClr val="000000"/>
              </a:solidFill>
              <a:latin typeface="Arial" pitchFamily="18"/>
              <a:ea typeface="WenQuanYi Micro Hei" pitchFamily="2"/>
              <a:cs typeface="Lohit Hindi" pitchFamily="2"/>
            </a:endParaRPr>
          </a:p>
          <a:p>
            <a:pPr marL="0" marR="0" lvl="0" indent="0" algn="ctr"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000000"/>
                </a:solidFill>
                <a:latin typeface="Arial" pitchFamily="18"/>
                <a:ea typeface="WenQuanYi Micro Hei" pitchFamily="2"/>
                <a:cs typeface="Lohit Hindi" pitchFamily="2"/>
              </a:rPr>
              <a:t> </a:t>
            </a:r>
            <a:r>
              <a:rPr lang="en-US" sz="2400" b="0" i="0" u="none" strike="noStrike" baseline="0">
                <a:ln>
                  <a:noFill/>
                </a:ln>
                <a:solidFill>
                  <a:srgbClr val="000000"/>
                </a:solidFill>
                <a:latin typeface="Times New Roman" pitchFamily="18"/>
                <a:ea typeface="WenQuanYi Micro Hei" pitchFamily="2"/>
                <a:cs typeface="Lohit Hindi" pitchFamily="2"/>
              </a:rPr>
              <a:t>renh@iiasa.ac.at</a:t>
            </a:r>
          </a:p>
          <a:p>
            <a:pPr marL="0" marR="0" lvl="0" indent="0" algn="ctr"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100" b="0" i="0" u="none" strike="noStrike" baseline="0">
                <a:ln>
                  <a:noFill/>
                </a:ln>
                <a:solidFill>
                  <a:srgbClr val="000000"/>
                </a:solidFill>
                <a:latin typeface="Arial" pitchFamily="18"/>
                <a:ea typeface="WenQuanYi Micro Hei" pitchFamily="2"/>
                <a:cs typeface="Lohit Hindi" pitchFamily="2"/>
              </a:rPr>
              <a:t>International Institute for Applied Systems Analysis</a:t>
            </a:r>
            <a:r>
              <a:rPr lang="en-US" sz="2700" b="0" i="0" u="none" strike="noStrike" baseline="0">
                <a:ln>
                  <a:noFill/>
                </a:ln>
                <a:solidFill>
                  <a:srgbClr val="000000"/>
                </a:solidFill>
                <a:latin typeface="Arial" pitchFamily="18"/>
                <a:ea typeface="WenQuanYi Micro Hei" pitchFamily="2"/>
                <a:cs typeface="Lohit Hindi" pitchFamily="2"/>
              </a:rPr>
              <a:t/>
            </a:r>
            <a:br>
              <a:rPr lang="en-US" sz="2700" b="0" i="0" u="none" strike="noStrike" baseline="0">
                <a:ln>
                  <a:noFill/>
                </a:ln>
                <a:solidFill>
                  <a:srgbClr val="000000"/>
                </a:solidFill>
                <a:latin typeface="Arial" pitchFamily="18"/>
                <a:ea typeface="WenQuanYi Micro Hei" pitchFamily="2"/>
                <a:cs typeface="Lohit Hindi" pitchFamily="2"/>
              </a:rPr>
            </a:br>
            <a:r>
              <a:rPr lang="en-US" sz="2100" b="0" i="0" u="none" strike="noStrike" baseline="0">
                <a:ln>
                  <a:noFill/>
                </a:ln>
                <a:solidFill>
                  <a:srgbClr val="000000"/>
                </a:solidFill>
                <a:latin typeface="Arial" pitchFamily="18"/>
                <a:ea typeface="WenQuanYi Micro Hei" pitchFamily="2"/>
                <a:cs typeface="Lohit Hindi" pitchFamily="2"/>
              </a:rPr>
              <a:t>A-2361 Laxenburg, Austria</a:t>
            </a:r>
          </a:p>
          <a:p>
            <a:pPr marL="0" marR="0" lvl="0" indent="0" algn="ctr"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100" b="0" i="0" u="none" strike="noStrike" baseline="0">
              <a:ln>
                <a:noFill/>
              </a:ln>
              <a:solidFill>
                <a:srgbClr val="000000"/>
              </a:solidFill>
              <a:latin typeface="Arial" pitchFamily="18"/>
              <a:ea typeface="WenQuanYi Micro Hei" pitchFamily="2"/>
              <a:cs typeface="Lohit Hindi" pitchFamily="2"/>
            </a:endParaRPr>
          </a:p>
          <a:p>
            <a:pPr marL="0" marR="0" lvl="0" indent="0" algn="ctr"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900" b="0" i="0" u="none" strike="noStrike" baseline="0">
              <a:ln>
                <a:noFill/>
              </a:ln>
              <a:solidFill>
                <a:srgbClr val="000000"/>
              </a:solidFill>
              <a:latin typeface="Arial" pitchFamily="18"/>
              <a:ea typeface="WenQuanYi Micro Hei" pitchFamily="2"/>
              <a:cs typeface="Lohit Hindi" pitchFamily="2"/>
            </a:endParaRPr>
          </a:p>
          <a:p>
            <a:pPr marL="0" marR="0" lvl="0" indent="0" algn="ctr"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900" b="0" i="0" u="none" strike="noStrike" baseline="0">
                <a:ln>
                  <a:noFill/>
                </a:ln>
                <a:solidFill>
                  <a:srgbClr val="000000"/>
                </a:solidFill>
                <a:latin typeface="Arial" pitchFamily="18"/>
                <a:ea typeface="WenQuanYi Micro Hei" pitchFamily="2"/>
                <a:cs typeface="Lohit Hindi" pitchFamily="2"/>
              </a:rPr>
              <a:t>ECUST, 8-12 Oct, 2012</a:t>
            </a:r>
          </a:p>
          <a:p>
            <a:pPr marL="0" marR="0" lvl="0" indent="0" algn="ctr"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000000"/>
                </a:solidFill>
                <a:latin typeface="Arial" pitchFamily="18"/>
                <a:ea typeface="WenQuanYi Micro Hei" pitchFamily="2"/>
                <a:cs typeface="Lohit Hindi" pitchFamily="2"/>
              </a:rPr>
              <a:t> </a:t>
            </a:r>
          </a:p>
        </p:txBody>
      </p:sp>
      <p:sp>
        <p:nvSpPr>
          <p:cNvPr id="4" name="Text Box 5"/>
          <p:cNvSpPr/>
          <p:nvPr/>
        </p:nvSpPr>
        <p:spPr>
          <a:xfrm>
            <a:off x="5079960" y="7164360"/>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5" name="Text Box 6"/>
          <p:cNvSpPr/>
          <p:nvPr/>
        </p:nvSpPr>
        <p:spPr>
          <a:xfrm>
            <a:off x="0" y="7159679"/>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
        <p:nvSpPr>
          <p:cNvPr id="6" name="TextBox 13"/>
          <p:cNvSpPr/>
          <p:nvPr/>
        </p:nvSpPr>
        <p:spPr>
          <a:xfrm>
            <a:off x="4005000" y="0"/>
            <a:ext cx="6638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Context</a:t>
            </a:r>
          </a:p>
        </p:txBody>
      </p:sp>
      <p:sp>
        <p:nvSpPr>
          <p:cNvPr id="7" name="Rectangle 17"/>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8" name="Rectangle 18"/>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FFFFFF"/>
                </a:solidFill>
                <a:latin typeface="Times New Roman" pitchFamily="18"/>
                <a:ea typeface="WenQuanYi Micro Hei" pitchFamily="2"/>
                <a:cs typeface="Lohit Hindi" pitchFamily="2"/>
              </a:rPr>
              <a:t>About me</a:t>
            </a:r>
          </a:p>
        </p:txBody>
      </p:sp>
      <p:sp>
        <p:nvSpPr>
          <p:cNvPr id="9" name="TextBox 19"/>
          <p:cNvSpPr/>
          <p:nvPr/>
        </p:nvSpPr>
        <p:spPr>
          <a:xfrm>
            <a:off x="4005000" y="0"/>
            <a:ext cx="6638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Context</a:t>
            </a:r>
          </a:p>
        </p:txBody>
      </p:sp>
      <p:sp>
        <p:nvSpPr>
          <p:cNvPr id="10" name="TextBox 20"/>
          <p:cNvSpPr/>
          <p:nvPr/>
        </p:nvSpPr>
        <p:spPr>
          <a:xfrm>
            <a:off x="3927600" y="220680"/>
            <a:ext cx="761759"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Big Data</a:t>
            </a:r>
          </a:p>
        </p:txBody>
      </p:sp>
      <p:sp>
        <p:nvSpPr>
          <p:cNvPr id="11" name="TextBox 21"/>
          <p:cNvSpPr/>
          <p:nvPr/>
        </p:nvSpPr>
        <p:spPr>
          <a:xfrm>
            <a:off x="4008959"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extBox 9"/>
          <p:cNvSpPr/>
          <p:nvPr/>
        </p:nvSpPr>
        <p:spPr>
          <a:xfrm>
            <a:off x="1192319" y="1722600"/>
            <a:ext cx="3095640" cy="4117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JDK7</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C++, PL solver</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Tomcat7</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Sun Grid Engine</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Springframework</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Axis2 Web services</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Jfreechart</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Hibernate</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Oracle10g</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Ajax</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0"/>
          <p:cNvSpPr/>
          <p:nvPr/>
        </p:nvSpPr>
        <p:spPr>
          <a:xfrm>
            <a:off x="5008680" y="1581119"/>
            <a:ext cx="4248000" cy="4848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Layers:</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Java persistence layer</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Object-relational mapping abstraction layer</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Data access layer</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Services layer</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Process and integration layer</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Interfaces layer</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Modules</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Problem</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Instance</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Analysis</a:t>
            </a:r>
          </a:p>
        </p:txBody>
      </p:sp>
      <p:sp>
        <p:nvSpPr>
          <p:cNvPr id="4" name="Rectangle 10"/>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5" name="Rectangle 14"/>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大数据定义</a:t>
            </a:r>
          </a:p>
        </p:txBody>
      </p:sp>
      <p:sp>
        <p:nvSpPr>
          <p:cNvPr id="6" name="TextBox 15"/>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7" name="TextBox 17"/>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8" name="TextBox 18"/>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9"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10"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Rectangle 9"/>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0"/>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大数据定义</a:t>
            </a:r>
          </a:p>
        </p:txBody>
      </p:sp>
      <p:sp>
        <p:nvSpPr>
          <p:cNvPr id="4" name="TextBox 14"/>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15"/>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17"/>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7"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8"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Rectangle 9"/>
          <p:cNvSpPr/>
          <p:nvPr/>
        </p:nvSpPr>
        <p:spPr>
          <a:xfrm>
            <a:off x="831959" y="1649520"/>
            <a:ext cx="8640720" cy="1922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Much more demanding than pure science</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There is no golden key: modeling requires a combination</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of science, craft, art, experience</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Modeling for (interdisciplinary) knowledge integration and creation</a:t>
            </a:r>
          </a:p>
        </p:txBody>
      </p:sp>
      <p:sp>
        <p:nvSpPr>
          <p:cNvPr id="3" name="TextBox 10"/>
          <p:cNvSpPr/>
          <p:nvPr/>
        </p:nvSpPr>
        <p:spPr>
          <a:xfrm>
            <a:off x="542880" y="1073160"/>
            <a:ext cx="950616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FBFBF"/>
          </a:solid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dirty="0">
                <a:ln>
                  <a:noFill/>
                </a:ln>
                <a:solidFill>
                  <a:srgbClr val="000000"/>
                </a:solidFill>
                <a:latin typeface="Times New Roman" pitchFamily="18"/>
                <a:ea typeface="WenQuanYi Micro Hei" pitchFamily="2"/>
                <a:cs typeface="Lohit Hindi" pitchFamily="2"/>
              </a:rPr>
              <a:t>Lessons from science-policy interactions:</a:t>
            </a:r>
          </a:p>
        </p:txBody>
      </p:sp>
      <p:sp>
        <p:nvSpPr>
          <p:cNvPr id="4" name="TextBox 14"/>
          <p:cNvSpPr/>
          <p:nvPr/>
        </p:nvSpPr>
        <p:spPr>
          <a:xfrm>
            <a:off x="542880" y="4572000"/>
            <a:ext cx="950616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FBFBF"/>
          </a:solid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A. Einstein:</a:t>
            </a:r>
          </a:p>
        </p:txBody>
      </p:sp>
      <p:sp>
        <p:nvSpPr>
          <p:cNvPr id="5" name="Rectangle 15"/>
          <p:cNvSpPr/>
          <p:nvPr/>
        </p:nvSpPr>
        <p:spPr>
          <a:xfrm>
            <a:off x="831959" y="5211720"/>
            <a:ext cx="8496360" cy="825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Everything should be made as simple as possible, but not one</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bit simpler</a:t>
            </a:r>
          </a:p>
        </p:txBody>
      </p:sp>
      <p:sp>
        <p:nvSpPr>
          <p:cNvPr id="6" name="Rectangle 15"/>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7" name="Rectangle 17"/>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大数据定义</a:t>
            </a:r>
          </a:p>
        </p:txBody>
      </p:sp>
      <p:sp>
        <p:nvSpPr>
          <p:cNvPr id="8" name="TextBox 18"/>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9" name="TextBox 19"/>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10" name="TextBox 20"/>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11"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12"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ext Box 5"/>
          <p:cNvSpPr/>
          <p:nvPr/>
        </p:nvSpPr>
        <p:spPr>
          <a:xfrm>
            <a:off x="5079960" y="7164360"/>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3" name="Text Box 6"/>
          <p:cNvSpPr/>
          <p:nvPr/>
        </p:nvSpPr>
        <p:spPr>
          <a:xfrm>
            <a:off x="0" y="7159679"/>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
        <p:nvSpPr>
          <p:cNvPr id="4" name="TextBox 15"/>
          <p:cNvSpPr/>
          <p:nvPr/>
        </p:nvSpPr>
        <p:spPr>
          <a:xfrm>
            <a:off x="326880" y="1044719"/>
            <a:ext cx="950616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FBFBF"/>
          </a:solid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宋体" pitchFamily="2"/>
                <a:cs typeface="宋体" pitchFamily="2"/>
              </a:rPr>
              <a:t>大数据定义</a:t>
            </a:r>
            <a:r>
              <a:rPr lang="en-US" sz="2400" b="0" i="0" u="none" strike="noStrike" baseline="0">
                <a:ln>
                  <a:noFill/>
                </a:ln>
                <a:solidFill>
                  <a:srgbClr val="000000"/>
                </a:solidFill>
                <a:latin typeface="Times New Roman" pitchFamily="18"/>
                <a:ea typeface="宋体" pitchFamily="2"/>
                <a:cs typeface="宋体" pitchFamily="2"/>
              </a:rPr>
              <a:t>:</a:t>
            </a:r>
          </a:p>
        </p:txBody>
      </p:sp>
      <p:sp>
        <p:nvSpPr>
          <p:cNvPr id="5" name="Rectangle 9"/>
          <p:cNvSpPr/>
          <p:nvPr/>
        </p:nvSpPr>
        <p:spPr>
          <a:xfrm>
            <a:off x="399960" y="1824119"/>
            <a:ext cx="9360000" cy="5214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WenQuanYi Micro Hei" pitchFamily="2"/>
                <a:cs typeface="Lohit Hindi" pitchFamily="2"/>
              </a:rPr>
              <a:t>大数据是指需要</a:t>
            </a:r>
            <a:r>
              <a:rPr lang="zh-CN" sz="2400" b="1" i="0" u="none" strike="noStrike" baseline="0">
                <a:ln>
                  <a:noFill/>
                </a:ln>
                <a:solidFill>
                  <a:srgbClr val="000000"/>
                </a:solidFill>
                <a:latin typeface="Times New Roman" pitchFamily="18"/>
                <a:ea typeface="WenQuanYi Micro Hei" pitchFamily="2"/>
                <a:cs typeface="Lohit Hindi" pitchFamily="2"/>
              </a:rPr>
              <a:t>即时处理的、</a:t>
            </a:r>
            <a:r>
              <a:rPr lang="zh-CN" sz="2400" b="1" i="0" u="none" strike="noStrike" baseline="0">
                <a:ln>
                  <a:noFill/>
                </a:ln>
                <a:solidFill>
                  <a:srgbClr val="000000"/>
                </a:solidFill>
                <a:effectLst>
                  <a:outerShdw dist="17961" dir="2700000">
                    <a:scrgbClr r="0" g="0" b="0"/>
                  </a:outerShdw>
                </a:effectLst>
                <a:latin typeface="Times New Roman" pitchFamily="18"/>
                <a:ea typeface="WenQuanYi Micro Hei" pitchFamily="2"/>
                <a:cs typeface="Lohit Hindi" pitchFamily="2"/>
              </a:rPr>
              <a:t>数据集</a:t>
            </a:r>
            <a:r>
              <a:rPr lang="zh-CN" sz="2400" b="1" i="0" u="none" strike="noStrike" baseline="0">
                <a:ln>
                  <a:noFill/>
                </a:ln>
                <a:solidFill>
                  <a:srgbClr val="000000"/>
                </a:solidFill>
                <a:latin typeface="Times New Roman" pitchFamily="18"/>
                <a:ea typeface="WenQuanYi Micro Hei" pitchFamily="2"/>
                <a:cs typeface="Lohit Hindi" pitchFamily="2"/>
              </a:rPr>
              <a:t>容量非常庞大的、结构非常复杂的数据</a:t>
            </a:r>
            <a:r>
              <a:rPr lang="zh-CN" sz="2400" b="0" i="0" u="none" strike="noStrike" baseline="0">
                <a:ln>
                  <a:noFill/>
                </a:ln>
                <a:solidFill>
                  <a:srgbClr val="000000"/>
                </a:solidFill>
                <a:latin typeface="Times New Roman" pitchFamily="18"/>
                <a:ea typeface="WenQuanYi Micro Hei" pitchFamily="2"/>
                <a:cs typeface="Lohit Hindi" pitchFamily="2"/>
              </a:rPr>
              <a:t>。</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(volume, velocity, and variability)</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WenQuanYi Micro Hei" pitchFamily="2"/>
                <a:cs typeface="Lohit Hindi" pitchFamily="2"/>
              </a:rPr>
              <a:t>数据处理包括：</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WenQuanYi Micro Hei" pitchFamily="2"/>
                <a:cs typeface="Lohit Hindi" pitchFamily="2"/>
              </a:rPr>
              <a:t>数据捕捉</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WenQuanYi Micro Hei" pitchFamily="2"/>
                <a:cs typeface="Lohit Hindi" pitchFamily="2"/>
              </a:rPr>
              <a:t>数据存储</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WenQuanYi Micro Hei" pitchFamily="2"/>
                <a:cs typeface="Lohit Hindi" pitchFamily="2"/>
              </a:rPr>
              <a:t>数据搜索</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WenQuanYi Micro Hei" pitchFamily="2"/>
                <a:cs typeface="Lohit Hindi" pitchFamily="2"/>
              </a:rPr>
              <a:t>数据分享</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WenQuanYi Micro Hei" pitchFamily="2"/>
                <a:cs typeface="Lohit Hindi" pitchFamily="2"/>
              </a:rPr>
              <a:t>数据分析</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WenQuanYi Micro Hei" pitchFamily="2"/>
                <a:cs typeface="Lohit Hindi" pitchFamily="2"/>
              </a:rPr>
              <a:t>数据可视化</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pic>
        <p:nvPicPr>
          <p:cNvPr id="6" name="Picture 11"/>
          <p:cNvPicPr>
            <a:picLocks noChangeAspect="1"/>
          </p:cNvPicPr>
          <p:nvPr/>
        </p:nvPicPr>
        <p:blipFill>
          <a:blip r:embed="rId3">
            <a:lum/>
            <a:alphaModFix/>
          </a:blip>
          <a:srcRect/>
          <a:stretch>
            <a:fillRect/>
          </a:stretch>
        </p:blipFill>
        <p:spPr>
          <a:xfrm>
            <a:off x="3830759" y="3083040"/>
            <a:ext cx="5713200" cy="3751200"/>
          </a:xfrm>
          <a:prstGeom prst="rect">
            <a:avLst/>
          </a:prstGeom>
          <a:noFill/>
          <a:ln>
            <a:noFill/>
          </a:ln>
        </p:spPr>
      </p:pic>
      <p:sp>
        <p:nvSpPr>
          <p:cNvPr id="7" name="Rectangle 18"/>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8" name="Rectangle 19"/>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大数据定义</a:t>
            </a:r>
          </a:p>
        </p:txBody>
      </p:sp>
      <p:sp>
        <p:nvSpPr>
          <p:cNvPr id="9" name="TextBox 20"/>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10" name="TextBox 21"/>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11" name="TextBox 22"/>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extBox 15"/>
          <p:cNvSpPr/>
          <p:nvPr/>
        </p:nvSpPr>
        <p:spPr>
          <a:xfrm>
            <a:off x="4154399" y="220680"/>
            <a:ext cx="53496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MCA</a:t>
            </a:r>
          </a:p>
        </p:txBody>
      </p:sp>
      <p:sp>
        <p:nvSpPr>
          <p:cNvPr id="3" name="Text Box 5"/>
          <p:cNvSpPr/>
          <p:nvPr/>
        </p:nvSpPr>
        <p:spPr>
          <a:xfrm>
            <a:off x="5079960" y="7164360"/>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4" name="Text Box 6"/>
          <p:cNvSpPr/>
          <p:nvPr/>
        </p:nvSpPr>
        <p:spPr>
          <a:xfrm>
            <a:off x="0" y="7159679"/>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
        <p:nvSpPr>
          <p:cNvPr id="6" name="TextBox 29"/>
          <p:cNvSpPr/>
          <p:nvPr/>
        </p:nvSpPr>
        <p:spPr>
          <a:xfrm>
            <a:off x="6267600" y="6473879"/>
            <a:ext cx="2381039"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宋体" pitchFamily="2"/>
                <a:cs typeface="宋体" pitchFamily="2"/>
              </a:rPr>
              <a:t>数据来源： </a:t>
            </a:r>
            <a:r>
              <a:rPr lang="en-US" sz="2400" b="0" i="0" u="none" strike="noStrike" baseline="0">
                <a:ln>
                  <a:noFill/>
                </a:ln>
                <a:solidFill>
                  <a:srgbClr val="000000"/>
                </a:solidFill>
                <a:latin typeface="Times New Roman" pitchFamily="18"/>
                <a:ea typeface="宋体" pitchFamily="2"/>
                <a:cs typeface="宋体" pitchFamily="2"/>
              </a:rPr>
              <a:t>IDC</a:t>
            </a:r>
          </a:p>
        </p:txBody>
      </p:sp>
      <p:sp>
        <p:nvSpPr>
          <p:cNvPr id="7" name="Rectangle 18"/>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8" name="Rectangle 19"/>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数据量</a:t>
            </a:r>
          </a:p>
        </p:txBody>
      </p:sp>
      <p:sp>
        <p:nvSpPr>
          <p:cNvPr id="9" name="TextBox 20"/>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10" name="TextBox 21"/>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11" name="TextBox 22"/>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graphicFrame>
        <p:nvGraphicFramePr>
          <p:cNvPr id="13" name="Chart 28"/>
          <p:cNvGraphicFramePr>
            <a:graphicFrameLocks/>
          </p:cNvGraphicFramePr>
          <p:nvPr>
            <p:extLst>
              <p:ext uri="{D42A27DB-BD31-4B8C-83A1-F6EECF244321}">
                <p14:modId xmlns:p14="http://schemas.microsoft.com/office/powerpoint/2010/main" val="1133011703"/>
              </p:ext>
            </p:extLst>
          </p:nvPr>
        </p:nvGraphicFramePr>
        <p:xfrm>
          <a:off x="1550988" y="1506538"/>
          <a:ext cx="7129462" cy="4464050"/>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p:cNvSpPr txBox="1"/>
          <p:nvPr/>
        </p:nvSpPr>
        <p:spPr>
          <a:xfrm>
            <a:off x="2869787" y="1067594"/>
            <a:ext cx="5109091" cy="738664"/>
          </a:xfrm>
          <a:prstGeom prst="rect">
            <a:avLst/>
          </a:prstGeom>
          <a:noFill/>
        </p:spPr>
        <p:txBody>
          <a:bodyPr wrap="none" rtlCol="0">
            <a:spAutoFit/>
          </a:bodyPr>
          <a:lstStyle/>
          <a:p>
            <a:pPr algn="just"/>
            <a:r>
              <a:rPr lang="zh-CN" altLang="en-US" sz="2400" b="1" dirty="0" smtClean="0">
                <a:latin typeface="+mn-ea"/>
              </a:rPr>
              <a:t>每年存储的数据量</a:t>
            </a:r>
            <a:r>
              <a:rPr lang="zh-CN" altLang="en-US" sz="2400" b="1" baseline="0" dirty="0" smtClean="0">
                <a:latin typeface="+mn-ea"/>
              </a:rPr>
              <a:t> （</a:t>
            </a:r>
            <a:r>
              <a:rPr lang="en-US" altLang="zh-CN" sz="2400" b="1" baseline="0" dirty="0" smtClean="0">
                <a:latin typeface="+mn-ea"/>
              </a:rPr>
              <a:t>10</a:t>
            </a:r>
            <a:r>
              <a:rPr lang="en-US" altLang="zh-CN" sz="2400" b="1" baseline="30000" dirty="0" smtClean="0">
                <a:latin typeface="+mn-ea"/>
              </a:rPr>
              <a:t>18 </a:t>
            </a:r>
            <a:r>
              <a:rPr lang="en-US" altLang="zh-CN" sz="2400" b="1" baseline="0" dirty="0" smtClean="0">
                <a:latin typeface="+mn-ea"/>
              </a:rPr>
              <a:t>  Bytes</a:t>
            </a:r>
            <a:r>
              <a:rPr lang="zh-CN" altLang="en-US" sz="2400" b="1" baseline="0" dirty="0" smtClean="0">
                <a:latin typeface="+mn-ea"/>
              </a:rPr>
              <a:t>）</a:t>
            </a:r>
            <a:endParaRPr lang="zh-CN" altLang="en-US" sz="2400" b="1" dirty="0" smtClean="0">
              <a:latin typeface="+mn-ea"/>
            </a:endParaRPr>
          </a:p>
          <a:p>
            <a:pPr algn="just"/>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Rectangle 14"/>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8"/>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大数据应用领域</a:t>
            </a:r>
          </a:p>
        </p:txBody>
      </p:sp>
      <p:sp>
        <p:nvSpPr>
          <p:cNvPr id="4" name="TextBox 19"/>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20"/>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21"/>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7" name="TextBox 22"/>
          <p:cNvSpPr/>
          <p:nvPr/>
        </p:nvSpPr>
        <p:spPr>
          <a:xfrm>
            <a:off x="326880" y="1044719"/>
            <a:ext cx="950616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FBFBF"/>
          </a:solid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宋体" pitchFamily="2"/>
                <a:cs typeface="宋体" pitchFamily="2"/>
              </a:rPr>
              <a:t>典型的大数据应用领域</a:t>
            </a:r>
            <a:r>
              <a:rPr lang="en-US" sz="2400" b="0" i="0" u="none" strike="noStrike" baseline="0">
                <a:ln>
                  <a:noFill/>
                </a:ln>
                <a:solidFill>
                  <a:srgbClr val="000000"/>
                </a:solidFill>
                <a:latin typeface="Times New Roman" pitchFamily="18"/>
                <a:ea typeface="宋体" pitchFamily="2"/>
                <a:cs typeface="宋体" pitchFamily="2"/>
              </a:rPr>
              <a:t>:</a:t>
            </a:r>
          </a:p>
        </p:txBody>
      </p:sp>
      <p:sp>
        <p:nvSpPr>
          <p:cNvPr id="8" name="TextBox 9"/>
          <p:cNvSpPr/>
          <p:nvPr/>
        </p:nvSpPr>
        <p:spPr>
          <a:xfrm>
            <a:off x="326880" y="1722600"/>
            <a:ext cx="9577440" cy="5214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a:t>
            </a:r>
            <a:r>
              <a:rPr lang="zh-CN" sz="2400" b="0" i="0" u="none" strike="noStrike" baseline="0">
                <a:ln>
                  <a:noFill/>
                </a:ln>
                <a:solidFill>
                  <a:srgbClr val="000000"/>
                </a:solidFill>
                <a:latin typeface="Times New Roman" pitchFamily="18"/>
                <a:ea typeface="WenQuanYi Micro Hei" pitchFamily="2"/>
                <a:cs typeface="Lohit Hindi" pitchFamily="2"/>
              </a:rPr>
              <a:t>网络日志：</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a:t>
            </a:r>
            <a:r>
              <a:rPr lang="zh-CN" sz="2400" b="0" i="0" u="none" strike="noStrike" baseline="0">
                <a:ln>
                  <a:noFill/>
                </a:ln>
                <a:solidFill>
                  <a:srgbClr val="000000"/>
                </a:solidFill>
                <a:latin typeface="Times New Roman" pitchFamily="18"/>
                <a:ea typeface="WenQuanYi Micro Hei" pitchFamily="2"/>
                <a:cs typeface="Lohit Hindi" pitchFamily="2"/>
              </a:rPr>
              <a:t>沃尔玛</a:t>
            </a:r>
            <a:r>
              <a:rPr lang="en-US" sz="2400" b="0" i="0" u="none" strike="noStrike" baseline="0">
                <a:ln>
                  <a:noFill/>
                </a:ln>
                <a:solidFill>
                  <a:srgbClr val="000000"/>
                </a:solidFill>
                <a:latin typeface="Times New Roman" pitchFamily="18"/>
                <a:ea typeface="WenQuanYi Micro Hei" pitchFamily="2"/>
                <a:cs typeface="Lohit Hindi" pitchFamily="2"/>
              </a:rPr>
              <a:t>2012</a:t>
            </a:r>
            <a:r>
              <a:rPr lang="zh-CN" sz="2400" b="0" i="0" u="none" strike="noStrike" baseline="0">
                <a:ln>
                  <a:noFill/>
                </a:ln>
                <a:solidFill>
                  <a:srgbClr val="000000"/>
                </a:solidFill>
                <a:latin typeface="Times New Roman" pitchFamily="18"/>
                <a:ea typeface="WenQuanYi Micro Hei" pitchFamily="2"/>
                <a:cs typeface="Lohit Hindi" pitchFamily="2"/>
              </a:rPr>
              <a:t>年平均每小时要处理大于</a:t>
            </a:r>
            <a:r>
              <a:rPr lang="en-US" sz="2400" b="0" i="0" u="none" strike="noStrike" baseline="0">
                <a:ln>
                  <a:noFill/>
                </a:ln>
                <a:solidFill>
                  <a:srgbClr val="000000"/>
                </a:solidFill>
                <a:latin typeface="Times New Roman" pitchFamily="18"/>
                <a:ea typeface="WenQuanYi Micro Hei" pitchFamily="2"/>
                <a:cs typeface="Lohit Hindi" pitchFamily="2"/>
              </a:rPr>
              <a:t>100</a:t>
            </a:r>
            <a:r>
              <a:rPr lang="zh-CN" sz="2400" b="0" i="0" u="none" strike="noStrike" baseline="0">
                <a:ln>
                  <a:noFill/>
                </a:ln>
                <a:solidFill>
                  <a:srgbClr val="000000"/>
                </a:solidFill>
                <a:latin typeface="Times New Roman" pitchFamily="18"/>
                <a:ea typeface="WenQuanYi Micro Hei" pitchFamily="2"/>
                <a:cs typeface="Lohit Hindi" pitchFamily="2"/>
              </a:rPr>
              <a:t>万客户的交易数据，数据容量约 </a:t>
            </a:r>
            <a:r>
              <a:rPr lang="en-US" sz="2400" b="0" i="0" u="none" strike="noStrike" baseline="0">
                <a:ln>
                  <a:noFill/>
                </a:ln>
                <a:solidFill>
                  <a:srgbClr val="000000"/>
                </a:solidFill>
                <a:latin typeface="Times New Roman" pitchFamily="18"/>
                <a:ea typeface="WenQuanYi Micro Hei" pitchFamily="2"/>
                <a:cs typeface="Lohit Hindi" pitchFamily="2"/>
              </a:rPr>
              <a:t>2.5×10</a:t>
            </a:r>
            <a:r>
              <a:rPr lang="en-US" sz="2400" b="0" i="0" u="none" strike="noStrike" baseline="30000">
                <a:ln>
                  <a:noFill/>
                </a:ln>
                <a:solidFill>
                  <a:srgbClr val="000000"/>
                </a:solidFill>
                <a:latin typeface="Times New Roman" pitchFamily="18"/>
                <a:ea typeface="WenQuanYi Micro Hei" pitchFamily="2"/>
                <a:cs typeface="Lohit Hindi" pitchFamily="2"/>
              </a:rPr>
              <a:t>6</a:t>
            </a:r>
            <a:r>
              <a:rPr lang="en-US" sz="2400" b="0" i="0" u="none" strike="noStrike" baseline="0">
                <a:ln>
                  <a:noFill/>
                </a:ln>
                <a:solidFill>
                  <a:srgbClr val="000000"/>
                </a:solidFill>
                <a:latin typeface="Times New Roman" pitchFamily="18"/>
                <a:ea typeface="WenQuanYi Micro Hei" pitchFamily="2"/>
                <a:cs typeface="Lohit Hindi" pitchFamily="2"/>
              </a:rPr>
              <a:t>   G</a:t>
            </a:r>
            <a:r>
              <a:rPr lang="zh-CN" sz="2400" b="0" i="0" u="none" strike="noStrike" baseline="0">
                <a:ln>
                  <a:noFill/>
                </a:ln>
                <a:solidFill>
                  <a:srgbClr val="000000"/>
                </a:solidFill>
                <a:latin typeface="Times New Roman" pitchFamily="18"/>
                <a:ea typeface="WenQuanYi Micro Hei" pitchFamily="2"/>
                <a:cs typeface="Lohit Hindi" pitchFamily="2"/>
              </a:rPr>
              <a:t>字节的数据；</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a:t>
            </a:r>
            <a:r>
              <a:rPr lang="zh-CN" sz="2400" b="0" i="0" u="none" strike="noStrike" baseline="0">
                <a:ln>
                  <a:noFill/>
                </a:ln>
                <a:solidFill>
                  <a:srgbClr val="000000"/>
                </a:solidFill>
                <a:latin typeface="Times New Roman" pitchFamily="18"/>
                <a:ea typeface="WenQuanYi Micro Hei" pitchFamily="2"/>
                <a:cs typeface="Lohit Hindi" pitchFamily="2"/>
              </a:rPr>
              <a:t>亿赞普每天要对</a:t>
            </a:r>
            <a:r>
              <a:rPr lang="en-US" sz="2400" b="0" i="0" u="none" strike="noStrike" baseline="0">
                <a:ln>
                  <a:noFill/>
                </a:ln>
                <a:solidFill>
                  <a:srgbClr val="000000"/>
                </a:solidFill>
                <a:latin typeface="Times New Roman" pitchFamily="18"/>
                <a:ea typeface="WenQuanYi Micro Hei" pitchFamily="2"/>
                <a:cs typeface="Lohit Hindi" pitchFamily="2"/>
              </a:rPr>
              <a:t>40×10</a:t>
            </a:r>
            <a:r>
              <a:rPr lang="en-US" sz="2400" b="0" i="0" u="none" strike="noStrike" baseline="30000">
                <a:ln>
                  <a:noFill/>
                </a:ln>
                <a:solidFill>
                  <a:srgbClr val="000000"/>
                </a:solidFill>
                <a:latin typeface="Times New Roman" pitchFamily="18"/>
                <a:ea typeface="WenQuanYi Micro Hei" pitchFamily="2"/>
                <a:cs typeface="Lohit Hindi" pitchFamily="2"/>
              </a:rPr>
              <a:t>3 </a:t>
            </a:r>
            <a:r>
              <a:rPr lang="en-US" sz="2400" b="0" i="0" u="none" strike="noStrike" baseline="0">
                <a:ln>
                  <a:noFill/>
                </a:ln>
                <a:solidFill>
                  <a:srgbClr val="000000"/>
                </a:solidFill>
                <a:latin typeface="Times New Roman" pitchFamily="18"/>
                <a:ea typeface="WenQuanYi Micro Hei" pitchFamily="2"/>
                <a:cs typeface="Lohit Hindi" pitchFamily="2"/>
              </a:rPr>
              <a:t>G</a:t>
            </a:r>
            <a:r>
              <a:rPr lang="zh-CN" sz="2400" b="0" i="0" u="none" strike="noStrike" baseline="0">
                <a:ln>
                  <a:noFill/>
                </a:ln>
                <a:solidFill>
                  <a:srgbClr val="000000"/>
                </a:solidFill>
                <a:latin typeface="Times New Roman" pitchFamily="18"/>
                <a:ea typeface="WenQuanYi Micro Hei" pitchFamily="2"/>
                <a:cs typeface="Lohit Hindi" pitchFamily="2"/>
              </a:rPr>
              <a:t>字节的日志进行数据挖掘、精确广告投送</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WenQuanYi Micro Hei" pitchFamily="2"/>
                <a:cs typeface="Lohit Hindi" pitchFamily="2"/>
              </a:rPr>
              <a:t>社会网络：</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WenQuanYi Micro Hei" pitchFamily="2"/>
                <a:cs typeface="Lohit Hindi" pitchFamily="2"/>
              </a:rPr>
              <a:t>基因学，天文，地理信息</a:t>
            </a:r>
          </a:p>
        </p:txBody>
      </p:sp>
      <p:pic>
        <p:nvPicPr>
          <p:cNvPr id="9" name="Picture 2"/>
          <p:cNvPicPr>
            <a:picLocks noChangeAspect="1"/>
          </p:cNvPicPr>
          <p:nvPr/>
        </p:nvPicPr>
        <p:blipFill>
          <a:blip r:embed="rId3">
            <a:lum/>
            <a:alphaModFix/>
          </a:blip>
          <a:srcRect/>
          <a:stretch>
            <a:fillRect/>
          </a:stretch>
        </p:blipFill>
        <p:spPr>
          <a:xfrm>
            <a:off x="831959" y="3840120"/>
            <a:ext cx="3887640" cy="2346480"/>
          </a:xfrm>
          <a:prstGeom prst="rect">
            <a:avLst/>
          </a:prstGeom>
          <a:noFill/>
          <a:ln>
            <a:noFill/>
          </a:ln>
        </p:spPr>
      </p:pic>
      <p:pic>
        <p:nvPicPr>
          <p:cNvPr id="10" name="Picture 3"/>
          <p:cNvPicPr>
            <a:picLocks noChangeAspect="1"/>
          </p:cNvPicPr>
          <p:nvPr/>
        </p:nvPicPr>
        <p:blipFill>
          <a:blip r:embed="rId4">
            <a:lum/>
            <a:alphaModFix/>
          </a:blip>
          <a:srcRect/>
          <a:stretch>
            <a:fillRect/>
          </a:stretch>
        </p:blipFill>
        <p:spPr>
          <a:xfrm>
            <a:off x="4878360" y="3838680"/>
            <a:ext cx="3960720" cy="2412720"/>
          </a:xfrm>
          <a:prstGeom prst="rect">
            <a:avLst/>
          </a:prstGeom>
          <a:noFill/>
          <a:ln>
            <a:noFill/>
          </a:ln>
        </p:spPr>
      </p:pic>
      <p:sp>
        <p:nvSpPr>
          <p:cNvPr id="11"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12"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Rectangle 14"/>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8"/>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大数据结构复杂性</a:t>
            </a:r>
          </a:p>
        </p:txBody>
      </p:sp>
      <p:sp>
        <p:nvSpPr>
          <p:cNvPr id="4" name="TextBox 19"/>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20"/>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21"/>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7" name="TextBox 9"/>
          <p:cNvSpPr/>
          <p:nvPr/>
        </p:nvSpPr>
        <p:spPr>
          <a:xfrm>
            <a:off x="678240" y="1188719"/>
            <a:ext cx="9288720" cy="5031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800" b="1" i="0" u="none" strike="noStrike" baseline="0">
                <a:ln>
                  <a:noFill/>
                </a:ln>
                <a:solidFill>
                  <a:srgbClr val="000000"/>
                </a:solidFill>
                <a:latin typeface="Times New Roman" pitchFamily="18"/>
                <a:ea typeface="WenQuanYi Micro Hei" pitchFamily="2"/>
                <a:cs typeface="Lohit Hindi" pitchFamily="2"/>
              </a:rPr>
              <a:t>结构化数据：</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1</a:t>
            </a:r>
            <a:r>
              <a:rPr lang="zh-CN" sz="2400" b="0" i="0" u="none" strike="noStrike" baseline="0">
                <a:ln>
                  <a:noFill/>
                </a:ln>
                <a:solidFill>
                  <a:srgbClr val="000000"/>
                </a:solidFill>
                <a:latin typeface="Times New Roman" pitchFamily="18"/>
                <a:ea typeface="WenQuanYi Micro Hei" pitchFamily="2"/>
                <a:cs typeface="Lohit Hindi" pitchFamily="2"/>
              </a:rPr>
              <a:t>）传统关系型数据库 </a:t>
            </a:r>
            <a:r>
              <a:rPr lang="en-US" sz="2400" b="0" i="0" u="none" strike="noStrike" baseline="0">
                <a:ln>
                  <a:noFill/>
                </a:ln>
                <a:solidFill>
                  <a:srgbClr val="000000"/>
                </a:solidFill>
                <a:latin typeface="Times New Roman" pitchFamily="18"/>
                <a:ea typeface="WenQuanYi Micro Hei" pitchFamily="2"/>
                <a:cs typeface="Lohit Hindi" pitchFamily="2"/>
              </a:rPr>
              <a:t>Oralce</a:t>
            </a:r>
            <a:r>
              <a:rPr lang="zh-CN" sz="2400" b="0" i="0" u="none" strike="noStrike" baseline="0">
                <a:ln>
                  <a:noFill/>
                </a:ln>
                <a:solidFill>
                  <a:srgbClr val="000000"/>
                </a:solidFill>
                <a:latin typeface="Times New Roman" pitchFamily="18"/>
                <a:ea typeface="WenQuanYi Micro Hei" pitchFamily="2"/>
                <a:cs typeface="Lohit Hindi" pitchFamily="2"/>
              </a:rPr>
              <a:t>，</a:t>
            </a:r>
            <a:r>
              <a:rPr lang="en-US" sz="2400" b="0" i="0" u="none" strike="noStrike" baseline="0">
                <a:ln>
                  <a:noFill/>
                </a:ln>
                <a:solidFill>
                  <a:srgbClr val="000000"/>
                </a:solidFill>
                <a:latin typeface="Times New Roman" pitchFamily="18"/>
                <a:ea typeface="WenQuanYi Micro Hei" pitchFamily="2"/>
                <a:cs typeface="Lohit Hindi" pitchFamily="2"/>
              </a:rPr>
              <a:t>MySQL, postgresSQL,MSSQL</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2</a:t>
            </a:r>
            <a:r>
              <a:rPr lang="zh-CN" sz="2400" b="0" i="0" u="none" strike="noStrike" baseline="0">
                <a:ln>
                  <a:noFill/>
                </a:ln>
                <a:solidFill>
                  <a:srgbClr val="000000"/>
                </a:solidFill>
                <a:latin typeface="Times New Roman" pitchFamily="18"/>
                <a:ea typeface="WenQuanYi Micro Hei" pitchFamily="2"/>
                <a:cs typeface="Lohit Hindi" pitchFamily="2"/>
              </a:rPr>
              <a:t>）二维表存储实体、关系模型</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3</a:t>
            </a:r>
            <a:r>
              <a:rPr lang="zh-CN" sz="2400" b="0" i="0" u="none" strike="noStrike" baseline="0">
                <a:ln>
                  <a:noFill/>
                </a:ln>
                <a:solidFill>
                  <a:srgbClr val="000000"/>
                </a:solidFill>
                <a:latin typeface="Times New Roman" pitchFamily="18"/>
                <a:ea typeface="WenQuanYi Micro Hei" pitchFamily="2"/>
                <a:cs typeface="Lohit Hindi" pitchFamily="2"/>
              </a:rPr>
              <a:t>）</a:t>
            </a:r>
            <a:r>
              <a:rPr lang="en-US" sz="2400" b="0" i="0" u="none" strike="noStrike" baseline="0">
                <a:ln>
                  <a:noFill/>
                </a:ln>
                <a:solidFill>
                  <a:srgbClr val="000000"/>
                </a:solidFill>
                <a:latin typeface="Times New Roman" pitchFamily="18"/>
                <a:ea typeface="WenQuanYi Micro Hei" pitchFamily="2"/>
                <a:cs typeface="Lohit Hindi" pitchFamily="2"/>
              </a:rPr>
              <a:t>1NF</a:t>
            </a:r>
            <a:r>
              <a:rPr lang="zh-CN" sz="2400" b="0" i="0" u="none" strike="noStrike" baseline="0">
                <a:ln>
                  <a:noFill/>
                </a:ln>
                <a:solidFill>
                  <a:srgbClr val="000000"/>
                </a:solidFill>
                <a:latin typeface="Times New Roman" pitchFamily="18"/>
                <a:ea typeface="WenQuanYi Micro Hei" pitchFamily="2"/>
                <a:cs typeface="Lohit Hindi" pitchFamily="2"/>
              </a:rPr>
              <a:t>，</a:t>
            </a:r>
            <a:r>
              <a:rPr lang="en-US" sz="2400" b="0" i="0" u="none" strike="noStrike" baseline="0">
                <a:ln>
                  <a:noFill/>
                </a:ln>
                <a:solidFill>
                  <a:srgbClr val="000000"/>
                </a:solidFill>
                <a:latin typeface="Times New Roman" pitchFamily="18"/>
                <a:ea typeface="WenQuanYi Micro Hei" pitchFamily="2"/>
                <a:cs typeface="Lohit Hindi" pitchFamily="2"/>
              </a:rPr>
              <a:t>2NF</a:t>
            </a:r>
            <a:r>
              <a:rPr lang="zh-CN" sz="2400" b="0" i="0" u="none" strike="noStrike" baseline="0">
                <a:ln>
                  <a:noFill/>
                </a:ln>
                <a:solidFill>
                  <a:srgbClr val="000000"/>
                </a:solidFill>
                <a:latin typeface="Times New Roman" pitchFamily="18"/>
                <a:ea typeface="WenQuanYi Micro Hei" pitchFamily="2"/>
                <a:cs typeface="Lohit Hindi" pitchFamily="2"/>
              </a:rPr>
              <a:t>，</a:t>
            </a:r>
            <a:r>
              <a:rPr lang="en-US" sz="2400" b="0" i="0" u="none" strike="noStrike" baseline="0">
                <a:ln>
                  <a:noFill/>
                </a:ln>
                <a:solidFill>
                  <a:srgbClr val="000000"/>
                </a:solidFill>
                <a:latin typeface="Times New Roman" pitchFamily="18"/>
                <a:ea typeface="WenQuanYi Micro Hei" pitchFamily="2"/>
                <a:cs typeface="Lohit Hindi" pitchFamily="2"/>
              </a:rPr>
              <a:t>3NF </a:t>
            </a:r>
            <a:r>
              <a:rPr lang="zh-CN" sz="2400" b="0" i="0" u="none" strike="noStrike" baseline="0">
                <a:ln>
                  <a:noFill/>
                </a:ln>
                <a:solidFill>
                  <a:srgbClr val="000000"/>
                </a:solidFill>
                <a:latin typeface="Times New Roman" pitchFamily="18"/>
                <a:ea typeface="WenQuanYi Micro Hei" pitchFamily="2"/>
                <a:cs typeface="Lohit Hindi" pitchFamily="2"/>
              </a:rPr>
              <a:t>来确保数据无冗余以及数据一致性</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800" b="1" i="0" u="none" strike="noStrike" baseline="0">
                <a:ln>
                  <a:noFill/>
                </a:ln>
                <a:solidFill>
                  <a:srgbClr val="000000"/>
                </a:solidFill>
                <a:latin typeface="Times New Roman" pitchFamily="18"/>
                <a:ea typeface="WenQuanYi Micro Hei" pitchFamily="2"/>
                <a:cs typeface="Lohit Hindi" pitchFamily="2"/>
              </a:rPr>
              <a:t>半结构化数据：</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1</a:t>
            </a:r>
            <a:r>
              <a:rPr lang="zh-CN" sz="2400" b="0" i="0" u="none" strike="noStrike" baseline="0">
                <a:ln>
                  <a:noFill/>
                </a:ln>
                <a:solidFill>
                  <a:srgbClr val="000000"/>
                </a:solidFill>
                <a:latin typeface="Times New Roman" pitchFamily="18"/>
                <a:ea typeface="WenQuanYi Micro Hei" pitchFamily="2"/>
                <a:cs typeface="Lohit Hindi" pitchFamily="2"/>
              </a:rPr>
              <a:t>）面向对象数据库（</a:t>
            </a:r>
            <a:r>
              <a:rPr lang="en-US" sz="2400" b="0" i="0" u="none" strike="noStrike" baseline="0">
                <a:ln>
                  <a:noFill/>
                </a:ln>
                <a:solidFill>
                  <a:srgbClr val="000000"/>
                </a:solidFill>
                <a:latin typeface="Times New Roman" pitchFamily="18"/>
                <a:ea typeface="WenQuanYi Micro Hei" pitchFamily="2"/>
                <a:cs typeface="Lohit Hindi" pitchFamily="2"/>
              </a:rPr>
              <a:t>Versant</a:t>
            </a:r>
            <a:r>
              <a:rPr lang="zh-CN" sz="2400" b="0" i="0" u="none" strike="noStrike" baseline="0">
                <a:ln>
                  <a:noFill/>
                </a:ln>
                <a:solidFill>
                  <a:srgbClr val="000000"/>
                </a:solidFill>
                <a:latin typeface="Times New Roman" pitchFamily="18"/>
                <a:ea typeface="WenQuanYi Micro Hei" pitchFamily="2"/>
                <a:cs typeface="Lohit Hindi" pitchFamily="2"/>
              </a:rPr>
              <a:t>、</a:t>
            </a:r>
            <a:r>
              <a:rPr lang="en-US" sz="2400" b="0" i="0" u="none" strike="noStrike" baseline="0">
                <a:ln>
                  <a:noFill/>
                </a:ln>
                <a:solidFill>
                  <a:srgbClr val="000000"/>
                </a:solidFill>
                <a:latin typeface="Times New Roman" pitchFamily="18"/>
                <a:ea typeface="WenQuanYi Micro Hei" pitchFamily="2"/>
                <a:cs typeface="Lohit Hindi" pitchFamily="2"/>
              </a:rPr>
              <a:t>UNISQL</a:t>
            </a:r>
            <a:r>
              <a:rPr lang="zh-CN" sz="2400" b="0" i="0" u="none" strike="noStrike" baseline="0">
                <a:ln>
                  <a:noFill/>
                </a:ln>
                <a:solidFill>
                  <a:srgbClr val="000000"/>
                </a:solidFill>
                <a:latin typeface="Times New Roman" pitchFamily="18"/>
                <a:ea typeface="WenQuanYi Micro Hei" pitchFamily="2"/>
                <a:cs typeface="Lohit Hindi" pitchFamily="2"/>
              </a:rPr>
              <a:t>）</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2</a:t>
            </a:r>
            <a:r>
              <a:rPr lang="zh-CN" sz="2400" b="0" i="0" u="none" strike="noStrike" baseline="0">
                <a:ln>
                  <a:noFill/>
                </a:ln>
                <a:solidFill>
                  <a:srgbClr val="000000"/>
                </a:solidFill>
                <a:latin typeface="Times New Roman" pitchFamily="18"/>
                <a:ea typeface="WenQuanYi Micro Hei" pitchFamily="2"/>
                <a:cs typeface="Lohit Hindi" pitchFamily="2"/>
              </a:rPr>
              <a:t>）</a:t>
            </a:r>
            <a:r>
              <a:rPr lang="en-US" sz="2400" b="0" i="0" u="none" strike="noStrike" baseline="0">
                <a:ln>
                  <a:noFill/>
                </a:ln>
                <a:solidFill>
                  <a:srgbClr val="000000"/>
                </a:solidFill>
                <a:latin typeface="Times New Roman" pitchFamily="18"/>
                <a:ea typeface="WenQuanYi Micro Hei" pitchFamily="2"/>
                <a:cs typeface="Lohit Hindi" pitchFamily="2"/>
              </a:rPr>
              <a:t>XML</a:t>
            </a:r>
            <a:r>
              <a:rPr lang="zh-CN" sz="2400" b="0" i="0" u="none" strike="noStrike" baseline="0">
                <a:ln>
                  <a:noFill/>
                </a:ln>
                <a:solidFill>
                  <a:srgbClr val="000000"/>
                </a:solidFill>
                <a:latin typeface="Times New Roman" pitchFamily="18"/>
                <a:ea typeface="WenQuanYi Micro Hei" pitchFamily="2"/>
                <a:cs typeface="Lohit Hindi" pitchFamily="2"/>
              </a:rPr>
              <a:t>，</a:t>
            </a:r>
            <a:r>
              <a:rPr lang="en-US" sz="2400" b="0" i="0" u="none" strike="noStrike" baseline="0">
                <a:ln>
                  <a:noFill/>
                </a:ln>
                <a:solidFill>
                  <a:srgbClr val="000000"/>
                </a:solidFill>
                <a:latin typeface="Times New Roman" pitchFamily="18"/>
                <a:ea typeface="WenQuanYi Micro Hei" pitchFamily="2"/>
                <a:cs typeface="Lohit Hindi" pitchFamily="2"/>
              </a:rPr>
              <a:t>RSS</a:t>
            </a:r>
            <a:r>
              <a:rPr lang="zh-CN" sz="2400" b="0" i="0" u="none" strike="noStrike" baseline="0">
                <a:ln>
                  <a:noFill/>
                </a:ln>
                <a:solidFill>
                  <a:srgbClr val="000000"/>
                </a:solidFill>
                <a:latin typeface="Times New Roman" pitchFamily="18"/>
                <a:ea typeface="WenQuanYi Micro Hei" pitchFamily="2"/>
                <a:cs typeface="Lohit Hindi" pitchFamily="2"/>
              </a:rPr>
              <a:t>，</a:t>
            </a:r>
            <a:r>
              <a:rPr lang="en-US" sz="2400" b="0" i="0" u="none" strike="noStrike" baseline="0">
                <a:ln>
                  <a:noFill/>
                </a:ln>
                <a:solidFill>
                  <a:srgbClr val="000000"/>
                </a:solidFill>
                <a:latin typeface="Times New Roman" pitchFamily="18"/>
                <a:ea typeface="WenQuanYi Micro Hei" pitchFamily="2"/>
                <a:cs typeface="Lohit Hindi" pitchFamily="2"/>
              </a:rPr>
              <a:t>JSON</a:t>
            </a:r>
          </a:p>
          <a:p>
            <a:pPr marL="0" marR="0" lvl="0" indent="0" algn="l" rtl="0" hangingPunct="1">
              <a:lnSpc>
                <a:spcPct val="100000"/>
              </a:lnSpc>
              <a:spcBef>
                <a:spcPts val="0"/>
              </a:spcBef>
              <a:spcAft>
                <a:spcPts val="0"/>
              </a:spcAft>
              <a:buClr>
                <a:srgbClr val="000000"/>
              </a:buClr>
              <a:buSzPct val="100000"/>
              <a:buFont typeface="Wingdings" pitchFamily="2"/>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800" b="1" i="0" u="none" strike="noStrike" baseline="0">
                <a:ln>
                  <a:noFill/>
                </a:ln>
                <a:solidFill>
                  <a:srgbClr val="000000"/>
                </a:solidFill>
                <a:latin typeface="Times New Roman" pitchFamily="18"/>
                <a:ea typeface="WenQuanYi Micro Hei" pitchFamily="2"/>
                <a:cs typeface="Lohit Hindi" pitchFamily="2"/>
              </a:rPr>
              <a:t>非结构化数据：</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1</a:t>
            </a:r>
            <a:r>
              <a:rPr lang="zh-CN" sz="2400" b="0" i="0" u="none" strike="noStrike" baseline="0">
                <a:ln>
                  <a:noFill/>
                </a:ln>
                <a:solidFill>
                  <a:srgbClr val="000000"/>
                </a:solidFill>
                <a:latin typeface="Times New Roman" pitchFamily="18"/>
                <a:ea typeface="WenQuanYi Micro Hei" pitchFamily="2"/>
                <a:cs typeface="Lohit Hindi" pitchFamily="2"/>
              </a:rPr>
              <a:t>）网页</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2</a:t>
            </a:r>
            <a:r>
              <a:rPr lang="zh-CN" sz="2400" b="0" i="0" u="none" strike="noStrike" baseline="0">
                <a:ln>
                  <a:noFill/>
                </a:ln>
                <a:solidFill>
                  <a:srgbClr val="000000"/>
                </a:solidFill>
                <a:latin typeface="Times New Roman" pitchFamily="18"/>
                <a:ea typeface="WenQuanYi Micro Hei" pitchFamily="2"/>
                <a:cs typeface="Lohit Hindi" pitchFamily="2"/>
              </a:rPr>
              <a:t>）语义网， </a:t>
            </a:r>
            <a:r>
              <a:rPr lang="en-US" sz="2400" b="0" i="0" u="none" strike="noStrike" baseline="0">
                <a:ln>
                  <a:noFill/>
                </a:ln>
                <a:solidFill>
                  <a:srgbClr val="000000"/>
                </a:solidFill>
                <a:latin typeface="Times New Roman" pitchFamily="18"/>
                <a:ea typeface="WenQuanYi Micro Hei" pitchFamily="2"/>
                <a:cs typeface="Lohit Hindi" pitchFamily="2"/>
              </a:rPr>
              <a:t>RDF</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3</a:t>
            </a:r>
            <a:r>
              <a:rPr lang="zh-CN" sz="2400" b="0" i="0" u="none" strike="noStrike" baseline="0">
                <a:ln>
                  <a:noFill/>
                </a:ln>
                <a:solidFill>
                  <a:srgbClr val="000000"/>
                </a:solidFill>
                <a:latin typeface="Times New Roman" pitchFamily="18"/>
                <a:ea typeface="WenQuanYi Micro Hei" pitchFamily="2"/>
                <a:cs typeface="Lohit Hindi" pitchFamily="2"/>
              </a:rPr>
              <a:t>）</a:t>
            </a:r>
            <a:r>
              <a:rPr lang="en-US" sz="2400" b="0" i="0" u="none" strike="noStrike" baseline="0">
                <a:ln>
                  <a:noFill/>
                </a:ln>
                <a:solidFill>
                  <a:srgbClr val="000000"/>
                </a:solidFill>
                <a:latin typeface="Times New Roman" pitchFamily="18"/>
                <a:ea typeface="WenQuanYi Micro Hei" pitchFamily="2"/>
                <a:cs typeface="Lohit Hindi" pitchFamily="2"/>
              </a:rPr>
              <a:t>Ontology</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    4</a:t>
            </a:r>
            <a:r>
              <a:rPr lang="zh-CN" sz="2400" b="0" i="0" u="none" strike="noStrike" baseline="0">
                <a:ln>
                  <a:noFill/>
                </a:ln>
                <a:solidFill>
                  <a:srgbClr val="000000"/>
                </a:solidFill>
                <a:latin typeface="Times New Roman" pitchFamily="18"/>
                <a:ea typeface="WenQuanYi Micro Hei" pitchFamily="2"/>
                <a:cs typeface="Lohit Hindi" pitchFamily="2"/>
              </a:rPr>
              <a:t>）标签、注释</a:t>
            </a:r>
          </a:p>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8"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9"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Rectangle 14"/>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8"/>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结构复杂性与查询效率</a:t>
            </a:r>
          </a:p>
        </p:txBody>
      </p:sp>
      <p:sp>
        <p:nvSpPr>
          <p:cNvPr id="4" name="TextBox 19"/>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20"/>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21"/>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pic>
        <p:nvPicPr>
          <p:cNvPr id="7" name="Picture 2"/>
          <p:cNvPicPr>
            <a:picLocks noChangeAspect="1"/>
          </p:cNvPicPr>
          <p:nvPr/>
        </p:nvPicPr>
        <p:blipFill>
          <a:blip r:embed="rId3">
            <a:lum/>
            <a:alphaModFix/>
          </a:blip>
          <a:srcRect/>
          <a:stretch>
            <a:fillRect/>
          </a:stretch>
        </p:blipFill>
        <p:spPr>
          <a:xfrm>
            <a:off x="542880" y="1073160"/>
            <a:ext cx="8929800" cy="5545080"/>
          </a:xfrm>
          <a:prstGeom prst="rect">
            <a:avLst/>
          </a:prstGeom>
          <a:noFill/>
          <a:ln>
            <a:noFill/>
          </a:ln>
        </p:spPr>
      </p:pic>
      <p:sp>
        <p:nvSpPr>
          <p:cNvPr id="8" name="TextBox 29"/>
          <p:cNvSpPr/>
          <p:nvPr/>
        </p:nvSpPr>
        <p:spPr>
          <a:xfrm>
            <a:off x="7500240" y="6588000"/>
            <a:ext cx="199260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000000"/>
                </a:solidFill>
                <a:latin typeface="Times New Roman" pitchFamily="18"/>
                <a:ea typeface="宋体" pitchFamily="2"/>
                <a:cs typeface="宋体" pitchFamily="2"/>
              </a:rPr>
              <a:t>来源： </a:t>
            </a:r>
            <a:r>
              <a:rPr lang="en-US" sz="2400" b="0" i="0" u="none" strike="noStrike" baseline="0">
                <a:ln>
                  <a:noFill/>
                </a:ln>
                <a:solidFill>
                  <a:srgbClr val="000000"/>
                </a:solidFill>
                <a:latin typeface="Times New Roman" pitchFamily="18"/>
                <a:ea typeface="宋体" pitchFamily="2"/>
                <a:cs typeface="宋体" pitchFamily="2"/>
              </a:rPr>
              <a:t>Noe4j</a:t>
            </a:r>
          </a:p>
        </p:txBody>
      </p:sp>
      <p:sp>
        <p:nvSpPr>
          <p:cNvPr id="9"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10"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Rectangle 14"/>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5"/>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数据库系统比较</a:t>
            </a:r>
          </a:p>
        </p:txBody>
      </p:sp>
      <p:sp>
        <p:nvSpPr>
          <p:cNvPr id="4" name="TextBox 17"/>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18"/>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19"/>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pic>
        <p:nvPicPr>
          <p:cNvPr id="7" name="Picture 12"/>
          <p:cNvPicPr>
            <a:picLocks noChangeAspect="1"/>
          </p:cNvPicPr>
          <p:nvPr/>
        </p:nvPicPr>
        <p:blipFill>
          <a:blip r:embed="rId3">
            <a:lum/>
            <a:alphaModFix/>
          </a:blip>
          <a:srcRect/>
          <a:stretch>
            <a:fillRect/>
          </a:stretch>
        </p:blipFill>
        <p:spPr>
          <a:xfrm>
            <a:off x="1104840" y="1028879"/>
            <a:ext cx="7561440" cy="5473440"/>
          </a:xfrm>
          <a:prstGeom prst="rect">
            <a:avLst/>
          </a:prstGeom>
          <a:noFill/>
          <a:ln>
            <a:noFill/>
          </a:ln>
        </p:spPr>
      </p:pic>
      <p:sp>
        <p:nvSpPr>
          <p:cNvPr id="8" name="Rectangle 20"/>
          <p:cNvSpPr/>
          <p:nvPr/>
        </p:nvSpPr>
        <p:spPr>
          <a:xfrm>
            <a:off x="7794000" y="6588000"/>
            <a:ext cx="196668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1" i="0" u="none" strike="noStrike" baseline="0">
                <a:ln>
                  <a:noFill/>
                </a:ln>
                <a:solidFill>
                  <a:srgbClr val="000000"/>
                </a:solidFill>
                <a:latin typeface="Times New Roman" pitchFamily="18"/>
                <a:ea typeface="WenQuanYi Micro Hei" pitchFamily="2"/>
                <a:cs typeface="Lohit Hindi" pitchFamily="2"/>
              </a:rPr>
              <a:t>CAP theorem</a:t>
            </a:r>
          </a:p>
        </p:txBody>
      </p:sp>
      <p:sp>
        <p:nvSpPr>
          <p:cNvPr id="9"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10"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Rectangle 14"/>
          <p:cNvSpPr/>
          <p:nvPr/>
        </p:nvSpPr>
        <p:spPr>
          <a:xfrm>
            <a:off x="0" y="50760"/>
            <a:ext cx="4792680" cy="785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404040"/>
          </a:solidFill>
          <a:ln>
            <a:noFill/>
            <a:prstDash val="solid"/>
          </a:ln>
          <a:effectLst>
            <a:outerShdw dist="74769" dir="938535" algn="tl">
              <a:srgbClr val="000000">
                <a:alpha val="38000"/>
              </a:srgbClr>
            </a:outerShdw>
          </a:effectLst>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3" name="Rectangle 15"/>
          <p:cNvSpPr/>
          <p:nvPr/>
        </p:nvSpPr>
        <p:spPr>
          <a:xfrm>
            <a:off x="4782960" y="50760"/>
            <a:ext cx="5376960" cy="806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0" i="0" u="none" strike="noStrike" baseline="0">
                <a:ln>
                  <a:noFill/>
                </a:ln>
                <a:solidFill>
                  <a:srgbClr val="FFFFFF"/>
                </a:solidFill>
                <a:latin typeface="Times New Roman" pitchFamily="18"/>
                <a:ea typeface="WenQuanYi Micro Hei" pitchFamily="2"/>
                <a:cs typeface="Lohit Hindi" pitchFamily="2"/>
              </a:rPr>
              <a:t>数据库系统框架</a:t>
            </a:r>
          </a:p>
        </p:txBody>
      </p:sp>
      <p:sp>
        <p:nvSpPr>
          <p:cNvPr id="4" name="TextBox 17"/>
          <p:cNvSpPr/>
          <p:nvPr/>
        </p:nvSpPr>
        <p:spPr>
          <a:xfrm>
            <a:off x="4039199" y="293760"/>
            <a:ext cx="69264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FFFFFF"/>
                </a:solidFill>
                <a:latin typeface="Times New Roman" pitchFamily="18"/>
                <a:ea typeface="WenQuanYi Micro Hei" pitchFamily="2"/>
                <a:cs typeface="Lohit Hindi" pitchFamily="2"/>
              </a:rPr>
              <a:t>Big data</a:t>
            </a:r>
          </a:p>
        </p:txBody>
      </p:sp>
      <p:sp>
        <p:nvSpPr>
          <p:cNvPr id="5" name="TextBox 18"/>
          <p:cNvSpPr/>
          <p:nvPr/>
        </p:nvSpPr>
        <p:spPr>
          <a:xfrm>
            <a:off x="4041719" y="65160"/>
            <a:ext cx="7621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Context</a:t>
            </a:r>
          </a:p>
        </p:txBody>
      </p:sp>
      <p:sp>
        <p:nvSpPr>
          <p:cNvPr id="6" name="TextBox 19"/>
          <p:cNvSpPr/>
          <p:nvPr/>
        </p:nvSpPr>
        <p:spPr>
          <a:xfrm>
            <a:off x="4051800" y="496800"/>
            <a:ext cx="657720" cy="276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0" i="0" u="none" strike="noStrike" baseline="0">
                <a:ln>
                  <a:noFill/>
                </a:ln>
                <a:solidFill>
                  <a:srgbClr val="7F7F7F"/>
                </a:solidFill>
                <a:latin typeface="Times New Roman" pitchFamily="18"/>
                <a:ea typeface="WenQuanYi Micro Hei" pitchFamily="2"/>
                <a:cs typeface="Lohit Hindi" pitchFamily="2"/>
              </a:rPr>
              <a:t>Web3.0</a:t>
            </a:r>
          </a:p>
        </p:txBody>
      </p:sp>
      <p:sp>
        <p:nvSpPr>
          <p:cNvPr id="7" name="Flowchart: Magnetic Disk 9"/>
          <p:cNvSpPr/>
          <p:nvPr/>
        </p:nvSpPr>
        <p:spPr>
          <a:xfrm>
            <a:off x="630360" y="4191120"/>
            <a:ext cx="649080" cy="10792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00CC99"/>
          </a:solidFill>
          <a:ln w="25560">
            <a:solidFill>
              <a:srgbClr val="00956F"/>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8" name="Rectangle 10"/>
          <p:cNvSpPr/>
          <p:nvPr/>
        </p:nvSpPr>
        <p:spPr>
          <a:xfrm>
            <a:off x="473040" y="2030400"/>
            <a:ext cx="977759" cy="1050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EEDF"/>
          </a:solidFill>
          <a:ln w="25560">
            <a:solidFill>
              <a:srgbClr val="7CA694"/>
            </a:solidFill>
            <a:prstDash val="solid"/>
            <a:miter/>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1" i="0" u="none" strike="noStrike" baseline="0">
                <a:ln>
                  <a:noFill/>
                </a:ln>
                <a:solidFill>
                  <a:srgbClr val="000000"/>
                </a:solidFill>
                <a:latin typeface="Times New Roman" pitchFamily="18"/>
                <a:ea typeface="WenQuanYi Micro Hei" pitchFamily="2"/>
                <a:cs typeface="Lohit Hindi" pitchFamily="2"/>
              </a:rPr>
              <a:t>应用系统</a:t>
            </a:r>
          </a:p>
        </p:txBody>
      </p:sp>
      <p:cxnSp>
        <p:nvCxnSpPr>
          <p:cNvPr id="9" name="Straight Arrow Connector 12"/>
          <p:cNvCxnSpPr>
            <a:stCxn id="8" idx="2"/>
            <a:endCxn id="7" idx="5"/>
          </p:cNvCxnSpPr>
          <p:nvPr/>
        </p:nvCxnSpPr>
        <p:spPr>
          <a:xfrm flipH="1">
            <a:off x="954900" y="3081239"/>
            <a:ext cx="7020" cy="1109881"/>
          </a:xfrm>
          <a:prstGeom prst="straightConnector1">
            <a:avLst/>
          </a:prstGeom>
          <a:noFill/>
          <a:ln w="9360">
            <a:solidFill>
              <a:srgbClr val="00CC98"/>
            </a:solidFill>
            <a:prstDash val="solid"/>
            <a:miter/>
            <a:tailEnd type="arrow"/>
          </a:ln>
        </p:spPr>
      </p:cxnSp>
      <p:sp>
        <p:nvSpPr>
          <p:cNvPr id="10" name="TextBox 13"/>
          <p:cNvSpPr/>
          <p:nvPr/>
        </p:nvSpPr>
        <p:spPr>
          <a:xfrm>
            <a:off x="707400" y="5394240"/>
            <a:ext cx="60444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80s</a:t>
            </a:r>
          </a:p>
        </p:txBody>
      </p:sp>
      <p:sp>
        <p:nvSpPr>
          <p:cNvPr id="11" name="Flowchart: Magnetic Disk 16"/>
          <p:cNvSpPr/>
          <p:nvPr/>
        </p:nvSpPr>
        <p:spPr>
          <a:xfrm>
            <a:off x="2890800" y="4203720"/>
            <a:ext cx="647640" cy="1079639"/>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00CC99"/>
          </a:solidFill>
          <a:ln w="25560">
            <a:solidFill>
              <a:srgbClr val="00956F"/>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12" name="Rectangle 20"/>
          <p:cNvSpPr/>
          <p:nvPr/>
        </p:nvSpPr>
        <p:spPr>
          <a:xfrm>
            <a:off x="1738440" y="2043000"/>
            <a:ext cx="977759" cy="1051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EEDF"/>
          </a:solidFill>
          <a:ln w="25560">
            <a:solidFill>
              <a:srgbClr val="7CA694"/>
            </a:solidFill>
            <a:prstDash val="solid"/>
            <a:miter/>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1" i="0" u="none" strike="noStrike" baseline="0">
                <a:ln>
                  <a:noFill/>
                </a:ln>
                <a:solidFill>
                  <a:srgbClr val="000000"/>
                </a:solidFill>
                <a:latin typeface="Times New Roman" pitchFamily="18"/>
                <a:ea typeface="WenQuanYi Micro Hei" pitchFamily="2"/>
                <a:cs typeface="Lohit Hindi" pitchFamily="2"/>
              </a:rPr>
              <a:t>应用</a:t>
            </a:r>
            <a:r>
              <a:rPr lang="en-US" sz="2400" b="1" i="0" u="none" strike="noStrike" baseline="0">
                <a:ln>
                  <a:noFill/>
                </a:ln>
                <a:solidFill>
                  <a:srgbClr val="000000"/>
                </a:solidFill>
                <a:latin typeface="Times New Roman" pitchFamily="18"/>
                <a:ea typeface="WenQuanYi Micro Hei" pitchFamily="2"/>
                <a:cs typeface="Lohit Hindi" pitchFamily="2"/>
              </a:rPr>
              <a:t>1</a:t>
            </a:r>
          </a:p>
        </p:txBody>
      </p:sp>
      <p:sp>
        <p:nvSpPr>
          <p:cNvPr id="13" name="TextBox 22"/>
          <p:cNvSpPr/>
          <p:nvPr/>
        </p:nvSpPr>
        <p:spPr>
          <a:xfrm>
            <a:off x="2886840" y="5407200"/>
            <a:ext cx="60444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90s</a:t>
            </a:r>
          </a:p>
        </p:txBody>
      </p:sp>
      <p:sp>
        <p:nvSpPr>
          <p:cNvPr id="14" name="Straight Connector 31"/>
          <p:cNvSpPr/>
          <p:nvPr/>
        </p:nvSpPr>
        <p:spPr>
          <a:xfrm>
            <a:off x="1882800" y="3686039"/>
            <a:ext cx="2448000" cy="0"/>
          </a:xfrm>
          <a:prstGeom prst="line">
            <a:avLst/>
          </a:prstGeom>
          <a:noFill/>
          <a:ln w="9360">
            <a:solidFill>
              <a:srgbClr val="00CC98"/>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15" name="Straight Connector 40"/>
          <p:cNvSpPr/>
          <p:nvPr/>
        </p:nvSpPr>
        <p:spPr>
          <a:xfrm flipH="1" flipV="1">
            <a:off x="3208320" y="3665159"/>
            <a:ext cx="6480" cy="538201"/>
          </a:xfrm>
          <a:prstGeom prst="line">
            <a:avLst/>
          </a:prstGeom>
          <a:noFill/>
          <a:ln w="9360">
            <a:solidFill>
              <a:srgbClr val="00CC98"/>
            </a:solidFill>
            <a:prstDash val="solid"/>
            <a:miter/>
          </a:ln>
        </p:spPr>
        <p:txBody>
          <a:bodyPr vert="horz" wrap="square" lIns="90000" tIns="46800" rIns="90000" bIns="46800" anchor="t"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16" name="Rectangle 52"/>
          <p:cNvSpPr/>
          <p:nvPr/>
        </p:nvSpPr>
        <p:spPr>
          <a:xfrm>
            <a:off x="2790720" y="2058840"/>
            <a:ext cx="978120" cy="1051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EEDF"/>
          </a:solidFill>
          <a:ln w="25560">
            <a:solidFill>
              <a:srgbClr val="7CA694"/>
            </a:solidFill>
            <a:prstDash val="solid"/>
            <a:miter/>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1" i="0" u="none" strike="noStrike" baseline="0">
                <a:ln>
                  <a:noFill/>
                </a:ln>
                <a:solidFill>
                  <a:srgbClr val="000000"/>
                </a:solidFill>
                <a:latin typeface="Times New Roman" pitchFamily="18"/>
                <a:ea typeface="WenQuanYi Micro Hei" pitchFamily="2"/>
                <a:cs typeface="Lohit Hindi" pitchFamily="2"/>
              </a:rPr>
              <a:t>应用</a:t>
            </a:r>
            <a:r>
              <a:rPr lang="en-US" sz="2400" b="1" i="0" u="none" strike="noStrike" baseline="0">
                <a:ln>
                  <a:noFill/>
                </a:ln>
                <a:solidFill>
                  <a:srgbClr val="000000"/>
                </a:solidFill>
                <a:latin typeface="Times New Roman" pitchFamily="18"/>
                <a:ea typeface="WenQuanYi Micro Hei" pitchFamily="2"/>
                <a:cs typeface="Lohit Hindi" pitchFamily="2"/>
              </a:rPr>
              <a:t>2</a:t>
            </a:r>
          </a:p>
        </p:txBody>
      </p:sp>
      <p:sp>
        <p:nvSpPr>
          <p:cNvPr id="17" name="Rectangle 53"/>
          <p:cNvSpPr/>
          <p:nvPr/>
        </p:nvSpPr>
        <p:spPr>
          <a:xfrm>
            <a:off x="3857759" y="2058840"/>
            <a:ext cx="977759" cy="1051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EEDF"/>
          </a:solidFill>
          <a:ln w="25560">
            <a:solidFill>
              <a:srgbClr val="7CA694"/>
            </a:solidFill>
            <a:prstDash val="solid"/>
            <a:miter/>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1" i="0" u="none" strike="noStrike" baseline="0">
                <a:ln>
                  <a:noFill/>
                </a:ln>
                <a:solidFill>
                  <a:srgbClr val="000000"/>
                </a:solidFill>
                <a:latin typeface="Times New Roman" pitchFamily="18"/>
                <a:ea typeface="WenQuanYi Micro Hei" pitchFamily="2"/>
                <a:cs typeface="Lohit Hindi" pitchFamily="2"/>
              </a:rPr>
              <a:t>应用</a:t>
            </a:r>
            <a:r>
              <a:rPr lang="en-US" sz="2400" b="1" i="0" u="none" strike="noStrike" baseline="0">
                <a:ln>
                  <a:noFill/>
                </a:ln>
                <a:solidFill>
                  <a:srgbClr val="000000"/>
                </a:solidFill>
                <a:latin typeface="Times New Roman" pitchFamily="18"/>
                <a:ea typeface="WenQuanYi Micro Hei" pitchFamily="2"/>
                <a:cs typeface="Lohit Hindi" pitchFamily="2"/>
              </a:rPr>
              <a:t>3</a:t>
            </a:r>
          </a:p>
        </p:txBody>
      </p:sp>
      <p:cxnSp>
        <p:nvCxnSpPr>
          <p:cNvPr id="18" name="Straight Arrow Connector 57"/>
          <p:cNvCxnSpPr>
            <a:stCxn id="16" idx="2"/>
          </p:cNvCxnSpPr>
          <p:nvPr/>
        </p:nvCxnSpPr>
        <p:spPr>
          <a:xfrm>
            <a:off x="3279600" y="3110039"/>
            <a:ext cx="0" cy="555120"/>
          </a:xfrm>
          <a:prstGeom prst="straightConnector1">
            <a:avLst/>
          </a:prstGeom>
          <a:noFill/>
          <a:ln w="9360">
            <a:solidFill>
              <a:srgbClr val="00CC98"/>
            </a:solidFill>
            <a:prstDash val="solid"/>
            <a:miter/>
            <a:tailEnd type="arrow"/>
          </a:ln>
        </p:spPr>
      </p:cxnSp>
      <p:cxnSp>
        <p:nvCxnSpPr>
          <p:cNvPr id="19" name="Straight Arrow Connector 59"/>
          <p:cNvCxnSpPr>
            <a:stCxn id="17" idx="2"/>
          </p:cNvCxnSpPr>
          <p:nvPr/>
        </p:nvCxnSpPr>
        <p:spPr>
          <a:xfrm flipH="1">
            <a:off x="4330800" y="3110039"/>
            <a:ext cx="15840" cy="576000"/>
          </a:xfrm>
          <a:prstGeom prst="straightConnector1">
            <a:avLst/>
          </a:prstGeom>
          <a:noFill/>
          <a:ln w="9360">
            <a:solidFill>
              <a:srgbClr val="00CC98"/>
            </a:solidFill>
            <a:prstDash val="solid"/>
            <a:miter/>
            <a:tailEnd type="arrow"/>
          </a:ln>
        </p:spPr>
      </p:cxnSp>
      <p:cxnSp>
        <p:nvCxnSpPr>
          <p:cNvPr id="20" name="Straight Arrow Connector 62"/>
          <p:cNvCxnSpPr/>
          <p:nvPr/>
        </p:nvCxnSpPr>
        <p:spPr>
          <a:xfrm>
            <a:off x="1925280" y="3110039"/>
            <a:ext cx="360" cy="576000"/>
          </a:xfrm>
          <a:prstGeom prst="straightConnector1">
            <a:avLst/>
          </a:prstGeom>
          <a:noFill/>
          <a:ln w="9360">
            <a:solidFill>
              <a:srgbClr val="00CC98"/>
            </a:solidFill>
            <a:prstDash val="solid"/>
            <a:miter/>
            <a:tailEnd type="arrow"/>
          </a:ln>
        </p:spPr>
      </p:cxnSp>
      <p:sp>
        <p:nvSpPr>
          <p:cNvPr id="21" name="TextBox 71"/>
          <p:cNvSpPr/>
          <p:nvPr/>
        </p:nvSpPr>
        <p:spPr>
          <a:xfrm>
            <a:off x="7352640" y="6402240"/>
            <a:ext cx="909359"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2010s</a:t>
            </a:r>
          </a:p>
        </p:txBody>
      </p:sp>
      <p:sp>
        <p:nvSpPr>
          <p:cNvPr id="22" name="Rectangle 72"/>
          <p:cNvSpPr/>
          <p:nvPr/>
        </p:nvSpPr>
        <p:spPr>
          <a:xfrm>
            <a:off x="7037279" y="1231920"/>
            <a:ext cx="978120" cy="1050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EEDF"/>
          </a:solidFill>
          <a:ln w="25560">
            <a:solidFill>
              <a:srgbClr val="7CA694"/>
            </a:solidFill>
            <a:prstDash val="solid"/>
            <a:miter/>
          </a:ln>
        </p:spPr>
        <p:txBody>
          <a:bodyPr vert="horz" wrap="square" lIns="90000" tIns="46800" rIns="90000" bIns="46800" anchor="ctr" anchorCtr="0" compatLnSpc="1"/>
          <a:lstStyle/>
          <a:p>
            <a:pPr marL="0" marR="0" lvl="0" indent="0" algn="ct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zh-CN" sz="2400" b="1" i="0" u="none" strike="noStrike" baseline="0">
                <a:ln>
                  <a:noFill/>
                </a:ln>
                <a:solidFill>
                  <a:srgbClr val="000000"/>
                </a:solidFill>
                <a:latin typeface="Times New Roman" pitchFamily="18"/>
                <a:ea typeface="WenQuanYi Micro Hei" pitchFamily="2"/>
                <a:cs typeface="Lohit Hindi" pitchFamily="2"/>
              </a:rPr>
              <a:t>应用系统</a:t>
            </a:r>
          </a:p>
        </p:txBody>
      </p:sp>
      <p:sp>
        <p:nvSpPr>
          <p:cNvPr id="23" name="Flowchart: Magnetic Disk 73"/>
          <p:cNvSpPr/>
          <p:nvPr/>
        </p:nvSpPr>
        <p:spPr>
          <a:xfrm>
            <a:off x="5872320" y="4386240"/>
            <a:ext cx="502920" cy="1079639"/>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00CC99"/>
          </a:solidFill>
          <a:ln w="25560">
            <a:solidFill>
              <a:srgbClr val="00956F"/>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24" name="Flowchart: Magnetic Disk 74"/>
          <p:cNvSpPr/>
          <p:nvPr/>
        </p:nvSpPr>
        <p:spPr>
          <a:xfrm>
            <a:off x="7240680" y="3665520"/>
            <a:ext cx="503280" cy="10810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00CC99"/>
          </a:solidFill>
          <a:ln w="25560">
            <a:solidFill>
              <a:srgbClr val="00956F"/>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25" name="Flowchart: Magnetic Disk 75"/>
          <p:cNvSpPr/>
          <p:nvPr/>
        </p:nvSpPr>
        <p:spPr>
          <a:xfrm>
            <a:off x="9040680" y="4314960"/>
            <a:ext cx="503280" cy="10792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00CC99"/>
          </a:solidFill>
          <a:ln w="25560">
            <a:solidFill>
              <a:srgbClr val="00956F"/>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26" name="Flowchart: Magnetic Disk 76"/>
          <p:cNvSpPr/>
          <p:nvPr/>
        </p:nvSpPr>
        <p:spPr>
          <a:xfrm>
            <a:off x="6808680" y="5033880"/>
            <a:ext cx="503280" cy="1079639"/>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00CC99"/>
          </a:solidFill>
          <a:ln w="25560">
            <a:solidFill>
              <a:srgbClr val="00956F"/>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27" name="Flowchart: Magnetic Disk 78"/>
          <p:cNvSpPr/>
          <p:nvPr/>
        </p:nvSpPr>
        <p:spPr>
          <a:xfrm>
            <a:off x="7601040" y="5249880"/>
            <a:ext cx="503280" cy="10810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00CC99"/>
          </a:solidFill>
          <a:ln w="25560">
            <a:solidFill>
              <a:srgbClr val="00956F"/>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28" name="Flowchart: Magnetic Disk 79"/>
          <p:cNvSpPr/>
          <p:nvPr/>
        </p:nvSpPr>
        <p:spPr>
          <a:xfrm>
            <a:off x="8319960" y="4889520"/>
            <a:ext cx="505079" cy="10810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00CC99"/>
          </a:solidFill>
          <a:ln w="25560">
            <a:solidFill>
              <a:srgbClr val="00956F"/>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sp>
        <p:nvSpPr>
          <p:cNvPr id="29" name="Rounded Rectangle 80"/>
          <p:cNvSpPr/>
          <p:nvPr/>
        </p:nvSpPr>
        <p:spPr>
          <a:xfrm>
            <a:off x="5238720" y="2903400"/>
            <a:ext cx="4751279" cy="360072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CC99">
              <a:alpha val="7000"/>
            </a:srgbClr>
          </a:solidFill>
          <a:ln w="25560">
            <a:solidFill>
              <a:srgbClr val="00956F"/>
            </a:solidFill>
            <a:prstDash val="solid"/>
            <a:miter/>
          </a:ln>
        </p:spPr>
        <p:txBody>
          <a:bodyPr vert="horz" wrap="square" lIns="90000" tIns="46800" rIns="90000" bIns="46800" anchor="ctr" anchorCtr="0" compatLnSpc="1"/>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0000"/>
              </a:solidFill>
              <a:latin typeface="Times New Roman" pitchFamily="18"/>
              <a:ea typeface="WenQuanYi Micro Hei" pitchFamily="2"/>
              <a:cs typeface="Lohit Hindi" pitchFamily="2"/>
            </a:endParaRPr>
          </a:p>
        </p:txBody>
      </p:sp>
      <p:cxnSp>
        <p:nvCxnSpPr>
          <p:cNvPr id="30" name="Straight Arrow Connector 82"/>
          <p:cNvCxnSpPr>
            <a:stCxn id="22" idx="2"/>
          </p:cNvCxnSpPr>
          <p:nvPr/>
        </p:nvCxnSpPr>
        <p:spPr>
          <a:xfrm>
            <a:off x="7526160" y="2282760"/>
            <a:ext cx="17280" cy="635040"/>
          </a:xfrm>
          <a:prstGeom prst="straightConnector1">
            <a:avLst/>
          </a:prstGeom>
          <a:noFill/>
          <a:ln w="9360">
            <a:solidFill>
              <a:srgbClr val="00CC98"/>
            </a:solidFill>
            <a:prstDash val="solid"/>
            <a:miter/>
            <a:tailEnd type="arrow"/>
          </a:ln>
        </p:spPr>
      </p:cxnSp>
      <p:sp>
        <p:nvSpPr>
          <p:cNvPr id="31" name="TextBox 86"/>
          <p:cNvSpPr/>
          <p:nvPr/>
        </p:nvSpPr>
        <p:spPr>
          <a:xfrm>
            <a:off x="6409440" y="2844720"/>
            <a:ext cx="2190960" cy="459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1">
            <a:sp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0" i="0" u="none" strike="noStrike" baseline="0">
                <a:ln>
                  <a:noFill/>
                </a:ln>
                <a:solidFill>
                  <a:srgbClr val="000000"/>
                </a:solidFill>
                <a:latin typeface="Times New Roman" pitchFamily="18"/>
                <a:ea typeface="WenQuanYi Micro Hei" pitchFamily="2"/>
                <a:cs typeface="Lohit Hindi" pitchFamily="2"/>
              </a:rPr>
              <a:t>Cluster manager</a:t>
            </a:r>
          </a:p>
        </p:txBody>
      </p:sp>
      <p:sp>
        <p:nvSpPr>
          <p:cNvPr id="32" name="Text Box 5"/>
          <p:cNvSpPr/>
          <p:nvPr/>
        </p:nvSpPr>
        <p:spPr>
          <a:xfrm>
            <a:off x="5079960" y="7164719"/>
            <a:ext cx="506880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99">
              <a:alpha val="68000"/>
            </a:srgbClr>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Big data &amp; Web3.0</a:t>
            </a:r>
          </a:p>
        </p:txBody>
      </p:sp>
      <p:sp>
        <p:nvSpPr>
          <p:cNvPr id="33" name="Text Box 6"/>
          <p:cNvSpPr/>
          <p:nvPr/>
        </p:nvSpPr>
        <p:spPr>
          <a:xfrm>
            <a:off x="0" y="7160040"/>
            <a:ext cx="5079960" cy="390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62626"/>
          </a:solidFill>
          <a:ln>
            <a:noFill/>
            <a:prstDash val="solid"/>
          </a:ln>
        </p:spPr>
        <p:txBody>
          <a:bodyPr vert="horz" wrap="square" lIns="0" tIns="0" rIns="0" bIns="0" anchor="t" anchorCtr="0" compatLnSpc="1">
            <a:spAutoFit/>
          </a:bodyPr>
          <a:lstStyle/>
          <a:p>
            <a:pPr marL="0" marR="0" lvl="0" indent="0" algn="l" rtl="0" hangingPunct="1">
              <a:lnSpc>
                <a:spcPct val="95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700" b="0" i="0" u="none" strike="noStrike" baseline="0">
                <a:ln>
                  <a:noFill/>
                </a:ln>
                <a:solidFill>
                  <a:srgbClr val="FFFFFF"/>
                </a:solidFill>
                <a:latin typeface="Arial" pitchFamily="18"/>
                <a:ea typeface="WenQuanYi Micro Hei" pitchFamily="2"/>
                <a:cs typeface="Lohit Hindi" pitchFamily="2"/>
              </a:rPr>
              <a:t>  </a:t>
            </a:r>
            <a:r>
              <a:rPr lang="en-US" sz="2700" b="0" i="0" u="none" strike="noStrike" baseline="0">
                <a:ln>
                  <a:noFill/>
                </a:ln>
                <a:solidFill>
                  <a:srgbClr val="000000"/>
                </a:solidFill>
                <a:latin typeface="Arial" pitchFamily="18"/>
                <a:ea typeface="WenQuanYi Micro Hei" pitchFamily="2"/>
                <a:cs typeface="Lohit Hindi" pitchFamily="2"/>
              </a:rPr>
              <a:t>      </a:t>
            </a:r>
            <a:r>
              <a:rPr lang="zh-CN" sz="2700" b="0" i="0" u="none" strike="noStrike" baseline="0">
                <a:ln>
                  <a:noFill/>
                </a:ln>
                <a:solidFill>
                  <a:srgbClr val="FFFFFF"/>
                </a:solidFill>
                <a:latin typeface="Arial" pitchFamily="18"/>
                <a:ea typeface="WenQuanYi Micro Hei" pitchFamily="2"/>
                <a:cs typeface="Lohit Hindi" pitchFamily="2"/>
              </a:rPr>
              <a:t>任宏涛</a:t>
            </a:r>
            <a:r>
              <a:rPr lang="en-US" sz="2700" b="0" i="0" u="none" strike="noStrike" baseline="0">
                <a:ln>
                  <a:noFill/>
                </a:ln>
                <a:solidFill>
                  <a:srgbClr val="FFFFFF"/>
                </a:solidFill>
                <a:latin typeface="Arial" pitchFamily="18"/>
                <a:ea typeface="WenQuanYi Micro Hei" pitchFamily="2"/>
                <a:cs typeface="Lohit Hindi" pitchFamily="2"/>
              </a:rPr>
              <a:t>@ECUST  Oct 2012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7166</TotalTime>
  <Words>1679</Words>
  <Application>Microsoft Office PowerPoint</Application>
  <PresentationFormat>On-screen Show (4:3)</PresentationFormat>
  <Paragraphs>367</Paragraphs>
  <Slides>22</Slides>
  <Notes>22</Notes>
  <HiddenSlides>1</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vt:lpstr>
      <vt:lpstr>-2004     系统工程，大连理工大学 2004-2007 知识科学，北陆先端科学技术大学院大学 2007-     IME，ASA  国际应用系统分析研究所</vt:lpstr>
      <vt:lpstr>  大数据分析及其在Web3.0中的应用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renh</cp:lastModifiedBy>
  <cp:revision>313</cp:revision>
  <dcterms:created xsi:type="dcterms:W3CDTF">2004-05-06T11:28:21Z</dcterms:created>
  <dcterms:modified xsi:type="dcterms:W3CDTF">2012-10-03T11:22:29Z</dcterms:modified>
</cp:coreProperties>
</file>