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6" r:id="rId1"/>
  </p:sldMasterIdLst>
  <p:notesMasterIdLst>
    <p:notesMasterId r:id="rId54"/>
  </p:notesMasterIdLst>
  <p:handoutMasterIdLst>
    <p:handoutMasterId r:id="rId55"/>
  </p:handoutMasterIdLst>
  <p:sldIdLst>
    <p:sldId id="256" r:id="rId2"/>
    <p:sldId id="285" r:id="rId3"/>
    <p:sldId id="286" r:id="rId4"/>
    <p:sldId id="312" r:id="rId5"/>
    <p:sldId id="288" r:id="rId6"/>
    <p:sldId id="287" r:id="rId7"/>
    <p:sldId id="310" r:id="rId8"/>
    <p:sldId id="311" r:id="rId9"/>
    <p:sldId id="307" r:id="rId10"/>
    <p:sldId id="290" r:id="rId11"/>
    <p:sldId id="300" r:id="rId12"/>
    <p:sldId id="292" r:id="rId13"/>
    <p:sldId id="293" r:id="rId14"/>
    <p:sldId id="294" r:id="rId15"/>
    <p:sldId id="295" r:id="rId16"/>
    <p:sldId id="296" r:id="rId17"/>
    <p:sldId id="299" r:id="rId18"/>
    <p:sldId id="297" r:id="rId19"/>
    <p:sldId id="301" r:id="rId20"/>
    <p:sldId id="313" r:id="rId21"/>
    <p:sldId id="316" r:id="rId22"/>
    <p:sldId id="314" r:id="rId23"/>
    <p:sldId id="315" r:id="rId24"/>
    <p:sldId id="317" r:id="rId25"/>
    <p:sldId id="319" r:id="rId26"/>
    <p:sldId id="320" r:id="rId27"/>
    <p:sldId id="345" r:id="rId28"/>
    <p:sldId id="302" r:id="rId29"/>
    <p:sldId id="321" r:id="rId30"/>
    <p:sldId id="325" r:id="rId31"/>
    <p:sldId id="322" r:id="rId32"/>
    <p:sldId id="343" r:id="rId33"/>
    <p:sldId id="323" r:id="rId34"/>
    <p:sldId id="324" r:id="rId35"/>
    <p:sldId id="344" r:id="rId36"/>
    <p:sldId id="303" r:id="rId37"/>
    <p:sldId id="326" r:id="rId38"/>
    <p:sldId id="327" r:id="rId39"/>
    <p:sldId id="332" r:id="rId40"/>
    <p:sldId id="328" r:id="rId41"/>
    <p:sldId id="329" r:id="rId42"/>
    <p:sldId id="330" r:id="rId43"/>
    <p:sldId id="333" r:id="rId44"/>
    <p:sldId id="334" r:id="rId45"/>
    <p:sldId id="335" r:id="rId46"/>
    <p:sldId id="340" r:id="rId47"/>
    <p:sldId id="341" r:id="rId48"/>
    <p:sldId id="342" r:id="rId49"/>
    <p:sldId id="336" r:id="rId50"/>
    <p:sldId id="337" r:id="rId51"/>
    <p:sldId id="338" r:id="rId52"/>
    <p:sldId id="331" r:id="rId53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78" y="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8B297-1131-4032-A9E3-44A09F9905FD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45A60-BB2B-409A-A24F-EB08A9C9C0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53DA-8BF4-4869-96FE-9BCF43372D46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AC53DF-4216-466D-99A7-94400E6C2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6/24/2014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6/24/2014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6/24/2014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-t-tran/DesignPatter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hare.net/hoanhtran/design-pattern-presentation-36048254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Introduction to design </a:t>
            </a:r>
            <a:r>
              <a:rPr lang="en-US" dirty="0" smtClean="0"/>
              <a:t>patterns</a:t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3733800"/>
            <a:ext cx="8686800" cy="1184825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Hoanh</a:t>
            </a:r>
            <a:r>
              <a:rPr kumimoji="0" lang="en-US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Tran</a:t>
            </a: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0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1752600" y="2286000"/>
            <a:ext cx="6934200" cy="1447800"/>
          </a:xfrm>
        </p:spPr>
        <p:txBody>
          <a:bodyPr>
            <a:noAutofit/>
          </a:bodyPr>
          <a:lstStyle>
            <a:extLst/>
          </a:lstStyle>
          <a:p>
            <a:r>
              <a:rPr lang="en-US" sz="5400" dirty="0" smtClean="0">
                <a:solidFill>
                  <a:schemeClr val="accent1"/>
                </a:solidFill>
              </a:rPr>
              <a:t>Abstract Factory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Abstract Factory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1928329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Motivation</a:t>
            </a:r>
          </a:p>
          <a:p>
            <a:pPr lvl="1"/>
            <a:r>
              <a:rPr lang="en-US" b="1" i="1" dirty="0" smtClean="0"/>
              <a:t>Provides an abstraction when creating different families of objects.</a:t>
            </a:r>
          </a:p>
          <a:p>
            <a:pPr lvl="1"/>
            <a:r>
              <a:rPr lang="en-US" b="1" i="1" dirty="0" smtClean="0"/>
              <a:t>Reduces if-then-else or switch statements.</a:t>
            </a:r>
          </a:p>
          <a:p>
            <a:pPr marL="0" indent="0">
              <a:buNone/>
            </a:pPr>
            <a:endParaRPr lang="en-US" b="0" i="1" dirty="0" smtClean="0"/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1" y="3352800"/>
            <a:ext cx="9067799" cy="3505200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/>
              <a:t>Example</a:t>
            </a:r>
          </a:p>
          <a:p>
            <a:pPr lvl="1"/>
            <a:r>
              <a:rPr lang="en-US" b="1" i="1" dirty="0" smtClean="0"/>
              <a:t>“Home Building” software that supports different types of home (cheap home, tract home, luxury home).</a:t>
            </a:r>
          </a:p>
          <a:p>
            <a:pPr lvl="1"/>
            <a:r>
              <a:rPr lang="en-US" b="1" i="1" dirty="0" smtClean="0"/>
              <a:t>A home has several features such as window, door, floor.</a:t>
            </a:r>
          </a:p>
          <a:p>
            <a:pPr lvl="1"/>
            <a:r>
              <a:rPr lang="en-US" b="1" i="1" dirty="0" smtClean="0"/>
              <a:t>Let’s assume the software has 2 operations build() and print().</a:t>
            </a:r>
          </a:p>
          <a:p>
            <a:pPr lvl="1"/>
            <a:endParaRPr lang="en-US" b="1" i="1" dirty="0" smtClean="0"/>
          </a:p>
          <a:p>
            <a:pPr lvl="1">
              <a:buNone/>
            </a:pPr>
            <a:r>
              <a:rPr lang="en-US" b="1" i="1" dirty="0" smtClean="0"/>
              <a:t>3 families (cheap, tract, luxury)</a:t>
            </a:r>
          </a:p>
          <a:p>
            <a:pPr lvl="1">
              <a:buNone/>
            </a:pPr>
            <a:r>
              <a:rPr lang="en-US" b="1" i="1" dirty="0" smtClean="0"/>
              <a:t>Each family has 3 objects (window, door, floor)</a:t>
            </a:r>
          </a:p>
          <a:p>
            <a:pPr lvl="1">
              <a:buNone/>
            </a:pPr>
            <a:endParaRPr lang="en-US" b="1" i="1" dirty="0" smtClean="0"/>
          </a:p>
          <a:p>
            <a:pPr lvl="1"/>
            <a:endParaRPr lang="en-US" b="1" i="1" dirty="0" smtClean="0"/>
          </a:p>
          <a:p>
            <a:pPr lvl="1"/>
            <a:endParaRPr lang="en-US" b="1" i="1" dirty="0" smtClean="0"/>
          </a:p>
          <a:p>
            <a:pPr lvl="1"/>
            <a:endParaRPr lang="en-US" b="1" i="1" dirty="0" smtClean="0"/>
          </a:p>
          <a:p>
            <a:pPr marL="0" indent="0">
              <a:buNone/>
            </a:pPr>
            <a:endParaRPr lang="en-US" b="0" i="1" dirty="0" smtClean="0"/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Abstract Factory (cont)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1" y="1195871"/>
            <a:ext cx="8915400" cy="566212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600" b="1" i="1" dirty="0" smtClean="0"/>
              <a:t>Not-so-elegant implementation</a:t>
            </a:r>
          </a:p>
          <a:p>
            <a:endParaRPr lang="en-US" b="1" i="1" dirty="0" smtClean="0"/>
          </a:p>
          <a:p>
            <a:pPr>
              <a:buNone/>
            </a:pPr>
            <a:r>
              <a:rPr lang="en-US" i="1" dirty="0" smtClean="0"/>
              <a:t>Class </a:t>
            </a:r>
            <a:r>
              <a:rPr lang="en-US" i="1" dirty="0" err="1" smtClean="0"/>
              <a:t>HomeBuildingApp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{</a:t>
            </a:r>
          </a:p>
          <a:p>
            <a:pPr>
              <a:buNone/>
            </a:pPr>
            <a:r>
              <a:rPr lang="en-US" i="1" dirty="0" smtClean="0"/>
              <a:t>   void build() </a:t>
            </a:r>
          </a:p>
          <a:p>
            <a:pPr>
              <a:buNone/>
            </a:pPr>
            <a:r>
              <a:rPr lang="en-US" i="1" dirty="0" smtClean="0"/>
              <a:t>  {</a:t>
            </a:r>
          </a:p>
          <a:p>
            <a:pPr lvl="1">
              <a:buNone/>
            </a:pPr>
            <a:r>
              <a:rPr lang="en-US" i="1" dirty="0" smtClean="0"/>
              <a:t>      switch( </a:t>
            </a:r>
            <a:r>
              <a:rPr lang="en-US" i="1" dirty="0" err="1" smtClean="0"/>
              <a:t>homeType</a:t>
            </a:r>
            <a:r>
              <a:rPr lang="en-US" i="1" dirty="0" smtClean="0"/>
              <a:t>)</a:t>
            </a:r>
          </a:p>
          <a:p>
            <a:pPr lvl="1">
              <a:buNone/>
            </a:pPr>
            <a:r>
              <a:rPr lang="en-US" i="1" dirty="0" smtClean="0"/>
              <a:t>       {</a:t>
            </a:r>
          </a:p>
          <a:p>
            <a:pPr lvl="1">
              <a:buNone/>
            </a:pPr>
            <a:r>
              <a:rPr lang="en-US" i="1" dirty="0" smtClean="0"/>
              <a:t>          case “cheap”:</a:t>
            </a:r>
          </a:p>
          <a:p>
            <a:pPr lvl="2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window = new </a:t>
            </a:r>
            <a:r>
              <a:rPr lang="en-US" i="1" dirty="0" err="1" smtClean="0"/>
              <a:t>CheapWindow</a:t>
            </a:r>
            <a:r>
              <a:rPr lang="en-US" i="1" dirty="0" smtClean="0"/>
              <a:t>();</a:t>
            </a:r>
          </a:p>
          <a:p>
            <a:pPr lvl="2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door = new </a:t>
            </a:r>
            <a:r>
              <a:rPr lang="en-US" i="1" dirty="0" err="1" smtClean="0"/>
              <a:t>CheapDoor</a:t>
            </a:r>
            <a:r>
              <a:rPr lang="en-US" i="1" dirty="0" smtClean="0"/>
              <a:t>();</a:t>
            </a:r>
          </a:p>
          <a:p>
            <a:pPr lvl="2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floor = new </a:t>
            </a:r>
            <a:r>
              <a:rPr lang="en-US" i="1" dirty="0" err="1" smtClean="0"/>
              <a:t>CheapFloor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r>
              <a:rPr lang="en-US" i="1" dirty="0" smtClean="0"/>
              <a:t>	   case “luxury”:</a:t>
            </a:r>
          </a:p>
          <a:p>
            <a:pPr lvl="2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window = new </a:t>
            </a:r>
            <a:r>
              <a:rPr lang="en-US" i="1" dirty="0" err="1" smtClean="0"/>
              <a:t>LuxuryWindow</a:t>
            </a:r>
            <a:r>
              <a:rPr lang="en-US" i="1" dirty="0" smtClean="0"/>
              <a:t>();</a:t>
            </a:r>
          </a:p>
          <a:p>
            <a:pPr lvl="2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door = new </a:t>
            </a:r>
            <a:r>
              <a:rPr lang="en-US" i="1" dirty="0" err="1" smtClean="0"/>
              <a:t>LuxuryDoor</a:t>
            </a:r>
            <a:r>
              <a:rPr lang="en-US" i="1" dirty="0" smtClean="0"/>
              <a:t>();</a:t>
            </a:r>
          </a:p>
          <a:p>
            <a:pPr lvl="2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floor = new </a:t>
            </a:r>
            <a:r>
              <a:rPr lang="en-US" i="1" dirty="0" err="1" smtClean="0"/>
              <a:t>LuxuryFloor</a:t>
            </a:r>
            <a:r>
              <a:rPr lang="en-US" i="1" dirty="0" smtClean="0"/>
              <a:t>();</a:t>
            </a:r>
          </a:p>
          <a:p>
            <a:pPr lvl="2">
              <a:buNone/>
            </a:pPr>
            <a:r>
              <a:rPr lang="en-US" i="1" dirty="0" smtClean="0"/>
              <a:t>case “tract”:</a:t>
            </a:r>
          </a:p>
          <a:p>
            <a:pPr lvl="2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window = new </a:t>
            </a:r>
            <a:r>
              <a:rPr lang="en-US" i="1" dirty="0" err="1" smtClean="0"/>
              <a:t>TractWindow</a:t>
            </a:r>
            <a:r>
              <a:rPr lang="en-US" i="1" dirty="0" smtClean="0"/>
              <a:t>();</a:t>
            </a:r>
          </a:p>
          <a:p>
            <a:pPr lvl="2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door = new </a:t>
            </a:r>
            <a:r>
              <a:rPr lang="en-US" i="1" dirty="0" err="1" smtClean="0"/>
              <a:t>TractDoor</a:t>
            </a:r>
            <a:r>
              <a:rPr lang="en-US" i="1" dirty="0" smtClean="0"/>
              <a:t>();</a:t>
            </a:r>
          </a:p>
          <a:p>
            <a:pPr lvl="2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floor = new </a:t>
            </a:r>
            <a:r>
              <a:rPr lang="en-US" i="1" dirty="0" err="1" smtClean="0"/>
              <a:t>TractFloor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r>
              <a:rPr lang="en-US" i="1" dirty="0" smtClean="0"/>
              <a:t>         	 /* use the window, door and floor to build the house and display on the screen*/</a:t>
            </a:r>
          </a:p>
          <a:p>
            <a:pPr lvl="1">
              <a:buNone/>
            </a:pPr>
            <a:r>
              <a:rPr lang="en-US" i="1" dirty="0" smtClean="0"/>
              <a:t>      }</a:t>
            </a:r>
          </a:p>
          <a:p>
            <a:pPr>
              <a:buNone/>
            </a:pPr>
            <a:r>
              <a:rPr lang="en-US" b="0" i="1" dirty="0" smtClean="0"/>
              <a:t>   }</a:t>
            </a: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Abstract Factory (cont)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550972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void print() </a:t>
            </a:r>
          </a:p>
          <a:p>
            <a:pPr>
              <a:buNone/>
            </a:pPr>
            <a:r>
              <a:rPr lang="en-US" i="1" dirty="0" smtClean="0"/>
              <a:t>  {</a:t>
            </a:r>
          </a:p>
          <a:p>
            <a:pPr lvl="1">
              <a:buNone/>
            </a:pPr>
            <a:r>
              <a:rPr lang="en-US" i="1" dirty="0" smtClean="0"/>
              <a:t>      switch( </a:t>
            </a:r>
            <a:r>
              <a:rPr lang="en-US" i="1" dirty="0" err="1" smtClean="0"/>
              <a:t>homeType</a:t>
            </a:r>
            <a:r>
              <a:rPr lang="en-US" i="1" dirty="0" smtClean="0"/>
              <a:t>)</a:t>
            </a:r>
          </a:p>
          <a:p>
            <a:pPr lvl="1">
              <a:buNone/>
            </a:pPr>
            <a:r>
              <a:rPr lang="en-US" i="1" dirty="0" smtClean="0"/>
              <a:t>       {</a:t>
            </a:r>
          </a:p>
          <a:p>
            <a:pPr lvl="1">
              <a:buNone/>
            </a:pPr>
            <a:r>
              <a:rPr lang="en-US" i="1" dirty="0" smtClean="0"/>
              <a:t>          case “cheap”:</a:t>
            </a:r>
          </a:p>
          <a:p>
            <a:pPr lvl="1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window = new </a:t>
            </a:r>
            <a:r>
              <a:rPr lang="en-US" i="1" dirty="0" err="1" smtClean="0"/>
              <a:t>CheapWindow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door = new </a:t>
            </a:r>
            <a:r>
              <a:rPr lang="en-US" i="1" dirty="0" err="1" smtClean="0"/>
              <a:t>CheapDoor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floor = new </a:t>
            </a:r>
            <a:r>
              <a:rPr lang="en-US" i="1" dirty="0" err="1" smtClean="0"/>
              <a:t>CheapFloor</a:t>
            </a:r>
            <a:r>
              <a:rPr lang="en-US" i="1" dirty="0" smtClean="0"/>
              <a:t>();         	</a:t>
            </a:r>
          </a:p>
          <a:p>
            <a:pPr lvl="1">
              <a:buNone/>
            </a:pPr>
            <a:r>
              <a:rPr lang="en-US" i="1" dirty="0" smtClean="0"/>
              <a:t>	      case “luxury”:</a:t>
            </a:r>
          </a:p>
          <a:p>
            <a:pPr lvl="1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window = new </a:t>
            </a:r>
            <a:r>
              <a:rPr lang="en-US" i="1" dirty="0" err="1" smtClean="0"/>
              <a:t>LuxuryWindow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door = new </a:t>
            </a:r>
            <a:r>
              <a:rPr lang="en-US" i="1" dirty="0" err="1" smtClean="0"/>
              <a:t>LuxuryDoor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floor = new </a:t>
            </a:r>
            <a:r>
              <a:rPr lang="en-US" i="1" dirty="0" err="1" smtClean="0"/>
              <a:t>LuxuryFloor</a:t>
            </a:r>
            <a:r>
              <a:rPr lang="en-US" i="1" dirty="0" smtClean="0"/>
              <a:t>();         	</a:t>
            </a:r>
          </a:p>
          <a:p>
            <a:pPr lvl="2">
              <a:buNone/>
            </a:pPr>
            <a:r>
              <a:rPr lang="en-US" i="1" dirty="0" smtClean="0"/>
              <a:t>	</a:t>
            </a:r>
            <a:r>
              <a:rPr lang="en-US" sz="2400" i="1" dirty="0" smtClean="0"/>
              <a:t>case “tract”:</a:t>
            </a:r>
          </a:p>
          <a:p>
            <a:pPr lvl="2">
              <a:buNone/>
            </a:pPr>
            <a:r>
              <a:rPr lang="en-US" sz="2400" i="1" dirty="0" smtClean="0"/>
              <a:t>          	</a:t>
            </a:r>
            <a:r>
              <a:rPr lang="en-US" sz="2400" i="1" dirty="0" err="1" smtClean="0"/>
              <a:t>var</a:t>
            </a:r>
            <a:r>
              <a:rPr lang="en-US" sz="2400" i="1" dirty="0" smtClean="0"/>
              <a:t> window = new </a:t>
            </a:r>
            <a:r>
              <a:rPr lang="en-US" sz="2400" i="1" dirty="0" err="1" smtClean="0"/>
              <a:t>TractWindow</a:t>
            </a:r>
            <a:r>
              <a:rPr lang="en-US" sz="2400" i="1" dirty="0" smtClean="0"/>
              <a:t>();</a:t>
            </a:r>
          </a:p>
          <a:p>
            <a:pPr lvl="2">
              <a:buNone/>
            </a:pPr>
            <a:r>
              <a:rPr lang="en-US" sz="2400" i="1" dirty="0" smtClean="0"/>
              <a:t>          	</a:t>
            </a:r>
            <a:r>
              <a:rPr lang="en-US" sz="2400" i="1" dirty="0" err="1" smtClean="0"/>
              <a:t>var</a:t>
            </a:r>
            <a:r>
              <a:rPr lang="en-US" sz="2400" i="1" dirty="0" smtClean="0"/>
              <a:t> door = new </a:t>
            </a:r>
            <a:r>
              <a:rPr lang="en-US" sz="2400" i="1" dirty="0" err="1" smtClean="0"/>
              <a:t>TractDoor</a:t>
            </a:r>
            <a:r>
              <a:rPr lang="en-US" sz="2400" i="1" dirty="0" smtClean="0"/>
              <a:t>();</a:t>
            </a:r>
          </a:p>
          <a:p>
            <a:pPr lvl="2">
              <a:buNone/>
            </a:pPr>
            <a:r>
              <a:rPr lang="en-US" sz="2400" i="1" dirty="0" smtClean="0"/>
              <a:t>          	</a:t>
            </a:r>
            <a:r>
              <a:rPr lang="en-US" sz="2400" i="1" dirty="0" err="1" smtClean="0"/>
              <a:t>var</a:t>
            </a:r>
            <a:r>
              <a:rPr lang="en-US" sz="2400" i="1" dirty="0" smtClean="0"/>
              <a:t> floor = new </a:t>
            </a:r>
            <a:r>
              <a:rPr lang="en-US" sz="2400" i="1" dirty="0" err="1" smtClean="0"/>
              <a:t>TractFloor</a:t>
            </a:r>
            <a:r>
              <a:rPr lang="en-US" sz="2400" i="1" dirty="0" smtClean="0"/>
              <a:t>();</a:t>
            </a:r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r>
              <a:rPr lang="en-US" i="1" dirty="0" smtClean="0"/>
              <a:t>		    /* layout the window, door and floor then print */</a:t>
            </a:r>
          </a:p>
          <a:p>
            <a:pPr lvl="1">
              <a:buNone/>
            </a:pPr>
            <a:r>
              <a:rPr lang="en-US" i="1" dirty="0" smtClean="0"/>
              <a:t>      }</a:t>
            </a:r>
          </a:p>
          <a:p>
            <a:pPr>
              <a:buNone/>
            </a:pPr>
            <a:r>
              <a:rPr lang="en-US" b="0" i="1" dirty="0" smtClean="0"/>
              <a:t>   }</a:t>
            </a: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Abstract Factory (cont)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550972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/>
              <a:t>Pitfalls </a:t>
            </a:r>
          </a:p>
          <a:p>
            <a:r>
              <a:rPr lang="en-US" b="0" i="1" dirty="0" smtClean="0"/>
              <a:t>If we add a new home type (</a:t>
            </a:r>
            <a:r>
              <a:rPr lang="en-US" b="0" i="1" dirty="0" err="1" smtClean="0"/>
              <a:t>eg</a:t>
            </a:r>
            <a:r>
              <a:rPr lang="en-US" b="0" i="1" dirty="0" smtClean="0"/>
              <a:t> custom home), need to add new “case” in two places.  </a:t>
            </a:r>
          </a:p>
          <a:p>
            <a:r>
              <a:rPr lang="en-US" i="1" dirty="0" smtClean="0"/>
              <a:t>Both build() and print() know about concrete types instead of working with abstraction.</a:t>
            </a: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Abstract Factory (cont) – Revise design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19200"/>
            <a:ext cx="6858000" cy="632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Abstract Factory (cont)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774382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Abstract Factory (cont)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1" y="1195871"/>
            <a:ext cx="8915400" cy="566212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Class </a:t>
            </a:r>
            <a:r>
              <a:rPr lang="en-US" i="1" dirty="0" err="1" smtClean="0"/>
              <a:t>HomeBuildingApp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{</a:t>
            </a:r>
          </a:p>
          <a:p>
            <a:pPr>
              <a:buNone/>
            </a:pPr>
            <a:r>
              <a:rPr lang="en-US" i="1" dirty="0" smtClean="0"/>
              <a:t>   private </a:t>
            </a:r>
            <a:r>
              <a:rPr lang="en-US" i="1" dirty="0" err="1" smtClean="0"/>
              <a:t>HomeWidgetFactory</a:t>
            </a:r>
            <a:r>
              <a:rPr lang="en-US" i="1" dirty="0" smtClean="0"/>
              <a:t> _factory = new </a:t>
            </a:r>
          </a:p>
          <a:p>
            <a:pPr>
              <a:buNone/>
            </a:pPr>
            <a:r>
              <a:rPr lang="en-US" i="1" dirty="0" smtClean="0"/>
              <a:t>					</a:t>
            </a:r>
            <a:r>
              <a:rPr lang="en-US" i="1" dirty="0" err="1" smtClean="0"/>
              <a:t>LuxuryHomeWidgetFactory</a:t>
            </a:r>
            <a:r>
              <a:rPr lang="en-US" i="1" dirty="0" smtClean="0"/>
              <a:t>();</a:t>
            </a:r>
          </a:p>
          <a:p>
            <a:pPr>
              <a:buNone/>
            </a:pPr>
            <a:r>
              <a:rPr lang="en-US" i="1" dirty="0" smtClean="0"/>
              <a:t>   void build() </a:t>
            </a:r>
          </a:p>
          <a:p>
            <a:pPr>
              <a:buNone/>
            </a:pPr>
            <a:r>
              <a:rPr lang="en-US" i="1" dirty="0" smtClean="0"/>
              <a:t>    {</a:t>
            </a:r>
          </a:p>
          <a:p>
            <a:pPr>
              <a:buNone/>
            </a:pPr>
            <a:r>
              <a:rPr lang="en-US" b="0" i="1" dirty="0" smtClean="0"/>
              <a:t>       </a:t>
            </a:r>
            <a:r>
              <a:rPr lang="en-US" b="0" i="1" dirty="0" err="1" smtClean="0"/>
              <a:t>var</a:t>
            </a:r>
            <a:r>
              <a:rPr lang="en-US" b="0" i="1" dirty="0" smtClean="0"/>
              <a:t> door = _</a:t>
            </a:r>
            <a:r>
              <a:rPr lang="en-US" b="0" i="1" dirty="0" err="1" smtClean="0"/>
              <a:t>factory.createDoor</a:t>
            </a:r>
            <a:r>
              <a:rPr lang="en-US" b="0" i="1" dirty="0" smtClean="0"/>
              <a:t>();</a:t>
            </a:r>
          </a:p>
          <a:p>
            <a:pPr lvl="1">
              <a:buNone/>
            </a:pPr>
            <a:r>
              <a:rPr lang="en-US" i="1" dirty="0" smtClean="0"/>
              <a:t>  </a:t>
            </a:r>
            <a:r>
              <a:rPr lang="en-US" i="1" dirty="0" err="1" smtClean="0"/>
              <a:t>var</a:t>
            </a:r>
            <a:r>
              <a:rPr lang="en-US" i="1" dirty="0" smtClean="0"/>
              <a:t> </a:t>
            </a:r>
            <a:r>
              <a:rPr lang="en-US" i="1" dirty="0" err="1" smtClean="0"/>
              <a:t>wnd</a:t>
            </a:r>
            <a:r>
              <a:rPr lang="en-US" i="1" dirty="0" smtClean="0"/>
              <a:t>= _</a:t>
            </a:r>
            <a:r>
              <a:rPr lang="en-US" i="1" dirty="0" err="1" smtClean="0"/>
              <a:t>factory.createWindow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r>
              <a:rPr lang="en-US" i="1" dirty="0" smtClean="0"/>
              <a:t>  </a:t>
            </a:r>
            <a:r>
              <a:rPr lang="en-US" i="1" dirty="0" err="1" smtClean="0"/>
              <a:t>var</a:t>
            </a:r>
            <a:r>
              <a:rPr lang="en-US" i="1" dirty="0" smtClean="0"/>
              <a:t> floor = _</a:t>
            </a:r>
            <a:r>
              <a:rPr lang="en-US" i="1" dirty="0" err="1" smtClean="0"/>
              <a:t>factory.createFloor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r>
              <a:rPr lang="en-US" b="0" i="1" dirty="0" smtClean="0"/>
              <a:t>  </a:t>
            </a:r>
            <a:r>
              <a:rPr lang="en-US" i="1" dirty="0" smtClean="0"/>
              <a:t>/* use the window, door and floor to build the house and display on the screen*/</a:t>
            </a:r>
            <a:endParaRPr lang="en-US" b="0" i="1" dirty="0" smtClean="0"/>
          </a:p>
          <a:p>
            <a:pPr>
              <a:buNone/>
            </a:pPr>
            <a:r>
              <a:rPr lang="en-US" i="1" dirty="0" smtClean="0"/>
              <a:t>    </a:t>
            </a:r>
            <a:r>
              <a:rPr lang="en-US" b="0" i="1" dirty="0" smtClean="0"/>
              <a:t>}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   void print() </a:t>
            </a:r>
          </a:p>
          <a:p>
            <a:pPr>
              <a:buNone/>
            </a:pPr>
            <a:r>
              <a:rPr lang="en-US" i="1" dirty="0" smtClean="0"/>
              <a:t>    {</a:t>
            </a:r>
          </a:p>
          <a:p>
            <a:pPr>
              <a:buNone/>
            </a:pPr>
            <a:r>
              <a:rPr lang="en-US" i="1" dirty="0" smtClean="0"/>
              <a:t>         </a:t>
            </a:r>
            <a:r>
              <a:rPr lang="en-US" i="1" dirty="0" err="1" smtClean="0"/>
              <a:t>var</a:t>
            </a:r>
            <a:r>
              <a:rPr lang="en-US" i="1" dirty="0" smtClean="0"/>
              <a:t> door = _</a:t>
            </a:r>
            <a:r>
              <a:rPr lang="en-US" i="1" dirty="0" err="1" smtClean="0"/>
              <a:t>factory.createDoor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r>
              <a:rPr lang="en-US" i="1" dirty="0" smtClean="0"/>
              <a:t>  </a:t>
            </a:r>
            <a:r>
              <a:rPr lang="en-US" i="1" dirty="0" err="1" smtClean="0"/>
              <a:t>var</a:t>
            </a:r>
            <a:r>
              <a:rPr lang="en-US" i="1" dirty="0" smtClean="0"/>
              <a:t> </a:t>
            </a:r>
            <a:r>
              <a:rPr lang="en-US" i="1" dirty="0" err="1" smtClean="0"/>
              <a:t>wnd</a:t>
            </a:r>
            <a:r>
              <a:rPr lang="en-US" i="1" dirty="0" smtClean="0"/>
              <a:t>= _</a:t>
            </a:r>
            <a:r>
              <a:rPr lang="en-US" i="1" dirty="0" err="1" smtClean="0"/>
              <a:t>factory.createWindow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r>
              <a:rPr lang="en-US" i="1" dirty="0" smtClean="0"/>
              <a:t>  </a:t>
            </a:r>
            <a:r>
              <a:rPr lang="en-US" i="1" dirty="0" err="1" smtClean="0"/>
              <a:t>var</a:t>
            </a:r>
            <a:r>
              <a:rPr lang="en-US" i="1" dirty="0" smtClean="0"/>
              <a:t> floor = _</a:t>
            </a:r>
            <a:r>
              <a:rPr lang="en-US" i="1" dirty="0" err="1" smtClean="0"/>
              <a:t>factory.createFloor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r>
              <a:rPr lang="en-US" i="1" dirty="0" smtClean="0"/>
              <a:t>  /* create the layout using the door, window and floor, </a:t>
            </a:r>
            <a:r>
              <a:rPr lang="en-US" i="1" smtClean="0"/>
              <a:t>then print*/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   }</a:t>
            </a:r>
          </a:p>
          <a:p>
            <a:pPr>
              <a:buNone/>
            </a:pP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Abstract Factory (cont)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550972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/>
              <a:t>Improvement design</a:t>
            </a:r>
          </a:p>
          <a:p>
            <a:r>
              <a:rPr lang="en-US" b="0" dirty="0" err="1" smtClean="0"/>
              <a:t>HomeBuildingApp</a:t>
            </a:r>
            <a:r>
              <a:rPr lang="en-US" b="0" dirty="0" smtClean="0"/>
              <a:t> does not know the concrete type of window, floor and door.  It works with abstraction.</a:t>
            </a:r>
          </a:p>
          <a:p>
            <a:r>
              <a:rPr lang="en-US" dirty="0" smtClean="0"/>
              <a:t>A new home type (</a:t>
            </a:r>
            <a:r>
              <a:rPr lang="en-US" dirty="0" err="1" smtClean="0"/>
              <a:t>eg</a:t>
            </a:r>
            <a:r>
              <a:rPr lang="en-US" dirty="0" smtClean="0"/>
              <a:t> Custom home) can be added without modifying </a:t>
            </a:r>
            <a:r>
              <a:rPr lang="en-US" dirty="0" err="1" smtClean="0"/>
              <a:t>HomeBuildingApp</a:t>
            </a:r>
            <a:r>
              <a:rPr lang="en-US" dirty="0" smtClean="0"/>
              <a:t>.</a:t>
            </a: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1752600" y="2286000"/>
            <a:ext cx="5943600" cy="1447800"/>
          </a:xfrm>
        </p:spPr>
        <p:txBody>
          <a:bodyPr>
            <a:noAutofit/>
          </a:bodyPr>
          <a:lstStyle>
            <a:extLst/>
          </a:lstStyle>
          <a:p>
            <a:r>
              <a:rPr lang="en-US" sz="5400" dirty="0" smtClean="0">
                <a:solidFill>
                  <a:schemeClr val="accent1"/>
                </a:solidFill>
              </a:rPr>
              <a:t>State Pattern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8382000" cy="4724400"/>
          </a:xfrm>
        </p:spPr>
        <p:txBody>
          <a:bodyPr>
            <a:normAutofit/>
          </a:bodyPr>
          <a:lstStyle>
            <a:extLst/>
          </a:lstStyle>
          <a:p>
            <a:pPr>
              <a:lnSpc>
                <a:spcPct val="114000"/>
              </a:lnSpc>
            </a:pPr>
            <a:r>
              <a:rPr lang="en-US" b="1" dirty="0" err="1" smtClean="0"/>
              <a:t>Hoanh</a:t>
            </a:r>
            <a:r>
              <a:rPr lang="en-US" b="1" dirty="0" smtClean="0"/>
              <a:t> Tran (hoanh_tran@yahoo.com)</a:t>
            </a:r>
          </a:p>
          <a:p>
            <a:pPr>
              <a:lnSpc>
                <a:spcPct val="114000"/>
              </a:lnSpc>
            </a:pPr>
            <a:r>
              <a:rPr lang="en-US" b="1" dirty="0" smtClean="0"/>
              <a:t>Enterprise Architect UML Model and slides download</a:t>
            </a:r>
          </a:p>
          <a:p>
            <a:pPr>
              <a:lnSpc>
                <a:spcPct val="114000"/>
              </a:lnSpc>
              <a:buNone/>
            </a:pPr>
            <a:r>
              <a:rPr lang="en-US" sz="2400" dirty="0" smtClean="0"/>
              <a:t>	 </a:t>
            </a:r>
            <a:r>
              <a:rPr lang="en-US" sz="2400" dirty="0" smtClean="0">
                <a:hlinkClick r:id="rId3"/>
              </a:rPr>
              <a:t>https://github.com/h-t-tran/DesignPattern</a:t>
            </a:r>
            <a:endParaRPr lang="en-US" sz="2400" dirty="0" smtClean="0"/>
          </a:p>
          <a:p>
            <a:pPr>
              <a:lnSpc>
                <a:spcPct val="114000"/>
              </a:lnSpc>
              <a:buNone/>
            </a:pPr>
            <a:r>
              <a:rPr lang="en-US" sz="2400" dirty="0" smtClean="0"/>
              <a:t>      </a:t>
            </a:r>
            <a:r>
              <a:rPr lang="en-US" sz="2400" dirty="0" smtClean="0">
                <a:hlinkClick r:id="rId4"/>
              </a:rPr>
              <a:t>http://www.slideshare.net/hoanhtran/design-pattern-presentation-36048254</a:t>
            </a:r>
            <a:endParaRPr lang="en-US" sz="2400" dirty="0" smtClean="0"/>
          </a:p>
          <a:p>
            <a:pPr>
              <a:lnSpc>
                <a:spcPct val="114000"/>
              </a:lnSpc>
              <a:buNone/>
            </a:pPr>
            <a:endParaRPr lang="en-US" sz="2400" dirty="0" smtClean="0"/>
          </a:p>
          <a:p>
            <a:pPr>
              <a:lnSpc>
                <a:spcPct val="114000"/>
              </a:lnSpc>
              <a:buNone/>
            </a:pPr>
            <a:endParaRPr lang="en-US" sz="2400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State pattern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5509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Motivation</a:t>
            </a:r>
            <a:r>
              <a:rPr lang="en-US" u="sng" dirty="0" smtClean="0"/>
              <a:t> </a:t>
            </a:r>
          </a:p>
          <a:p>
            <a:r>
              <a:rPr lang="en-US" dirty="0" smtClean="0"/>
              <a:t>Eliminate huge if/else or switch statement when processing states.</a:t>
            </a:r>
          </a:p>
          <a:p>
            <a:r>
              <a:rPr lang="en-US" dirty="0" smtClean="0"/>
              <a:t>Eliminate monolithic class.</a:t>
            </a:r>
          </a:p>
          <a:p>
            <a:r>
              <a:rPr lang="en-US" dirty="0" smtClean="0"/>
              <a:t>Decouple state logic into it’s own class.</a:t>
            </a:r>
          </a:p>
          <a:p>
            <a:r>
              <a:rPr lang="en-US" dirty="0" smtClean="0"/>
              <a:t>Improve understandability of the class.</a:t>
            </a:r>
          </a:p>
          <a:p>
            <a:pPr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State pattern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416261" cy="561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State pattern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-1"/>
            <a:ext cx="4943475" cy="694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8600" y="1447800"/>
            <a:ext cx="327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Explosion of if/else statement as # of events and state increase.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Difficult to follow logic.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State pattern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97" y="1554041"/>
            <a:ext cx="8689103" cy="523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State pattern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391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1295400"/>
            <a:ext cx="8275637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 bwMode="auto">
          <a:xfrm>
            <a:off x="6213231" y="1752600"/>
            <a:ext cx="2133600" cy="1524000"/>
          </a:xfrm>
          <a:prstGeom prst="wedgeRectCallout">
            <a:avLst>
              <a:gd name="adj1" fmla="val -87023"/>
              <a:gd name="adj2" fmla="val 63951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Client-facing interface/API.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unaware of internal state machine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State pattern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76275"/>
            <a:ext cx="6608763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State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pattern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2467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610600" cy="35814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New behavior and state transition can be added to a state without touching other states.</a:t>
            </a:r>
          </a:p>
          <a:p>
            <a:r>
              <a:rPr lang="en-US" b="1" dirty="0" smtClean="0"/>
              <a:t>Reduces accidentally introduce new bug as in monolithic approach.</a:t>
            </a:r>
          </a:p>
          <a:p>
            <a:r>
              <a:rPr lang="en-US" b="1" dirty="0" smtClean="0"/>
              <a:t>Unit test each state independently.</a:t>
            </a:r>
          </a:p>
          <a:p>
            <a:r>
              <a:rPr lang="en-US" b="1" dirty="0"/>
              <a:t>Allow multiple developers to work on the same state machine simultaneously without clobbering each other’s work.</a:t>
            </a:r>
          </a:p>
          <a:p>
            <a:r>
              <a:rPr lang="en-US" b="1" dirty="0"/>
              <a:t>Improve unit-testability.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35659" y="1195871"/>
            <a:ext cx="7260541" cy="55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91" tIns="45547" rIns="91091" bIns="45547" numCol="1" anchor="t" anchorCtr="0" compatLnSpc="1">
            <a:prstTxWarp prst="textNoShape">
              <a:avLst/>
            </a:prstTxWarp>
          </a:bodyPr>
          <a:lstStyle>
            <a:lvl1pPr marL="204954" indent="-204954" algn="l" defTabSz="992034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E2003D"/>
              </a:buClr>
              <a:buSzPct val="125000"/>
              <a:buChar char="•"/>
              <a:defRPr sz="2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4861" indent="-204954" algn="l" defTabSz="992034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E2003D"/>
              </a:buClr>
              <a:buSzPct val="100000"/>
              <a:buFont typeface="Times New Roman" pitchFamily="18" charset="0"/>
              <a:buChar char="–"/>
              <a:defRPr sz="1600" i="1">
                <a:solidFill>
                  <a:schemeClr val="tx1"/>
                </a:solidFill>
                <a:latin typeface="+mn-lt"/>
              </a:defRPr>
            </a:lvl2pPr>
            <a:lvl3pPr marL="1024768" indent="-213493" algn="l" defTabSz="992034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rgbClr val="E2003D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</a:defRPr>
            </a:lvl3pPr>
            <a:lvl4pPr marL="1434677" indent="-204954" algn="l" defTabSz="992034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rgbClr val="E2003D"/>
              </a:buClr>
              <a:buSzPct val="100000"/>
              <a:buChar char="–"/>
              <a:defRPr sz="1300" b="1" i="1">
                <a:solidFill>
                  <a:schemeClr val="tx1"/>
                </a:solidFill>
                <a:latin typeface="+mn-lt"/>
              </a:defRPr>
            </a:lvl4pPr>
            <a:lvl5pPr marL="1844584" indent="-204954" algn="l" defTabSz="992034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rgbClr val="E2003D"/>
              </a:buClr>
              <a:buSzPct val="100000"/>
              <a:buChar char="•"/>
              <a:defRPr sz="1300" b="1">
                <a:solidFill>
                  <a:schemeClr val="tx1"/>
                </a:solidFill>
                <a:latin typeface="+mn-lt"/>
              </a:defRPr>
            </a:lvl5pPr>
            <a:lvl6pPr marL="2254495" indent="-204954" algn="l" defTabSz="992034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rgbClr val="E2003D"/>
              </a:buClr>
              <a:buSzPct val="100000"/>
              <a:buChar char="•"/>
              <a:defRPr sz="1300" b="1">
                <a:solidFill>
                  <a:schemeClr val="tx1"/>
                </a:solidFill>
                <a:latin typeface="+mn-lt"/>
              </a:defRPr>
            </a:lvl6pPr>
            <a:lvl7pPr marL="2664400" indent="-204954" algn="l" defTabSz="992034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rgbClr val="E2003D"/>
              </a:buClr>
              <a:buSzPct val="100000"/>
              <a:buChar char="•"/>
              <a:defRPr sz="1300" b="1">
                <a:solidFill>
                  <a:schemeClr val="tx1"/>
                </a:solidFill>
                <a:latin typeface="+mn-lt"/>
              </a:defRPr>
            </a:lvl7pPr>
            <a:lvl8pPr marL="3074313" indent="-204954" algn="l" defTabSz="992034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rgbClr val="E2003D"/>
              </a:buClr>
              <a:buSzPct val="100000"/>
              <a:buChar char="•"/>
              <a:defRPr sz="1300" b="1">
                <a:solidFill>
                  <a:schemeClr val="tx1"/>
                </a:solidFill>
                <a:latin typeface="+mn-lt"/>
              </a:defRPr>
            </a:lvl8pPr>
            <a:lvl9pPr marL="3484215" indent="-204954" algn="l" defTabSz="992034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rgbClr val="E2003D"/>
              </a:buClr>
              <a:buSzPct val="100000"/>
              <a:buChar char="•"/>
              <a:defRPr sz="13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3200" u="sng" dirty="0" smtClean="0"/>
              <a:t>Advantages</a:t>
            </a:r>
          </a:p>
        </p:txBody>
      </p:sp>
      <p:sp>
        <p:nvSpPr>
          <p:cNvPr id="6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State pattern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1752600" y="2286000"/>
            <a:ext cx="5943600" cy="1447800"/>
          </a:xfrm>
        </p:spPr>
        <p:txBody>
          <a:bodyPr>
            <a:noAutofit/>
          </a:bodyPr>
          <a:lstStyle>
            <a:extLst/>
          </a:lstStyle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Null object Pattern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Null Object Pattern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1348271"/>
            <a:ext cx="9067799" cy="5509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Motivation</a:t>
            </a:r>
            <a:r>
              <a:rPr lang="en-US" u="sng" dirty="0" smtClean="0"/>
              <a:t> </a:t>
            </a:r>
          </a:p>
          <a:p>
            <a:r>
              <a:rPr lang="en-US" dirty="0" smtClean="0"/>
              <a:t>Eliminates the need for NULL check.</a:t>
            </a:r>
          </a:p>
          <a:p>
            <a:pPr>
              <a:buNone/>
            </a:pPr>
            <a:endParaRPr lang="en-US" b="0" dirty="0" smtClean="0"/>
          </a:p>
        </p:txBody>
      </p:sp>
    </p:spTree>
    <p:extLst>
      <p:ext uri="{BB962C8B-B14F-4D97-AF65-F5344CB8AC3E}">
        <p14:creationId xmlns="" xmlns:p14="http://schemas.microsoft.com/office/powerpoint/2010/main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agenda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5068013"/>
          </a:xfrm>
        </p:spPr>
        <p:txBody>
          <a:bodyPr>
            <a:normAutofit lnSpcReduction="10000"/>
          </a:bodyPr>
          <a:lstStyle/>
          <a:p>
            <a:pPr marL="0" indent="0"/>
            <a:endParaRPr lang="en-US" sz="4000" b="1" i="1" dirty="0" smtClean="0"/>
          </a:p>
          <a:p>
            <a:pPr marL="0" indent="0"/>
            <a:r>
              <a:rPr lang="en-US" sz="4000" b="1" i="1" dirty="0" smtClean="0"/>
              <a:t>Overview</a:t>
            </a:r>
          </a:p>
          <a:p>
            <a:pPr marL="0" indent="0"/>
            <a:r>
              <a:rPr lang="en-US" sz="4000" b="1" i="1" dirty="0" smtClean="0"/>
              <a:t>Abstract Factory Pattern</a:t>
            </a:r>
          </a:p>
          <a:p>
            <a:pPr marL="0" indent="0"/>
            <a:r>
              <a:rPr lang="en-US" sz="4000" b="1" i="1" dirty="0" smtClean="0"/>
              <a:t>State Pattern</a:t>
            </a:r>
          </a:p>
          <a:p>
            <a:pPr marL="0" indent="0"/>
            <a:r>
              <a:rPr lang="en-US" sz="4000" b="1" i="1" dirty="0" smtClean="0"/>
              <a:t>Strategy Pattern</a:t>
            </a:r>
          </a:p>
          <a:p>
            <a:pPr marL="0" indent="0"/>
            <a:r>
              <a:rPr lang="en-US" sz="4000" b="1" i="1" dirty="0" smtClean="0"/>
              <a:t>Null Object Pattern</a:t>
            </a:r>
          </a:p>
          <a:p>
            <a:pPr marL="0" indent="0"/>
            <a:r>
              <a:rPr lang="en-US" sz="4000" b="1" i="1" dirty="0" smtClean="0"/>
              <a:t>Template </a:t>
            </a:r>
            <a:r>
              <a:rPr lang="en-US" sz="4000" b="1" i="1" smtClean="0"/>
              <a:t>Method Pattern</a:t>
            </a:r>
            <a:endParaRPr lang="en-US" sz="4000" b="1" i="1" dirty="0" smtClean="0"/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Null Object Pattern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588645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 bwMode="auto">
          <a:xfrm>
            <a:off x="6324600" y="4191000"/>
            <a:ext cx="2133600" cy="1524000"/>
          </a:xfrm>
          <a:prstGeom prst="wedgeRectCallout">
            <a:avLst>
              <a:gd name="adj1" fmla="val -83898"/>
              <a:gd name="adj2" fmla="val -26674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is the “null object” implementation.</a:t>
            </a:r>
          </a:p>
        </p:txBody>
      </p:sp>
    </p:spTree>
    <p:extLst>
      <p:ext uri="{BB962C8B-B14F-4D97-AF65-F5344CB8AC3E}">
        <p14:creationId xmlns="" xmlns:p14="http://schemas.microsoft.com/office/powerpoint/2010/main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Null Object </a:t>
            </a: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Pattern (w/out</a:t>
            </a:r>
            <a:r>
              <a:rPr kumimoji="0" lang="en-US" sz="3600" b="0" i="0" u="none" strike="noStrike" kern="1200" cap="all" spc="0" normalizeH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using null object(</a:t>
            </a: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/>
              <a:t>Class  FTP</a:t>
            </a:r>
          </a:p>
          <a:p>
            <a:pPr marL="0" indent="0">
              <a:buNone/>
            </a:pPr>
            <a:r>
              <a:rPr lang="en-US" sz="1200" b="1" dirty="0" smtClean="0"/>
              <a:t>{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 </a:t>
            </a:r>
            <a:r>
              <a:rPr lang="en-US" sz="1200" b="1" dirty="0" err="1" smtClean="0"/>
              <a:t>ICommunicationDevice</a:t>
            </a:r>
            <a:r>
              <a:rPr lang="en-US" sz="1200" b="1" dirty="0" smtClean="0"/>
              <a:t> dev = NULL;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void </a:t>
            </a:r>
            <a:r>
              <a:rPr lang="en-US" sz="1200" b="1" dirty="0" err="1" smtClean="0"/>
              <a:t>CreateConnection</a:t>
            </a:r>
            <a:r>
              <a:rPr lang="en-US" sz="1200" b="1" dirty="0" smtClean="0"/>
              <a:t>(  </a:t>
            </a:r>
            <a:r>
              <a:rPr lang="en-US" sz="1200" b="1" dirty="0" err="1" smtClean="0"/>
              <a:t>ICommunicationDevice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dev</a:t>
            </a:r>
            <a:r>
              <a:rPr lang="en-US" sz="1200" b="1" dirty="0" smtClean="0"/>
              <a:t> )  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{ </a:t>
            </a:r>
          </a:p>
          <a:p>
            <a:pPr marL="0" indent="0">
              <a:buNone/>
            </a:pPr>
            <a:r>
              <a:rPr lang="en-US" sz="1200" b="1" dirty="0" smtClean="0"/>
              <a:t>         this.dev = dev; </a:t>
            </a:r>
          </a:p>
          <a:p>
            <a:pPr marL="0" indent="0">
              <a:buNone/>
            </a:pPr>
            <a:r>
              <a:rPr lang="en-US" sz="1200" b="1" dirty="0" smtClean="0"/>
              <a:t>   }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   void </a:t>
            </a:r>
            <a:r>
              <a:rPr lang="en-US" sz="1200" b="1" dirty="0" err="1" smtClean="0"/>
              <a:t>OpenSession</a:t>
            </a:r>
            <a:r>
              <a:rPr lang="en-US" sz="1200" b="1" dirty="0" smtClean="0"/>
              <a:t>()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{</a:t>
            </a:r>
          </a:p>
          <a:p>
            <a:pPr marL="0" indent="0">
              <a:buNone/>
            </a:pPr>
            <a:r>
              <a:rPr lang="en-US" sz="1200" b="1" dirty="0" smtClean="0"/>
              <a:t>      if( </a:t>
            </a:r>
            <a:r>
              <a:rPr lang="en-US" sz="1200" b="1" dirty="0" err="1" smtClean="0"/>
              <a:t>dev</a:t>
            </a:r>
            <a:r>
              <a:rPr lang="en-US" sz="1200" b="1" dirty="0" smtClean="0"/>
              <a:t> != NULL)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          </a:t>
            </a:r>
            <a:r>
              <a:rPr lang="en-US" sz="1200" b="1" dirty="0" err="1" smtClean="0"/>
              <a:t>dev.Open</a:t>
            </a:r>
            <a:r>
              <a:rPr lang="en-US" sz="1200" b="1" dirty="0" smtClean="0"/>
              <a:t>();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   // other logic that may contain check for dev != NULL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 smtClean="0"/>
              <a:t>    }    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void </a:t>
            </a:r>
            <a:r>
              <a:rPr lang="en-US" sz="1200" b="1" dirty="0" err="1" smtClean="0"/>
              <a:t>CloseSession</a:t>
            </a:r>
            <a:r>
              <a:rPr lang="en-US" sz="1200" b="1" dirty="0" smtClean="0"/>
              <a:t>()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{</a:t>
            </a:r>
          </a:p>
          <a:p>
            <a:pPr marL="0" indent="0">
              <a:buNone/>
            </a:pPr>
            <a:r>
              <a:rPr lang="en-US" sz="1200" b="1" dirty="0"/>
              <a:t>      if( </a:t>
            </a:r>
            <a:r>
              <a:rPr lang="en-US" sz="1200" b="1" dirty="0" err="1" smtClean="0"/>
              <a:t>dev</a:t>
            </a:r>
            <a:r>
              <a:rPr lang="en-US" sz="1200" b="1" dirty="0" smtClean="0"/>
              <a:t> </a:t>
            </a:r>
            <a:r>
              <a:rPr lang="en-US" sz="1200" b="1" dirty="0"/>
              <a:t>!= NULL)</a:t>
            </a:r>
          </a:p>
          <a:p>
            <a:pPr marL="0" indent="0">
              <a:buNone/>
            </a:pPr>
            <a:r>
              <a:rPr lang="en-US" sz="1200" b="1" dirty="0"/>
              <a:t>             </a:t>
            </a:r>
            <a:r>
              <a:rPr lang="en-US" sz="1200" b="1" dirty="0" err="1" smtClean="0"/>
              <a:t>dev.Close</a:t>
            </a:r>
            <a:r>
              <a:rPr lang="en-US" sz="1200" b="1" dirty="0" smtClean="0"/>
              <a:t>();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   // other logic</a:t>
            </a:r>
          </a:p>
          <a:p>
            <a:pPr marL="0" indent="0">
              <a:buNone/>
            </a:pPr>
            <a:r>
              <a:rPr lang="en-US" sz="1200" b="1" dirty="0"/>
              <a:t>    }    </a:t>
            </a:r>
            <a:endParaRPr lang="en-US" sz="1200" b="1" dirty="0" smtClean="0"/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   // other method that need to have  if(dev != NULL)</a:t>
            </a:r>
            <a:endParaRPr lang="en-US" sz="1200" b="1" dirty="0"/>
          </a:p>
          <a:p>
            <a:pPr marL="0" indent="0">
              <a:buNone/>
            </a:pPr>
            <a:endParaRPr lang="en-US" sz="12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924800" cy="335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/>
              <a:t>   void Transfer()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{</a:t>
            </a:r>
          </a:p>
          <a:p>
            <a:pPr marL="0" indent="0">
              <a:buNone/>
            </a:pPr>
            <a:r>
              <a:rPr lang="en-US" sz="1200" b="1" dirty="0" smtClean="0"/>
              <a:t>     	 if( </a:t>
            </a:r>
            <a:r>
              <a:rPr lang="en-US" sz="1200" b="1" dirty="0" err="1" smtClean="0"/>
              <a:t>dev</a:t>
            </a:r>
            <a:r>
              <a:rPr lang="en-US" sz="1200" b="1" dirty="0" smtClean="0"/>
              <a:t> != NULL)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          		</a:t>
            </a:r>
            <a:r>
              <a:rPr lang="en-US" sz="1200" b="1" dirty="0" err="1" smtClean="0"/>
              <a:t>dev.Send</a:t>
            </a:r>
            <a:r>
              <a:rPr lang="en-US" sz="1200" b="1" dirty="0" smtClean="0"/>
              <a:t>();</a:t>
            </a:r>
          </a:p>
          <a:p>
            <a:pPr marL="0" indent="0">
              <a:buNone/>
            </a:pPr>
            <a:r>
              <a:rPr lang="en-US" sz="1200" b="1" dirty="0" smtClean="0"/>
              <a:t>	// other logic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	// some logic that uses the </a:t>
            </a:r>
            <a:r>
              <a:rPr lang="en-US" sz="1200" b="1" dirty="0" err="1" smtClean="0"/>
              <a:t>dev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 smtClean="0"/>
              <a:t>    	if</a:t>
            </a:r>
            <a:r>
              <a:rPr lang="en-US" sz="1200" b="1" dirty="0"/>
              <a:t>( </a:t>
            </a:r>
            <a:r>
              <a:rPr lang="en-US" sz="1200" b="1" dirty="0" err="1" smtClean="0"/>
              <a:t>dev</a:t>
            </a:r>
            <a:r>
              <a:rPr lang="en-US" sz="1200" b="1" dirty="0" smtClean="0"/>
              <a:t> </a:t>
            </a:r>
            <a:r>
              <a:rPr lang="en-US" sz="1200" b="1" dirty="0"/>
              <a:t>!= NULL)</a:t>
            </a:r>
          </a:p>
          <a:p>
            <a:pPr marL="0" indent="0">
              <a:buNone/>
            </a:pPr>
            <a:r>
              <a:rPr lang="en-US" sz="1200" b="1" dirty="0" smtClean="0"/>
              <a:t>	             </a:t>
            </a:r>
            <a:r>
              <a:rPr lang="en-US" sz="1200" b="1" dirty="0" err="1" smtClean="0"/>
              <a:t>dev.XXXXX</a:t>
            </a:r>
            <a:r>
              <a:rPr lang="en-US" sz="1200" b="1" dirty="0" smtClean="0"/>
              <a:t>();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 smtClean="0"/>
              <a:t>  }    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…..</a:t>
            </a:r>
          </a:p>
          <a:p>
            <a:pPr marL="0" indent="0">
              <a:buNone/>
            </a:pPr>
            <a:r>
              <a:rPr lang="en-US" sz="1200" b="1" dirty="0" smtClean="0"/>
              <a:t>}</a:t>
            </a:r>
          </a:p>
          <a:p>
            <a:pPr marL="0" indent="0">
              <a:buNone/>
            </a:pPr>
            <a:endParaRPr lang="en-US" sz="1200" b="0" dirty="0"/>
          </a:p>
          <a:p>
            <a:pPr marL="0" indent="0">
              <a:buNone/>
            </a:pPr>
            <a:endParaRPr lang="en-US" sz="1200" b="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" y="4495800"/>
            <a:ext cx="7239000" cy="213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91" tIns="45547" rIns="91091" bIns="45547" numCol="1" anchor="t" anchorCtr="0" compatLnSpc="1">
            <a:prstTxWarp prst="textNoShape">
              <a:avLst/>
            </a:prstTxWarp>
            <a:normAutofit/>
          </a:bodyPr>
          <a:lstStyle>
            <a:lvl1pPr marL="204954" indent="-204954" algn="l" defTabSz="992034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E2003D"/>
              </a:buClr>
              <a:buSzPct val="125000"/>
              <a:buChar char="•"/>
              <a:defRPr sz="2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4861" indent="-204954" algn="l" defTabSz="992034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E2003D"/>
              </a:buClr>
              <a:buSzPct val="100000"/>
              <a:buFont typeface="Times New Roman" pitchFamily="18" charset="0"/>
              <a:buChar char="–"/>
              <a:defRPr sz="1600" i="1">
                <a:solidFill>
                  <a:schemeClr val="tx1"/>
                </a:solidFill>
                <a:latin typeface="+mn-lt"/>
              </a:defRPr>
            </a:lvl2pPr>
            <a:lvl3pPr marL="1024768" indent="-213493" algn="l" defTabSz="992034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rgbClr val="E2003D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</a:defRPr>
            </a:lvl3pPr>
            <a:lvl4pPr marL="1434677" indent="-204954" algn="l" defTabSz="992034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rgbClr val="E2003D"/>
              </a:buClr>
              <a:buSzPct val="100000"/>
              <a:buChar char="–"/>
              <a:defRPr sz="1300" b="1" i="1">
                <a:solidFill>
                  <a:schemeClr val="tx1"/>
                </a:solidFill>
                <a:latin typeface="+mn-lt"/>
              </a:defRPr>
            </a:lvl4pPr>
            <a:lvl5pPr marL="1844584" indent="-204954" algn="l" defTabSz="992034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rgbClr val="E2003D"/>
              </a:buClr>
              <a:buSzPct val="100000"/>
              <a:buChar char="•"/>
              <a:defRPr sz="1300" b="1">
                <a:solidFill>
                  <a:schemeClr val="tx1"/>
                </a:solidFill>
                <a:latin typeface="+mn-lt"/>
              </a:defRPr>
            </a:lvl5pPr>
            <a:lvl6pPr marL="2254495" indent="-204954" algn="l" defTabSz="992034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rgbClr val="E2003D"/>
              </a:buClr>
              <a:buSzPct val="100000"/>
              <a:buChar char="•"/>
              <a:defRPr sz="1300" b="1">
                <a:solidFill>
                  <a:schemeClr val="tx1"/>
                </a:solidFill>
                <a:latin typeface="+mn-lt"/>
              </a:defRPr>
            </a:lvl6pPr>
            <a:lvl7pPr marL="2664400" indent="-204954" algn="l" defTabSz="992034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rgbClr val="E2003D"/>
              </a:buClr>
              <a:buSzPct val="100000"/>
              <a:buChar char="•"/>
              <a:defRPr sz="1300" b="1">
                <a:solidFill>
                  <a:schemeClr val="tx1"/>
                </a:solidFill>
                <a:latin typeface="+mn-lt"/>
              </a:defRPr>
            </a:lvl7pPr>
            <a:lvl8pPr marL="3074313" indent="-204954" algn="l" defTabSz="992034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rgbClr val="E2003D"/>
              </a:buClr>
              <a:buSzPct val="100000"/>
              <a:buChar char="•"/>
              <a:defRPr sz="1300" b="1">
                <a:solidFill>
                  <a:schemeClr val="tx1"/>
                </a:solidFill>
                <a:latin typeface="+mn-lt"/>
              </a:defRPr>
            </a:lvl8pPr>
            <a:lvl9pPr marL="3484215" indent="-204954" algn="l" defTabSz="992034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rgbClr val="E2003D"/>
              </a:buClr>
              <a:buSzPct val="100000"/>
              <a:buChar char="•"/>
              <a:defRPr sz="13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b="0" dirty="0" smtClean="0"/>
              <a:t>Proliferation of NULL checks. </a:t>
            </a:r>
          </a:p>
          <a:p>
            <a:pPr marL="0" indent="0">
              <a:buFontTx/>
              <a:buNone/>
            </a:pPr>
            <a:r>
              <a:rPr lang="en-US" b="0" dirty="0" smtClean="0"/>
              <a:t>Imagine if FTP class has 10+ methods.  Each method has a few “if (</a:t>
            </a:r>
            <a:r>
              <a:rPr lang="en-US" b="0" dirty="0" err="1" smtClean="0"/>
              <a:t>dev</a:t>
            </a:r>
            <a:r>
              <a:rPr lang="en-US" b="0" dirty="0" smtClean="0"/>
              <a:t> != NULL)” checks.</a:t>
            </a:r>
          </a:p>
          <a:p>
            <a:pPr marL="0" indent="0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Null Object </a:t>
            </a: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Pattern (using null object</a:t>
            </a:r>
            <a:r>
              <a:rPr kumimoji="0" lang="en-US" sz="3600" b="0" i="0" u="none" strike="noStrike" kern="1200" cap="all" spc="0" normalizeH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pattern)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19200"/>
            <a:ext cx="8153400" cy="4953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ICommunicationDevice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	void Open()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void Close()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void Send()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void Receive()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void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GetErrorStatus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= 0;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Null Object Implementation as either NOOP or perform some “default” behavior.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NullDevice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ICommunicationDevice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void Open()  { /* no op */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void Close() { /* no op */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void Send() { /* no op */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void Receive() { /* no op */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void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GetErrorStatus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{ /* no op */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Null Object Pattern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1" dirty="0" smtClean="0"/>
              <a:t>Class  FTP</a:t>
            </a:r>
          </a:p>
          <a:p>
            <a:pPr marL="0" indent="0">
              <a:buNone/>
            </a:pPr>
            <a:r>
              <a:rPr lang="en-US" sz="1200" b="1" dirty="0" smtClean="0"/>
              <a:t>{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 </a:t>
            </a:r>
            <a:r>
              <a:rPr lang="en-US" sz="1800" b="1" dirty="0" err="1" smtClean="0"/>
              <a:t>ICommunicationDevice</a:t>
            </a:r>
            <a:r>
              <a:rPr lang="en-US" sz="1800" b="1" dirty="0" smtClean="0"/>
              <a:t> dev = new </a:t>
            </a:r>
            <a:r>
              <a:rPr lang="en-US" sz="1800" b="1" dirty="0" err="1" smtClean="0"/>
              <a:t>NullDevice</a:t>
            </a:r>
            <a:r>
              <a:rPr lang="en-US" sz="1800" b="1" dirty="0" smtClean="0"/>
              <a:t>();  // ensure dev is always non-null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void </a:t>
            </a:r>
            <a:r>
              <a:rPr lang="en-US" sz="1200" b="1" dirty="0" err="1" smtClean="0"/>
              <a:t>CreateConnection</a:t>
            </a:r>
            <a:r>
              <a:rPr lang="en-US" sz="1200" b="1" dirty="0" smtClean="0"/>
              <a:t>(  </a:t>
            </a:r>
            <a:r>
              <a:rPr lang="en-US" sz="1200" b="1" dirty="0" err="1" smtClean="0"/>
              <a:t>ICommunicationDevice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dev</a:t>
            </a:r>
            <a:r>
              <a:rPr lang="en-US" sz="1200" b="1" dirty="0" smtClean="0"/>
              <a:t> )  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{ </a:t>
            </a:r>
          </a:p>
          <a:p>
            <a:pPr marL="0" indent="0">
              <a:buNone/>
            </a:pPr>
            <a:r>
              <a:rPr lang="en-US" sz="1200" b="1" dirty="0" smtClean="0"/>
              <a:t>         if( dev != null )</a:t>
            </a:r>
          </a:p>
          <a:p>
            <a:pPr marL="0" indent="0">
              <a:buNone/>
            </a:pPr>
            <a:r>
              <a:rPr lang="en-US" sz="1200" b="1" dirty="0" smtClean="0"/>
              <a:t>                     this.dev = dev; </a:t>
            </a:r>
          </a:p>
          <a:p>
            <a:pPr marL="0" indent="0">
              <a:buNone/>
            </a:pPr>
            <a:r>
              <a:rPr lang="en-US" sz="1200" b="1" dirty="0" smtClean="0"/>
              <a:t>   }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   void </a:t>
            </a:r>
            <a:r>
              <a:rPr lang="en-US" sz="1200" b="1" dirty="0" err="1" smtClean="0"/>
              <a:t>OpenSession</a:t>
            </a:r>
            <a:r>
              <a:rPr lang="en-US" sz="1200" b="1" dirty="0" smtClean="0"/>
              <a:t>()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{</a:t>
            </a:r>
          </a:p>
          <a:p>
            <a:pPr marL="0" indent="0">
              <a:buNone/>
            </a:pPr>
            <a:r>
              <a:rPr lang="en-US" sz="1200" b="1" strike="sngStrike" dirty="0" smtClean="0"/>
              <a:t>      if( </a:t>
            </a:r>
            <a:r>
              <a:rPr lang="en-US" sz="1200" b="1" strike="sngStrike" dirty="0" err="1" smtClean="0"/>
              <a:t>dev</a:t>
            </a:r>
            <a:r>
              <a:rPr lang="en-US" sz="1200" b="1" strike="sngStrike" dirty="0" smtClean="0"/>
              <a:t> != NULL)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          </a:t>
            </a:r>
            <a:r>
              <a:rPr lang="en-US" sz="1200" b="1" dirty="0" err="1" smtClean="0"/>
              <a:t>dev.Open</a:t>
            </a:r>
            <a:r>
              <a:rPr lang="en-US" sz="1200" b="1" dirty="0" smtClean="0"/>
              <a:t>();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   // we can safely remove all check of dev != NULL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 smtClean="0"/>
              <a:t>    }    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void </a:t>
            </a:r>
            <a:r>
              <a:rPr lang="en-US" sz="1200" b="1" dirty="0" err="1" smtClean="0"/>
              <a:t>CloseSession</a:t>
            </a:r>
            <a:r>
              <a:rPr lang="en-US" sz="1200" b="1" dirty="0" smtClean="0"/>
              <a:t>()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{</a:t>
            </a:r>
          </a:p>
          <a:p>
            <a:pPr marL="0" indent="0">
              <a:buNone/>
            </a:pPr>
            <a:r>
              <a:rPr lang="en-US" sz="1200" b="1" strike="sngStrike" dirty="0"/>
              <a:t>      if( </a:t>
            </a:r>
            <a:r>
              <a:rPr lang="en-US" sz="1200" b="1" strike="sngStrike" dirty="0" err="1" smtClean="0"/>
              <a:t>dev</a:t>
            </a:r>
            <a:r>
              <a:rPr lang="en-US" sz="1200" b="1" strike="sngStrike" dirty="0" smtClean="0"/>
              <a:t> </a:t>
            </a:r>
            <a:r>
              <a:rPr lang="en-US" sz="1200" b="1" strike="sngStrike" dirty="0"/>
              <a:t>!= NULL)</a:t>
            </a:r>
          </a:p>
          <a:p>
            <a:pPr marL="0" indent="0">
              <a:buNone/>
            </a:pPr>
            <a:r>
              <a:rPr lang="en-US" sz="1200" b="1" dirty="0"/>
              <a:t>             </a:t>
            </a:r>
            <a:r>
              <a:rPr lang="en-US" sz="1200" b="1" dirty="0" err="1" smtClean="0"/>
              <a:t>dev.Close</a:t>
            </a:r>
            <a:r>
              <a:rPr lang="en-US" sz="1200" b="1" dirty="0" smtClean="0"/>
              <a:t>();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   // other logic</a:t>
            </a:r>
          </a:p>
          <a:p>
            <a:pPr marL="0" indent="0">
              <a:buNone/>
            </a:pPr>
            <a:r>
              <a:rPr lang="en-US" sz="1200" b="1" dirty="0"/>
              <a:t>    }    </a:t>
            </a:r>
            <a:endParaRPr lang="en-US" sz="1200" b="1" dirty="0" smtClean="0"/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   </a:t>
            </a:r>
          </a:p>
        </p:txBody>
      </p:sp>
    </p:spTree>
    <p:extLst>
      <p:ext uri="{BB962C8B-B14F-4D97-AF65-F5344CB8AC3E}">
        <p14:creationId xmlns="" xmlns:p14="http://schemas.microsoft.com/office/powerpoint/2010/main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Null Object Pattern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924800" cy="335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/>
              <a:t>   void Transfer()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{</a:t>
            </a:r>
          </a:p>
          <a:p>
            <a:pPr marL="0" indent="0">
              <a:buNone/>
            </a:pPr>
            <a:r>
              <a:rPr lang="en-US" sz="1200" b="1" dirty="0" smtClean="0"/>
              <a:t>     	</a:t>
            </a:r>
            <a:r>
              <a:rPr lang="en-US" sz="1200" b="1" strike="sngStrike" dirty="0" smtClean="0"/>
              <a:t> if( </a:t>
            </a:r>
            <a:r>
              <a:rPr lang="en-US" sz="1200" b="1" strike="sngStrike" dirty="0" err="1" smtClean="0"/>
              <a:t>dev</a:t>
            </a:r>
            <a:r>
              <a:rPr lang="en-US" sz="1200" b="1" strike="sngStrike" dirty="0" smtClean="0"/>
              <a:t> != NULL)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          		</a:t>
            </a:r>
            <a:r>
              <a:rPr lang="en-US" sz="1200" b="1" dirty="0" err="1" smtClean="0"/>
              <a:t>dev.Send</a:t>
            </a:r>
            <a:r>
              <a:rPr lang="en-US" sz="1200" b="1" dirty="0" smtClean="0"/>
              <a:t>();</a:t>
            </a:r>
          </a:p>
          <a:p>
            <a:pPr marL="0" indent="0">
              <a:buNone/>
            </a:pPr>
            <a:r>
              <a:rPr lang="en-US" sz="1200" b="1" dirty="0" smtClean="0"/>
              <a:t>	// other logic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	// some logic that uses the </a:t>
            </a:r>
            <a:r>
              <a:rPr lang="en-US" sz="1200" b="1" dirty="0" err="1" smtClean="0"/>
              <a:t>dev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 smtClean="0"/>
              <a:t>    	</a:t>
            </a:r>
            <a:r>
              <a:rPr lang="en-US" sz="1200" b="1" strike="sngStrike" dirty="0" smtClean="0"/>
              <a:t>if</a:t>
            </a:r>
            <a:r>
              <a:rPr lang="en-US" sz="1200" b="1" strike="sngStrike" dirty="0"/>
              <a:t>( </a:t>
            </a:r>
            <a:r>
              <a:rPr lang="en-US" sz="1200" b="1" strike="sngStrike" dirty="0" err="1" smtClean="0"/>
              <a:t>dev</a:t>
            </a:r>
            <a:r>
              <a:rPr lang="en-US" sz="1200" b="1" strike="sngStrike" dirty="0" smtClean="0"/>
              <a:t> </a:t>
            </a:r>
            <a:r>
              <a:rPr lang="en-US" sz="1200" b="1" strike="sngStrike" dirty="0"/>
              <a:t>!= NULL)</a:t>
            </a:r>
          </a:p>
          <a:p>
            <a:pPr marL="0" indent="0">
              <a:buNone/>
            </a:pPr>
            <a:r>
              <a:rPr lang="en-US" sz="1200" b="1" dirty="0" smtClean="0"/>
              <a:t>	             </a:t>
            </a:r>
            <a:r>
              <a:rPr lang="en-US" sz="1200" b="1" dirty="0" err="1" smtClean="0"/>
              <a:t>dev.XXXXX</a:t>
            </a:r>
            <a:r>
              <a:rPr lang="en-US" sz="1200" b="1" dirty="0" smtClean="0"/>
              <a:t>();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 smtClean="0"/>
              <a:t>  }    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…..</a:t>
            </a:r>
          </a:p>
          <a:p>
            <a:pPr marL="0" indent="0">
              <a:buNone/>
            </a:pPr>
            <a:r>
              <a:rPr lang="en-US" sz="1200" b="1" dirty="0" smtClean="0"/>
              <a:t>}</a:t>
            </a:r>
          </a:p>
          <a:p>
            <a:pPr marL="0" indent="0">
              <a:buNone/>
            </a:pPr>
            <a:endParaRPr lang="en-US" sz="1200" b="0" dirty="0"/>
          </a:p>
          <a:p>
            <a:pPr marL="0" indent="0">
              <a:buNone/>
            </a:pPr>
            <a:endParaRPr lang="en-US" sz="1200" b="0" dirty="0" smtClean="0"/>
          </a:p>
        </p:txBody>
      </p:sp>
    </p:spTree>
    <p:extLst>
      <p:ext uri="{BB962C8B-B14F-4D97-AF65-F5344CB8AC3E}">
        <p14:creationId xmlns="" xmlns:p14="http://schemas.microsoft.com/office/powerpoint/2010/main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1752600" y="2286000"/>
            <a:ext cx="5943600" cy="1447800"/>
          </a:xfrm>
        </p:spPr>
        <p:txBody>
          <a:bodyPr>
            <a:noAutofit/>
          </a:bodyPr>
          <a:lstStyle>
            <a:extLst/>
          </a:lstStyle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strategy Pattern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Strategy Pattern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1348271"/>
            <a:ext cx="9067799" cy="5509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Motivation</a:t>
            </a:r>
            <a:r>
              <a:rPr lang="en-US" u="sng" dirty="0" smtClean="0"/>
              <a:t> </a:t>
            </a:r>
          </a:p>
          <a:p>
            <a:r>
              <a:rPr lang="en-US" dirty="0" smtClean="0"/>
              <a:t>Allows an object to vary its behavior at runtime using different strategy.</a:t>
            </a:r>
          </a:p>
          <a:p>
            <a:r>
              <a:rPr lang="en-US" dirty="0" smtClean="0"/>
              <a:t>Reduces if/else or switch/case statements.</a:t>
            </a:r>
          </a:p>
          <a:p>
            <a:pPr>
              <a:buNone/>
            </a:pPr>
            <a:endParaRPr lang="en-US" b="0" dirty="0" smtClean="0"/>
          </a:p>
        </p:txBody>
      </p:sp>
    </p:spTree>
    <p:extLst>
      <p:ext uri="{BB962C8B-B14F-4D97-AF65-F5344CB8AC3E}">
        <p14:creationId xmlns="" xmlns:p14="http://schemas.microsoft.com/office/powerpoint/2010/main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Strategy Pattern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144340"/>
            <a:ext cx="8382000" cy="564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Strategy Pattern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1" y="1143000"/>
            <a:ext cx="8915400" cy="550972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3200" b="1" dirty="0" smtClean="0"/>
              <a:t>FTP depends on3 different behaviors - compression, encryption and transmission.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3200" b="1" dirty="0" smtClean="0"/>
              <a:t>Each behavior has 2 different strategies.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3200" b="1" dirty="0" smtClean="0"/>
              <a:t>FTP depends only on the interface of each of behavior (</a:t>
            </a:r>
            <a:r>
              <a:rPr lang="en-US" sz="3200" b="1" dirty="0" err="1" smtClean="0"/>
              <a:t>ICompression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IEncrypt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ITransmission</a:t>
            </a:r>
            <a:r>
              <a:rPr lang="en-US" sz="3200" b="1" dirty="0" smtClean="0"/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3200" b="1" dirty="0" smtClean="0"/>
              <a:t>We can inject different strategy of each behavior at runtime.</a:t>
            </a:r>
          </a:p>
        </p:txBody>
      </p:sp>
    </p:spTree>
    <p:extLst>
      <p:ext uri="{BB962C8B-B14F-4D97-AF65-F5344CB8AC3E}">
        <p14:creationId xmlns="" xmlns:p14="http://schemas.microsoft.com/office/powerpoint/2010/main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What is design pattern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50680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Formal Definition:</a:t>
            </a:r>
          </a:p>
          <a:p>
            <a:pPr marL="0" indent="0">
              <a:buNone/>
            </a:pPr>
            <a:r>
              <a:rPr lang="en-US" b="0" i="1" dirty="0" smtClean="0"/>
              <a:t>Each </a:t>
            </a:r>
            <a:r>
              <a:rPr lang="en-US" b="0" i="1" dirty="0"/>
              <a:t>pattern describes a problem that occurs over and over again in our environment, and then describes the core of the solution to that problem, in such a way that you can use this solution a million times over, without ever doing it the same way twice. </a:t>
            </a:r>
            <a:r>
              <a:rPr lang="en-US" b="0" dirty="0"/>
              <a:t>— Christopher </a:t>
            </a:r>
            <a:r>
              <a:rPr lang="en-US" b="0" dirty="0" smtClean="0"/>
              <a:t>Alexander from </a:t>
            </a:r>
            <a:r>
              <a:rPr lang="en-US" b="0" dirty="0" err="1" smtClean="0"/>
              <a:t>GoF</a:t>
            </a:r>
            <a:r>
              <a:rPr lang="en-US" b="0" dirty="0" smtClean="0"/>
              <a:t> (Eric Gamma, </a:t>
            </a:r>
            <a:r>
              <a:rPr lang="en-US" dirty="0" smtClean="0"/>
              <a:t>Richard </a:t>
            </a:r>
            <a:r>
              <a:rPr lang="en-US" b="0" dirty="0" smtClean="0"/>
              <a:t>Helm, Ralph Johnson, John </a:t>
            </a:r>
            <a:r>
              <a:rPr lang="en-US" b="0" dirty="0" err="1" smtClean="0"/>
              <a:t>Vlissides</a:t>
            </a:r>
            <a:r>
              <a:rPr lang="en-US" b="0" dirty="0" smtClean="0"/>
              <a:t>) book.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1" u="sng" dirty="0" smtClean="0"/>
              <a:t>Informal Definition:</a:t>
            </a:r>
          </a:p>
          <a:p>
            <a:r>
              <a:rPr lang="en-US" b="0" i="1" dirty="0" smtClean="0"/>
              <a:t>A set of </a:t>
            </a:r>
            <a:r>
              <a:rPr lang="en-US" b="0" i="1" dirty="0"/>
              <a:t>heuristics, </a:t>
            </a:r>
            <a:r>
              <a:rPr lang="en-US" b="0" i="1" dirty="0" smtClean="0"/>
              <a:t>idioms, guidelines</a:t>
            </a:r>
            <a:r>
              <a:rPr lang="en-US" i="1" dirty="0" smtClean="0"/>
              <a:t> and</a:t>
            </a:r>
            <a:r>
              <a:rPr lang="en-US" b="0" i="1" dirty="0" smtClean="0"/>
              <a:t> rules used when designing software.</a:t>
            </a:r>
          </a:p>
          <a:p>
            <a:r>
              <a:rPr lang="en-US" b="0" i="1" dirty="0" smtClean="0"/>
              <a:t>Formalize communication between SW designers.</a:t>
            </a:r>
          </a:p>
          <a:p>
            <a:pPr marL="0" indent="0">
              <a:buNone/>
            </a:pPr>
            <a:endParaRPr lang="en-US" b="0" i="1" dirty="0" smtClean="0"/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Strategy Pattern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1523287"/>
            <a:ext cx="8204488" cy="4877513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en-US" sz="1400" b="1" dirty="0" smtClean="0">
                <a:solidFill>
                  <a:schemeClr val="tx2"/>
                </a:solidFill>
              </a:rPr>
              <a:t>c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lass FTP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void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SendFile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  string filename 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if( using AES256)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_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encryptor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 new </a:t>
            </a: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AES256Encryptor()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else if(using DES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encryptor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new </a:t>
            </a:r>
            <a:r>
              <a:rPr kumimoji="0" lang="en-US" sz="1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DESEncryptor</a:t>
            </a: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etc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if( using LZW)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	_compressor = new </a:t>
            </a:r>
            <a:r>
              <a:rPr kumimoji="0" lang="en-US" sz="1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LZWCompressor</a:t>
            </a: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</a:t>
            </a: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else </a:t>
            </a: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if(using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Looseless</a:t>
            </a: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_compressor = </a:t>
            </a: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</a:t>
            </a:r>
            <a:r>
              <a:rPr kumimoji="0" lang="en-US" sz="1400" b="1" i="1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1" i="1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HomegrownCompressor</a:t>
            </a: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	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en-US" sz="1400" b="1" dirty="0" smtClean="0"/>
              <a:t>                   if( using TCP) </a:t>
            </a:r>
          </a:p>
          <a:p>
            <a:r>
              <a:rPr lang="en-US" sz="1400" b="1" dirty="0" smtClean="0"/>
              <a:t>                           	_sender = new </a:t>
            </a:r>
            <a:r>
              <a:rPr lang="en-US" sz="1400" b="1" i="1" dirty="0" err="1" smtClean="0"/>
              <a:t>TCPTransmission</a:t>
            </a:r>
            <a:r>
              <a:rPr lang="en-US" sz="1400" b="1" i="1" dirty="0" smtClean="0"/>
              <a:t>()</a:t>
            </a:r>
          </a:p>
          <a:p>
            <a:r>
              <a:rPr lang="en-US" sz="1400" b="1" i="1" dirty="0" smtClean="0"/>
              <a:t>                   else if(using </a:t>
            </a:r>
            <a:r>
              <a:rPr lang="en-US" sz="1400" b="1" dirty="0" smtClean="0"/>
              <a:t>Serial</a:t>
            </a:r>
            <a:r>
              <a:rPr lang="en-US" sz="1400" b="1" i="1" dirty="0" smtClean="0"/>
              <a:t>) </a:t>
            </a:r>
            <a:endParaRPr lang="en-US" sz="1400" b="1" dirty="0" smtClean="0"/>
          </a:p>
          <a:p>
            <a:r>
              <a:rPr lang="en-US" sz="1400" b="1" dirty="0" smtClean="0"/>
              <a:t>                                        _sender = new </a:t>
            </a:r>
            <a:r>
              <a:rPr lang="en-US" sz="1400" b="1" dirty="0" err="1" smtClean="0"/>
              <a:t>SerialTransmission</a:t>
            </a:r>
            <a:r>
              <a:rPr lang="en-US" sz="1400" b="1" dirty="0" smtClean="0"/>
              <a:t>(</a:t>
            </a:r>
            <a:r>
              <a:rPr lang="en-US" sz="1400" b="1" i="1" dirty="0" smtClean="0"/>
              <a:t>)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en-US" sz="1400" b="1" dirty="0" smtClean="0">
              <a:solidFill>
                <a:schemeClr val="tx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en-US" sz="1400" b="1" dirty="0" smtClean="0">
                <a:solidFill>
                  <a:schemeClr val="tx2"/>
                </a:solidFill>
              </a:rPr>
              <a:t>            // Now use _</a:t>
            </a:r>
            <a:r>
              <a:rPr lang="en-US" sz="1400" b="1" dirty="0" err="1" smtClean="0">
                <a:solidFill>
                  <a:schemeClr val="tx2"/>
                </a:solidFill>
              </a:rPr>
              <a:t>encryptor</a:t>
            </a:r>
            <a:r>
              <a:rPr lang="en-US" sz="1400" b="1" dirty="0" smtClean="0">
                <a:solidFill>
                  <a:schemeClr val="tx2"/>
                </a:solidFill>
              </a:rPr>
              <a:t>, _compressor and _sender to encrypt, compress and transmit the file.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078468"/>
            <a:ext cx="319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 i="1" dirty="0" smtClean="0"/>
              <a:t>Not-so-elegant implementation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6096000" y="2362200"/>
            <a:ext cx="2743200" cy="1828800"/>
          </a:xfrm>
          <a:prstGeom prst="wedgeRectCallout">
            <a:avLst>
              <a:gd name="adj1" fmla="val -83898"/>
              <a:gd name="adj2" fmla="val -26674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FTP class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knows about the concrete type of the various “strategies”.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baseline="0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strategy result in updating FTP class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Strategy Pattern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435659" y="1195871"/>
            <a:ext cx="8204488" cy="506801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Class FTP</a:t>
            </a:r>
          </a:p>
          <a:p>
            <a:pPr marL="0" indent="0">
              <a:buNone/>
            </a:pPr>
            <a:r>
              <a:rPr lang="en-US" sz="1400" b="1" dirty="0" smtClean="0"/>
              <a:t>{</a:t>
            </a:r>
          </a:p>
          <a:p>
            <a:pPr marL="0" indent="0">
              <a:buNone/>
            </a:pPr>
            <a:r>
              <a:rPr lang="en-US" sz="1400" b="1" dirty="0" smtClean="0"/>
              <a:t>   </a:t>
            </a:r>
            <a:r>
              <a:rPr lang="en-US" sz="1400" b="1" dirty="0" err="1" smtClean="0"/>
              <a:t>ICompression</a:t>
            </a:r>
            <a:r>
              <a:rPr lang="en-US" sz="1400" b="1" dirty="0" smtClean="0"/>
              <a:t> _compressor</a:t>
            </a:r>
          </a:p>
          <a:p>
            <a:pPr marL="0" indent="0">
              <a:buNone/>
            </a:pPr>
            <a:r>
              <a:rPr lang="en-US" sz="1400" b="1" dirty="0" smtClean="0"/>
              <a:t>   </a:t>
            </a:r>
            <a:r>
              <a:rPr lang="en-US" sz="1400" b="1" dirty="0" err="1" smtClean="0"/>
              <a:t>IEncryptor</a:t>
            </a:r>
            <a:r>
              <a:rPr lang="en-US" sz="1400" b="1" dirty="0" smtClean="0"/>
              <a:t> _</a:t>
            </a:r>
            <a:r>
              <a:rPr lang="en-US" sz="1400" b="1" dirty="0" err="1" smtClean="0"/>
              <a:t>encryptor</a:t>
            </a:r>
            <a:r>
              <a:rPr lang="en-US" sz="1400" b="1" dirty="0" smtClean="0"/>
              <a:t>; </a:t>
            </a:r>
          </a:p>
          <a:p>
            <a:pPr marL="0" indent="0">
              <a:buNone/>
            </a:pPr>
            <a:r>
              <a:rPr lang="en-US" sz="1400" b="1" dirty="0" smtClean="0"/>
              <a:t>   </a:t>
            </a:r>
            <a:r>
              <a:rPr lang="en-US" sz="1400" b="1" dirty="0" err="1" smtClean="0"/>
              <a:t>ITransmission</a:t>
            </a:r>
            <a:r>
              <a:rPr lang="en-US" sz="1400" b="1" dirty="0" smtClean="0"/>
              <a:t> _sender;</a:t>
            </a:r>
          </a:p>
          <a:p>
            <a:pPr marL="0" indent="0">
              <a:buNone/>
            </a:pPr>
            <a:r>
              <a:rPr lang="en-US" sz="1400" b="1" dirty="0" smtClean="0"/>
              <a:t>   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void </a:t>
            </a:r>
            <a:r>
              <a:rPr lang="en-US" sz="1400" b="1" dirty="0" err="1" smtClean="0"/>
              <a:t>SendFile</a:t>
            </a:r>
            <a:r>
              <a:rPr lang="en-US" sz="1400" b="1" dirty="0" smtClean="0"/>
              <a:t>()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{</a:t>
            </a:r>
          </a:p>
          <a:p>
            <a:pPr marL="0" indent="0">
              <a:buNone/>
            </a:pPr>
            <a:r>
              <a:rPr lang="en-US" sz="1400" b="1" dirty="0" smtClean="0"/>
              <a:t>	this._</a:t>
            </a:r>
            <a:r>
              <a:rPr lang="en-US" sz="1400" b="1" dirty="0" err="1" smtClean="0"/>
              <a:t>encryptor.Encrypt</a:t>
            </a:r>
            <a:r>
              <a:rPr lang="en-US" sz="1400" b="1" dirty="0" smtClean="0"/>
              <a:t>( file )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              this._</a:t>
            </a:r>
            <a:r>
              <a:rPr lang="en-US" sz="1400" b="1" dirty="0" err="1" smtClean="0"/>
              <a:t>compressor.Compress</a:t>
            </a:r>
            <a:r>
              <a:rPr lang="en-US" sz="1400" b="1" dirty="0" smtClean="0"/>
              <a:t>( file )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              this._</a:t>
            </a:r>
            <a:r>
              <a:rPr lang="en-US" sz="1400" b="1" dirty="0" err="1" smtClean="0"/>
              <a:t>sender.Transmit</a:t>
            </a:r>
            <a:r>
              <a:rPr lang="en-US" sz="1400" b="1" dirty="0" smtClean="0"/>
              <a:t> ( file )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   }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  </a:t>
            </a:r>
          </a:p>
          <a:p>
            <a:pPr marL="0" indent="0">
              <a:buNone/>
            </a:pPr>
            <a:r>
              <a:rPr lang="en-US" sz="1400" b="1" dirty="0" smtClean="0"/>
              <a:t>   void </a:t>
            </a:r>
            <a:r>
              <a:rPr lang="en-US" sz="1400" b="1" dirty="0" err="1" smtClean="0"/>
              <a:t>SetCompressionStrategy</a:t>
            </a:r>
            <a:r>
              <a:rPr lang="en-US" sz="1400" b="1" dirty="0" smtClean="0"/>
              <a:t> (</a:t>
            </a:r>
            <a:r>
              <a:rPr lang="en-US" sz="1400" b="1" dirty="0" err="1" smtClean="0"/>
              <a:t>Icompression</a:t>
            </a:r>
            <a:r>
              <a:rPr lang="en-US" sz="1400" b="1" dirty="0" smtClean="0"/>
              <a:t> compress) { </a:t>
            </a:r>
            <a:r>
              <a:rPr lang="en-US" sz="1400" b="1" dirty="0" err="1" smtClean="0"/>
              <a:t>this._compressor</a:t>
            </a:r>
            <a:r>
              <a:rPr lang="en-US" sz="1400" b="1" dirty="0" smtClean="0"/>
              <a:t> = compress }</a:t>
            </a:r>
          </a:p>
          <a:p>
            <a:pPr marL="0" indent="0">
              <a:buNone/>
            </a:pPr>
            <a:r>
              <a:rPr lang="en-US" sz="1400" b="1" dirty="0" smtClean="0"/>
              <a:t>   void </a:t>
            </a:r>
            <a:r>
              <a:rPr lang="en-US" sz="1400" b="1" dirty="0" err="1" smtClean="0"/>
              <a:t>SetEncryptionStrategy</a:t>
            </a:r>
            <a:r>
              <a:rPr lang="en-US" sz="1400" b="1" dirty="0" smtClean="0"/>
              <a:t> (</a:t>
            </a:r>
            <a:r>
              <a:rPr lang="en-US" sz="1400" b="1" dirty="0" err="1" smtClean="0"/>
              <a:t>IEncryption</a:t>
            </a:r>
            <a:r>
              <a:rPr lang="en-US" sz="1400" b="1" dirty="0" smtClean="0"/>
              <a:t> en) { this._</a:t>
            </a:r>
            <a:r>
              <a:rPr lang="en-US" sz="1400" b="1" dirty="0" err="1" smtClean="0"/>
              <a:t>encryptor</a:t>
            </a:r>
            <a:r>
              <a:rPr lang="en-US" sz="1400" b="1" dirty="0" smtClean="0"/>
              <a:t> = en}</a:t>
            </a:r>
          </a:p>
          <a:p>
            <a:pPr marL="0" indent="0">
              <a:buNone/>
            </a:pPr>
            <a:r>
              <a:rPr lang="en-US" sz="1400" b="1" dirty="0" smtClean="0"/>
              <a:t>   void </a:t>
            </a:r>
            <a:r>
              <a:rPr lang="en-US" sz="1400" b="1" dirty="0" err="1" smtClean="0"/>
              <a:t>SetTransmissionStrategy</a:t>
            </a:r>
            <a:r>
              <a:rPr lang="en-US" sz="1400" b="1" dirty="0" smtClean="0"/>
              <a:t> (</a:t>
            </a:r>
            <a:r>
              <a:rPr lang="en-US" sz="1400" b="1" dirty="0" err="1" smtClean="0"/>
              <a:t>ITranmission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tr</a:t>
            </a:r>
            <a:r>
              <a:rPr lang="en-US" sz="1400" b="1" dirty="0" smtClean="0"/>
              <a:t>) { </a:t>
            </a:r>
            <a:r>
              <a:rPr lang="en-US" sz="1400" b="1" dirty="0" err="1" smtClean="0"/>
              <a:t>this._sender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tr</a:t>
            </a:r>
            <a:r>
              <a:rPr lang="en-US" sz="1400" b="1" dirty="0" smtClean="0"/>
              <a:t>}</a:t>
            </a:r>
          </a:p>
          <a:p>
            <a:pPr marL="0" indent="0">
              <a:buNone/>
            </a:pPr>
            <a:r>
              <a:rPr lang="en-US" sz="1400" b="1" dirty="0" smtClean="0"/>
              <a:t>…..</a:t>
            </a:r>
          </a:p>
          <a:p>
            <a:pPr marL="0" indent="0">
              <a:buNone/>
            </a:pPr>
            <a:r>
              <a:rPr lang="en-US" sz="1400" b="1" dirty="0" smtClean="0"/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6781800" y="4800600"/>
            <a:ext cx="2133600" cy="1524000"/>
          </a:xfrm>
          <a:prstGeom prst="wedgeRectCallout">
            <a:avLst>
              <a:gd name="adj1" fmla="val -83898"/>
              <a:gd name="adj2" fmla="val -26674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Injection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points of the strategies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FTP clas</a:t>
            </a:r>
            <a:r>
              <a:rPr lang="en-US" sz="1600" b="1" dirty="0" smtClean="0">
                <a:latin typeface="Arial" charset="0"/>
              </a:rPr>
              <a:t>s only works with interfaces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Strategy Pattern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295400"/>
            <a:ext cx="8382000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3200" b="1" dirty="0" smtClean="0"/>
              <a:t>Strategy Pattern is typically used in conjunction with </a:t>
            </a:r>
            <a:r>
              <a:rPr lang="en-US" sz="3200" b="1" dirty="0" err="1" smtClean="0"/>
              <a:t>IoC</a:t>
            </a:r>
            <a:r>
              <a:rPr lang="en-US" sz="3200" b="1" dirty="0" smtClean="0"/>
              <a:t> (Inversion of Control) and Dependency Injection.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3200" b="1" dirty="0" smtClean="0"/>
              <a:t>Separate complex algorithm from the client.</a:t>
            </a:r>
          </a:p>
        </p:txBody>
      </p:sp>
    </p:spTree>
    <p:extLst>
      <p:ext uri="{BB962C8B-B14F-4D97-AF65-F5344CB8AC3E}">
        <p14:creationId xmlns="" xmlns:p14="http://schemas.microsoft.com/office/powerpoint/2010/main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1752600" y="2286000"/>
            <a:ext cx="5943600" cy="1447800"/>
          </a:xfrm>
        </p:spPr>
        <p:txBody>
          <a:bodyPr>
            <a:noAutofit/>
          </a:bodyPr>
          <a:lstStyle>
            <a:extLst/>
          </a:lstStyle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Template method Pattern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Template</a:t>
            </a:r>
            <a:r>
              <a:rPr kumimoji="0" lang="en-US" sz="3600" b="0" i="0" u="none" strike="noStrike" kern="1200" cap="all" spc="0" normalizeH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2390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Motivation </a:t>
            </a:r>
          </a:p>
          <a:p>
            <a:r>
              <a:rPr lang="en-US" b="0" dirty="0" smtClean="0"/>
              <a:t>Provide a skeleton or recipe for a workflow.</a:t>
            </a:r>
          </a:p>
          <a:p>
            <a:r>
              <a:rPr lang="en-US" b="0" dirty="0" smtClean="0"/>
              <a:t>Let subclass specify the implementation detail.</a:t>
            </a:r>
          </a:p>
          <a:p>
            <a:r>
              <a:rPr lang="en-US" b="0" dirty="0" smtClean="0"/>
              <a:t>Use in many re-useable frameworks.</a:t>
            </a:r>
          </a:p>
        </p:txBody>
      </p:sp>
    </p:spTree>
    <p:extLst>
      <p:ext uri="{BB962C8B-B14F-4D97-AF65-F5344CB8AC3E}">
        <p14:creationId xmlns="" xmlns:p14="http://schemas.microsoft.com/office/powerpoint/2010/main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Template</a:t>
            </a:r>
            <a:r>
              <a:rPr kumimoji="0" lang="en-US" sz="3600" b="0" i="0" u="none" strike="noStrike" kern="1200" cap="all" spc="0" normalizeH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2390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FTP Example.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227" y="1600200"/>
            <a:ext cx="229552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Template</a:t>
            </a:r>
            <a:r>
              <a:rPr kumimoji="0" lang="en-US" sz="3600" b="0" i="0" u="none" strike="noStrike" kern="1200" cap="all" spc="0" normalizeH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94444"/>
            <a:ext cx="6172200" cy="5663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Template</a:t>
            </a:r>
            <a:r>
              <a:rPr kumimoji="0" lang="en-US" sz="3600" b="0" i="0" u="none" strike="noStrike" kern="1200" cap="all" spc="0" normalizeH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486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/>
              <a:t>Class   FTP  /* abstract class specifying the </a:t>
            </a:r>
            <a:r>
              <a:rPr lang="en-US" sz="1600" b="0" dirty="0" smtClean="0"/>
              <a:t>workflow */</a:t>
            </a:r>
          </a:p>
          <a:p>
            <a:pPr marL="0" indent="0">
              <a:buNone/>
            </a:pPr>
            <a:r>
              <a:rPr lang="en-US" sz="1600" b="0" dirty="0" smtClean="0"/>
              <a:t>{</a:t>
            </a:r>
          </a:p>
          <a:p>
            <a:pPr marL="0" indent="0">
              <a:buNone/>
            </a:pPr>
            <a:r>
              <a:rPr lang="en-US" sz="1600" b="0" dirty="0" smtClean="0"/>
              <a:t>       public void </a:t>
            </a:r>
            <a:r>
              <a:rPr lang="en-US" sz="1600" b="0" dirty="0" err="1" smtClean="0"/>
              <a:t>TransmitFile</a:t>
            </a:r>
            <a:r>
              <a:rPr lang="en-US" sz="1600" b="0" dirty="0" smtClean="0"/>
              <a:t>()  /*  specify the skeleton for transmitting a file */</a:t>
            </a:r>
          </a:p>
          <a:p>
            <a:pPr marL="0" indent="0">
              <a:buNone/>
            </a:pPr>
            <a:r>
              <a:rPr lang="en-US" sz="1600" b="0" dirty="0"/>
              <a:t> </a:t>
            </a:r>
            <a:r>
              <a:rPr lang="en-US" sz="1600" b="0" dirty="0" smtClean="0"/>
              <a:t>     {</a:t>
            </a:r>
          </a:p>
          <a:p>
            <a:pPr marL="0" indent="0">
              <a:buNone/>
            </a:pPr>
            <a:r>
              <a:rPr lang="en-US" sz="1600" b="0" dirty="0" smtClean="0"/>
              <a:t>           // step 1: open the file.</a:t>
            </a:r>
          </a:p>
          <a:p>
            <a:pPr marL="0" indent="0">
              <a:buNone/>
            </a:pPr>
            <a:r>
              <a:rPr lang="en-US" sz="1600" b="0" dirty="0"/>
              <a:t> </a:t>
            </a:r>
            <a:r>
              <a:rPr lang="en-US" sz="1600" b="0" dirty="0" smtClean="0"/>
              <a:t>          File f = open file;</a:t>
            </a:r>
          </a:p>
          <a:p>
            <a:pPr marL="0" indent="0">
              <a:buNone/>
            </a:pPr>
            <a:r>
              <a:rPr lang="en-US" sz="1600" b="0" dirty="0"/>
              <a:t> </a:t>
            </a:r>
            <a:r>
              <a:rPr lang="en-US" sz="1600" b="0" dirty="0" smtClean="0"/>
              <a:t> </a:t>
            </a:r>
          </a:p>
          <a:p>
            <a:pPr marL="0" indent="0">
              <a:buNone/>
            </a:pPr>
            <a:r>
              <a:rPr lang="en-US" sz="1600" b="1" dirty="0" smtClean="0"/>
              <a:t>           </a:t>
            </a:r>
            <a:r>
              <a:rPr lang="en-US" sz="1600" b="1" dirty="0"/>
              <a:t>// step 2: </a:t>
            </a:r>
            <a:r>
              <a:rPr lang="en-US" sz="1600" b="1" dirty="0" smtClean="0"/>
              <a:t>encrypt file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           this</a:t>
            </a:r>
            <a:r>
              <a:rPr lang="en-US" sz="1600" b="1" dirty="0" smtClean="0"/>
              <a:t>._</a:t>
            </a:r>
            <a:r>
              <a:rPr lang="en-US" sz="1600" b="1" dirty="0" err="1" smtClean="0"/>
              <a:t>EncryptFile</a:t>
            </a:r>
            <a:r>
              <a:rPr lang="en-US" sz="1600" b="1" dirty="0" smtClean="0"/>
              <a:t> </a:t>
            </a:r>
            <a:r>
              <a:rPr lang="en-US" sz="1600" b="1" dirty="0"/>
              <a:t>( f )</a:t>
            </a:r>
          </a:p>
          <a:p>
            <a:pPr marL="0" indent="0">
              <a:buNone/>
            </a:pPr>
            <a:r>
              <a:rPr lang="en-US" sz="1600" b="0" dirty="0"/>
              <a:t>           // perform some post </a:t>
            </a:r>
            <a:r>
              <a:rPr lang="en-US" sz="1600" b="0" dirty="0" smtClean="0"/>
              <a:t>encryption check</a:t>
            </a:r>
          </a:p>
          <a:p>
            <a:pPr marL="0" indent="0">
              <a:buNone/>
            </a:pPr>
            <a:endParaRPr lang="en-US" sz="1600" b="0" dirty="0" smtClean="0"/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// step 3: compress file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this._</a:t>
            </a:r>
            <a:r>
              <a:rPr lang="en-US" sz="1600" b="1" dirty="0" err="1" smtClean="0"/>
              <a:t>CompressFile</a:t>
            </a:r>
            <a:r>
              <a:rPr lang="en-US" sz="1600" b="1" dirty="0" smtClean="0"/>
              <a:t> ( f )</a:t>
            </a:r>
          </a:p>
          <a:p>
            <a:pPr marL="0" indent="0">
              <a:buNone/>
            </a:pPr>
            <a:r>
              <a:rPr lang="en-US" sz="1600" b="0" dirty="0"/>
              <a:t> </a:t>
            </a:r>
            <a:r>
              <a:rPr lang="en-US" sz="1600" b="0" dirty="0" smtClean="0"/>
              <a:t>          // perform some post compression check</a:t>
            </a:r>
          </a:p>
          <a:p>
            <a:pPr marL="0" indent="0">
              <a:buNone/>
            </a:pPr>
            <a:endParaRPr lang="en-US" sz="1600" b="0" dirty="0"/>
          </a:p>
          <a:p>
            <a:pPr marL="0" indent="0">
              <a:buNone/>
            </a:pPr>
            <a:r>
              <a:rPr lang="en-US" sz="1600" b="1" dirty="0" smtClean="0"/>
              <a:t>           // </a:t>
            </a:r>
            <a:r>
              <a:rPr lang="en-US" sz="1600" b="1" dirty="0"/>
              <a:t>step </a:t>
            </a:r>
            <a:r>
              <a:rPr lang="en-US" sz="1600" b="1" dirty="0" smtClean="0"/>
              <a:t>4: </a:t>
            </a:r>
            <a:r>
              <a:rPr lang="en-US" sz="1600" b="1" dirty="0"/>
              <a:t>compress file</a:t>
            </a:r>
          </a:p>
          <a:p>
            <a:pPr marL="0" indent="0">
              <a:buNone/>
            </a:pPr>
            <a:r>
              <a:rPr lang="en-US" sz="1600" b="1" dirty="0"/>
              <a:t>           this</a:t>
            </a:r>
            <a:r>
              <a:rPr lang="en-US" sz="1600" b="1" dirty="0" smtClean="0"/>
              <a:t>._</a:t>
            </a:r>
            <a:r>
              <a:rPr lang="en-US" sz="1600" b="1" dirty="0" err="1" smtClean="0"/>
              <a:t>SendFileContent</a:t>
            </a:r>
            <a:r>
              <a:rPr lang="en-US" sz="1600" b="1" dirty="0" smtClean="0"/>
              <a:t>( </a:t>
            </a:r>
            <a:r>
              <a:rPr lang="en-US" sz="1600" b="1" dirty="0"/>
              <a:t>f )</a:t>
            </a:r>
          </a:p>
          <a:p>
            <a:pPr marL="0" indent="0">
              <a:buNone/>
            </a:pPr>
            <a:r>
              <a:rPr lang="en-US" sz="1600" b="0" dirty="0"/>
              <a:t>           // perform some post </a:t>
            </a:r>
            <a:r>
              <a:rPr lang="en-US" sz="1600" b="0" dirty="0" smtClean="0"/>
              <a:t>send check</a:t>
            </a:r>
            <a:endParaRPr lang="en-US" sz="1600" b="0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           // </a:t>
            </a:r>
            <a:r>
              <a:rPr lang="en-US" sz="1600" b="1" dirty="0"/>
              <a:t>step </a:t>
            </a:r>
            <a:r>
              <a:rPr lang="en-US" sz="1600" b="1" dirty="0" smtClean="0"/>
              <a:t>5: resource cleanup 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           </a:t>
            </a:r>
            <a:r>
              <a:rPr lang="en-US" sz="1600" b="1" dirty="0" err="1"/>
              <a:t>this</a:t>
            </a:r>
            <a:r>
              <a:rPr lang="en-US" sz="1600" b="1" dirty="0" err="1" smtClean="0"/>
              <a:t>._Cleanup</a:t>
            </a:r>
            <a:r>
              <a:rPr lang="en-US" sz="1600" b="1" dirty="0" smtClean="0"/>
              <a:t>( </a:t>
            </a:r>
            <a:r>
              <a:rPr lang="en-US" sz="1600" b="1" dirty="0"/>
              <a:t>f </a:t>
            </a:r>
            <a:r>
              <a:rPr lang="en-US" sz="1600" b="1" dirty="0" smtClean="0"/>
              <a:t>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0" dirty="0" smtClean="0"/>
              <a:t>          </a:t>
            </a:r>
            <a:r>
              <a:rPr lang="en-US" sz="1600" b="0" dirty="0"/>
              <a:t>// step </a:t>
            </a:r>
            <a:r>
              <a:rPr lang="en-US" sz="1600" b="0" dirty="0" smtClean="0"/>
              <a:t>6: </a:t>
            </a:r>
            <a:r>
              <a:rPr lang="en-US" sz="1600" b="0" dirty="0"/>
              <a:t>resource cleanup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</a:t>
            </a:r>
            <a:r>
              <a:rPr lang="en-US" sz="1600" b="0" dirty="0" smtClean="0"/>
              <a:t>close file.</a:t>
            </a:r>
            <a:endParaRPr lang="en-US" sz="1600" dirty="0"/>
          </a:p>
          <a:p>
            <a:pPr marL="0" indent="0">
              <a:buNone/>
            </a:pPr>
            <a:r>
              <a:rPr lang="en-US" sz="1600" b="0" dirty="0" smtClean="0"/>
              <a:t>      }</a:t>
            </a:r>
          </a:p>
        </p:txBody>
      </p:sp>
    </p:spTree>
    <p:extLst>
      <p:ext uri="{BB962C8B-B14F-4D97-AF65-F5344CB8AC3E}">
        <p14:creationId xmlns="" xmlns:p14="http://schemas.microsoft.com/office/powerpoint/2010/main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Template</a:t>
            </a:r>
            <a:r>
              <a:rPr kumimoji="0" lang="en-US" sz="3600" b="0" i="0" u="none" strike="noStrike" kern="1200" cap="all" spc="0" normalizeH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 smtClean="0"/>
              <a:t>           protected virtual void </a:t>
            </a:r>
            <a:r>
              <a:rPr lang="en-US" sz="1600" b="0" dirty="0" err="1" smtClean="0"/>
              <a:t>EncryptFile</a:t>
            </a:r>
            <a:r>
              <a:rPr lang="en-US" sz="1600" b="0" dirty="0" smtClean="0"/>
              <a:t> </a:t>
            </a:r>
            <a:r>
              <a:rPr lang="en-US" sz="1600" b="0" dirty="0"/>
              <a:t>( f </a:t>
            </a:r>
            <a:r>
              <a:rPr lang="en-US" sz="1600" b="0" dirty="0" smtClean="0"/>
              <a:t>) </a:t>
            </a:r>
          </a:p>
          <a:p>
            <a:pPr marL="0" indent="0">
              <a:buNone/>
            </a:pPr>
            <a:r>
              <a:rPr lang="en-US" sz="1600" b="0" dirty="0" smtClean="0"/>
              <a:t>                  {  // some default encryption algorithm  }</a:t>
            </a:r>
          </a:p>
          <a:p>
            <a:pPr marL="0" indent="0">
              <a:buNone/>
            </a:pPr>
            <a:r>
              <a:rPr lang="en-US" sz="1600" b="0" dirty="0"/>
              <a:t> </a:t>
            </a:r>
            <a:r>
              <a:rPr lang="en-US" sz="1600" b="0" dirty="0" smtClean="0"/>
              <a:t>          protected virtual void ._</a:t>
            </a:r>
            <a:r>
              <a:rPr lang="en-US" sz="1600" b="0" dirty="0" err="1" smtClean="0"/>
              <a:t>CompressFile</a:t>
            </a:r>
            <a:r>
              <a:rPr lang="en-US" sz="1600" b="0" dirty="0" smtClean="0"/>
              <a:t> ( f )</a:t>
            </a:r>
          </a:p>
          <a:p>
            <a:pPr marL="0" indent="0">
              <a:buNone/>
            </a:pPr>
            <a:r>
              <a:rPr lang="en-US" sz="1600" b="0" dirty="0" smtClean="0"/>
              <a:t>	{  </a:t>
            </a:r>
            <a:r>
              <a:rPr lang="en-US" sz="1600" b="0" dirty="0"/>
              <a:t>// </a:t>
            </a:r>
            <a:r>
              <a:rPr lang="en-US" sz="1600" b="0" dirty="0" smtClean="0"/>
              <a:t>no op  </a:t>
            </a:r>
            <a:r>
              <a:rPr lang="en-US" sz="1600" b="0" dirty="0"/>
              <a:t>}</a:t>
            </a:r>
          </a:p>
          <a:p>
            <a:pPr marL="0" indent="0">
              <a:buNone/>
            </a:pPr>
            <a:r>
              <a:rPr lang="en-US" sz="1600" b="0" dirty="0" smtClean="0"/>
              <a:t>           protected virtual void _</a:t>
            </a:r>
            <a:r>
              <a:rPr lang="en-US" sz="1600" b="0" dirty="0" err="1" smtClean="0"/>
              <a:t>SendFileContent</a:t>
            </a:r>
            <a:r>
              <a:rPr lang="en-US" sz="1600" b="0" dirty="0" smtClean="0"/>
              <a:t>( </a:t>
            </a:r>
            <a:r>
              <a:rPr lang="en-US" sz="1600" b="0" dirty="0"/>
              <a:t>f </a:t>
            </a:r>
            <a:r>
              <a:rPr lang="en-US" sz="1600" b="0" dirty="0" smtClean="0"/>
              <a:t>)</a:t>
            </a:r>
          </a:p>
          <a:p>
            <a:pPr marL="0" indent="0">
              <a:buNone/>
            </a:pPr>
            <a:r>
              <a:rPr lang="en-US" sz="1600" b="0" dirty="0"/>
              <a:t>	{  // no op  </a:t>
            </a:r>
            <a:r>
              <a:rPr lang="en-US" sz="1600" b="0" dirty="0" smtClean="0"/>
              <a:t>}</a:t>
            </a:r>
          </a:p>
          <a:p>
            <a:pPr marL="0" indent="0">
              <a:buNone/>
            </a:pPr>
            <a:r>
              <a:rPr lang="en-US" sz="1600" b="0" dirty="0" smtClean="0"/>
              <a:t>           protected virtual void _Cleanup( </a:t>
            </a:r>
            <a:r>
              <a:rPr lang="en-US" sz="1600" b="0" dirty="0"/>
              <a:t>f </a:t>
            </a:r>
            <a:r>
              <a:rPr lang="en-US" sz="1600" b="0" dirty="0" smtClean="0"/>
              <a:t>)</a:t>
            </a:r>
          </a:p>
          <a:p>
            <a:pPr marL="0" indent="0">
              <a:buNone/>
            </a:pPr>
            <a:r>
              <a:rPr lang="en-US" sz="1600" b="0" dirty="0" smtClean="0"/>
              <a:t>	{  </a:t>
            </a:r>
            <a:r>
              <a:rPr lang="en-US" sz="1600" b="0" dirty="0"/>
              <a:t>// </a:t>
            </a:r>
            <a:r>
              <a:rPr lang="en-US" sz="1600" b="0" dirty="0" smtClean="0"/>
              <a:t>no op }</a:t>
            </a:r>
            <a:endParaRPr lang="en-US" sz="1600" b="0" dirty="0"/>
          </a:p>
          <a:p>
            <a:pPr marL="0" indent="0">
              <a:buNone/>
            </a:pPr>
            <a:r>
              <a:rPr lang="en-US" sz="1600" b="0" dirty="0" smtClean="0"/>
              <a:t> }</a:t>
            </a:r>
          </a:p>
        </p:txBody>
      </p:sp>
    </p:spTree>
    <p:extLst>
      <p:ext uri="{BB962C8B-B14F-4D97-AF65-F5344CB8AC3E}">
        <p14:creationId xmlns="" xmlns:p14="http://schemas.microsoft.com/office/powerpoint/2010/main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Template</a:t>
            </a:r>
            <a:r>
              <a:rPr kumimoji="0" lang="en-US" sz="3600" b="0" i="0" u="none" strike="noStrike" kern="1200" cap="all" spc="0" normalizeH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0680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 smtClean="0"/>
              <a:t>// use different compression and encryption to ensure fast </a:t>
            </a:r>
          </a:p>
          <a:p>
            <a:pPr marL="0" indent="0">
              <a:buNone/>
            </a:pPr>
            <a:r>
              <a:rPr lang="en-US" sz="1800" b="0" dirty="0" smtClean="0"/>
              <a:t>// and secure FTP.   </a:t>
            </a:r>
            <a:r>
              <a:rPr lang="en-US" sz="1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only necessary methods</a:t>
            </a:r>
            <a:r>
              <a:rPr lang="en-US" sz="1800" b="0" dirty="0" smtClean="0"/>
              <a:t>, otherwise use </a:t>
            </a:r>
            <a:r>
              <a:rPr lang="en-US" sz="1800" b="0" dirty="0" smtClean="0"/>
              <a:t>default </a:t>
            </a:r>
            <a:r>
              <a:rPr lang="en-US" sz="1800" b="0" dirty="0" smtClean="0"/>
              <a:t>behavior.</a:t>
            </a:r>
          </a:p>
          <a:p>
            <a:pPr marL="0" indent="0">
              <a:buNone/>
            </a:pPr>
            <a:r>
              <a:rPr lang="en-US" sz="1800" b="0" dirty="0" smtClean="0"/>
              <a:t>Class   </a:t>
            </a:r>
            <a:r>
              <a:rPr lang="en-US" sz="1800" b="0" dirty="0" err="1" smtClean="0"/>
              <a:t>FastSecureFTP</a:t>
            </a:r>
            <a:r>
              <a:rPr lang="en-US" sz="1800" b="0" dirty="0" smtClean="0"/>
              <a:t> </a:t>
            </a:r>
            <a:r>
              <a:rPr lang="en-US" sz="1800" b="0" dirty="0" smtClean="0"/>
              <a:t> : FTP</a:t>
            </a: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b="0" dirty="0" smtClean="0"/>
              <a:t>{</a:t>
            </a:r>
            <a:endParaRPr lang="en-US" sz="1800" b="0" dirty="0"/>
          </a:p>
          <a:p>
            <a:pPr marL="0" indent="0">
              <a:buNone/>
            </a:pPr>
            <a:r>
              <a:rPr lang="en-US" sz="1800" b="0" dirty="0" smtClean="0"/>
              <a:t>           protected override void </a:t>
            </a:r>
            <a:r>
              <a:rPr lang="en-US" sz="1800" b="0" dirty="0" err="1"/>
              <a:t>EncryptFile</a:t>
            </a:r>
            <a:r>
              <a:rPr lang="en-US" sz="1800" b="0" dirty="0"/>
              <a:t> ( f ) </a:t>
            </a:r>
          </a:p>
          <a:p>
            <a:pPr marL="0" indent="0">
              <a:buNone/>
            </a:pPr>
            <a:r>
              <a:rPr lang="en-US" sz="1800" b="0" dirty="0"/>
              <a:t>                  {  </a:t>
            </a:r>
            <a:r>
              <a:rPr lang="en-US" sz="1800" b="0" dirty="0" smtClean="0"/>
              <a:t>/* use AES 256 */ </a:t>
            </a:r>
            <a:r>
              <a:rPr lang="en-US" sz="1800" b="0" dirty="0" smtClean="0"/>
              <a:t>}</a:t>
            </a:r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r>
              <a:rPr lang="en-US" sz="1800" b="0" dirty="0"/>
              <a:t>           protected </a:t>
            </a:r>
            <a:r>
              <a:rPr lang="en-US" sz="1800" b="0" dirty="0" smtClean="0"/>
              <a:t>override void _</a:t>
            </a:r>
            <a:r>
              <a:rPr lang="en-US" sz="1800" b="0" dirty="0" err="1"/>
              <a:t>CompressFile</a:t>
            </a:r>
            <a:r>
              <a:rPr lang="en-US" sz="1800" b="0" dirty="0"/>
              <a:t> ( f )</a:t>
            </a:r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smtClean="0"/>
              <a:t>{ /* specify compression </a:t>
            </a:r>
            <a:r>
              <a:rPr lang="en-US" sz="1800" b="0" dirty="0" err="1" smtClean="0"/>
              <a:t>techinque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eg</a:t>
            </a:r>
            <a:r>
              <a:rPr lang="en-US" sz="1800" b="0" dirty="0" smtClean="0"/>
              <a:t> LZW or </a:t>
            </a:r>
            <a:r>
              <a:rPr lang="en-US" sz="1800" b="0" dirty="0" err="1" smtClean="0"/>
              <a:t>PPMd</a:t>
            </a:r>
            <a:r>
              <a:rPr lang="en-US" sz="1800" b="0" dirty="0" smtClean="0"/>
              <a:t>  */  </a:t>
            </a:r>
            <a:r>
              <a:rPr lang="en-US" sz="1800" b="0" dirty="0" smtClean="0"/>
              <a:t>}</a:t>
            </a:r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r>
              <a:rPr lang="en-US" sz="1800" b="0" dirty="0"/>
              <a:t>           protected </a:t>
            </a:r>
            <a:r>
              <a:rPr lang="en-US" sz="1800" b="0" dirty="0" smtClean="0"/>
              <a:t>override void </a:t>
            </a:r>
            <a:r>
              <a:rPr lang="en-US" sz="1800" b="0" dirty="0"/>
              <a:t>_</a:t>
            </a:r>
            <a:r>
              <a:rPr lang="en-US" sz="1800" b="0" dirty="0" err="1"/>
              <a:t>SendFileContent</a:t>
            </a:r>
            <a:r>
              <a:rPr lang="en-US" sz="1800" b="0" dirty="0"/>
              <a:t>( f )</a:t>
            </a:r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smtClean="0"/>
              <a:t>{ /* transmit over SSH or TCP */ </a:t>
            </a:r>
            <a:r>
              <a:rPr lang="en-US" sz="1800" b="0" dirty="0" smtClean="0"/>
              <a:t>}</a:t>
            </a:r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r>
              <a:rPr lang="en-US" sz="1800" b="0" strike="sngStrike" dirty="0"/>
              <a:t>           protected </a:t>
            </a:r>
            <a:r>
              <a:rPr lang="en-US" sz="1800" b="0" strike="sngStrike" dirty="0" smtClean="0"/>
              <a:t>override void </a:t>
            </a:r>
            <a:r>
              <a:rPr lang="en-US" sz="1800" b="0" strike="sngStrike" dirty="0"/>
              <a:t>_Cleanup( f )</a:t>
            </a:r>
          </a:p>
          <a:p>
            <a:pPr marL="0" indent="0">
              <a:buNone/>
            </a:pPr>
            <a:r>
              <a:rPr lang="en-US" sz="1800" b="0" strike="sngStrike" dirty="0"/>
              <a:t>	{  </a:t>
            </a:r>
            <a:r>
              <a:rPr lang="en-US" sz="1800" b="0" strike="sngStrike" dirty="0" smtClean="0"/>
              <a:t>/* cleanup ??  If not, no need to override */ }</a:t>
            </a:r>
            <a:endParaRPr lang="en-US" sz="1800" b="0" strike="sngStrike" dirty="0"/>
          </a:p>
          <a:p>
            <a:pPr marL="0" indent="0">
              <a:buNone/>
            </a:pPr>
            <a:r>
              <a:rPr lang="en-US" sz="1800" b="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Common design pattern references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5068013"/>
          </a:xfrm>
        </p:spPr>
        <p:txBody>
          <a:bodyPr>
            <a:normAutofit/>
          </a:bodyPr>
          <a:lstStyle/>
          <a:p>
            <a:r>
              <a:rPr lang="en-US" i="1" dirty="0" smtClean="0"/>
              <a:t>23 classic design patterns from Gang of Four book.</a:t>
            </a:r>
          </a:p>
          <a:p>
            <a:pPr lvl="1"/>
            <a:r>
              <a:rPr lang="en-US" i="1" dirty="0" smtClean="0"/>
              <a:t>Discusses the common patterns such as singleton, factory, decorator, state, etc.  Focuses at class level.</a:t>
            </a:r>
          </a:p>
          <a:p>
            <a:r>
              <a:rPr lang="en-US" b="0" i="1" dirty="0" smtClean="0"/>
              <a:t>Pattern Oriented </a:t>
            </a:r>
            <a:r>
              <a:rPr lang="en-US" i="1" dirty="0" smtClean="0"/>
              <a:t>S</a:t>
            </a:r>
            <a:r>
              <a:rPr lang="en-US" b="0" i="1" dirty="0" smtClean="0"/>
              <a:t>oftware Architecture (POSA) (16 patterns)</a:t>
            </a:r>
          </a:p>
          <a:p>
            <a:pPr lvl="1"/>
            <a:r>
              <a:rPr lang="en-US" i="1" dirty="0" smtClean="0"/>
              <a:t>Discusses higher level patterns such as MVC, Publish-Subscriber, Pipes &amp; Filters, etc.  Focuses at component level.</a:t>
            </a:r>
            <a:endParaRPr lang="en-US" b="0" i="1" dirty="0" smtClean="0"/>
          </a:p>
          <a:p>
            <a:r>
              <a:rPr lang="en-US" b="0" i="1" dirty="0" smtClean="0"/>
              <a:t>Core J2EE Patterns(21 patterns)</a:t>
            </a:r>
          </a:p>
          <a:p>
            <a:pPr lvl="1"/>
            <a:r>
              <a:rPr lang="en-US" i="1" dirty="0" smtClean="0"/>
              <a:t>Covers web domain patterns such as Data Access Object (DAO), Data Transfer Object (DTO), Front Controller, etc.</a:t>
            </a:r>
            <a:endParaRPr lang="en-US" b="0" i="1" dirty="0" smtClean="0"/>
          </a:p>
          <a:p>
            <a:pPr marL="0" indent="0">
              <a:buNone/>
            </a:pPr>
            <a:endParaRPr lang="en-US" b="0" i="1" dirty="0" smtClean="0"/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 fontScale="85000" lnSpcReduction="10000"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Template &amp; Strategy</a:t>
            </a:r>
            <a:r>
              <a:rPr kumimoji="0" lang="en-US" sz="3600" b="0" i="0" u="none" strike="noStrike" kern="1200" cap="all" spc="0" normalizeH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Pattern comparison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658" y="3124200"/>
            <a:ext cx="8555941" cy="31396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 smtClean="0"/>
              <a:t>	</a:t>
            </a:r>
          </a:p>
          <a:p>
            <a:pPr marL="0" indent="0">
              <a:buNone/>
            </a:pPr>
            <a:r>
              <a:rPr lang="en-US" b="0" dirty="0" smtClean="0"/>
              <a:t>Ex. Compression Options:  LZW, </a:t>
            </a:r>
            <a:r>
              <a:rPr lang="en-US" b="0" dirty="0" err="1" smtClean="0"/>
              <a:t>HomeGrownCompression</a:t>
            </a:r>
            <a:r>
              <a:rPr lang="en-US" b="0" dirty="0" smtClean="0"/>
              <a:t>,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</a:t>
            </a:r>
            <a:r>
              <a:rPr lang="en-US" b="0" dirty="0" err="1" smtClean="0"/>
              <a:t>Looseless</a:t>
            </a:r>
            <a:r>
              <a:rPr lang="en-US" b="0" dirty="0" smtClean="0"/>
              <a:t>.</a:t>
            </a:r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     Encryption Options: AES, DES, </a:t>
            </a:r>
            <a:r>
              <a:rPr lang="en-US" b="0" dirty="0" err="1" smtClean="0"/>
              <a:t>HomeGrownEncryption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     Transmission Option: TCP, Serial, SATCOM</a:t>
            </a:r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Possible permutation = 3x3x3 = 27.</a:t>
            </a:r>
          </a:p>
          <a:p>
            <a:pPr marL="0" indent="0">
              <a:buNone/>
            </a:pPr>
            <a:endParaRPr lang="en-US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20076353"/>
              </p:ext>
            </p:extLst>
          </p:nvPr>
        </p:nvGraphicFramePr>
        <p:xfrm>
          <a:off x="685800" y="1295400"/>
          <a:ext cx="6096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Strategy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Template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Method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Behavior</a:t>
                      </a:r>
                      <a:r>
                        <a:rPr lang="en-US" baseline="0" dirty="0" smtClean="0"/>
                        <a:t> can vary at Runtime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Behavior is fixed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Allow user flexibility to configure an object behavior using</a:t>
                      </a:r>
                      <a:r>
                        <a:rPr lang="en-US" baseline="0" dirty="0" smtClean="0"/>
                        <a:t> different permutation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Proliferation</a:t>
                      </a:r>
                      <a:r>
                        <a:rPr lang="en-US" baseline="0" dirty="0" smtClean="0"/>
                        <a:t> of classes.  One new class for each new combination.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5068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Strategy</a:t>
            </a:r>
            <a:endParaRPr lang="en-US" sz="2000" b="1" dirty="0"/>
          </a:p>
          <a:p>
            <a:r>
              <a:rPr lang="en-US" sz="2000" b="0" dirty="0" smtClean="0"/>
              <a:t>  User can pick and choose from the 27 options to inject into FTP   </a:t>
            </a:r>
          </a:p>
          <a:p>
            <a:pPr marL="0" indent="0">
              <a:buNone/>
            </a:pPr>
            <a:r>
              <a:rPr lang="en-US" sz="2000" b="0" dirty="0"/>
              <a:t> </a:t>
            </a:r>
            <a:r>
              <a:rPr lang="en-US" sz="2000" b="0" dirty="0" smtClean="0"/>
              <a:t>    object at runtime.</a:t>
            </a:r>
          </a:p>
          <a:p>
            <a:pPr marL="0" indent="0">
              <a:buNone/>
            </a:pPr>
            <a:endParaRPr lang="en-US" sz="2000" b="0" dirty="0" smtClean="0"/>
          </a:p>
          <a:p>
            <a:pPr marL="0" indent="0">
              <a:buNone/>
            </a:pPr>
            <a:r>
              <a:rPr lang="en-US" sz="2000" b="1" dirty="0" smtClean="0"/>
              <a:t>Template Method</a:t>
            </a:r>
          </a:p>
          <a:p>
            <a:r>
              <a:rPr lang="en-US" sz="2000" b="0" dirty="0" smtClean="0"/>
              <a:t>Need to create 27 different classes derived from FTP class.  Ex.  </a:t>
            </a:r>
            <a:r>
              <a:rPr lang="en-US" sz="2000" b="0" dirty="0" err="1" smtClean="0"/>
              <a:t>AesLzwTcpFtp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AesHomegrownCompressionTcpFtp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etc</a:t>
            </a:r>
            <a:r>
              <a:rPr lang="en-US" sz="2000" b="0" dirty="0" smtClean="0"/>
              <a:t>)</a:t>
            </a:r>
          </a:p>
          <a:p>
            <a:r>
              <a:rPr lang="en-US" sz="2000" b="0" dirty="0"/>
              <a:t> </a:t>
            </a:r>
            <a:r>
              <a:rPr lang="en-US" sz="2000" b="0" dirty="0" smtClean="0"/>
              <a:t>More suitable if we want to enforce certain combinations.</a:t>
            </a:r>
          </a:p>
          <a:p>
            <a:pPr marL="0" indent="0">
              <a:buNone/>
            </a:pPr>
            <a:r>
              <a:rPr lang="en-US" sz="2000" b="0" dirty="0" smtClean="0"/>
              <a:t>   Ex. Allow AES to be used with LZW and Serial (</a:t>
            </a:r>
            <a:r>
              <a:rPr lang="en-US" sz="2000" b="0" dirty="0" err="1" smtClean="0"/>
              <a:t>AesLzwSerialFtp</a:t>
            </a:r>
            <a:r>
              <a:rPr lang="en-US" sz="2000" b="0" dirty="0" smtClean="0"/>
              <a:t>)</a:t>
            </a:r>
          </a:p>
          <a:p>
            <a:pPr marL="0" indent="0">
              <a:buNone/>
            </a:pPr>
            <a:r>
              <a:rPr lang="en-US" sz="2000" b="0" dirty="0" smtClean="0"/>
              <a:t>         Allow DES to be used with </a:t>
            </a:r>
            <a:r>
              <a:rPr lang="en-US" sz="2000" b="0" dirty="0" err="1" smtClean="0"/>
              <a:t>Looseless</a:t>
            </a:r>
            <a:r>
              <a:rPr lang="en-US" sz="2000" b="0" dirty="0" smtClean="0"/>
              <a:t> and TCP (</a:t>
            </a:r>
            <a:r>
              <a:rPr lang="en-US" sz="2000" b="0" dirty="0" err="1" smtClean="0"/>
              <a:t>DesLooslessTcpFtp</a:t>
            </a:r>
            <a:r>
              <a:rPr lang="en-US" sz="2000" b="0" dirty="0" smtClean="0"/>
              <a:t>).</a:t>
            </a:r>
            <a:endParaRPr lang="en-US" sz="2000" dirty="0"/>
          </a:p>
          <a:p>
            <a:pPr marL="0" indent="0">
              <a:buNone/>
            </a:pPr>
            <a:r>
              <a:rPr lang="en-US" sz="2000" b="0" dirty="0" smtClean="0"/>
              <a:t>         Disallow other combinations.</a:t>
            </a:r>
            <a:endParaRPr lang="en-US" sz="2000" b="0" dirty="0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 fontScale="85000" lnSpcReduction="10000"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Template &amp; Strategy</a:t>
            </a:r>
            <a:r>
              <a:rPr kumimoji="0" lang="en-US" sz="3600" b="0" i="0" u="none" strike="noStrike" kern="1200" cap="all" spc="0" normalizeH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Pattern comparison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Summary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295400"/>
            <a:ext cx="8382000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3200" b="1" dirty="0" smtClean="0"/>
              <a:t>Briefly discuss some </a:t>
            </a:r>
            <a:r>
              <a:rPr lang="en-US" sz="3200" b="1" dirty="0" err="1" smtClean="0"/>
              <a:t>GoF</a:t>
            </a:r>
            <a:r>
              <a:rPr lang="en-US" sz="3200" b="1" dirty="0" smtClean="0"/>
              <a:t> patterns.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3200" b="1" dirty="0" smtClean="0"/>
              <a:t>Covered 5 popular patterns – Abstract Factory, Null Object, State, Strategy, Template Method.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3200" b="1" dirty="0" smtClean="0"/>
              <a:t>			           </a:t>
            </a:r>
            <a:r>
              <a:rPr lang="en-US" sz="5400" b="1" dirty="0" smtClean="0"/>
              <a:t>Q &amp; A</a:t>
            </a:r>
          </a:p>
        </p:txBody>
      </p:sp>
    </p:spTree>
    <p:extLst>
      <p:ext uri="{BB962C8B-B14F-4D97-AF65-F5344CB8AC3E}">
        <p14:creationId xmlns="" xmlns:p14="http://schemas.microsoft.com/office/powerpoint/2010/main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design patterns categories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5281129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Creational Patterns -  </a:t>
            </a:r>
            <a:r>
              <a:rPr lang="en-US" i="1" dirty="0" smtClean="0"/>
              <a:t>abstract the instantiation process by reducing the number of “new” in the client code.</a:t>
            </a:r>
          </a:p>
          <a:p>
            <a:pPr>
              <a:buNone/>
            </a:pPr>
            <a:endParaRPr lang="en-US" b="1" i="1" dirty="0" smtClean="0"/>
          </a:p>
          <a:p>
            <a:r>
              <a:rPr lang="en-US" b="1" i="1" dirty="0" smtClean="0"/>
              <a:t>Structural Patterns – </a:t>
            </a:r>
            <a:r>
              <a:rPr lang="en-US" i="1" dirty="0" smtClean="0"/>
              <a:t>describe how to use inheritance, composition to group classes and interfaces to form larger structures.</a:t>
            </a:r>
          </a:p>
          <a:p>
            <a:endParaRPr lang="en-US" b="1" i="1" dirty="0" smtClean="0"/>
          </a:p>
          <a:p>
            <a:r>
              <a:rPr lang="en-US" b="1" i="1" dirty="0" smtClean="0"/>
              <a:t>Behavior Patterns – </a:t>
            </a:r>
            <a:r>
              <a:rPr lang="en-US" i="1" dirty="0" smtClean="0"/>
              <a:t>describes the communication between objects.  It uses inheritance to distribute behavior between classes.</a:t>
            </a:r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design patterns categories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5281129"/>
          </a:xfrm>
        </p:spPr>
        <p:txBody>
          <a:bodyPr>
            <a:normAutofit/>
          </a:bodyPr>
          <a:lstStyle/>
          <a:p>
            <a:r>
              <a:rPr lang="en-US" sz="3600" b="1" i="1" dirty="0" smtClean="0"/>
              <a:t>Creational Patterns:</a:t>
            </a:r>
          </a:p>
          <a:p>
            <a:pPr lvl="1"/>
            <a:r>
              <a:rPr lang="en-US" sz="3200" b="1" i="1" dirty="0" smtClean="0"/>
              <a:t>Singleton</a:t>
            </a:r>
            <a:r>
              <a:rPr lang="en-US" sz="3200" i="1" dirty="0" smtClean="0"/>
              <a:t> – enforces a single point of access  to a resource</a:t>
            </a:r>
          </a:p>
          <a:p>
            <a:pPr lvl="1"/>
            <a:r>
              <a:rPr lang="en-US" sz="3200" b="1" i="1" dirty="0" smtClean="0"/>
              <a:t>* Abstract Factory </a:t>
            </a:r>
            <a:r>
              <a:rPr lang="en-US" sz="3200" i="1" dirty="0" smtClean="0"/>
              <a:t>– abstraction to create a families of object without having to know the concrete types.</a:t>
            </a:r>
          </a:p>
          <a:p>
            <a:pPr lvl="1"/>
            <a:r>
              <a:rPr lang="en-US" sz="3200" b="1" i="1" dirty="0" smtClean="0"/>
              <a:t>Factory Method </a:t>
            </a:r>
            <a:r>
              <a:rPr lang="en-US" sz="3200" i="1" dirty="0" smtClean="0"/>
              <a:t>– similar to Abstract Factory, but it is to create a single object.</a:t>
            </a:r>
          </a:p>
          <a:p>
            <a:pPr lvl="1"/>
            <a:endParaRPr lang="en-US" b="1" i="1" dirty="0" smtClean="0"/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459226" y="6488668"/>
            <a:ext cx="268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Will be covered in detail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design patterns categories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5281129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i="1" dirty="0" smtClean="0"/>
              <a:t>Structural Patterns:</a:t>
            </a:r>
          </a:p>
          <a:p>
            <a:pPr lvl="1"/>
            <a:r>
              <a:rPr lang="en-US" sz="3200" b="1" i="1" dirty="0" smtClean="0"/>
              <a:t>Façade</a:t>
            </a:r>
            <a:r>
              <a:rPr lang="en-US" sz="3200" i="1" dirty="0" smtClean="0"/>
              <a:t> – abstract a complex subsystem from the user by providing a simplified set of APIs.</a:t>
            </a:r>
          </a:p>
          <a:p>
            <a:pPr lvl="1"/>
            <a:r>
              <a:rPr lang="en-US" sz="3200" b="1" i="1" dirty="0" smtClean="0"/>
              <a:t>Decorator</a:t>
            </a:r>
            <a:r>
              <a:rPr lang="en-US" sz="3200" i="1" dirty="0" smtClean="0"/>
              <a:t> – using composition (instead of </a:t>
            </a:r>
            <a:r>
              <a:rPr lang="en-US" sz="3200" i="1" dirty="0" err="1" smtClean="0"/>
              <a:t>subclassing</a:t>
            </a:r>
            <a:r>
              <a:rPr lang="en-US" sz="3200" i="1" dirty="0" smtClean="0"/>
              <a:t>) to add new behavior to a class.</a:t>
            </a:r>
          </a:p>
          <a:p>
            <a:pPr lvl="1"/>
            <a:r>
              <a:rPr lang="en-US" sz="3200" b="1" i="1" dirty="0" smtClean="0"/>
              <a:t>Adapter</a:t>
            </a:r>
            <a:r>
              <a:rPr lang="en-US" sz="3200" i="1" dirty="0" smtClean="0"/>
              <a:t> – create a </a:t>
            </a:r>
            <a:r>
              <a:rPr lang="en-US" sz="3200" i="1" u="sng" dirty="0" smtClean="0"/>
              <a:t>new interface </a:t>
            </a:r>
            <a:r>
              <a:rPr lang="en-US" sz="3200" i="1" dirty="0" smtClean="0"/>
              <a:t>to an existing class that you can’t modified so it can be used by your app.</a:t>
            </a:r>
          </a:p>
          <a:p>
            <a:pPr lvl="1"/>
            <a:r>
              <a:rPr lang="en-US" sz="3200" b="1" i="1" dirty="0" smtClean="0"/>
              <a:t>Proxy</a:t>
            </a:r>
            <a:r>
              <a:rPr lang="en-US" sz="3200" i="1" dirty="0" smtClean="0"/>
              <a:t> – create a placeholder to an existing class with the </a:t>
            </a:r>
            <a:r>
              <a:rPr lang="en-US" sz="3200" i="1" u="sng" dirty="0" smtClean="0"/>
              <a:t>same interface</a:t>
            </a:r>
            <a:r>
              <a:rPr lang="en-US" sz="3200" i="1" dirty="0" smtClean="0"/>
              <a:t>.  Typically used to control access to a remote object.</a:t>
            </a:r>
            <a:endParaRPr lang="en-US" sz="3200" i="1" u="sng" dirty="0" smtClean="0"/>
          </a:p>
          <a:p>
            <a:pPr lvl="1"/>
            <a:endParaRPr lang="en-US" b="1" i="1" dirty="0" smtClean="0"/>
          </a:p>
          <a:p>
            <a:pPr lvl="1"/>
            <a:endParaRPr lang="en-US" b="1" i="1" dirty="0" smtClean="0"/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459226" y="6488668"/>
            <a:ext cx="268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Will be covered in detail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design patterns categories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9226" y="6488668"/>
            <a:ext cx="268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Will be covered in detail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799" cy="5410200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endParaRPr lang="en-US" b="1" i="1" dirty="0" smtClean="0"/>
          </a:p>
          <a:p>
            <a:r>
              <a:rPr lang="en-US" sz="3600" b="1" i="1" dirty="0" smtClean="0"/>
              <a:t>Behavior Patterns:</a:t>
            </a:r>
          </a:p>
          <a:p>
            <a:pPr lvl="1"/>
            <a:r>
              <a:rPr lang="en-US" b="1" i="1" dirty="0" smtClean="0"/>
              <a:t>Command</a:t>
            </a:r>
            <a:r>
              <a:rPr lang="en-US" i="1" dirty="0" smtClean="0"/>
              <a:t>– encapsulate each request as a command object which knows how to carry out its operation.</a:t>
            </a:r>
          </a:p>
          <a:p>
            <a:pPr lvl="1"/>
            <a:r>
              <a:rPr lang="en-US" b="1" i="1" dirty="0" err="1" smtClean="0"/>
              <a:t>Iterator</a:t>
            </a:r>
            <a:r>
              <a:rPr lang="en-US" i="1" dirty="0" smtClean="0"/>
              <a:t> – allows client to access a collection of objects sequentially w/out having to knowing the underlying representation.</a:t>
            </a:r>
          </a:p>
          <a:p>
            <a:pPr lvl="1"/>
            <a:r>
              <a:rPr lang="en-US" b="1" i="1" dirty="0" smtClean="0"/>
              <a:t>* State </a:t>
            </a:r>
            <a:r>
              <a:rPr lang="en-US" i="1" dirty="0" smtClean="0"/>
              <a:t>– uses to represent a state machine.</a:t>
            </a:r>
          </a:p>
          <a:p>
            <a:pPr lvl="1"/>
            <a:r>
              <a:rPr lang="en-US" b="1" i="1" dirty="0" smtClean="0"/>
              <a:t>* Strategy </a:t>
            </a:r>
            <a:r>
              <a:rPr lang="en-US" i="1" dirty="0" smtClean="0"/>
              <a:t>– provides a common interface for a group of complex algorithms to a client.  We can switch the algorithm without affecting client code.</a:t>
            </a:r>
          </a:p>
          <a:p>
            <a:pPr lvl="1"/>
            <a:r>
              <a:rPr lang="en-US" b="1" i="1" dirty="0" smtClean="0"/>
              <a:t>* Template Method </a:t>
            </a:r>
            <a:r>
              <a:rPr lang="en-US" i="1" dirty="0" smtClean="0"/>
              <a:t>– provides a recipe to perform a complex operation, but defer some steps to subclasses.</a:t>
            </a:r>
            <a:endParaRPr lang="en-US" i="1" u="sng" dirty="0" smtClean="0"/>
          </a:p>
          <a:p>
            <a:pPr lvl="1"/>
            <a:endParaRPr lang="en-US" b="1" i="1" dirty="0" smtClean="0"/>
          </a:p>
          <a:p>
            <a:pPr lvl="1"/>
            <a:endParaRPr lang="en-US" b="1" i="1" dirty="0" smtClean="0"/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1823</Words>
  <Application>Microsoft Office PowerPoint</Application>
  <PresentationFormat>On-screen Show (4:3)</PresentationFormat>
  <Paragraphs>473</Paragraphs>
  <Slides>52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Trek</vt:lpstr>
      <vt:lpstr>Introduction to design patterns </vt:lpstr>
      <vt:lpstr>Slide 2</vt:lpstr>
      <vt:lpstr>agenda</vt:lpstr>
      <vt:lpstr>What is design pattern</vt:lpstr>
      <vt:lpstr>Common design pattern references</vt:lpstr>
      <vt:lpstr>design patterns categories</vt:lpstr>
      <vt:lpstr>design patterns categories</vt:lpstr>
      <vt:lpstr>design patterns categories</vt:lpstr>
      <vt:lpstr>design patterns categories</vt:lpstr>
      <vt:lpstr>Abstract Factory</vt:lpstr>
      <vt:lpstr>Abstract Factory</vt:lpstr>
      <vt:lpstr>Abstract Factory (cont)</vt:lpstr>
      <vt:lpstr>Abstract Factory (cont)</vt:lpstr>
      <vt:lpstr>Abstract Factory (cont)</vt:lpstr>
      <vt:lpstr>Abstract Factory (cont) – Revise design</vt:lpstr>
      <vt:lpstr>Abstract Factory (cont)</vt:lpstr>
      <vt:lpstr>Abstract Factory (cont)</vt:lpstr>
      <vt:lpstr>Abstract Factory (cont)</vt:lpstr>
      <vt:lpstr>State Pattern</vt:lpstr>
      <vt:lpstr>State pattern</vt:lpstr>
      <vt:lpstr>State pattern</vt:lpstr>
      <vt:lpstr>State pattern</vt:lpstr>
      <vt:lpstr>State pattern</vt:lpstr>
      <vt:lpstr>State pattern</vt:lpstr>
      <vt:lpstr>Slide 25</vt:lpstr>
      <vt:lpstr>State  pattern</vt:lpstr>
      <vt:lpstr>Slide 27</vt:lpstr>
      <vt:lpstr>Null object Pattern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strategy Pattern</vt:lpstr>
      <vt:lpstr>Slide 37</vt:lpstr>
      <vt:lpstr>Slide 38</vt:lpstr>
      <vt:lpstr>Slide 39</vt:lpstr>
      <vt:lpstr>Slide 40</vt:lpstr>
      <vt:lpstr>Slide 41</vt:lpstr>
      <vt:lpstr>Slide 42</vt:lpstr>
      <vt:lpstr>Template method Pattern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2014-06-08T21:19:06Z</dcterms:created>
  <dcterms:modified xsi:type="dcterms:W3CDTF">2014-06-28T06:16:41Z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