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1"/>
  </p:sldMasterIdLst>
  <p:notesMasterIdLst>
    <p:notesMasterId r:id="rId42"/>
  </p:notesMasterIdLst>
  <p:sldIdLst>
    <p:sldId id="256" r:id="rId2"/>
    <p:sldId id="285" r:id="rId3"/>
    <p:sldId id="286" r:id="rId4"/>
    <p:sldId id="312" r:id="rId5"/>
    <p:sldId id="288" r:id="rId6"/>
    <p:sldId id="287" r:id="rId7"/>
    <p:sldId id="310" r:id="rId8"/>
    <p:sldId id="311" r:id="rId9"/>
    <p:sldId id="307" r:id="rId10"/>
    <p:sldId id="290" r:id="rId11"/>
    <p:sldId id="300" r:id="rId12"/>
    <p:sldId id="292" r:id="rId13"/>
    <p:sldId id="293" r:id="rId14"/>
    <p:sldId id="294" r:id="rId15"/>
    <p:sldId id="295" r:id="rId16"/>
    <p:sldId id="296" r:id="rId17"/>
    <p:sldId id="299" r:id="rId18"/>
    <p:sldId id="297" r:id="rId19"/>
    <p:sldId id="301" r:id="rId20"/>
    <p:sldId id="313" r:id="rId21"/>
    <p:sldId id="316" r:id="rId22"/>
    <p:sldId id="314" r:id="rId23"/>
    <p:sldId id="315" r:id="rId24"/>
    <p:sldId id="317" r:id="rId25"/>
    <p:sldId id="319" r:id="rId26"/>
    <p:sldId id="320" r:id="rId27"/>
    <p:sldId id="302" r:id="rId28"/>
    <p:sldId id="321" r:id="rId29"/>
    <p:sldId id="325" r:id="rId30"/>
    <p:sldId id="322" r:id="rId31"/>
    <p:sldId id="323" r:id="rId32"/>
    <p:sldId id="324" r:id="rId33"/>
    <p:sldId id="303" r:id="rId34"/>
    <p:sldId id="326" r:id="rId35"/>
    <p:sldId id="327" r:id="rId36"/>
    <p:sldId id="332" r:id="rId37"/>
    <p:sldId id="328" r:id="rId38"/>
    <p:sldId id="329" r:id="rId39"/>
    <p:sldId id="330" r:id="rId40"/>
    <p:sldId id="331" r:id="rId4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53DA-8BF4-4869-96FE-9BCF43372D4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6/18/2014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6/18/2014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6/18/2014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Introduction to design patterns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6934200" cy="14478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dirty="0" smtClean="0">
                <a:solidFill>
                  <a:schemeClr val="accent1"/>
                </a:solidFill>
              </a:rPr>
              <a:t>Abstract Factory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192832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Motivation</a:t>
            </a:r>
          </a:p>
          <a:p>
            <a:pPr lvl="1"/>
            <a:r>
              <a:rPr lang="en-US" b="1" i="1" dirty="0" smtClean="0"/>
              <a:t>Provides an abstraction when creating different families of objects.</a:t>
            </a:r>
          </a:p>
          <a:p>
            <a:pPr lvl="1"/>
            <a:r>
              <a:rPr lang="en-US" b="1" i="1" dirty="0" smtClean="0"/>
              <a:t>Reduces if-then-else or switch statements.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1" y="3352800"/>
            <a:ext cx="9067799" cy="3505200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Example</a:t>
            </a:r>
          </a:p>
          <a:p>
            <a:pPr lvl="1"/>
            <a:r>
              <a:rPr lang="en-US" b="1" i="1" dirty="0" smtClean="0"/>
              <a:t>“Home Building” software that supports different types of home (cheap home, tract home, luxury home).</a:t>
            </a:r>
          </a:p>
          <a:p>
            <a:pPr lvl="1"/>
            <a:r>
              <a:rPr lang="en-US" b="1" i="1" dirty="0" smtClean="0"/>
              <a:t>A home has several features such as window, door, floor.</a:t>
            </a:r>
          </a:p>
          <a:p>
            <a:pPr lvl="1"/>
            <a:r>
              <a:rPr lang="en-US" b="1" i="1" dirty="0" smtClean="0"/>
              <a:t>Let’s assume the software has 2 operations build() and print().</a:t>
            </a:r>
          </a:p>
          <a:p>
            <a:pPr lvl="1"/>
            <a:endParaRPr lang="en-US" b="1" i="1" dirty="0" smtClean="0"/>
          </a:p>
          <a:p>
            <a:pPr lvl="1">
              <a:buNone/>
            </a:pPr>
            <a:r>
              <a:rPr lang="en-US" b="1" i="1" dirty="0" smtClean="0"/>
              <a:t>3 families (cheap, tract, luxury)</a:t>
            </a:r>
          </a:p>
          <a:p>
            <a:pPr lvl="1">
              <a:buNone/>
            </a:pPr>
            <a:r>
              <a:rPr lang="en-US" b="1" i="1" dirty="0" smtClean="0"/>
              <a:t>Each family has 3 objects (window, door, floor)</a:t>
            </a:r>
          </a:p>
          <a:p>
            <a:pPr lvl="1">
              <a:buNone/>
            </a:pPr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1" y="1195871"/>
            <a:ext cx="8915400" cy="566212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b="1" i="1" dirty="0" smtClean="0"/>
              <a:t>Not-so-elegant implementation</a:t>
            </a:r>
          </a:p>
          <a:p>
            <a:endParaRPr lang="en-US" b="1" i="1" dirty="0" smtClean="0"/>
          </a:p>
          <a:p>
            <a:pPr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HomeBuildingApp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   void build() </a:t>
            </a:r>
          </a:p>
          <a:p>
            <a:pPr>
              <a:buNone/>
            </a:pPr>
            <a:r>
              <a:rPr lang="en-US" i="1" dirty="0" smtClean="0"/>
              <a:t>  {</a:t>
            </a:r>
          </a:p>
          <a:p>
            <a:pPr lvl="1">
              <a:buNone/>
            </a:pPr>
            <a:r>
              <a:rPr lang="en-US" i="1" dirty="0" smtClean="0"/>
              <a:t>      switch( </a:t>
            </a:r>
            <a:r>
              <a:rPr lang="en-US" i="1" dirty="0" err="1" smtClean="0"/>
              <a:t>homeType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       {</a:t>
            </a:r>
          </a:p>
          <a:p>
            <a:pPr lvl="1">
              <a:buNone/>
            </a:pPr>
            <a:r>
              <a:rPr lang="en-US" i="1" dirty="0" smtClean="0"/>
              <a:t>          case “cheap”: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CheapWindow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CheapDoor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CheapFloor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	   case “luxury”: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LuxuryWindow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LuxuryDoor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LuxuryFloor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case “tract”: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TractWindow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TractDoor</a:t>
            </a:r>
            <a:r>
              <a:rPr lang="en-US" i="1" dirty="0" smtClean="0"/>
              <a:t>();</a:t>
            </a:r>
          </a:p>
          <a:p>
            <a:pPr lvl="2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TractFloor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         	 /* use the window, door and floor to build the house and display on the screen*/</a:t>
            </a:r>
          </a:p>
          <a:p>
            <a:pPr lvl="1">
              <a:buNone/>
            </a:pPr>
            <a:r>
              <a:rPr lang="en-US" i="1" dirty="0" smtClean="0"/>
              <a:t>      }</a:t>
            </a:r>
          </a:p>
          <a:p>
            <a:pPr>
              <a:buNone/>
            </a:pPr>
            <a:r>
              <a:rPr lang="en-US" b="0" i="1" dirty="0" smtClean="0"/>
              <a:t>   }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void print() </a:t>
            </a:r>
          </a:p>
          <a:p>
            <a:pPr>
              <a:buNone/>
            </a:pPr>
            <a:r>
              <a:rPr lang="en-US" i="1" dirty="0" smtClean="0"/>
              <a:t>  {</a:t>
            </a:r>
          </a:p>
          <a:p>
            <a:pPr lvl="1">
              <a:buNone/>
            </a:pPr>
            <a:r>
              <a:rPr lang="en-US" i="1" dirty="0" smtClean="0"/>
              <a:t>      switch( </a:t>
            </a:r>
            <a:r>
              <a:rPr lang="en-US" i="1" dirty="0" err="1" smtClean="0"/>
              <a:t>homeType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i="1" dirty="0" smtClean="0"/>
              <a:t>       {</a:t>
            </a:r>
          </a:p>
          <a:p>
            <a:pPr lvl="1">
              <a:buNone/>
            </a:pPr>
            <a:r>
              <a:rPr lang="en-US" i="1" dirty="0" smtClean="0"/>
              <a:t>          case “cheap”: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CheapWindow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CheapDoor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CheapFloor</a:t>
            </a:r>
            <a:r>
              <a:rPr lang="en-US" i="1" dirty="0" smtClean="0"/>
              <a:t>();         	</a:t>
            </a:r>
          </a:p>
          <a:p>
            <a:pPr lvl="1">
              <a:buNone/>
            </a:pPr>
            <a:r>
              <a:rPr lang="en-US" i="1" dirty="0" smtClean="0"/>
              <a:t>	      case “luxury”: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window = new </a:t>
            </a:r>
            <a:r>
              <a:rPr lang="en-US" i="1" dirty="0" err="1" smtClean="0"/>
              <a:t>LuxuryWindow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door = new </a:t>
            </a:r>
            <a:r>
              <a:rPr lang="en-US" i="1" dirty="0" err="1" smtClean="0"/>
              <a:t>LuxuryDoor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        	</a:t>
            </a:r>
            <a:r>
              <a:rPr lang="en-US" i="1" dirty="0" err="1" smtClean="0"/>
              <a:t>var</a:t>
            </a:r>
            <a:r>
              <a:rPr lang="en-US" i="1" dirty="0" smtClean="0"/>
              <a:t> floor = new </a:t>
            </a:r>
            <a:r>
              <a:rPr lang="en-US" i="1" dirty="0" err="1" smtClean="0"/>
              <a:t>LuxuryFloor</a:t>
            </a:r>
            <a:r>
              <a:rPr lang="en-US" i="1" dirty="0" smtClean="0"/>
              <a:t>();         	</a:t>
            </a:r>
          </a:p>
          <a:p>
            <a:pPr lvl="2">
              <a:buNone/>
            </a:pPr>
            <a:r>
              <a:rPr lang="en-US" i="1" dirty="0" smtClean="0"/>
              <a:t>	</a:t>
            </a:r>
            <a:r>
              <a:rPr lang="en-US" sz="2400" i="1" dirty="0" smtClean="0"/>
              <a:t>case “tract”: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window = new </a:t>
            </a:r>
            <a:r>
              <a:rPr lang="en-US" sz="2400" i="1" dirty="0" err="1" smtClean="0"/>
              <a:t>TractWindow</a:t>
            </a:r>
            <a:r>
              <a:rPr lang="en-US" sz="2400" i="1" dirty="0" smtClean="0"/>
              <a:t>();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door = new </a:t>
            </a:r>
            <a:r>
              <a:rPr lang="en-US" sz="2400" i="1" dirty="0" err="1" smtClean="0"/>
              <a:t>TractDoor</a:t>
            </a:r>
            <a:r>
              <a:rPr lang="en-US" sz="2400" i="1" dirty="0" smtClean="0"/>
              <a:t>();</a:t>
            </a:r>
          </a:p>
          <a:p>
            <a:pPr lvl="2">
              <a:buNone/>
            </a:pPr>
            <a:r>
              <a:rPr lang="en-US" sz="2400" i="1" dirty="0" smtClean="0"/>
              <a:t>          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floor = new </a:t>
            </a:r>
            <a:r>
              <a:rPr lang="en-US" sz="2400" i="1" dirty="0" err="1" smtClean="0"/>
              <a:t>TractFloor</a:t>
            </a:r>
            <a:r>
              <a:rPr lang="en-US" sz="2400" i="1" dirty="0" smtClean="0"/>
              <a:t>();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		    /* layout the window, door and floor then print */</a:t>
            </a:r>
          </a:p>
          <a:p>
            <a:pPr lvl="1">
              <a:buNone/>
            </a:pPr>
            <a:r>
              <a:rPr lang="en-US" i="1" dirty="0" smtClean="0"/>
              <a:t>      }</a:t>
            </a:r>
          </a:p>
          <a:p>
            <a:pPr>
              <a:buNone/>
            </a:pPr>
            <a:r>
              <a:rPr lang="en-US" b="0" i="1" dirty="0" smtClean="0"/>
              <a:t>   }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Pitfalls </a:t>
            </a:r>
          </a:p>
          <a:p>
            <a:r>
              <a:rPr lang="en-US" b="0" i="1" dirty="0" smtClean="0"/>
              <a:t>If we add a new home type (</a:t>
            </a:r>
            <a:r>
              <a:rPr lang="en-US" b="0" i="1" dirty="0" err="1" smtClean="0"/>
              <a:t>eg</a:t>
            </a:r>
            <a:r>
              <a:rPr lang="en-US" b="0" i="1" dirty="0" smtClean="0"/>
              <a:t> custom home), need to add new “case” in two places.  </a:t>
            </a:r>
          </a:p>
          <a:p>
            <a:r>
              <a:rPr lang="en-US" i="1" dirty="0" smtClean="0"/>
              <a:t>Both build() and print() know about concrete types instead of working with abstraction.</a:t>
            </a: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 – Revise design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200"/>
            <a:ext cx="6858000" cy="632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7438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1" y="1195871"/>
            <a:ext cx="8915400" cy="56621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Class </a:t>
            </a:r>
            <a:r>
              <a:rPr lang="en-US" i="1" dirty="0" err="1" smtClean="0"/>
              <a:t>HomeBuildingApp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   private </a:t>
            </a:r>
            <a:r>
              <a:rPr lang="en-US" i="1" dirty="0" err="1" smtClean="0"/>
              <a:t>HomeWidgetFactory</a:t>
            </a:r>
            <a:r>
              <a:rPr lang="en-US" i="1" dirty="0" smtClean="0"/>
              <a:t> _factory = new </a:t>
            </a:r>
          </a:p>
          <a:p>
            <a:pPr>
              <a:buNone/>
            </a:pPr>
            <a:r>
              <a:rPr lang="en-US" i="1" dirty="0" smtClean="0"/>
              <a:t>					</a:t>
            </a:r>
            <a:r>
              <a:rPr lang="en-US" i="1" dirty="0" err="1" smtClean="0"/>
              <a:t>LuxuryHomeWidgetFactory</a:t>
            </a:r>
            <a:r>
              <a:rPr lang="en-US" i="1" dirty="0" smtClean="0"/>
              <a:t>();</a:t>
            </a:r>
          </a:p>
          <a:p>
            <a:pPr>
              <a:buNone/>
            </a:pPr>
            <a:r>
              <a:rPr lang="en-US" i="1" dirty="0" smtClean="0"/>
              <a:t>   void build() </a:t>
            </a:r>
          </a:p>
          <a:p>
            <a:pPr>
              <a:buNone/>
            </a:pPr>
            <a:r>
              <a:rPr lang="en-US" i="1" dirty="0" smtClean="0"/>
              <a:t>    {</a:t>
            </a:r>
          </a:p>
          <a:p>
            <a:pPr>
              <a:buNone/>
            </a:pPr>
            <a:r>
              <a:rPr lang="en-US" b="0" i="1" dirty="0" smtClean="0"/>
              <a:t>       </a:t>
            </a:r>
            <a:r>
              <a:rPr lang="en-US" b="0" i="1" dirty="0" err="1" smtClean="0"/>
              <a:t>var</a:t>
            </a:r>
            <a:r>
              <a:rPr lang="en-US" b="0" i="1" dirty="0" smtClean="0"/>
              <a:t> door = _</a:t>
            </a:r>
            <a:r>
              <a:rPr lang="en-US" b="0" i="1" dirty="0" err="1" smtClean="0"/>
              <a:t>factory.createDoor</a:t>
            </a:r>
            <a:r>
              <a:rPr lang="en-US" b="0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wnd</a:t>
            </a:r>
            <a:r>
              <a:rPr lang="en-US" i="1" dirty="0" smtClean="0"/>
              <a:t>= _</a:t>
            </a:r>
            <a:r>
              <a:rPr lang="en-US" i="1" dirty="0" err="1" smtClean="0"/>
              <a:t>factory.createWindow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floor = _</a:t>
            </a:r>
            <a:r>
              <a:rPr lang="en-US" i="1" dirty="0" err="1" smtClean="0"/>
              <a:t>factory.createFloor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b="0" i="1" dirty="0" smtClean="0"/>
              <a:t>  </a:t>
            </a:r>
            <a:r>
              <a:rPr lang="en-US" i="1" dirty="0" smtClean="0"/>
              <a:t>/* use the window, door and floor to build the house and display on the screen*/</a:t>
            </a:r>
            <a:endParaRPr lang="en-US" b="0" i="1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b="0" i="1" dirty="0" smtClean="0"/>
              <a:t>}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void print() </a:t>
            </a:r>
          </a:p>
          <a:p>
            <a:pPr>
              <a:buNone/>
            </a:pPr>
            <a:r>
              <a:rPr lang="en-US" i="1" dirty="0" smtClean="0"/>
              <a:t>    {</a:t>
            </a:r>
          </a:p>
          <a:p>
            <a:pPr>
              <a:buNone/>
            </a:pPr>
            <a:r>
              <a:rPr lang="en-US" i="1" dirty="0" smtClean="0"/>
              <a:t>         </a:t>
            </a:r>
            <a:r>
              <a:rPr lang="en-US" i="1" dirty="0" err="1" smtClean="0"/>
              <a:t>var</a:t>
            </a:r>
            <a:r>
              <a:rPr lang="en-US" i="1" dirty="0" smtClean="0"/>
              <a:t> door = _</a:t>
            </a:r>
            <a:r>
              <a:rPr lang="en-US" i="1" dirty="0" err="1" smtClean="0"/>
              <a:t>factory.createDoor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wnd</a:t>
            </a:r>
            <a:r>
              <a:rPr lang="en-US" i="1" dirty="0" smtClean="0"/>
              <a:t>= _</a:t>
            </a:r>
            <a:r>
              <a:rPr lang="en-US" i="1" dirty="0" err="1" smtClean="0"/>
              <a:t>factory.createWindow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var</a:t>
            </a:r>
            <a:r>
              <a:rPr lang="en-US" i="1" dirty="0" smtClean="0"/>
              <a:t> floor = _</a:t>
            </a:r>
            <a:r>
              <a:rPr lang="en-US" i="1" dirty="0" err="1" smtClean="0"/>
              <a:t>factory.createFloor</a:t>
            </a:r>
            <a:r>
              <a:rPr lang="en-US" i="1" dirty="0" smtClean="0"/>
              <a:t>();</a:t>
            </a:r>
          </a:p>
          <a:p>
            <a:pPr lvl="1">
              <a:buNone/>
            </a:pPr>
            <a:r>
              <a:rPr lang="en-US" i="1" dirty="0" smtClean="0"/>
              <a:t>  /* create the layout using the door, window and floor, </a:t>
            </a:r>
            <a:r>
              <a:rPr lang="en-US" i="1" smtClean="0"/>
              <a:t>then print*/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 }</a:t>
            </a:r>
          </a:p>
          <a:p>
            <a:pPr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Abstract Factory (cont)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Improvement design</a:t>
            </a:r>
          </a:p>
          <a:p>
            <a:r>
              <a:rPr lang="en-US" b="0" dirty="0" err="1" smtClean="0"/>
              <a:t>HomeBuildingApp</a:t>
            </a:r>
            <a:r>
              <a:rPr lang="en-US" b="0" dirty="0" smtClean="0"/>
              <a:t> does not know the concrete type of window, floor and door.  It works with abstraction.</a:t>
            </a:r>
          </a:p>
          <a:p>
            <a:r>
              <a:rPr lang="en-US" dirty="0" smtClean="0"/>
              <a:t>A new home type (</a:t>
            </a:r>
            <a:r>
              <a:rPr lang="en-US" dirty="0" err="1" smtClean="0"/>
              <a:t>eg</a:t>
            </a:r>
            <a:r>
              <a:rPr lang="en-US" dirty="0" smtClean="0"/>
              <a:t> Custom home) can be added without modifying </a:t>
            </a:r>
            <a:r>
              <a:rPr lang="en-US" dirty="0" err="1" smtClean="0"/>
              <a:t>HomeBuildingApp</a:t>
            </a:r>
            <a:r>
              <a:rPr lang="en-US" dirty="0" smtClean="0"/>
              <a:t>.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5943600" cy="1447800"/>
          </a:xfrm>
        </p:spPr>
        <p:txBody>
          <a:bodyPr>
            <a:noAutofit/>
          </a:bodyPr>
          <a:lstStyle>
            <a:extLst/>
          </a:lstStyle>
          <a:p>
            <a:r>
              <a:rPr lang="en-US" sz="5400" dirty="0" smtClean="0">
                <a:solidFill>
                  <a:schemeClr val="accent1"/>
                </a:solidFill>
              </a:rPr>
              <a:t>State Pattern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b="1" dirty="0" err="1" smtClean="0"/>
              <a:t>Hoanh</a:t>
            </a:r>
            <a:r>
              <a:rPr lang="en-US" b="1" dirty="0" smtClean="0"/>
              <a:t> Tran (hoanh_tran@yahoo.com)</a:t>
            </a:r>
          </a:p>
          <a:p>
            <a:pPr>
              <a:lnSpc>
                <a:spcPct val="114000"/>
              </a:lnSpc>
            </a:pPr>
            <a:r>
              <a:rPr lang="en-US" b="1" dirty="0" smtClean="0"/>
              <a:t>Enterprise Architect UML Model and slides download</a:t>
            </a:r>
          </a:p>
          <a:p>
            <a:pPr>
              <a:lnSpc>
                <a:spcPct val="114000"/>
              </a:lnSpc>
              <a:buNone/>
            </a:pPr>
            <a:r>
              <a:rPr lang="en-US" sz="2400" dirty="0" smtClean="0"/>
              <a:t>	 https://github.com/h-t-tran/DesignPattern</a:t>
            </a:r>
            <a:endParaRPr lang="en-US" sz="24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50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Motivation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Eliminate huge if/else or switch statement when processing states.</a:t>
            </a:r>
          </a:p>
          <a:p>
            <a:r>
              <a:rPr lang="en-US" dirty="0" smtClean="0"/>
              <a:t>Eliminate monolithic class.</a:t>
            </a:r>
          </a:p>
          <a:p>
            <a:r>
              <a:rPr lang="en-US" dirty="0" smtClean="0"/>
              <a:t>Decouple state logic into it’s own class.</a:t>
            </a:r>
          </a:p>
          <a:p>
            <a:r>
              <a:rPr lang="en-US" dirty="0" smtClean="0"/>
              <a:t>Improve understandability of the class.</a:t>
            </a:r>
          </a:p>
          <a:p>
            <a:pPr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416261" cy="5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1"/>
            <a:ext cx="4943475" cy="694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1447800"/>
            <a:ext cx="327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Explosion of if/else statement as # of events and state increase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Difficult to follow logic.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897" y="1554041"/>
            <a:ext cx="8689103" cy="52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pattern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391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387" y="1295400"/>
            <a:ext cx="8275637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6213231" y="1752600"/>
            <a:ext cx="2133600" cy="1524000"/>
          </a:xfrm>
          <a:prstGeom prst="wedgeRectCallout">
            <a:avLst>
              <a:gd name="adj1" fmla="val -87023"/>
              <a:gd name="adj2" fmla="val 6395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Client-facing interface/API.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unaware of internal state machine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State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6275"/>
            <a:ext cx="6608763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State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pattern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46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5943600" cy="14478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Null object Pattern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348271"/>
            <a:ext cx="9067799" cy="550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Motivation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Eliminates the need for NULL check.</a:t>
            </a:r>
            <a:endParaRPr lang="en-US" dirty="0" smtClean="0"/>
          </a:p>
          <a:p>
            <a:pPr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58864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 bwMode="auto">
          <a:xfrm>
            <a:off x="6324600" y="4191000"/>
            <a:ext cx="2133600" cy="1524000"/>
          </a:xfrm>
          <a:prstGeom prst="wedgeRectCallout">
            <a:avLst>
              <a:gd name="adj1" fmla="val -83898"/>
              <a:gd name="adj2" fmla="val -2667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the “null object” implementation.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agenda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/>
          </a:bodyPr>
          <a:lstStyle/>
          <a:p>
            <a:pPr marL="0" indent="0"/>
            <a:endParaRPr lang="en-US" sz="4000" b="1" i="1" dirty="0" smtClean="0"/>
          </a:p>
          <a:p>
            <a:pPr marL="0" indent="0"/>
            <a:r>
              <a:rPr lang="en-US" sz="4000" b="1" i="1" dirty="0" smtClean="0"/>
              <a:t>Overview</a:t>
            </a:r>
          </a:p>
          <a:p>
            <a:pPr marL="0" indent="0"/>
            <a:r>
              <a:rPr lang="en-US" sz="4000" b="1" i="1" dirty="0" smtClean="0"/>
              <a:t>Abstract Factory Pattern</a:t>
            </a:r>
          </a:p>
          <a:p>
            <a:pPr marL="0" indent="0"/>
            <a:r>
              <a:rPr lang="en-US" sz="4000" b="1" i="1" dirty="0" smtClean="0"/>
              <a:t>State Pattern</a:t>
            </a:r>
          </a:p>
          <a:p>
            <a:pPr marL="0" indent="0"/>
            <a:r>
              <a:rPr lang="en-US" sz="4000" b="1" i="1" dirty="0" smtClean="0"/>
              <a:t>Strategy Pattern</a:t>
            </a:r>
          </a:p>
          <a:p>
            <a:pPr marL="0" indent="0"/>
            <a:r>
              <a:rPr lang="en-US" sz="4000" b="1" i="1" dirty="0" smtClean="0"/>
              <a:t>Null Object Pattern</a:t>
            </a:r>
            <a:endParaRPr lang="en-US" sz="4000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Class  FTP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</a:t>
            </a:r>
            <a:r>
              <a:rPr lang="en-US" sz="1200" b="1" dirty="0" err="1" smtClean="0"/>
              <a:t>ICommunicationDevice</a:t>
            </a:r>
            <a:r>
              <a:rPr lang="en-US" sz="1200" b="1" dirty="0" smtClean="0"/>
              <a:t> </a:t>
            </a:r>
            <a:r>
              <a:rPr lang="en-US" sz="1200" b="1" dirty="0" smtClean="0"/>
              <a:t>dev = NULL;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void </a:t>
            </a:r>
            <a:r>
              <a:rPr lang="en-US" sz="1200" b="1" dirty="0" err="1" smtClean="0"/>
              <a:t>CreateConnection</a:t>
            </a:r>
            <a:r>
              <a:rPr lang="en-US" sz="1200" b="1" dirty="0" smtClean="0"/>
              <a:t>(  </a:t>
            </a:r>
            <a:r>
              <a:rPr lang="en-US" sz="1200" b="1" dirty="0" err="1" smtClean="0"/>
              <a:t>ICommunicationDevice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)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 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  </a:t>
            </a:r>
            <a:r>
              <a:rPr lang="en-US" sz="1200" b="1" dirty="0" smtClean="0"/>
              <a:t>this.dev </a:t>
            </a:r>
            <a:r>
              <a:rPr lang="en-US" sz="1200" b="1" dirty="0" smtClean="0"/>
              <a:t>= dev; 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</a:t>
            </a:r>
            <a:r>
              <a:rPr lang="en-US" sz="1200" b="1" dirty="0" smtClean="0"/>
              <a:t>}</a:t>
            </a: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void </a:t>
            </a:r>
            <a:r>
              <a:rPr lang="en-US" sz="1200" b="1" dirty="0" err="1" smtClean="0"/>
              <a:t>OpenSession</a:t>
            </a:r>
            <a:r>
              <a:rPr lang="en-US" sz="1200" b="1" dirty="0" smtClean="0"/>
              <a:t>()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</a:t>
            </a:r>
          </a:p>
          <a:p>
            <a:pPr marL="0" indent="0">
              <a:buNone/>
            </a:pPr>
            <a:r>
              <a:rPr lang="en-US" sz="1200" b="1" dirty="0" smtClean="0"/>
              <a:t>      if(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!= NULL)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</a:t>
            </a:r>
            <a:r>
              <a:rPr lang="en-US" sz="1200" b="1" dirty="0" err="1" smtClean="0"/>
              <a:t>dev.Open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// other logic that may contain check for </a:t>
            </a:r>
            <a:r>
              <a:rPr lang="en-US" sz="1200" b="1" dirty="0" smtClean="0"/>
              <a:t>dev != </a:t>
            </a:r>
            <a:r>
              <a:rPr lang="en-US" sz="1200" b="1" dirty="0" smtClean="0"/>
              <a:t>NULL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  }    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void </a:t>
            </a:r>
            <a:r>
              <a:rPr lang="en-US" sz="1200" b="1" dirty="0" err="1" smtClean="0"/>
              <a:t>CloseSession</a:t>
            </a:r>
            <a:r>
              <a:rPr lang="en-US" sz="1200" b="1" dirty="0" smtClean="0"/>
              <a:t>()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{</a:t>
            </a:r>
          </a:p>
          <a:p>
            <a:pPr marL="0" indent="0">
              <a:buNone/>
            </a:pPr>
            <a:r>
              <a:rPr lang="en-US" sz="1200" b="1" dirty="0"/>
              <a:t>      if(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</a:t>
            </a:r>
            <a:r>
              <a:rPr lang="en-US" sz="1200" b="1" dirty="0"/>
              <a:t>!= NULL)</a:t>
            </a:r>
          </a:p>
          <a:p>
            <a:pPr marL="0" indent="0">
              <a:buNone/>
            </a:pPr>
            <a:r>
              <a:rPr lang="en-US" sz="1200" b="1" dirty="0"/>
              <a:t>             </a:t>
            </a:r>
            <a:r>
              <a:rPr lang="en-US" sz="1200" b="1" dirty="0" err="1" smtClean="0"/>
              <a:t>dev.Close</a:t>
            </a:r>
            <a:r>
              <a:rPr lang="en-US" sz="1200" b="1" dirty="0" smtClean="0"/>
              <a:t>();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// other logic</a:t>
            </a:r>
          </a:p>
          <a:p>
            <a:pPr marL="0" indent="0">
              <a:buNone/>
            </a:pPr>
            <a:r>
              <a:rPr lang="en-US" sz="1200" b="1" dirty="0"/>
              <a:t>    }    </a:t>
            </a: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// other method that need to have  if(dev != NULL)</a:t>
            </a:r>
            <a:endParaRPr lang="en-US" sz="1200" b="1" dirty="0"/>
          </a:p>
          <a:p>
            <a:pPr marL="0" indent="0">
              <a:buNone/>
            </a:pP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153400" cy="495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ICommunicationDevice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void Open()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Close()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Send()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Receive()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GetErrorStatus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=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Null Object Implementation as either NOOP or perform some “default” behavior.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NullDevice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ICommunicationDevice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Open() 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Close()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Send()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Receive()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void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GetErrorStatus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 /* no op */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Null Object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smtClean="0"/>
              <a:t>Class  FTP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</a:t>
            </a:r>
            <a:r>
              <a:rPr lang="en-US" sz="1800" b="1" dirty="0" err="1" smtClean="0"/>
              <a:t>ICommunicationDevice</a:t>
            </a:r>
            <a:r>
              <a:rPr lang="en-US" sz="1800" b="1" dirty="0" smtClean="0"/>
              <a:t> </a:t>
            </a:r>
            <a:r>
              <a:rPr lang="en-US" sz="1800" b="1" dirty="0" smtClean="0"/>
              <a:t>dev = </a:t>
            </a:r>
            <a:r>
              <a:rPr lang="en-US" sz="1800" b="1" dirty="0" smtClean="0"/>
              <a:t>new </a:t>
            </a:r>
            <a:r>
              <a:rPr lang="en-US" sz="1800" b="1" dirty="0" err="1" smtClean="0"/>
              <a:t>NullDevice</a:t>
            </a:r>
            <a:r>
              <a:rPr lang="en-US" sz="1800" b="1" dirty="0" smtClean="0"/>
              <a:t>();  // ensure dev is always non-null</a:t>
            </a:r>
            <a:endParaRPr lang="en-US" sz="18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void </a:t>
            </a:r>
            <a:r>
              <a:rPr lang="en-US" sz="1200" b="1" dirty="0" err="1" smtClean="0"/>
              <a:t>CreateConnection</a:t>
            </a:r>
            <a:r>
              <a:rPr lang="en-US" sz="1200" b="1" dirty="0" smtClean="0"/>
              <a:t>(  </a:t>
            </a:r>
            <a:r>
              <a:rPr lang="en-US" sz="1200" b="1" dirty="0" err="1" smtClean="0"/>
              <a:t>ICommunicationDevice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dev</a:t>
            </a:r>
            <a:r>
              <a:rPr lang="en-US" sz="1200" b="1" dirty="0" smtClean="0"/>
              <a:t> )  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 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  if( dev != null )</a:t>
            </a:r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                  this.dev </a:t>
            </a:r>
            <a:r>
              <a:rPr lang="en-US" sz="1200" b="1" dirty="0" smtClean="0"/>
              <a:t>= dev; 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</a:t>
            </a:r>
            <a:r>
              <a:rPr lang="en-US" sz="1200" b="1" dirty="0" smtClean="0"/>
              <a:t>  </a:t>
            </a:r>
            <a:r>
              <a:rPr lang="en-US" sz="1200" b="1" dirty="0" smtClean="0"/>
              <a:t>}</a:t>
            </a: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void </a:t>
            </a:r>
            <a:r>
              <a:rPr lang="en-US" sz="1200" b="1" dirty="0" err="1" smtClean="0"/>
              <a:t>OpenSession</a:t>
            </a:r>
            <a:r>
              <a:rPr lang="en-US" sz="1200" b="1" dirty="0" smtClean="0"/>
              <a:t>()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{</a:t>
            </a:r>
          </a:p>
          <a:p>
            <a:pPr marL="0" indent="0">
              <a:buNone/>
            </a:pPr>
            <a:r>
              <a:rPr lang="en-US" sz="1200" b="1" strike="sngStrike" dirty="0" smtClean="0"/>
              <a:t>      if( </a:t>
            </a:r>
            <a:r>
              <a:rPr lang="en-US" sz="1200" b="1" strike="sngStrike" dirty="0" err="1" smtClean="0"/>
              <a:t>dev</a:t>
            </a:r>
            <a:r>
              <a:rPr lang="en-US" sz="1200" b="1" strike="sngStrike" dirty="0" smtClean="0"/>
              <a:t> != NULL)</a:t>
            </a:r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</a:t>
            </a:r>
            <a:r>
              <a:rPr lang="en-US" sz="1200" b="1" dirty="0" err="1" smtClean="0"/>
              <a:t>dev.Open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// </a:t>
            </a:r>
            <a:r>
              <a:rPr lang="en-US" sz="1200" b="1" dirty="0" smtClean="0"/>
              <a:t>we can safely remove all check of dev != </a:t>
            </a:r>
            <a:r>
              <a:rPr lang="en-US" sz="1200" b="1" dirty="0" smtClean="0"/>
              <a:t>NULL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    }    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void </a:t>
            </a:r>
            <a:r>
              <a:rPr lang="en-US" sz="1200" b="1" dirty="0" err="1" smtClean="0"/>
              <a:t>CloseSession</a:t>
            </a:r>
            <a:r>
              <a:rPr lang="en-US" sz="1200" b="1" dirty="0" smtClean="0"/>
              <a:t>()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{</a:t>
            </a:r>
          </a:p>
          <a:p>
            <a:pPr marL="0" indent="0">
              <a:buNone/>
            </a:pPr>
            <a:r>
              <a:rPr lang="en-US" sz="1200" b="1" strike="sngStrike" dirty="0"/>
              <a:t>      if( </a:t>
            </a:r>
            <a:r>
              <a:rPr lang="en-US" sz="1200" b="1" strike="sngStrike" dirty="0" err="1" smtClean="0"/>
              <a:t>dev</a:t>
            </a:r>
            <a:r>
              <a:rPr lang="en-US" sz="1200" b="1" strike="sngStrike" dirty="0" smtClean="0"/>
              <a:t> </a:t>
            </a:r>
            <a:r>
              <a:rPr lang="en-US" sz="1200" b="1" strike="sngStrike" dirty="0"/>
              <a:t>!= NULL)</a:t>
            </a:r>
          </a:p>
          <a:p>
            <a:pPr marL="0" indent="0">
              <a:buNone/>
            </a:pPr>
            <a:r>
              <a:rPr lang="en-US" sz="1200" b="1" dirty="0"/>
              <a:t>             </a:t>
            </a:r>
            <a:r>
              <a:rPr lang="en-US" sz="1200" b="1" dirty="0" err="1" smtClean="0"/>
              <a:t>dev.Close</a:t>
            </a:r>
            <a:r>
              <a:rPr lang="en-US" sz="1200" b="1" dirty="0" smtClean="0"/>
              <a:t>();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// other logic</a:t>
            </a:r>
          </a:p>
          <a:p>
            <a:pPr marL="0" indent="0">
              <a:buNone/>
            </a:pPr>
            <a:r>
              <a:rPr lang="en-US" sz="1200" b="1" dirty="0"/>
              <a:t>    }    </a:t>
            </a:r>
            <a:endParaRPr lang="en-US" sz="1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   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5943600" cy="14478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strategy Pattern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348271"/>
            <a:ext cx="9067799" cy="550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Motivation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Allows </a:t>
            </a:r>
            <a:r>
              <a:rPr lang="en-US" dirty="0" smtClean="0"/>
              <a:t>an object to vary its behavior at runtime using different strategy.</a:t>
            </a:r>
          </a:p>
          <a:p>
            <a:r>
              <a:rPr lang="en-US" dirty="0" smtClean="0"/>
              <a:t>Reduces </a:t>
            </a:r>
            <a:r>
              <a:rPr lang="en-US" dirty="0" smtClean="0"/>
              <a:t>if/else or switch/case statements.</a:t>
            </a:r>
          </a:p>
          <a:p>
            <a:pPr>
              <a:buNone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1" y="1144340"/>
            <a:ext cx="8382000" cy="564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1" y="1143000"/>
            <a:ext cx="8915400" cy="550972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FTP depends on3 </a:t>
            </a:r>
            <a:r>
              <a:rPr lang="en-US" sz="3200" b="1" dirty="0" smtClean="0"/>
              <a:t>different behaviors - compression, encryption and </a:t>
            </a:r>
            <a:r>
              <a:rPr lang="en-US" sz="3200" b="1" dirty="0" smtClean="0"/>
              <a:t>transmission.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Each </a:t>
            </a:r>
            <a:r>
              <a:rPr lang="en-US" sz="3200" b="1" dirty="0" smtClean="0"/>
              <a:t>behavior has 2 different </a:t>
            </a:r>
            <a:r>
              <a:rPr lang="en-US" sz="3200" b="1" dirty="0" smtClean="0"/>
              <a:t>strategies.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FTP depends only on the interface of each of behavior (</a:t>
            </a:r>
            <a:r>
              <a:rPr lang="en-US" sz="3200" b="1" dirty="0" err="1" smtClean="0"/>
              <a:t>ICompression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IEncrypt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ITransmission</a:t>
            </a:r>
            <a:r>
              <a:rPr lang="en-US" sz="3200" b="1" dirty="0" smtClean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We can inject different strategy of each behavior at runtime.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1523287"/>
            <a:ext cx="8204488" cy="487751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c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lass FTP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void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SendFile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  string filename 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if( using AES256)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_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encryptor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 new 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AES256Encryptor()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else if(using DES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encryptor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new </a:t>
            </a:r>
            <a:r>
              <a:rPr kumimoji="0" lang="en-US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DESEncryptor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if( using LZW)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	_compressor = new </a:t>
            </a:r>
            <a:r>
              <a:rPr kumimoji="0" lang="en-US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LZWCompressor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else if(using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Looseless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_compressor = 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</a:t>
            </a:r>
            <a:r>
              <a:rPr kumimoji="0" lang="en-US" sz="1400" b="1" i="1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1" i="1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HomegrownCompressor</a:t>
            </a:r>
            <a:r>
              <a:rPr kumimoji="0" 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	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1400" b="1" dirty="0" smtClean="0"/>
              <a:t>                   </a:t>
            </a:r>
            <a:r>
              <a:rPr lang="en-US" sz="1400" b="1" dirty="0" smtClean="0"/>
              <a:t>if( using TCP) </a:t>
            </a:r>
          </a:p>
          <a:p>
            <a:r>
              <a:rPr lang="en-US" sz="1400" b="1" dirty="0" smtClean="0"/>
              <a:t>                           	_sender = </a:t>
            </a:r>
            <a:r>
              <a:rPr lang="en-US" sz="1400" b="1" dirty="0" smtClean="0"/>
              <a:t>new </a:t>
            </a:r>
            <a:r>
              <a:rPr lang="en-US" sz="1400" b="1" i="1" dirty="0" err="1" smtClean="0"/>
              <a:t>TCPTransmission</a:t>
            </a:r>
            <a:r>
              <a:rPr lang="en-US" sz="1400" b="1" i="1" dirty="0" smtClean="0"/>
              <a:t>()</a:t>
            </a:r>
            <a:endParaRPr lang="en-US" sz="1400" b="1" i="1" dirty="0" smtClean="0"/>
          </a:p>
          <a:p>
            <a:r>
              <a:rPr lang="en-US" sz="1400" b="1" i="1" dirty="0" smtClean="0"/>
              <a:t>                   else if(using </a:t>
            </a:r>
            <a:r>
              <a:rPr lang="en-US" sz="1400" b="1" dirty="0" smtClean="0"/>
              <a:t>Serial</a:t>
            </a:r>
            <a:r>
              <a:rPr lang="en-US" sz="1400" b="1" i="1" dirty="0" smtClean="0"/>
              <a:t>) </a:t>
            </a:r>
            <a:endParaRPr lang="en-US" sz="1400" b="1" dirty="0" smtClean="0"/>
          </a:p>
          <a:p>
            <a:r>
              <a:rPr lang="en-US" sz="1400" b="1" dirty="0" smtClean="0"/>
              <a:t>                                        </a:t>
            </a:r>
            <a:r>
              <a:rPr lang="en-US" sz="1400" b="1" dirty="0" smtClean="0"/>
              <a:t>_sender = new </a:t>
            </a:r>
            <a:r>
              <a:rPr lang="en-US" sz="1400" b="1" dirty="0" err="1" smtClean="0"/>
              <a:t>SerialTransmission</a:t>
            </a:r>
            <a:r>
              <a:rPr lang="en-US" sz="1400" b="1" dirty="0" smtClean="0"/>
              <a:t>(</a:t>
            </a:r>
            <a:r>
              <a:rPr lang="en-US" sz="1400" b="1" i="1" dirty="0" smtClean="0"/>
              <a:t>)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1400" b="1" dirty="0" smtClean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1400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           // Now use _</a:t>
            </a:r>
            <a:r>
              <a:rPr lang="en-US" sz="1400" b="1" dirty="0" err="1" smtClean="0">
                <a:solidFill>
                  <a:schemeClr val="tx2"/>
                </a:solidFill>
              </a:rPr>
              <a:t>encryptor</a:t>
            </a:r>
            <a:r>
              <a:rPr lang="en-US" sz="1400" b="1" dirty="0" smtClean="0">
                <a:solidFill>
                  <a:schemeClr val="tx2"/>
                </a:solidFill>
              </a:rPr>
              <a:t>, _compressor and _sender to encrypt, compress and transmit the file.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078468"/>
            <a:ext cx="319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i="1" dirty="0" smtClean="0"/>
              <a:t>Not-so-elegant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435659" y="1195871"/>
            <a:ext cx="8204488" cy="506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Class FTP</a:t>
            </a:r>
          </a:p>
          <a:p>
            <a:pPr marL="0" indent="0">
              <a:buNone/>
            </a:pP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  <a:r>
              <a:rPr lang="en-US" sz="1400" b="1" dirty="0" err="1" smtClean="0"/>
              <a:t>ICompression</a:t>
            </a:r>
            <a:r>
              <a:rPr lang="en-US" sz="1400" b="1" dirty="0" smtClean="0"/>
              <a:t> _compressor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  <a:r>
              <a:rPr lang="en-US" sz="1400" b="1" dirty="0" err="1" smtClean="0"/>
              <a:t>IEncryptor</a:t>
            </a:r>
            <a:r>
              <a:rPr lang="en-US" sz="1400" b="1" dirty="0" smtClean="0"/>
              <a:t> _</a:t>
            </a:r>
            <a:r>
              <a:rPr lang="en-US" sz="1400" b="1" dirty="0" err="1" smtClean="0"/>
              <a:t>encryptor</a:t>
            </a:r>
            <a:r>
              <a:rPr lang="en-US" sz="1400" b="1" dirty="0" smtClean="0"/>
              <a:t>; 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  <a:r>
              <a:rPr lang="en-US" sz="1400" b="1" dirty="0" err="1" smtClean="0"/>
              <a:t>ITransmission</a:t>
            </a:r>
            <a:r>
              <a:rPr lang="en-US" sz="1400" b="1" dirty="0" smtClean="0"/>
              <a:t> _sender;</a:t>
            </a:r>
          </a:p>
          <a:p>
            <a:pPr marL="0" indent="0">
              <a:buNone/>
            </a:pPr>
            <a:r>
              <a:rPr lang="en-US" sz="1400" b="1" dirty="0" smtClean="0"/>
              <a:t>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void </a:t>
            </a:r>
            <a:r>
              <a:rPr lang="en-US" sz="1400" b="1" dirty="0" err="1" smtClean="0"/>
              <a:t>SendFile</a:t>
            </a:r>
            <a:r>
              <a:rPr lang="en-US" sz="1400" b="1" dirty="0" smtClean="0"/>
              <a:t>()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{</a:t>
            </a:r>
          </a:p>
          <a:p>
            <a:pPr marL="0" indent="0">
              <a:buNone/>
            </a:pPr>
            <a:r>
              <a:rPr lang="en-US" sz="1400" b="1" dirty="0" smtClean="0"/>
              <a:t>	this._</a:t>
            </a:r>
            <a:r>
              <a:rPr lang="en-US" sz="1400" b="1" dirty="0" err="1" smtClean="0"/>
              <a:t>encryptor.Encrypt</a:t>
            </a:r>
            <a:r>
              <a:rPr lang="en-US" sz="1400" b="1" dirty="0" smtClean="0"/>
              <a:t>( file 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this._</a:t>
            </a:r>
            <a:r>
              <a:rPr lang="en-US" sz="1400" b="1" dirty="0" err="1" smtClean="0"/>
              <a:t>compressor.Compress</a:t>
            </a:r>
            <a:r>
              <a:rPr lang="en-US" sz="1400" b="1" dirty="0" smtClean="0"/>
              <a:t>( file )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this._</a:t>
            </a:r>
            <a:r>
              <a:rPr lang="en-US" sz="1400" b="1" dirty="0" err="1" smtClean="0"/>
              <a:t>sender.Transmit</a:t>
            </a:r>
            <a:r>
              <a:rPr lang="en-US" sz="1400" b="1" dirty="0" smtClean="0"/>
              <a:t> ( file )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 }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</a:t>
            </a:r>
          </a:p>
          <a:p>
            <a:pPr marL="0" indent="0">
              <a:buNone/>
            </a:pPr>
            <a:r>
              <a:rPr lang="en-US" sz="1400" b="1" dirty="0" smtClean="0"/>
              <a:t>   void </a:t>
            </a:r>
            <a:r>
              <a:rPr lang="en-US" sz="1400" b="1" dirty="0" err="1" smtClean="0"/>
              <a:t>SetCompressionStrategy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Icompression</a:t>
            </a:r>
            <a:r>
              <a:rPr lang="en-US" sz="1400" b="1" dirty="0" smtClean="0"/>
              <a:t> compress) { </a:t>
            </a:r>
            <a:r>
              <a:rPr lang="en-US" sz="1400" b="1" dirty="0" err="1" smtClean="0"/>
              <a:t>this._compressor</a:t>
            </a:r>
            <a:r>
              <a:rPr lang="en-US" sz="1400" b="1" dirty="0" smtClean="0"/>
              <a:t> = compress }</a:t>
            </a:r>
          </a:p>
          <a:p>
            <a:pPr marL="0" indent="0">
              <a:buNone/>
            </a:pPr>
            <a:r>
              <a:rPr lang="en-US" sz="1400" b="1" dirty="0" smtClean="0"/>
              <a:t>   void </a:t>
            </a:r>
            <a:r>
              <a:rPr lang="en-US" sz="1400" b="1" dirty="0" err="1" smtClean="0"/>
              <a:t>SetEncryptionStrategy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IEncryption</a:t>
            </a:r>
            <a:r>
              <a:rPr lang="en-US" sz="1400" b="1" dirty="0" smtClean="0"/>
              <a:t> en) { this._</a:t>
            </a:r>
            <a:r>
              <a:rPr lang="en-US" sz="1400" b="1" dirty="0" err="1" smtClean="0"/>
              <a:t>encryptor</a:t>
            </a:r>
            <a:r>
              <a:rPr lang="en-US" sz="1400" b="1" dirty="0" smtClean="0"/>
              <a:t> = en}</a:t>
            </a:r>
          </a:p>
          <a:p>
            <a:pPr marL="0" indent="0">
              <a:buNone/>
            </a:pPr>
            <a:r>
              <a:rPr lang="en-US" sz="1400" b="1" dirty="0" smtClean="0"/>
              <a:t>   void </a:t>
            </a:r>
            <a:r>
              <a:rPr lang="en-US" sz="1400" b="1" dirty="0" err="1" smtClean="0"/>
              <a:t>SetTransmissionStrategy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ITranmission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) { </a:t>
            </a:r>
            <a:r>
              <a:rPr lang="en-US" sz="1400" b="1" dirty="0" err="1" smtClean="0"/>
              <a:t>this._sender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…..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6781800" y="4800600"/>
            <a:ext cx="2133600" cy="1524000"/>
          </a:xfrm>
          <a:prstGeom prst="wedgeRectCallout">
            <a:avLst>
              <a:gd name="adj1" fmla="val -83898"/>
              <a:gd name="adj2" fmla="val -2667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Injection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points of the strategies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Strategy Pattern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3820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Strategy Pattern is typically used in conjunction with </a:t>
            </a:r>
            <a:r>
              <a:rPr lang="en-US" sz="3200" b="1" dirty="0" err="1" smtClean="0"/>
              <a:t>IoC</a:t>
            </a:r>
            <a:r>
              <a:rPr lang="en-US" sz="3200" b="1" dirty="0" smtClean="0"/>
              <a:t> (Inversion of Control) and Dependency Injection.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Separate complex algorithm from the client.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What is design pattern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Formal Definition:</a:t>
            </a:r>
          </a:p>
          <a:p>
            <a:pPr marL="0" indent="0">
              <a:buNone/>
            </a:pPr>
            <a:r>
              <a:rPr lang="en-US" b="0" i="1" dirty="0" smtClean="0"/>
              <a:t>Each </a:t>
            </a:r>
            <a:r>
              <a:rPr lang="en-US" b="0" i="1" dirty="0"/>
              <a:t>pattern describes a problem that occurs over and over again in our environment, and then describes the core of the solution to that problem, in such a way that you can use this solution a million times over, without ever doing it the same way twice. </a:t>
            </a:r>
            <a:r>
              <a:rPr lang="en-US" b="0" dirty="0"/>
              <a:t>— Christopher </a:t>
            </a:r>
            <a:r>
              <a:rPr lang="en-US" b="0" dirty="0" smtClean="0"/>
              <a:t>Alexander from </a:t>
            </a:r>
            <a:r>
              <a:rPr lang="en-US" b="0" dirty="0" err="1" smtClean="0"/>
              <a:t>GoF</a:t>
            </a:r>
            <a:r>
              <a:rPr lang="en-US" b="0" dirty="0" smtClean="0"/>
              <a:t> (Eric Gamma, </a:t>
            </a:r>
            <a:r>
              <a:rPr lang="en-US" dirty="0" smtClean="0"/>
              <a:t>Richard </a:t>
            </a:r>
            <a:r>
              <a:rPr lang="en-US" b="0" dirty="0" smtClean="0"/>
              <a:t>Helm, Ralph Johnson, John </a:t>
            </a:r>
            <a:r>
              <a:rPr lang="en-US" b="0" dirty="0" err="1" smtClean="0"/>
              <a:t>Vlissides</a:t>
            </a:r>
            <a:r>
              <a:rPr lang="en-US" b="0" dirty="0" smtClean="0"/>
              <a:t>) book.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1" u="sng" dirty="0" smtClean="0"/>
              <a:t>Informal Definition:</a:t>
            </a:r>
          </a:p>
          <a:p>
            <a:r>
              <a:rPr lang="en-US" b="0" i="1" dirty="0" smtClean="0"/>
              <a:t>A set of </a:t>
            </a:r>
            <a:r>
              <a:rPr lang="en-US" b="0" i="1" dirty="0"/>
              <a:t>heuristics, </a:t>
            </a:r>
            <a:r>
              <a:rPr lang="en-US" b="0" i="1" dirty="0" smtClean="0"/>
              <a:t>idioms, guidelines</a:t>
            </a:r>
            <a:r>
              <a:rPr lang="en-US" i="1" dirty="0" smtClean="0"/>
              <a:t> and</a:t>
            </a:r>
            <a:r>
              <a:rPr lang="en-US" b="0" i="1" dirty="0" smtClean="0"/>
              <a:t> rules used when designing software.</a:t>
            </a:r>
          </a:p>
          <a:p>
            <a:r>
              <a:rPr lang="en-US" b="0" i="1" dirty="0" smtClean="0"/>
              <a:t>Formalize communication between SW designers.</a:t>
            </a:r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304800" y="225552"/>
            <a:ext cx="8686800" cy="841248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Summary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8382000" cy="325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Briefly discuss some </a:t>
            </a:r>
            <a:r>
              <a:rPr lang="en-US" sz="3200" b="1" dirty="0" err="1" smtClean="0"/>
              <a:t>GoF</a:t>
            </a:r>
            <a:r>
              <a:rPr lang="en-US" sz="3200" b="1" dirty="0" smtClean="0"/>
              <a:t> patterns.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sz="3200" b="1" dirty="0" smtClean="0"/>
              <a:t>Covered 4 popular patterns – Abstract Factory, Null Object, State and Strategy.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3200" b="1" dirty="0" smtClean="0"/>
              <a:t>			</a:t>
            </a:r>
            <a:r>
              <a:rPr lang="en-US" sz="3200" b="1" dirty="0" smtClean="0"/>
              <a:t> </a:t>
            </a:r>
            <a:r>
              <a:rPr lang="en-US" sz="3200" b="1" dirty="0" smtClean="0"/>
              <a:t>          </a:t>
            </a:r>
            <a:r>
              <a:rPr lang="en-US" sz="5400" b="1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3005298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Common design pattern 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068013"/>
          </a:xfrm>
        </p:spPr>
        <p:txBody>
          <a:bodyPr>
            <a:normAutofit/>
          </a:bodyPr>
          <a:lstStyle/>
          <a:p>
            <a:r>
              <a:rPr lang="en-US" i="1" dirty="0" smtClean="0"/>
              <a:t>23 classic design patterns from Gang of Four book.</a:t>
            </a:r>
          </a:p>
          <a:p>
            <a:pPr lvl="1"/>
            <a:r>
              <a:rPr lang="en-US" i="1" dirty="0" smtClean="0"/>
              <a:t>Discusses the common patterns such as singleton, factory, decorator, state, etc.  Focuses at class level.</a:t>
            </a:r>
          </a:p>
          <a:p>
            <a:r>
              <a:rPr lang="en-US" b="0" i="1" dirty="0" smtClean="0"/>
              <a:t>Pattern Oriented </a:t>
            </a:r>
            <a:r>
              <a:rPr lang="en-US" i="1" dirty="0" smtClean="0"/>
              <a:t>S</a:t>
            </a:r>
            <a:r>
              <a:rPr lang="en-US" b="0" i="1" dirty="0" smtClean="0"/>
              <a:t>oftware Architecture (POSA) (16 patterns)</a:t>
            </a:r>
          </a:p>
          <a:p>
            <a:pPr lvl="1"/>
            <a:r>
              <a:rPr lang="en-US" i="1" dirty="0" smtClean="0"/>
              <a:t>Discusses higher level patterns such as MVC, Publish-Subscriber, Pipes &amp; Filters, etc.  Focuses at component level.</a:t>
            </a:r>
            <a:endParaRPr lang="en-US" b="0" i="1" dirty="0" smtClean="0"/>
          </a:p>
          <a:p>
            <a:r>
              <a:rPr lang="en-US" b="0" i="1" dirty="0" smtClean="0"/>
              <a:t>Core J2EE Patterns(21 patterns)</a:t>
            </a:r>
          </a:p>
          <a:p>
            <a:pPr lvl="1"/>
            <a:r>
              <a:rPr lang="en-US" i="1" dirty="0" smtClean="0"/>
              <a:t>Covers web domain patterns such as Data Access Object (DAO), Data Transfer Object (DTO), Front Controller, etc.</a:t>
            </a:r>
            <a:endParaRPr lang="en-US" b="0" i="1" dirty="0" smtClean="0"/>
          </a:p>
          <a:p>
            <a:pPr marL="0" indent="0">
              <a:buNone/>
            </a:pPr>
            <a:endParaRPr lang="en-US" b="0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28112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Creational Patterns -  </a:t>
            </a:r>
            <a:r>
              <a:rPr lang="en-US" i="1" dirty="0" smtClean="0"/>
              <a:t>abstract the instantiation process by reducing the number of “new” in the client code.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b="1" i="1" dirty="0" smtClean="0"/>
              <a:t>Structural Patterns – </a:t>
            </a:r>
            <a:r>
              <a:rPr lang="en-US" i="1" dirty="0" smtClean="0"/>
              <a:t>describe how to use inheritance, composition to group classes and interfaces to form larger structures.</a:t>
            </a:r>
          </a:p>
          <a:p>
            <a:endParaRPr lang="en-US" b="1" i="1" dirty="0" smtClean="0"/>
          </a:p>
          <a:p>
            <a:r>
              <a:rPr lang="en-US" b="1" i="1" dirty="0" smtClean="0"/>
              <a:t>Behavior Patterns – </a:t>
            </a:r>
            <a:r>
              <a:rPr lang="en-US" i="1" dirty="0" smtClean="0"/>
              <a:t>describes the communication between objects.  It uses inheritance to distribute behavior between classes.</a:t>
            </a:r>
            <a:endParaRPr lang="en-US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281129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Creational </a:t>
            </a:r>
            <a:r>
              <a:rPr lang="en-US" sz="3600" b="1" i="1" dirty="0" smtClean="0"/>
              <a:t>Patterns:</a:t>
            </a:r>
          </a:p>
          <a:p>
            <a:pPr lvl="1"/>
            <a:r>
              <a:rPr lang="en-US" sz="3200" b="1" i="1" dirty="0" smtClean="0"/>
              <a:t>Singleton</a:t>
            </a:r>
            <a:r>
              <a:rPr lang="en-US" sz="3200" i="1" dirty="0" smtClean="0"/>
              <a:t> – enforces a single point of access  to a </a:t>
            </a:r>
            <a:r>
              <a:rPr lang="en-US" sz="3200" i="1" dirty="0" smtClean="0"/>
              <a:t>resource</a:t>
            </a:r>
          </a:p>
          <a:p>
            <a:pPr lvl="1"/>
            <a:r>
              <a:rPr lang="en-US" sz="3200" b="1" i="1" dirty="0" smtClean="0"/>
              <a:t>* Abstract Factory </a:t>
            </a:r>
            <a:r>
              <a:rPr lang="en-US" sz="3200" i="1" dirty="0" smtClean="0"/>
              <a:t>– abstraction to create a families of object without having to know the concrete types.</a:t>
            </a:r>
          </a:p>
          <a:p>
            <a:pPr lvl="1"/>
            <a:r>
              <a:rPr lang="en-US" sz="3200" b="1" i="1" dirty="0" smtClean="0"/>
              <a:t>Factory Method </a:t>
            </a:r>
            <a:r>
              <a:rPr lang="en-US" sz="3200" i="1" dirty="0" smtClean="0"/>
              <a:t>– similar to Abstract Factory, but it is to create a single object.</a:t>
            </a:r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59226" y="6488668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Will be covered in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" y="1195871"/>
            <a:ext cx="9067799" cy="528112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 smtClean="0"/>
              <a:t>Structural Patterns:</a:t>
            </a:r>
          </a:p>
          <a:p>
            <a:pPr lvl="1"/>
            <a:r>
              <a:rPr lang="en-US" sz="3200" b="1" i="1" dirty="0" smtClean="0"/>
              <a:t>Façade</a:t>
            </a:r>
            <a:r>
              <a:rPr lang="en-US" sz="3200" i="1" dirty="0" smtClean="0"/>
              <a:t> – abstract a complex subsystem from the user by providing a simplified set of APIs.</a:t>
            </a:r>
          </a:p>
          <a:p>
            <a:pPr lvl="1"/>
            <a:r>
              <a:rPr lang="en-US" sz="3200" b="1" i="1" dirty="0" smtClean="0"/>
              <a:t>Decorator</a:t>
            </a:r>
            <a:r>
              <a:rPr lang="en-US" sz="3200" i="1" dirty="0" smtClean="0"/>
              <a:t> – using composition (instead of </a:t>
            </a:r>
            <a:r>
              <a:rPr lang="en-US" sz="3200" i="1" dirty="0" err="1" smtClean="0"/>
              <a:t>subclassing</a:t>
            </a:r>
            <a:r>
              <a:rPr lang="en-US" sz="3200" i="1" dirty="0" smtClean="0"/>
              <a:t>) to add new behavior to a class.</a:t>
            </a:r>
          </a:p>
          <a:p>
            <a:pPr lvl="1"/>
            <a:r>
              <a:rPr lang="en-US" sz="3200" b="1" i="1" dirty="0" smtClean="0"/>
              <a:t>Adapter</a:t>
            </a:r>
            <a:r>
              <a:rPr lang="en-US" sz="3200" i="1" dirty="0" smtClean="0"/>
              <a:t> – create a </a:t>
            </a:r>
            <a:r>
              <a:rPr lang="en-US" sz="3200" i="1" u="sng" dirty="0" smtClean="0"/>
              <a:t>new interface </a:t>
            </a:r>
            <a:r>
              <a:rPr lang="en-US" sz="3200" i="1" dirty="0" smtClean="0"/>
              <a:t>to an existing class that you can’t modified so it can be used by your app.</a:t>
            </a:r>
          </a:p>
          <a:p>
            <a:pPr lvl="1"/>
            <a:r>
              <a:rPr lang="en-US" sz="3200" b="1" i="1" dirty="0" smtClean="0"/>
              <a:t>Proxy</a:t>
            </a:r>
            <a:r>
              <a:rPr lang="en-US" sz="3200" i="1" dirty="0" smtClean="0"/>
              <a:t> – create a placeholder to an existing class with the </a:t>
            </a:r>
            <a:r>
              <a:rPr lang="en-US" sz="3200" i="1" u="sng" dirty="0" smtClean="0"/>
              <a:t>same interface</a:t>
            </a:r>
            <a:r>
              <a:rPr lang="en-US" sz="3200" i="1" dirty="0" smtClean="0"/>
              <a:t>.  Typically used to control access to a remote object.</a:t>
            </a:r>
            <a:endParaRPr lang="en-US" sz="3200" i="1" u="sng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59226" y="6488668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Will be covered in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>
            <a:extLst/>
          </a:lstStyle>
          <a:p>
            <a:r>
              <a:rPr lang="en-US" dirty="0" smtClean="0">
                <a:solidFill>
                  <a:schemeClr val="accent1"/>
                </a:solidFill>
              </a:rPr>
              <a:t>design patterns categories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9226" y="6488668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Will be covered in detail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799" cy="541020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b="1" i="1" dirty="0" smtClean="0"/>
          </a:p>
          <a:p>
            <a:r>
              <a:rPr lang="en-US" sz="3600" b="1" i="1" dirty="0" smtClean="0"/>
              <a:t>Behavior Patterns:</a:t>
            </a:r>
          </a:p>
          <a:p>
            <a:pPr lvl="1"/>
            <a:r>
              <a:rPr lang="en-US" b="1" i="1" dirty="0" smtClean="0"/>
              <a:t>Command</a:t>
            </a:r>
            <a:r>
              <a:rPr lang="en-US" i="1" dirty="0" smtClean="0"/>
              <a:t>– </a:t>
            </a:r>
            <a:r>
              <a:rPr lang="en-US" i="1" dirty="0" smtClean="0"/>
              <a:t>encapsulate each request as a command object which </a:t>
            </a:r>
            <a:r>
              <a:rPr lang="en-US" i="1" dirty="0" smtClean="0"/>
              <a:t>knows how to carry out its operation.</a:t>
            </a:r>
          </a:p>
          <a:p>
            <a:pPr lvl="1"/>
            <a:r>
              <a:rPr lang="en-US" b="1" i="1" dirty="0" err="1" smtClean="0"/>
              <a:t>Iterator</a:t>
            </a:r>
            <a:r>
              <a:rPr lang="en-US" i="1" dirty="0" smtClean="0"/>
              <a:t> – allows client to access a collection of objects sequentially</a:t>
            </a:r>
            <a:r>
              <a:rPr lang="en-US" i="1" dirty="0" smtClean="0"/>
              <a:t> </a:t>
            </a:r>
            <a:r>
              <a:rPr lang="en-US" i="1" dirty="0" smtClean="0"/>
              <a:t>w/out having to knowing the underlying representation.</a:t>
            </a:r>
          </a:p>
          <a:p>
            <a:pPr lvl="1"/>
            <a:r>
              <a:rPr lang="en-US" b="1" i="1" dirty="0" smtClean="0"/>
              <a:t>* State </a:t>
            </a:r>
            <a:r>
              <a:rPr lang="en-US" i="1" dirty="0" smtClean="0"/>
              <a:t>– uses to represent a state machine.</a:t>
            </a:r>
          </a:p>
          <a:p>
            <a:pPr lvl="1"/>
            <a:r>
              <a:rPr lang="en-US" b="1" i="1" dirty="0" smtClean="0"/>
              <a:t>* Strategy </a:t>
            </a:r>
            <a:r>
              <a:rPr lang="en-US" i="1" dirty="0" smtClean="0"/>
              <a:t>– provides a common interface for a group of complex algorithms to a client.  We can switch the algorithm without affecting client code.</a:t>
            </a:r>
          </a:p>
          <a:p>
            <a:pPr lvl="1"/>
            <a:r>
              <a:rPr lang="en-US" b="1" i="1" dirty="0" smtClean="0"/>
              <a:t>Template Method </a:t>
            </a:r>
            <a:r>
              <a:rPr lang="en-US" i="1" dirty="0" smtClean="0"/>
              <a:t>– provides a recipe to perform a complex operation, but defer some steps to </a:t>
            </a:r>
            <a:r>
              <a:rPr lang="en-US" i="1" dirty="0" smtClean="0"/>
              <a:t>subclasses</a:t>
            </a:r>
            <a:r>
              <a:rPr lang="en-US" i="1" dirty="0" smtClean="0"/>
              <a:t>.</a:t>
            </a:r>
            <a:endParaRPr lang="en-US" i="1" u="sng" dirty="0" smtClean="0"/>
          </a:p>
          <a:p>
            <a:pPr lvl="1"/>
            <a:endParaRPr lang="en-US" b="1" i="1" dirty="0" smtClean="0"/>
          </a:p>
          <a:p>
            <a:pPr lvl="1"/>
            <a:endParaRPr lang="en-US" b="1" i="1" dirty="0" smtClean="0"/>
          </a:p>
          <a:p>
            <a:pPr marL="0" indent="0">
              <a:buNone/>
            </a:pPr>
            <a:endParaRPr lang="en-US" b="0" i="1" dirty="0"/>
          </a:p>
          <a:p>
            <a:pPr marL="0" indent="0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1293</Words>
  <Application>Microsoft Office PowerPoint</Application>
  <PresentationFormat>On-screen Show (4:3)</PresentationFormat>
  <Paragraphs>339</Paragraphs>
  <Slides>40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Trek</vt:lpstr>
      <vt:lpstr>Introduction to design patterns</vt:lpstr>
      <vt:lpstr>Slide 2</vt:lpstr>
      <vt:lpstr>agenda</vt:lpstr>
      <vt:lpstr>What is design pattern</vt:lpstr>
      <vt:lpstr>Common design pattern references</vt:lpstr>
      <vt:lpstr>design patterns categories</vt:lpstr>
      <vt:lpstr>design patterns categories</vt:lpstr>
      <vt:lpstr>design patterns categories</vt:lpstr>
      <vt:lpstr>design patterns categories</vt:lpstr>
      <vt:lpstr>Abstract Factory</vt:lpstr>
      <vt:lpstr>Abstract Factory</vt:lpstr>
      <vt:lpstr>Abstract Factory (cont)</vt:lpstr>
      <vt:lpstr>Abstract Factory (cont)</vt:lpstr>
      <vt:lpstr>Abstract Factory (cont)</vt:lpstr>
      <vt:lpstr>Abstract Factory (cont) – Revise design</vt:lpstr>
      <vt:lpstr>Abstract Factory (cont)</vt:lpstr>
      <vt:lpstr>Abstract Factory (cont)</vt:lpstr>
      <vt:lpstr>Abstract Factory (cont)</vt:lpstr>
      <vt:lpstr>State Pattern</vt:lpstr>
      <vt:lpstr>State pattern</vt:lpstr>
      <vt:lpstr>State pattern</vt:lpstr>
      <vt:lpstr>State pattern</vt:lpstr>
      <vt:lpstr>State pattern</vt:lpstr>
      <vt:lpstr>State pattern</vt:lpstr>
      <vt:lpstr>Slide 25</vt:lpstr>
      <vt:lpstr>State  pattern</vt:lpstr>
      <vt:lpstr>Null object Pattern</vt:lpstr>
      <vt:lpstr>Slide 28</vt:lpstr>
      <vt:lpstr>Slide 29</vt:lpstr>
      <vt:lpstr>Slide 30</vt:lpstr>
      <vt:lpstr>Slide 31</vt:lpstr>
      <vt:lpstr>Slide 32</vt:lpstr>
      <vt:lpstr>strategy Pattern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2014-06-08T21:19:06Z</dcterms:created>
  <dcterms:modified xsi:type="dcterms:W3CDTF">2014-06-19T05:02:46Z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