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1"/>
  </p:sldMasterIdLst>
  <p:notesMasterIdLst>
    <p:notesMasterId r:id="rId17"/>
  </p:notesMasterIdLst>
  <p:sldIdLst>
    <p:sldId id="256" r:id="rId2"/>
    <p:sldId id="285" r:id="rId3"/>
    <p:sldId id="286" r:id="rId4"/>
    <p:sldId id="288" r:id="rId5"/>
    <p:sldId id="287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9" r:id="rId14"/>
    <p:sldId id="297" r:id="rId15"/>
    <p:sldId id="298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2" y="12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53DA-8BF4-4869-96FE-9BCF43372D46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6/16/2014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6/16/2014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6/16/2014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Introduction to </a:t>
            </a:r>
            <a:r>
              <a:rPr lang="en-US" dirty="0" smtClean="0"/>
              <a:t>design patterns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Pitfalls </a:t>
            </a:r>
          </a:p>
          <a:p>
            <a:r>
              <a:rPr lang="en-US" b="0" i="1" dirty="0" smtClean="0"/>
              <a:t>If we add a new home type (</a:t>
            </a:r>
            <a:r>
              <a:rPr lang="en-US" b="0" i="1" dirty="0" err="1" smtClean="0"/>
              <a:t>eg</a:t>
            </a:r>
            <a:r>
              <a:rPr lang="en-US" b="0" i="1" dirty="0" smtClean="0"/>
              <a:t> custom home), need to add new “case” in two places.  </a:t>
            </a:r>
          </a:p>
          <a:p>
            <a:r>
              <a:rPr lang="en-US" i="1" dirty="0" smtClean="0"/>
              <a:t>Both build() and print() know about concrete types instead of working with abstraction.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 – Revise design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6858000" cy="632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7438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1" y="1195871"/>
            <a:ext cx="8915400" cy="56621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HomeBuildingApp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private </a:t>
            </a:r>
            <a:r>
              <a:rPr lang="en-US" i="1" dirty="0" err="1" smtClean="0"/>
              <a:t>HomeWidgetFactory</a:t>
            </a:r>
            <a:r>
              <a:rPr lang="en-US" i="1" dirty="0" smtClean="0"/>
              <a:t> _factory = new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			</a:t>
            </a:r>
            <a:r>
              <a:rPr lang="en-US" i="1" dirty="0" err="1" smtClean="0"/>
              <a:t>LuxuryHomeWidgetFactory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i="1" dirty="0" smtClean="0"/>
              <a:t>   void build() 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b="0" i="1" dirty="0" smtClean="0"/>
              <a:t>       </a:t>
            </a:r>
            <a:r>
              <a:rPr lang="en-US" b="0" i="1" dirty="0" err="1" smtClean="0"/>
              <a:t>var</a:t>
            </a:r>
            <a:r>
              <a:rPr lang="en-US" b="0" i="1" dirty="0" smtClean="0"/>
              <a:t> door = _</a:t>
            </a:r>
            <a:r>
              <a:rPr lang="en-US" b="0" i="1" dirty="0" err="1" smtClean="0"/>
              <a:t>factory.createDoor</a:t>
            </a:r>
            <a:r>
              <a:rPr lang="en-US" b="0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wnd</a:t>
            </a:r>
            <a:r>
              <a:rPr lang="en-US" i="1" dirty="0" smtClean="0"/>
              <a:t>= </a:t>
            </a:r>
            <a:r>
              <a:rPr lang="en-US" i="1" dirty="0" smtClean="0"/>
              <a:t>_</a:t>
            </a:r>
            <a:r>
              <a:rPr lang="en-US" i="1" dirty="0" err="1" smtClean="0"/>
              <a:t>factory.createWindow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var</a:t>
            </a:r>
            <a:r>
              <a:rPr lang="en-US" i="1" dirty="0" smtClean="0"/>
              <a:t> floor = </a:t>
            </a:r>
            <a:r>
              <a:rPr lang="en-US" i="1" dirty="0" smtClean="0"/>
              <a:t>_</a:t>
            </a:r>
            <a:r>
              <a:rPr lang="en-US" i="1" dirty="0" err="1" smtClean="0"/>
              <a:t>factory.createFloor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b="0" i="1" dirty="0" smtClean="0"/>
              <a:t> </a:t>
            </a:r>
            <a:r>
              <a:rPr lang="en-US" b="0" i="1" dirty="0" smtClean="0"/>
              <a:t> </a:t>
            </a:r>
            <a:r>
              <a:rPr lang="en-US" i="1" dirty="0" smtClean="0"/>
              <a:t>/* use the window, door and floor to build the house and display on the screen*/</a:t>
            </a:r>
            <a:endParaRPr lang="en-US" b="0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b="0" i="1" dirty="0" smtClean="0"/>
              <a:t>}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void print()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{</a:t>
            </a:r>
          </a:p>
          <a:p>
            <a:pPr>
              <a:buNone/>
            </a:pPr>
            <a:r>
              <a:rPr lang="en-US" i="1" dirty="0" smtClean="0"/>
              <a:t>       </a:t>
            </a: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smtClean="0"/>
              <a:t>door = _</a:t>
            </a:r>
            <a:r>
              <a:rPr lang="en-US" i="1" dirty="0" err="1" smtClean="0"/>
              <a:t>factory.createDoor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wnd</a:t>
            </a:r>
            <a:r>
              <a:rPr lang="en-US" i="1" dirty="0" smtClean="0"/>
              <a:t>= _</a:t>
            </a:r>
            <a:r>
              <a:rPr lang="en-US" i="1" dirty="0" err="1" smtClean="0"/>
              <a:t>factory.createWindow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floor = _</a:t>
            </a:r>
            <a:r>
              <a:rPr lang="en-US" i="1" dirty="0" err="1" smtClean="0"/>
              <a:t>factory.createFloor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/* </a:t>
            </a:r>
            <a:r>
              <a:rPr lang="en-US" i="1" dirty="0" smtClean="0"/>
              <a:t>create the layout using the door, window and floor, </a:t>
            </a:r>
            <a:r>
              <a:rPr lang="en-US" i="1" smtClean="0"/>
              <a:t>then print*/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}</a:t>
            </a:r>
          </a:p>
          <a:p>
            <a:pPr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err="1" smtClean="0">
                <a:solidFill>
                  <a:schemeClr val="accent1"/>
                </a:solidFill>
              </a:rPr>
              <a:t>sdfds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Pitfalls </a:t>
            </a:r>
          </a:p>
          <a:p>
            <a:r>
              <a:rPr lang="en-US" b="0" i="1" dirty="0" smtClean="0"/>
              <a:t>If I add a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err="1" smtClean="0">
                <a:solidFill>
                  <a:schemeClr val="accent1"/>
                </a:solidFill>
              </a:rPr>
              <a:t>sdfds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Pitfalls </a:t>
            </a:r>
          </a:p>
          <a:p>
            <a:r>
              <a:rPr lang="en-US" b="0" i="1" dirty="0" smtClean="0"/>
              <a:t>If I add a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b="1" dirty="0" err="1" smtClean="0"/>
              <a:t>Hoanh</a:t>
            </a:r>
            <a:r>
              <a:rPr lang="en-US" b="1" dirty="0" smtClean="0"/>
              <a:t> Tran (hoanh_tran@yahoo.com)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Slides download: </a:t>
            </a:r>
            <a:r>
              <a:rPr lang="en-US" sz="2400" dirty="0" smtClean="0"/>
              <a:t>http://www.slideshare.net/hoanhtran/socal-code-camp-dojo-presentation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Source code download</a:t>
            </a:r>
          </a:p>
          <a:p>
            <a:pPr>
              <a:lnSpc>
                <a:spcPct val="114000"/>
              </a:lnSpc>
              <a:buNone/>
            </a:pPr>
            <a:r>
              <a:rPr lang="en-US" sz="2400" dirty="0" smtClean="0"/>
              <a:t>	https://github.com/h-t-tran/DojoDemo.git</a:t>
            </a: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is design pattern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Formal </a:t>
            </a:r>
            <a:r>
              <a:rPr lang="en-US" b="1" u="sng" dirty="0" smtClean="0"/>
              <a:t>Definition:</a:t>
            </a:r>
            <a:endParaRPr lang="en-US" b="1" u="sng" dirty="0" smtClean="0"/>
          </a:p>
          <a:p>
            <a:pPr marL="0" indent="0">
              <a:buNone/>
            </a:pPr>
            <a:r>
              <a:rPr lang="en-US" b="0" i="1" dirty="0" smtClean="0"/>
              <a:t>Each </a:t>
            </a:r>
            <a:r>
              <a:rPr lang="en-US" b="0" i="1" dirty="0"/>
              <a:t>pattern describes a problem that occurs over and over again in our environment, and then describes the core of the solution to that problem, in such a way that you can use this solution a million times over, without ever doing it the same way twice. </a:t>
            </a:r>
            <a:r>
              <a:rPr lang="en-US" b="0" dirty="0"/>
              <a:t>— Christopher </a:t>
            </a:r>
            <a:r>
              <a:rPr lang="en-US" b="0" dirty="0" smtClean="0"/>
              <a:t>Alexander from </a:t>
            </a:r>
            <a:r>
              <a:rPr lang="en-US" b="0" dirty="0" err="1" smtClean="0"/>
              <a:t>GoF</a:t>
            </a:r>
            <a:r>
              <a:rPr lang="en-US" b="0" dirty="0" smtClean="0"/>
              <a:t> (Eric Gamma, </a:t>
            </a:r>
            <a:r>
              <a:rPr lang="en-US" dirty="0" smtClean="0"/>
              <a:t>Richard </a:t>
            </a:r>
            <a:r>
              <a:rPr lang="en-US" b="0" dirty="0" smtClean="0"/>
              <a:t>Helm, Ralph Johnson, John </a:t>
            </a:r>
            <a:r>
              <a:rPr lang="en-US" b="0" dirty="0" err="1" smtClean="0"/>
              <a:t>Vlissides</a:t>
            </a:r>
            <a:r>
              <a:rPr lang="en-US" b="0" dirty="0" smtClean="0"/>
              <a:t>) </a:t>
            </a:r>
            <a:r>
              <a:rPr lang="en-US" b="0" dirty="0" smtClean="0"/>
              <a:t>book.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1" u="sng" dirty="0" smtClean="0"/>
              <a:t>Informal Definition:</a:t>
            </a:r>
          </a:p>
          <a:p>
            <a:r>
              <a:rPr lang="en-US" b="0" i="1" dirty="0" smtClean="0"/>
              <a:t>A set of </a:t>
            </a:r>
            <a:r>
              <a:rPr lang="en-US" b="0" i="1" dirty="0"/>
              <a:t>heuristics, </a:t>
            </a:r>
            <a:r>
              <a:rPr lang="en-US" b="0" i="1" dirty="0" smtClean="0"/>
              <a:t>idioms, </a:t>
            </a:r>
            <a:r>
              <a:rPr lang="en-US" b="0" i="1" dirty="0" smtClean="0"/>
              <a:t>guidelines</a:t>
            </a:r>
            <a:r>
              <a:rPr lang="en-US" i="1" dirty="0" smtClean="0"/>
              <a:t> and</a:t>
            </a:r>
            <a:r>
              <a:rPr lang="en-US" b="0" i="1" dirty="0" smtClean="0"/>
              <a:t> rules used </a:t>
            </a:r>
            <a:r>
              <a:rPr lang="en-US" b="0" i="1" dirty="0" smtClean="0"/>
              <a:t>when designing software.</a:t>
            </a:r>
          </a:p>
          <a:p>
            <a:r>
              <a:rPr lang="en-US" b="0" i="1" dirty="0" smtClean="0"/>
              <a:t>Formalize communication between SW designers.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Common design pattern 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r>
              <a:rPr lang="en-US" i="1" dirty="0" smtClean="0"/>
              <a:t>23 classic design patterns from Gang of Four book.</a:t>
            </a:r>
          </a:p>
          <a:p>
            <a:pPr lvl="1"/>
            <a:r>
              <a:rPr lang="en-US" i="1" dirty="0" smtClean="0"/>
              <a:t>Discusses the common patterns such as singleton, factory, decorator, state, etc.  Focuses at class level.</a:t>
            </a:r>
          </a:p>
          <a:p>
            <a:r>
              <a:rPr lang="en-US" b="0" i="1" dirty="0" smtClean="0"/>
              <a:t>Pattern Oriented </a:t>
            </a:r>
            <a:r>
              <a:rPr lang="en-US" i="1" dirty="0" smtClean="0"/>
              <a:t>S</a:t>
            </a:r>
            <a:r>
              <a:rPr lang="en-US" b="0" i="1" dirty="0" smtClean="0"/>
              <a:t>oftware Architecture (POSA) (16 patterns)</a:t>
            </a:r>
          </a:p>
          <a:p>
            <a:pPr lvl="1"/>
            <a:r>
              <a:rPr lang="en-US" i="1" dirty="0" smtClean="0"/>
              <a:t>Discusses higher level patterns such as MVC, Publish-Subscriber, Pipes &amp; Filters, etc.  Focuses at component level.</a:t>
            </a:r>
            <a:endParaRPr lang="en-US" b="0" i="1" dirty="0" smtClean="0"/>
          </a:p>
          <a:p>
            <a:r>
              <a:rPr lang="en-US" b="0" i="1" dirty="0" smtClean="0"/>
              <a:t>Core J2EE Patterns(21 patterns)</a:t>
            </a:r>
          </a:p>
          <a:p>
            <a:pPr lvl="1"/>
            <a:r>
              <a:rPr lang="en-US" i="1" dirty="0" smtClean="0"/>
              <a:t>Covers web domain patterns such as Data Access Object (DAO), Data Transfer Object (DTO), Front Controller, etc.</a:t>
            </a:r>
            <a:endParaRPr lang="en-US" b="0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Gang of four design patterns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Structure Patterns:</a:t>
            </a:r>
          </a:p>
          <a:p>
            <a:pPr lvl="1"/>
            <a:r>
              <a:rPr lang="en-US" b="1" i="1" dirty="0" smtClean="0"/>
              <a:t>* Singleton – enforces a single point of access  to a resource</a:t>
            </a:r>
          </a:p>
          <a:p>
            <a:pPr lvl="1"/>
            <a:r>
              <a:rPr lang="en-US" b="1" i="1" dirty="0" smtClean="0"/>
              <a:t>Adapter</a:t>
            </a:r>
          </a:p>
          <a:p>
            <a:pPr lvl="1"/>
            <a:r>
              <a:rPr lang="en-US" b="1" i="1" dirty="0" smtClean="0"/>
              <a:t>Façade</a:t>
            </a:r>
          </a:p>
          <a:p>
            <a:pPr lvl="1"/>
            <a:r>
              <a:rPr lang="en-US" b="1" i="1" dirty="0" smtClean="0"/>
              <a:t>Bridge</a:t>
            </a:r>
          </a:p>
          <a:p>
            <a:pPr lvl="1"/>
            <a:r>
              <a:rPr lang="en-US" b="1" i="1" dirty="0" smtClean="0"/>
              <a:t>Proxy</a:t>
            </a:r>
            <a:endParaRPr lang="en-US" b="1" i="1" dirty="0" smtClean="0"/>
          </a:p>
          <a:p>
            <a:pPr lvl="1"/>
            <a:r>
              <a:rPr lang="en-US" b="1" i="1" dirty="0" smtClean="0"/>
              <a:t>Observer</a:t>
            </a:r>
          </a:p>
          <a:p>
            <a:pPr lvl="1"/>
            <a:r>
              <a:rPr lang="en-US" b="1" i="1" dirty="0" smtClean="0"/>
              <a:t>* Abstract Factory </a:t>
            </a:r>
          </a:p>
          <a:p>
            <a:pPr lvl="1"/>
            <a:r>
              <a:rPr lang="en-US" b="1" i="1" dirty="0" smtClean="0"/>
              <a:t>Factory</a:t>
            </a:r>
          </a:p>
          <a:p>
            <a:pPr lvl="1"/>
            <a:r>
              <a:rPr lang="en-US" b="1" i="1" dirty="0" smtClean="0"/>
              <a:t>* Null Object</a:t>
            </a: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Gang of four design patterns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Behavior Patterns:</a:t>
            </a:r>
          </a:p>
          <a:p>
            <a:pPr lvl="1"/>
            <a:r>
              <a:rPr lang="en-US" b="1" i="1" dirty="0" smtClean="0"/>
              <a:t>* State</a:t>
            </a:r>
          </a:p>
          <a:p>
            <a:pPr lvl="1"/>
            <a:r>
              <a:rPr lang="en-US" b="1" i="1" dirty="0" smtClean="0"/>
              <a:t>Command</a:t>
            </a:r>
          </a:p>
          <a:p>
            <a:pPr lvl="1"/>
            <a:r>
              <a:rPr lang="en-US" b="1" i="1" dirty="0" smtClean="0"/>
              <a:t>Template</a:t>
            </a:r>
          </a:p>
          <a:p>
            <a:pPr lvl="1"/>
            <a:r>
              <a:rPr lang="en-US" b="1" i="1" dirty="0" smtClean="0"/>
              <a:t>* Strategy </a:t>
            </a:r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192832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Motivation</a:t>
            </a:r>
          </a:p>
          <a:p>
            <a:pPr lvl="1"/>
            <a:r>
              <a:rPr lang="en-US" b="1" i="1" dirty="0" smtClean="0"/>
              <a:t>Provides an abstraction when creating different families of objects.</a:t>
            </a:r>
          </a:p>
          <a:p>
            <a:pPr lvl="1"/>
            <a:r>
              <a:rPr lang="en-US" b="1" i="1" dirty="0" smtClean="0"/>
              <a:t>Reduces if-then-else or switch statements.</a:t>
            </a:r>
            <a:endParaRPr lang="en-US" b="1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1" y="3352800"/>
            <a:ext cx="9067799" cy="35052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Example</a:t>
            </a:r>
          </a:p>
          <a:p>
            <a:pPr lvl="1"/>
            <a:r>
              <a:rPr lang="en-US" b="1" i="1" dirty="0" smtClean="0"/>
              <a:t>“Home Building” software that supports different types of home (cheap home, </a:t>
            </a:r>
            <a:r>
              <a:rPr lang="en-US" b="1" i="1" dirty="0" smtClean="0"/>
              <a:t>tract </a:t>
            </a:r>
            <a:r>
              <a:rPr lang="en-US" b="1" i="1" dirty="0" smtClean="0"/>
              <a:t>home, luxury home).</a:t>
            </a:r>
          </a:p>
          <a:p>
            <a:pPr lvl="1"/>
            <a:r>
              <a:rPr lang="en-US" b="1" i="1" dirty="0" smtClean="0"/>
              <a:t>A home has several features such as window, door, floor.</a:t>
            </a:r>
            <a:endParaRPr lang="en-US" b="1" i="1" dirty="0" smtClean="0"/>
          </a:p>
          <a:p>
            <a:pPr lvl="1"/>
            <a:r>
              <a:rPr lang="en-US" b="1" i="1" dirty="0" smtClean="0"/>
              <a:t>Let’s assume the software has 2 operations build() and print().</a:t>
            </a:r>
          </a:p>
          <a:p>
            <a:pPr lvl="1"/>
            <a:endParaRPr lang="en-US" b="1" i="1" dirty="0" smtClean="0"/>
          </a:p>
          <a:p>
            <a:pPr lvl="1">
              <a:buNone/>
            </a:pPr>
            <a:r>
              <a:rPr lang="en-US" b="1" i="1" dirty="0" smtClean="0"/>
              <a:t>3 families (cheap, tract, luxury)</a:t>
            </a:r>
          </a:p>
          <a:p>
            <a:pPr lvl="1">
              <a:buNone/>
            </a:pPr>
            <a:r>
              <a:rPr lang="en-US" b="1" i="1" dirty="0" smtClean="0"/>
              <a:t>Each family has 3 objects (window, door, floor)</a:t>
            </a:r>
          </a:p>
          <a:p>
            <a:pPr lvl="1">
              <a:buNone/>
            </a:pPr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1" y="1195871"/>
            <a:ext cx="8915400" cy="5662129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i="1" dirty="0" smtClean="0"/>
              <a:t>Not-so-elegant implementation</a:t>
            </a:r>
          </a:p>
          <a:p>
            <a:endParaRPr lang="en-US" b="1" i="1" dirty="0" smtClean="0"/>
          </a:p>
          <a:p>
            <a:pPr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HomeBuildingApp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   void build() </a:t>
            </a:r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i="1" dirty="0" smtClean="0"/>
              <a:t>{</a:t>
            </a:r>
          </a:p>
          <a:p>
            <a:pPr lvl="1">
              <a:buNone/>
            </a:pPr>
            <a:r>
              <a:rPr lang="en-US" i="1" dirty="0" smtClean="0"/>
              <a:t>      switch( </a:t>
            </a:r>
            <a:r>
              <a:rPr lang="en-US" i="1" dirty="0" err="1" smtClean="0"/>
              <a:t>homeType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       {</a:t>
            </a:r>
          </a:p>
          <a:p>
            <a:pPr lvl="1">
              <a:buNone/>
            </a:pPr>
            <a:r>
              <a:rPr lang="en-US" i="1" dirty="0" smtClean="0"/>
              <a:t>          case “cheap”: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CheapWindow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CheapDoor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CheapFloor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	   case “luxury”: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LuxuryWindow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LuxuryDoor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LuxuryFloor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case </a:t>
            </a:r>
            <a:r>
              <a:rPr lang="en-US" i="1" dirty="0" smtClean="0"/>
              <a:t>“tract”: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TractWindow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TractDoor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TractFloor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   	 /* use the window, door and floor to build the house and display on the screen*/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}</a:t>
            </a:r>
            <a:endParaRPr lang="en-US" i="1" dirty="0" smtClean="0"/>
          </a:p>
          <a:p>
            <a:pPr>
              <a:buNone/>
            </a:pPr>
            <a:r>
              <a:rPr lang="en-US" b="0" i="1" dirty="0" smtClean="0"/>
              <a:t>   }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void print() </a:t>
            </a:r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i="1" dirty="0" smtClean="0"/>
              <a:t>{</a:t>
            </a:r>
          </a:p>
          <a:p>
            <a:pPr lvl="1">
              <a:buNone/>
            </a:pPr>
            <a:r>
              <a:rPr lang="en-US" i="1" dirty="0" smtClean="0"/>
              <a:t>      switch( </a:t>
            </a:r>
            <a:r>
              <a:rPr lang="en-US" i="1" dirty="0" err="1" smtClean="0"/>
              <a:t>homeType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       {</a:t>
            </a:r>
          </a:p>
          <a:p>
            <a:pPr lvl="1">
              <a:buNone/>
            </a:pPr>
            <a:r>
              <a:rPr lang="en-US" i="1" dirty="0" smtClean="0"/>
              <a:t>          case “cheap”: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CheapWindow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CheapDoor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CheapFloor</a:t>
            </a:r>
            <a:r>
              <a:rPr lang="en-US" i="1" dirty="0" smtClean="0"/>
              <a:t>();</a:t>
            </a:r>
            <a:r>
              <a:rPr lang="en-US" i="1" dirty="0" smtClean="0"/>
              <a:t>         	</a:t>
            </a:r>
          </a:p>
          <a:p>
            <a:pPr lvl="1">
              <a:buNone/>
            </a:pPr>
            <a:r>
              <a:rPr lang="en-US" i="1" dirty="0" smtClean="0"/>
              <a:t>	      case “luxury”: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LuxuryWindow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LuxuryDoor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LuxuryFloor</a:t>
            </a:r>
            <a:r>
              <a:rPr lang="en-US" i="1" dirty="0" smtClean="0"/>
              <a:t>();         	</a:t>
            </a:r>
          </a:p>
          <a:p>
            <a:pPr lvl="2">
              <a:buNone/>
            </a:pPr>
            <a:r>
              <a:rPr lang="en-US" i="1" dirty="0" smtClean="0"/>
              <a:t>	</a:t>
            </a:r>
            <a:r>
              <a:rPr lang="en-US" sz="2400" i="1" dirty="0" smtClean="0"/>
              <a:t>case “tract”: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window = new </a:t>
            </a:r>
            <a:r>
              <a:rPr lang="en-US" sz="2400" i="1" dirty="0" err="1" smtClean="0"/>
              <a:t>TractWindow</a:t>
            </a:r>
            <a:r>
              <a:rPr lang="en-US" sz="2400" i="1" dirty="0" smtClean="0"/>
              <a:t>();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door = new </a:t>
            </a:r>
            <a:r>
              <a:rPr lang="en-US" sz="2400" i="1" dirty="0" err="1" smtClean="0"/>
              <a:t>TractDoor</a:t>
            </a:r>
            <a:r>
              <a:rPr lang="en-US" sz="2400" i="1" dirty="0" smtClean="0"/>
              <a:t>();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floor = new </a:t>
            </a:r>
            <a:r>
              <a:rPr lang="en-US" sz="2400" i="1" dirty="0" err="1" smtClean="0"/>
              <a:t>TractFloor</a:t>
            </a:r>
            <a:r>
              <a:rPr lang="en-US" sz="2400" i="1" dirty="0" smtClean="0"/>
              <a:t>();</a:t>
            </a:r>
            <a:endParaRPr lang="en-US" sz="2400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	    /* layout the window</a:t>
            </a:r>
            <a:r>
              <a:rPr lang="en-US" i="1" dirty="0" smtClean="0"/>
              <a:t>, door and floor </a:t>
            </a:r>
            <a:r>
              <a:rPr lang="en-US" i="1" dirty="0" smtClean="0"/>
              <a:t>then print */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}</a:t>
            </a:r>
            <a:endParaRPr lang="en-US" i="1" dirty="0" smtClean="0"/>
          </a:p>
          <a:p>
            <a:pPr>
              <a:buNone/>
            </a:pPr>
            <a:r>
              <a:rPr lang="en-US" b="0" i="1" dirty="0" smtClean="0"/>
              <a:t>   }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508</Words>
  <Application>Microsoft Office PowerPoint</Application>
  <PresentationFormat>On-screen Show (4:3)</PresentationFormat>
  <Paragraphs>150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Introduction to design patterns</vt:lpstr>
      <vt:lpstr>Slide 2</vt:lpstr>
      <vt:lpstr>What is design pattern</vt:lpstr>
      <vt:lpstr>Common design pattern references</vt:lpstr>
      <vt:lpstr>Gang of four design patterns</vt:lpstr>
      <vt:lpstr>Gang of four design patterns</vt:lpstr>
      <vt:lpstr>Abstract Factory</vt:lpstr>
      <vt:lpstr>Abstract Factory (cont)</vt:lpstr>
      <vt:lpstr>Abstract Factory (cont)</vt:lpstr>
      <vt:lpstr>Abstract Factory (cont)</vt:lpstr>
      <vt:lpstr>Abstract Factory (cont) – Revise design</vt:lpstr>
      <vt:lpstr>Abstract Factory (cont)</vt:lpstr>
      <vt:lpstr>Abstract Factory (cont)</vt:lpstr>
      <vt:lpstr>sdfds)</vt:lpstr>
      <vt:lpstr>sdfds)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2014-06-08T21:19:06Z</dcterms:created>
  <dcterms:modified xsi:type="dcterms:W3CDTF">2014-06-17T07:20:47Z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