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73" r:id="rId5"/>
    <p:sldId id="274" r:id="rId6"/>
    <p:sldId id="275" r:id="rId7"/>
    <p:sldId id="277" r:id="rId8"/>
    <p:sldId id="276" r:id="rId9"/>
    <p:sldId id="281" r:id="rId10"/>
    <p:sldId id="282" r:id="rId11"/>
    <p:sldId id="280" r:id="rId12"/>
    <p:sldId id="279" r:id="rId13"/>
    <p:sldId id="284" r:id="rId14"/>
    <p:sldId id="278" r:id="rId15"/>
    <p:sldId id="28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66" autoAdjust="0"/>
    <p:restoredTop sz="94660"/>
  </p:normalViewPr>
  <p:slideViewPr>
    <p:cSldViewPr>
      <p:cViewPr varScale="1">
        <p:scale>
          <a:sx n="87" d="100"/>
          <a:sy n="87" d="100"/>
        </p:scale>
        <p:origin x="8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134EC-835B-48D8-BDB5-96D4A8A8ACE7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14250-C209-411D-AC59-DB73DE8B3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tepad.wearekiss.com/" TargetMode="External"/><Relationship Id="rId2" Type="http://schemas.openxmlformats.org/officeDocument/2006/relationships/hyperlink" Target="http://css.spritegen.com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cme.com/widget1/image1.png" TargetMode="External"/><Relationship Id="rId2" Type="http://schemas.openxmlformats.org/officeDocument/2006/relationships/hyperlink" Target="http://acme.com/cd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me.com/cdn/image1.png" TargetMode="External"/><Relationship Id="rId4" Type="http://schemas.openxmlformats.org/officeDocument/2006/relationships/hyperlink" Target="http://acme.com/widget2/image1.p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334" y="1371599"/>
            <a:ext cx="7772400" cy="3352801"/>
          </a:xfrm>
        </p:spPr>
        <p:txBody>
          <a:bodyPr/>
          <a:lstStyle/>
          <a:p>
            <a:r>
              <a:rPr lang="en-US" dirty="0" smtClean="0"/>
              <a:t>Web Page Performance Improvements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Hoanh Tran</a:t>
            </a:r>
            <a:br>
              <a:rPr lang="en-US" dirty="0" smtClean="0"/>
            </a:br>
            <a:r>
              <a:rPr lang="en-US" dirty="0" smtClean="0"/>
              <a:t>11/10/2017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Sprite Images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648053" cy="1290774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Final sprite image is usually smaller resulting in faster load time.</a:t>
            </a:r>
            <a:endParaRPr lang="en-US" sz="1800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65" y="3079750"/>
            <a:ext cx="8400535" cy="1599569"/>
          </a:xfrm>
          <a:prstGeom prst="rect">
            <a:avLst/>
          </a:prstGeom>
        </p:spPr>
      </p:pic>
      <p:sp>
        <p:nvSpPr>
          <p:cNvPr id="11" name="Oval Callout 10"/>
          <p:cNvSpPr/>
          <p:nvPr/>
        </p:nvSpPr>
        <p:spPr>
          <a:xfrm>
            <a:off x="6705600" y="4984750"/>
            <a:ext cx="1896122" cy="654050"/>
          </a:xfrm>
          <a:prstGeom prst="wedgeEllipseCallout">
            <a:avLst>
              <a:gd name="adj1" fmla="val -20833"/>
              <a:gd name="adj2" fmla="val -12768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requests total 32KB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05600" y="3460750"/>
            <a:ext cx="11430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5791200" y="1828800"/>
            <a:ext cx="2514600" cy="914400"/>
          </a:xfrm>
          <a:prstGeom prst="wedgeEllipseCallout">
            <a:avLst>
              <a:gd name="adj1" fmla="val 7100"/>
              <a:gd name="adj2" fmla="val 95590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request of 30KB – saving 2KB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46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Sprite Images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2" name="Subtitle 2"/>
          <p:cNvSpPr txBox="1">
            <a:spLocks/>
          </p:cNvSpPr>
          <p:nvPr/>
        </p:nvSpPr>
        <p:spPr>
          <a:xfrm>
            <a:off x="304800" y="914400"/>
            <a:ext cx="8648053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How to generate sprite sheet.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2"/>
              </a:rPr>
              <a:t>http://</a:t>
            </a:r>
            <a:r>
              <a:rPr lang="en-US" sz="3200" dirty="0" smtClean="0">
                <a:hlinkClick r:id="rId2"/>
              </a:rPr>
              <a:t>css.spritegen.com</a:t>
            </a: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hlinkClick r:id="rId3"/>
              </a:rPr>
              <a:t>https://spritepad.wearekiss.com</a:t>
            </a:r>
            <a:r>
              <a:rPr lang="en-US" sz="3200" dirty="0" smtClean="0">
                <a:hlinkClick r:id="rId3"/>
              </a:rPr>
              <a:t>/</a:t>
            </a: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err="1"/>
              <a:t>NodeJS</a:t>
            </a:r>
            <a:r>
              <a:rPr lang="en-US" sz="3200" dirty="0"/>
              <a:t> node-sprites</a:t>
            </a:r>
          </a:p>
          <a:p>
            <a:pPr algn="l"/>
            <a:endParaRPr lang="en-US" altLang="en-US" sz="1400" dirty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055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724253" cy="685800"/>
          </a:xfrm>
        </p:spPr>
        <p:txBody>
          <a:bodyPr/>
          <a:lstStyle/>
          <a:p>
            <a:pPr algn="l"/>
            <a:r>
              <a:rPr lang="en-US" sz="4000" dirty="0" smtClean="0"/>
              <a:t>4. Content Delivery Network (CDN) </a:t>
            </a:r>
            <a:endParaRPr lang="en-US" sz="400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63415" y="1066800"/>
            <a:ext cx="8648053" cy="19050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CDN address latency issue by serving static resources (</a:t>
            </a:r>
            <a:r>
              <a:rPr lang="en-US" sz="3200" dirty="0" err="1" smtClean="0"/>
              <a:t>eg</a:t>
            </a:r>
            <a:r>
              <a:rPr lang="en-US" sz="3200" dirty="0" smtClean="0"/>
              <a:t> CSS, JS, HTML, images) from servers closer to users.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812740"/>
            <a:ext cx="8565728" cy="36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4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724253" cy="685800"/>
          </a:xfrm>
        </p:spPr>
        <p:txBody>
          <a:bodyPr/>
          <a:lstStyle/>
          <a:p>
            <a:pPr algn="l"/>
            <a:r>
              <a:rPr lang="en-US" sz="4000" dirty="0"/>
              <a:t>Content Delivery Network (</a:t>
            </a:r>
            <a:r>
              <a:rPr lang="en-US" sz="4000" dirty="0" err="1"/>
              <a:t>cont</a:t>
            </a:r>
            <a:r>
              <a:rPr lang="en-US" sz="4000" dirty="0"/>
              <a:t>) 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63415" y="1066800"/>
            <a:ext cx="8648053" cy="20574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Allow browser to cache resources if all resources come from the same domain (</a:t>
            </a:r>
            <a:r>
              <a:rPr lang="en-US" sz="3200" dirty="0" err="1" smtClean="0"/>
              <a:t>eg</a:t>
            </a:r>
            <a:r>
              <a:rPr lang="en-US" sz="3200" dirty="0" smtClean="0"/>
              <a:t> </a:t>
            </a:r>
            <a:r>
              <a:rPr lang="en-US" sz="3200" dirty="0" smtClean="0">
                <a:hlinkClick r:id="rId2"/>
              </a:rPr>
              <a:t>http://acme.com/cdn</a:t>
            </a:r>
            <a:r>
              <a:rPr lang="en-US" sz="3200" dirty="0" smtClean="0"/>
              <a:t>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63415" y="2819400"/>
            <a:ext cx="8648053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/>
              <a:t>Without CDN</a:t>
            </a:r>
            <a:endParaRPr lang="en-US" dirty="0" smtClean="0"/>
          </a:p>
          <a:p>
            <a:pPr algn="l"/>
            <a:r>
              <a:rPr lang="en-US" dirty="0" smtClean="0"/>
              <a:t>Widget1:  </a:t>
            </a:r>
            <a:r>
              <a:rPr lang="en-US" dirty="0" smtClean="0">
                <a:hlinkClick r:id="rId3"/>
              </a:rPr>
              <a:t>http://acme.com/widget1/image1.png</a:t>
            </a:r>
            <a:endParaRPr lang="en-US" dirty="0" smtClean="0"/>
          </a:p>
          <a:p>
            <a:pPr algn="l"/>
            <a:r>
              <a:rPr lang="en-US" dirty="0" smtClean="0"/>
              <a:t>Widget2:  </a:t>
            </a:r>
            <a:r>
              <a:rPr lang="en-US" dirty="0" smtClean="0">
                <a:hlinkClick r:id="rId4"/>
              </a:rPr>
              <a:t>http://acme.com/widget2/image1.png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With CDN</a:t>
            </a:r>
            <a:endParaRPr lang="en-US" dirty="0" smtClean="0"/>
          </a:p>
          <a:p>
            <a:pPr algn="l"/>
            <a:r>
              <a:rPr lang="en-US" dirty="0" smtClean="0"/>
              <a:t>Widget1:  </a:t>
            </a:r>
            <a:r>
              <a:rPr lang="en-US" dirty="0" smtClean="0">
                <a:hlinkClick r:id="rId5"/>
              </a:rPr>
              <a:t>http://acme.com/cdn/image1.png</a:t>
            </a:r>
            <a:endParaRPr lang="en-US" dirty="0" smtClean="0"/>
          </a:p>
          <a:p>
            <a:pPr algn="l"/>
            <a:r>
              <a:rPr lang="en-US" dirty="0" smtClean="0"/>
              <a:t>Widget2:  </a:t>
            </a:r>
            <a:r>
              <a:rPr lang="en-US" dirty="0" smtClean="0">
                <a:hlinkClick r:id="rId5"/>
              </a:rPr>
              <a:t>http://acme.com/cdn/image1.png</a:t>
            </a:r>
            <a:r>
              <a:rPr lang="en-US" dirty="0" smtClean="0"/>
              <a:t> (browser caches this request)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4548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xxx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64174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xxx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8487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165" y="1143000"/>
            <a:ext cx="7315200" cy="167640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Live-Server: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auto browser reload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Developer does not leave IDE</a:t>
            </a:r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2667000"/>
            <a:ext cx="7315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Browser-Sync: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Improve multi-browser testing.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Not 100% mature</a:t>
            </a:r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61088" y="4451350"/>
            <a:ext cx="73152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JSON Server: 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Quickly mock REST APIs</a:t>
            </a:r>
          </a:p>
          <a:p>
            <a:pPr marL="800100" lvl="1" indent="-342900" algn="l">
              <a:buFontTx/>
              <a:buChar char="-"/>
            </a:pPr>
            <a:r>
              <a:rPr lang="en-US" sz="2400" dirty="0" smtClean="0"/>
              <a:t>Allow UI and Service to be develop in parallel</a:t>
            </a:r>
          </a:p>
          <a:p>
            <a:pPr marL="800100" lvl="1" indent="-342900" algn="l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089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990600"/>
            <a:ext cx="8800452" cy="4343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Discuss a dozen techniques to improve web app performance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Consolidate JS and CSS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Enable Keep-</a:t>
            </a:r>
            <a:r>
              <a:rPr lang="en-US" sz="3200" dirty="0" err="1" smtClean="0"/>
              <a:t>Alives</a:t>
            </a:r>
            <a:endParaRPr lang="en-US" sz="3200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Sprite Images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CDN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Minify JS &amp; CSS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Compression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/>
              <a:t>Image Formatting</a:t>
            </a:r>
          </a:p>
          <a:p>
            <a:pPr marL="514350" indent="-514350" algn="l">
              <a:buFont typeface="+mj-lt"/>
              <a:buAutoNum type="arabicPeriod"/>
            </a:pPr>
            <a:endParaRPr lang="en-US" sz="3200" dirty="0" smtClean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"/>
            <a:ext cx="8648053" cy="51054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  8. Move CSS to &lt;HEAD&gt; section</a:t>
            </a:r>
          </a:p>
          <a:p>
            <a:pPr algn="l"/>
            <a:r>
              <a:rPr lang="en-US" sz="3200" dirty="0" smtClean="0"/>
              <a:t>  9. Load optimized image early.</a:t>
            </a:r>
          </a:p>
          <a:p>
            <a:pPr algn="l"/>
            <a:r>
              <a:rPr lang="en-US" sz="3200" dirty="0" smtClean="0"/>
              <a:t>10. Defer loading non-essential JS (AMD, </a:t>
            </a:r>
            <a:r>
              <a:rPr lang="en-US" sz="3200" dirty="0" err="1" smtClean="0"/>
              <a:t>SystemJS</a:t>
            </a:r>
            <a:r>
              <a:rPr lang="en-US" sz="3200" dirty="0" smtClean="0"/>
              <a:t>)</a:t>
            </a:r>
          </a:p>
          <a:p>
            <a:pPr algn="l"/>
            <a:r>
              <a:rPr lang="en-US" sz="3200" dirty="0" smtClean="0"/>
              <a:t>11. Use Ajax for Progressive Loading</a:t>
            </a:r>
          </a:p>
          <a:p>
            <a:pPr algn="l"/>
            <a:r>
              <a:rPr lang="en-US" sz="3200" dirty="0" smtClean="0"/>
              <a:t>12. Enable Cache Timeout.</a:t>
            </a:r>
          </a:p>
          <a:p>
            <a:pPr algn="l"/>
            <a:r>
              <a:rPr lang="en-US" sz="3200" dirty="0" smtClean="0"/>
              <a:t>13. Use Progress Indicator</a:t>
            </a:r>
          </a:p>
          <a:p>
            <a:pPr algn="l"/>
            <a:r>
              <a:rPr lang="en-US" sz="3200" dirty="0" smtClean="0"/>
              <a:t>14. Benchmark &amp; </a:t>
            </a:r>
            <a:r>
              <a:rPr lang="en-US" sz="3200" dirty="0"/>
              <a:t>l</a:t>
            </a:r>
            <a:r>
              <a:rPr lang="en-US" sz="3200" dirty="0" smtClean="0"/>
              <a:t>oad </a:t>
            </a:r>
            <a:r>
              <a:rPr lang="en-US" sz="3200" dirty="0"/>
              <a:t>t</a:t>
            </a:r>
            <a:r>
              <a:rPr lang="en-US" sz="3200" dirty="0" smtClean="0"/>
              <a:t>esting</a:t>
            </a:r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7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1. Consolidate </a:t>
            </a:r>
            <a:r>
              <a:rPr lang="en-US" sz="4000" dirty="0"/>
              <a:t>JS and </a:t>
            </a:r>
            <a:r>
              <a:rPr lang="en-US" sz="4000" dirty="0" smtClean="0"/>
              <a:t>CSS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659165" y="1371600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4917" y="2057400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Jquery.js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9165" y="2760785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Bootstrap.js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9600" y="3716215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Bootstrap.css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5352" y="4402015"/>
            <a:ext cx="15744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Myapp.css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" y="51054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JSTree.css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2737338" y="3706935"/>
            <a:ext cx="381000" cy="180193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0400" y="2086707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Bundle.js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>
            <a:off x="2743200" y="1524000"/>
            <a:ext cx="381000" cy="180193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76600" y="4402015"/>
            <a:ext cx="13982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Bundle.css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8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Consolidate JS and </a:t>
            </a:r>
            <a:r>
              <a:rPr lang="en-US" sz="4000" dirty="0" smtClean="0"/>
              <a:t>CSS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8762166" cy="1134571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64710"/>
              </p:ext>
            </p:extLst>
          </p:nvPr>
        </p:nvGraphicFramePr>
        <p:xfrm>
          <a:off x="267346" y="3505200"/>
          <a:ext cx="849565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016">
                  <a:extLst>
                    <a:ext uri="{9D8B030D-6E8A-4147-A177-3AD203B41FA5}">
                      <a16:colId xmlns:a16="http://schemas.microsoft.com/office/drawing/2014/main" val="14957365"/>
                    </a:ext>
                  </a:extLst>
                </a:gridCol>
                <a:gridCol w="1661548">
                  <a:extLst>
                    <a:ext uri="{9D8B030D-6E8A-4147-A177-3AD203B41FA5}">
                      <a16:colId xmlns:a16="http://schemas.microsoft.com/office/drawing/2014/main" val="4185756013"/>
                    </a:ext>
                  </a:extLst>
                </a:gridCol>
                <a:gridCol w="1819790">
                  <a:extLst>
                    <a:ext uri="{9D8B030D-6E8A-4147-A177-3AD203B41FA5}">
                      <a16:colId xmlns:a16="http://schemas.microsoft.com/office/drawing/2014/main" val="2671039620"/>
                    </a:ext>
                  </a:extLst>
                </a:gridCol>
                <a:gridCol w="2285300">
                  <a:extLst>
                    <a:ext uri="{9D8B030D-6E8A-4147-A177-3AD203B41FA5}">
                      <a16:colId xmlns:a16="http://schemas.microsoft.com/office/drawing/2014/main" val="264312252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</a:t>
                      </a:r>
                    </a:p>
                    <a:p>
                      <a:r>
                        <a:rPr lang="en-US" dirty="0" smtClean="0"/>
                        <a:t>(concatenation, minified)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Further</a:t>
                      </a:r>
                      <a:r>
                        <a:rPr lang="en-US" baseline="0" dirty="0" smtClean="0"/>
                        <a:t> Optimized</a:t>
                      </a:r>
                    </a:p>
                    <a:p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gzip</a:t>
                      </a:r>
                      <a:r>
                        <a:rPr lang="en-US" baseline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061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# of HTTP</a:t>
                      </a:r>
                      <a:r>
                        <a:rPr lang="en-US" baseline="0" dirty="0" smtClean="0"/>
                        <a:t> requests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7793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Size (MB)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2.7MB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0.6MB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7848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67346" y="2807223"/>
            <a:ext cx="4330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OWF Source Directory:    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owf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\web-app\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\*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0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2. Enable Keep-</a:t>
            </a:r>
            <a:r>
              <a:rPr lang="en-US" sz="4000" dirty="0" err="1" smtClean="0"/>
              <a:t>Alives</a:t>
            </a:r>
            <a:endParaRPr lang="en-US" sz="40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63415" y="838200"/>
            <a:ext cx="8648053" cy="5257800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Use the same TCP connection to serve several resources such as HTML, CSS, JS, images.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Very useful for slow network as TCP connection is expensive.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Keep-alive </a:t>
            </a:r>
            <a:r>
              <a:rPr lang="en-US" sz="3200" dirty="0"/>
              <a:t>is enabled using the "Connection: Keep-Alive" HTTP </a:t>
            </a:r>
            <a:r>
              <a:rPr lang="en-US" sz="3200" dirty="0" smtClean="0"/>
              <a:t>header.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Apache Web Server configuration</a:t>
            </a:r>
          </a:p>
          <a:p>
            <a:pPr lvl="2" algn="l"/>
            <a:r>
              <a:rPr lang="en-US" sz="1800" dirty="0"/>
              <a:t>#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# </a:t>
            </a:r>
            <a:r>
              <a:rPr lang="en-US" sz="1800" dirty="0" err="1"/>
              <a:t>KeepAlive</a:t>
            </a:r>
            <a:r>
              <a:rPr lang="en-US" sz="1800" dirty="0"/>
              <a:t>: Whether or not to allow persistent connections (more than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# one request per connection). Set to "Off" to deactivate.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#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err="1"/>
              <a:t>KeepAlive</a:t>
            </a:r>
            <a:r>
              <a:rPr lang="en-US" sz="1800" b="1" dirty="0"/>
              <a:t> On</a:t>
            </a:r>
            <a:endParaRPr lang="en-US" sz="1800" b="1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endParaRPr lang="en-US" sz="32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513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3. Enable Keep-</a:t>
            </a:r>
            <a:r>
              <a:rPr lang="en-US" sz="4000" dirty="0" err="1" smtClean="0"/>
              <a:t>Alives</a:t>
            </a:r>
            <a:r>
              <a:rPr lang="en-US" sz="4000" dirty="0" smtClean="0"/>
              <a:t>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34" y="981630"/>
            <a:ext cx="7437765" cy="5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3. Sprite </a:t>
            </a:r>
            <a:r>
              <a:rPr lang="en-US" sz="4000" dirty="0"/>
              <a:t>Images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4156680" y="2062004"/>
            <a:ext cx="457200" cy="326613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120" y="1915465"/>
            <a:ext cx="1813717" cy="108213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2414" y="2308133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</a:t>
            </a:r>
            <a:r>
              <a:rPr lang="en-US" dirty="0" smtClean="0"/>
              <a:t>exico.png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37" y="3136935"/>
            <a:ext cx="1874682" cy="99068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27987" y="3418953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sa.png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740" y="4389038"/>
            <a:ext cx="1836579" cy="94496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42038" y="4592479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canada.png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03479" y="2079589"/>
            <a:ext cx="2135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Bundle-sprites.png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414" y="2492799"/>
            <a:ext cx="1631653" cy="26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9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11/25/2017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 smtClean="0"/>
              <a:t>Sprite Images (</a:t>
            </a:r>
            <a:r>
              <a:rPr lang="en-US" sz="4000" dirty="0" err="1" smtClean="0"/>
              <a:t>cont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04800" y="914400"/>
            <a:ext cx="8648053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Reduce bandwidth usage from 3 HTTP requests to 1 request.</a:t>
            </a:r>
          </a:p>
          <a:p>
            <a:pPr algn="l"/>
            <a:endParaRPr lang="en-US" altLang="en-US" sz="1400" dirty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inline-</a:t>
            </a:r>
            <a:r>
              <a:rPr lang="en-US" altLang="en-US" sz="1800" dirty="0">
                <a:solidFill>
                  <a:srgbClr val="009900"/>
                </a:solidFill>
                <a:latin typeface="Consolas" panose="020B0609020204030204" pitchFamily="49" charset="0"/>
              </a:rPr>
              <a:t>block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err="1" smtClean="0">
                <a:solidFill>
                  <a:srgbClr val="009900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(‘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usa.png'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canada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inline-</a:t>
            </a:r>
            <a:r>
              <a:rPr lang="en-US" altLang="en-US" sz="1800" dirty="0">
                <a:solidFill>
                  <a:srgbClr val="009900"/>
                </a:solidFill>
                <a:latin typeface="Consolas" panose="020B0609020204030204" pitchFamily="49" charset="0"/>
              </a:rPr>
              <a:t>block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err="1" smtClean="0">
                <a:solidFill>
                  <a:srgbClr val="009900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(‘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canada.png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dirty="0"/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mexico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inline-</a:t>
            </a:r>
            <a:r>
              <a:rPr lang="en-US" altLang="en-US" sz="1800" dirty="0">
                <a:solidFill>
                  <a:srgbClr val="009900"/>
                </a:solidFill>
                <a:latin typeface="Consolas" panose="020B0609020204030204" pitchFamily="49" charset="0"/>
              </a:rPr>
              <a:t>block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8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800" dirty="0" err="1" smtClean="0">
                <a:solidFill>
                  <a:srgbClr val="009900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‘mexico.png'</a:t>
            </a:r>
            <a:r>
              <a:rPr lang="en-US" alt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&lt;div class=‘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’&gt;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 smtClean="0"/>
          </a:p>
          <a:p>
            <a:pPr algn="l"/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380999" y="4267200"/>
            <a:ext cx="85718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canada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mexico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inline-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block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 err="1">
                <a:solidFill>
                  <a:srgbClr val="009900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‘sprites.png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no-repeat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overflow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hidden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text-indent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-9999px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text-align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left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usa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background-position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-0px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-0px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246px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height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130px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canada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background-position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-0px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-130px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241px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height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124px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mexico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background-position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-0px</a:t>
            </a:r>
            <a:r>
              <a:rPr lang="en-US" alt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-254px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width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238px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height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600" dirty="0">
                <a:solidFill>
                  <a:srgbClr val="009900"/>
                </a:solidFill>
                <a:latin typeface="Consolas" panose="020B0609020204030204" pitchFamily="49" charset="0"/>
              </a:rPr>
              <a:t>142px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281354" y="3657600"/>
            <a:ext cx="8648053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3200" dirty="0" smtClean="0"/>
              <a:t>With Sprites</a:t>
            </a:r>
            <a:endParaRPr lang="en-US" sz="3200" dirty="0"/>
          </a:p>
        </p:txBody>
      </p:sp>
      <p:sp>
        <p:nvSpPr>
          <p:cNvPr id="10" name="Oval Callout 9"/>
          <p:cNvSpPr/>
          <p:nvPr/>
        </p:nvSpPr>
        <p:spPr>
          <a:xfrm>
            <a:off x="4724017" y="3613150"/>
            <a:ext cx="1676400" cy="654050"/>
          </a:xfrm>
          <a:prstGeom prst="wedgeEllipseCallout">
            <a:avLst>
              <a:gd name="adj1" fmla="val -16410"/>
              <a:gd name="adj2" fmla="val 101545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 request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866878" y="3514725"/>
            <a:ext cx="1896122" cy="654050"/>
          </a:xfrm>
          <a:prstGeom prst="wedgeEllipseCallout">
            <a:avLst>
              <a:gd name="adj1" fmla="val -20833"/>
              <a:gd name="adj2" fmla="val -12768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requests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014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21168</TotalTime>
  <Words>605</Words>
  <Application>Microsoft Office PowerPoint</Application>
  <PresentationFormat>On-screen Show (4:3)</PresentationFormat>
  <Paragraphs>165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Courier New</vt:lpstr>
      <vt:lpstr>Palatino Linotype</vt:lpstr>
      <vt:lpstr>Times New Roman</vt:lpstr>
      <vt:lpstr>Executive</vt:lpstr>
      <vt:lpstr>Web Page Performance Improvements</vt:lpstr>
      <vt:lpstr>Agenda</vt:lpstr>
      <vt:lpstr>PowerPoint Presentation</vt:lpstr>
      <vt:lpstr>1. Consolidate JS and CSS</vt:lpstr>
      <vt:lpstr>Consolidate JS and CSS (cont)</vt:lpstr>
      <vt:lpstr>2. Enable Keep-Alives</vt:lpstr>
      <vt:lpstr>3. Enable Keep-Alives (cont)</vt:lpstr>
      <vt:lpstr>3. Sprite Images</vt:lpstr>
      <vt:lpstr>Sprite Images (cont)</vt:lpstr>
      <vt:lpstr>Sprite Images (cont)</vt:lpstr>
      <vt:lpstr>Sprite Images (cont)</vt:lpstr>
      <vt:lpstr>4. Content Delivery Network (CDN) </vt:lpstr>
      <vt:lpstr>Content Delivery Network (cont) </vt:lpstr>
      <vt:lpstr>xxx</vt:lpstr>
      <vt:lpstr>xxx</vt:lpstr>
      <vt:lpstr>Conclusion</vt:lpstr>
    </vt:vector>
  </TitlesOfParts>
  <Company>General Dynamics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 Hoanh T</dc:creator>
  <cp:lastModifiedBy>Tran, Hoanh T</cp:lastModifiedBy>
  <cp:revision>387</cp:revision>
  <dcterms:created xsi:type="dcterms:W3CDTF">2015-11-08T05:01:46Z</dcterms:created>
  <dcterms:modified xsi:type="dcterms:W3CDTF">2017-11-26T06:25:50Z</dcterms:modified>
</cp:coreProperties>
</file>